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493"/>
    <p:restoredTop sz="94643"/>
  </p:normalViewPr>
  <p:slideViewPr>
    <p:cSldViewPr snapToGrid="0" snapToObjects="1">
      <p:cViewPr>
        <p:scale>
          <a:sx n="130" d="100"/>
          <a:sy n="130" d="100"/>
        </p:scale>
        <p:origin x="-760" y="-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9A35-8FFC-8C47-951A-84E9B90134CA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52C7-7B46-DE4D-A410-A88A6BE6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307" y="685298"/>
            <a:ext cx="4547386" cy="3429579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2" indent="-277778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A9603D-EFC2-0646-A0C9-E49B31DF6114}" type="slidenum">
              <a:rPr lang="en-US" sz="1200">
                <a:solidFill>
                  <a:prstClr val="black"/>
                </a:solidFill>
                <a:latin typeface="Calibri" charset="0"/>
              </a:rPr>
              <a:pPr/>
              <a:t>3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00FB52A2-EBFA-AC43-80E4-D6E106184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582C658F-BB88-F142-B6B4-5A34DBB9E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DEFB8FB4-DC51-714E-B3CB-246F52F45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D8311E65-BB84-EB4A-91AB-6E455A792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B0F87932-367A-1D4E-A769-CC57F3609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84998966-544B-404F-869A-2B3E61B8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910105BF-D052-FB4D-864E-F80592F7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60145472-4585-264E-B6B3-7DCADC305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FDA035A5-4876-9F47-8A8E-4237E22EF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7FE6C1E3-AC9C-374B-8E63-2074E803A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z="26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z="2600">
                <a:latin typeface="Arial" charset="0"/>
              </a:defRPr>
            </a:lvl1pPr>
          </a:lstStyle>
          <a:p>
            <a:fld id="{DF6908D4-5388-F042-AC57-EB52AA80F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5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92970" y="285750"/>
            <a:ext cx="10406063" cy="14912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75721872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3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AF31-A6DC-0246-BEC6-2A6F1ED185F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6441-8DC2-7F49-BAA1-98E5EDA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0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00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00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3AF83-D866-8A4B-8BED-A6A3C25FEDC5}" type="slidenum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6107"/>
            <a:ext cx="1200638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in the western tropical Atlantic and its impact on air-sea interaction and coupled boundary layers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07" y="1329224"/>
            <a:ext cx="8489461" cy="547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Science background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Upper ocean stratification in region driven by barrier layer, which is greatest in winter months and affects upper ~100 m</a:t>
            </a:r>
          </a:p>
          <a:p>
            <a:pPr lvl="2"/>
            <a:r>
              <a:rPr lang="en-US" dirty="0" smtClean="0"/>
              <a:t>Model results suggest that this occurs because increased mixing from air-sea fluxes deepens thermal layer, but salinity stratification persists due to advection</a:t>
            </a:r>
          </a:p>
          <a:p>
            <a:pPr lvl="2"/>
            <a:r>
              <a:rPr lang="en-US" dirty="0" smtClean="0"/>
              <a:t>Processes including the </a:t>
            </a:r>
            <a:r>
              <a:rPr lang="en-US" dirty="0" err="1" smtClean="0"/>
              <a:t>submesoscale</a:t>
            </a:r>
            <a:r>
              <a:rPr lang="en-US" dirty="0" smtClean="0"/>
              <a:t> through </a:t>
            </a:r>
            <a:r>
              <a:rPr lang="en-US" dirty="0" err="1" smtClean="0"/>
              <a:t>submesoscale</a:t>
            </a:r>
            <a:r>
              <a:rPr lang="en-US" dirty="0" smtClean="0"/>
              <a:t> </a:t>
            </a:r>
            <a:r>
              <a:rPr lang="en-US" dirty="0" err="1" smtClean="0"/>
              <a:t>vorticities</a:t>
            </a:r>
            <a:r>
              <a:rPr lang="en-US" dirty="0" smtClean="0"/>
              <a:t> associated with the salinity fronts have significant effect on </a:t>
            </a:r>
            <a:r>
              <a:rPr lang="en-US" dirty="0" err="1" smtClean="0"/>
              <a:t>restratification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endParaRPr lang="en-US" dirty="0" smtClean="0"/>
          </a:p>
          <a:p>
            <a:pPr lvl="1"/>
            <a:r>
              <a:rPr lang="en-US" dirty="0" smtClean="0"/>
              <a:t>Regional coupled model simulations with ocean </a:t>
            </a:r>
            <a:r>
              <a:rPr lang="en-US" dirty="0" err="1" smtClean="0"/>
              <a:t>mesoscale</a:t>
            </a:r>
            <a:r>
              <a:rPr lang="en-US" dirty="0" smtClean="0"/>
              <a:t> variability suggest that increased resolution provides:</a:t>
            </a:r>
          </a:p>
          <a:p>
            <a:pPr lvl="2"/>
            <a:r>
              <a:rPr lang="en-US" dirty="0" smtClean="0"/>
              <a:t>Higher ocean SST gradients  (in line with observations)</a:t>
            </a:r>
          </a:p>
          <a:p>
            <a:pPr lvl="2"/>
            <a:r>
              <a:rPr lang="en-US" dirty="0" smtClean="0"/>
              <a:t>More realistic winds, particularly along equator and ATOMIC region</a:t>
            </a:r>
          </a:p>
          <a:p>
            <a:pPr lvl="2"/>
            <a:r>
              <a:rPr lang="en-US" dirty="0" smtClean="0"/>
              <a:t>Improved rainfall representation </a:t>
            </a:r>
          </a:p>
          <a:p>
            <a:pPr lvl="2"/>
            <a:r>
              <a:rPr lang="en-US" dirty="0" smtClean="0">
                <a:sym typeface="Wingdings"/>
              </a:rPr>
              <a:t> improved air/sea flux representation improves ocean stratification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8" b="50000"/>
          <a:stretch/>
        </p:blipFill>
        <p:spPr bwMode="auto">
          <a:xfrm>
            <a:off x="9007229" y="3156071"/>
            <a:ext cx="2029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b="50256"/>
          <a:stretch/>
        </p:blipFill>
        <p:spPr bwMode="auto">
          <a:xfrm>
            <a:off x="9104922" y="4855306"/>
            <a:ext cx="1996471" cy="18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86077" y="1251073"/>
            <a:ext cx="3260235" cy="5556182"/>
            <a:chOff x="7786077" y="1251073"/>
            <a:chExt cx="3260235" cy="555618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2" b="49487"/>
            <a:stretch/>
          </p:blipFill>
          <p:spPr bwMode="auto">
            <a:xfrm>
              <a:off x="9007229" y="1251073"/>
              <a:ext cx="2039083" cy="192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786077" y="6437923"/>
              <a:ext cx="1045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Seo</a:t>
              </a:r>
              <a:r>
                <a:rPr lang="en-US" dirty="0" smtClean="0">
                  <a:solidFill>
                    <a:srgbClr val="FF0000"/>
                  </a:solidFill>
                </a:rPr>
                <a:t> et al.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1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717"/>
            <a:ext cx="10515600" cy="1087438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69" y="967154"/>
            <a:ext cx="12055231" cy="589084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Observational strategy </a:t>
            </a:r>
            <a:r>
              <a:rPr lang="en-US" sz="2600" dirty="0"/>
              <a:t>(WHOI team: Clayson, Edson, Jayne</a:t>
            </a:r>
            <a:r>
              <a:rPr lang="en-US" sz="2600" dirty="0" smtClean="0"/>
              <a:t>) employs fixed, ship-based, and </a:t>
            </a:r>
            <a:r>
              <a:rPr lang="en-US" sz="2600" dirty="0" err="1" smtClean="0"/>
              <a:t>Lagrangian</a:t>
            </a:r>
            <a:r>
              <a:rPr lang="en-US" sz="2600" dirty="0" smtClean="0"/>
              <a:t> and semi-</a:t>
            </a:r>
            <a:r>
              <a:rPr lang="en-US" sz="2600" dirty="0" err="1" smtClean="0"/>
              <a:t>Lagrangian</a:t>
            </a:r>
            <a:r>
              <a:rPr lang="en-US" sz="2600" dirty="0" smtClean="0"/>
              <a:t> measurements to quantify ~</a:t>
            </a:r>
            <a:r>
              <a:rPr lang="en-US" sz="2600" dirty="0" err="1" smtClean="0"/>
              <a:t>mesoscale</a:t>
            </a:r>
            <a:r>
              <a:rPr lang="en-US" sz="2600" dirty="0" smtClean="0"/>
              <a:t> variability in:</a:t>
            </a:r>
          </a:p>
          <a:p>
            <a:pPr lvl="1"/>
            <a:r>
              <a:rPr lang="en-US" dirty="0"/>
              <a:t>Air-sea </a:t>
            </a:r>
            <a:r>
              <a:rPr lang="en-US" dirty="0" smtClean="0"/>
              <a:t>fluxes</a:t>
            </a:r>
            <a:endParaRPr lang="en-US" dirty="0"/>
          </a:p>
          <a:p>
            <a:pPr lvl="1"/>
            <a:r>
              <a:rPr lang="en-US" dirty="0" smtClean="0"/>
              <a:t>Upper ocean structure and mixing</a:t>
            </a:r>
          </a:p>
          <a:p>
            <a:pPr lvl="1"/>
            <a:r>
              <a:rPr lang="en-US" dirty="0" smtClean="0"/>
              <a:t>Ocean advection</a:t>
            </a:r>
          </a:p>
          <a:p>
            <a:r>
              <a:rPr lang="en-US" sz="2600" dirty="0" smtClean="0"/>
              <a:t>These data will compliment the </a:t>
            </a:r>
            <a:r>
              <a:rPr lang="en-US" sz="2600" dirty="0"/>
              <a:t>EUREC</a:t>
            </a:r>
            <a:r>
              <a:rPr lang="en-US" sz="2600" baseline="30000" dirty="0"/>
              <a:t>4</a:t>
            </a:r>
            <a:r>
              <a:rPr lang="en-US" sz="2600" dirty="0"/>
              <a:t>A </a:t>
            </a:r>
            <a:r>
              <a:rPr lang="en-US" sz="2600" dirty="0" smtClean="0"/>
              <a:t>and ATOMIC atmospheric measurements</a:t>
            </a:r>
          </a:p>
          <a:p>
            <a:r>
              <a:rPr lang="en-US" sz="2600" dirty="0" smtClean="0"/>
              <a:t>Synthesis of observations and modeling of region (WHOI team: Clayson and </a:t>
            </a:r>
            <a:r>
              <a:rPr lang="en-US" sz="2600" dirty="0" err="1" smtClean="0"/>
              <a:t>Seo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Focus on upper ocean mixing physics and coupled atmosphere-ocean interactions</a:t>
            </a:r>
          </a:p>
          <a:p>
            <a:pPr lvl="1"/>
            <a:r>
              <a:rPr lang="en-US" dirty="0" smtClean="0"/>
              <a:t>Hierarchy of models:</a:t>
            </a:r>
          </a:p>
          <a:p>
            <a:pPr lvl="2"/>
            <a:r>
              <a:rPr lang="en-US" dirty="0" smtClean="0"/>
              <a:t>High-resolution ocean model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ingle-column coupled model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egional high-resolution coupled model</a:t>
            </a:r>
          </a:p>
          <a:p>
            <a:pPr lvl="1"/>
            <a:r>
              <a:rPr lang="en-US" dirty="0" smtClean="0"/>
              <a:t>Combining efforts with EUREC</a:t>
            </a:r>
            <a:r>
              <a:rPr lang="en-US" baseline="30000" dirty="0" smtClean="0"/>
              <a:t>4</a:t>
            </a:r>
            <a:r>
              <a:rPr lang="en-US" dirty="0" smtClean="0"/>
              <a:t>A complimentary atmospheric measurements and modeling teams</a:t>
            </a:r>
          </a:p>
          <a:p>
            <a:pPr lvl="1"/>
            <a:r>
              <a:rPr lang="en-US" dirty="0" smtClean="0"/>
              <a:t>Also in combination with satellite data</a:t>
            </a:r>
          </a:p>
          <a:p>
            <a:r>
              <a:rPr lang="en-US" sz="2600" dirty="0" smtClean="0"/>
              <a:t>This approach will allow us to address questions related to impact of local versus remote forcing of upper ocean structure including barrier layer, impact of </a:t>
            </a:r>
            <a:r>
              <a:rPr lang="en-US" sz="2600" dirty="0" err="1" smtClean="0"/>
              <a:t>mesoscale</a:t>
            </a:r>
            <a:r>
              <a:rPr lang="en-US" sz="2600" dirty="0" smtClean="0"/>
              <a:t> air-sea flux </a:t>
            </a:r>
            <a:r>
              <a:rPr lang="en-US" sz="2600" dirty="0" err="1" smtClean="0"/>
              <a:t>variabiity</a:t>
            </a:r>
            <a:r>
              <a:rPr lang="en-US" sz="2600" dirty="0" smtClean="0"/>
              <a:t> on surface winds and precipitation, and resulting feedbacks between the ocean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362387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01700" y="7938"/>
            <a:ext cx="10363200" cy="66675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WHOI Observational Assets 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792166"/>
            <a:ext cx="4332816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TAS Surface Mo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-340"/>
          <a:stretch>
            <a:fillRect/>
          </a:stretch>
        </p:blipFill>
        <p:spPr bwMode="auto">
          <a:xfrm>
            <a:off x="7838017" y="1898650"/>
            <a:ext cx="211666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8" r="24138" b="67065"/>
          <a:stretch>
            <a:fillRect/>
          </a:stretch>
        </p:blipFill>
        <p:spPr bwMode="auto">
          <a:xfrm>
            <a:off x="10043586" y="1889128"/>
            <a:ext cx="1712383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5" name="TextBox 10"/>
          <p:cNvSpPr txBox="1">
            <a:spLocks noChangeArrowheads="1"/>
          </p:cNvSpPr>
          <p:nvPr/>
        </p:nvSpPr>
        <p:spPr bwMode="auto">
          <a:xfrm>
            <a:off x="10930469" y="2144714"/>
            <a:ext cx="6914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3-D Sonic</a:t>
            </a:r>
          </a:p>
        </p:txBody>
      </p:sp>
      <p:sp>
        <p:nvSpPr>
          <p:cNvPr id="76816" name="TextBox 13"/>
          <p:cNvSpPr txBox="1">
            <a:spLocks noChangeArrowheads="1"/>
          </p:cNvSpPr>
          <p:nvPr/>
        </p:nvSpPr>
        <p:spPr bwMode="auto">
          <a:xfrm>
            <a:off x="11169070" y="2551114"/>
            <a:ext cx="608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Motion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0075333" y="2070100"/>
            <a:ext cx="441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Licor</a:t>
            </a:r>
          </a:p>
        </p:txBody>
      </p:sp>
      <p:pic>
        <p:nvPicPr>
          <p:cNvPr id="24" name="Picture 3" descr="IMG_98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-2" r="23650" b="20076"/>
          <a:stretch>
            <a:fillRect/>
          </a:stretch>
        </p:blipFill>
        <p:spPr bwMode="auto">
          <a:xfrm>
            <a:off x="5674786" y="3822700"/>
            <a:ext cx="19431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59186" y="3797302"/>
            <a:ext cx="3295649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X-SPAR</a:t>
            </a:r>
          </a:p>
          <a:p>
            <a:pPr marL="182880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Air-Sea Fluxes: </a:t>
            </a:r>
          </a:p>
          <a:p>
            <a:pPr marL="365760" lvl="3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Direct covariance fluxes package with on-board flux calculations</a:t>
            </a:r>
          </a:p>
          <a:p>
            <a:pPr marL="365760" lvl="3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Air temperature, pressure, humidity, wind speed and direction</a:t>
            </a:r>
          </a:p>
          <a:p>
            <a:pPr marL="365760" lvl="3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Downwelling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 solar and longwave radiation</a:t>
            </a:r>
          </a:p>
          <a:p>
            <a:pPr marL="182880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Upper Ocean Structure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:</a:t>
            </a:r>
          </a:p>
          <a:p>
            <a:pPr marL="365760" lvl="1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Ocean temperature and salinity measurements at multiple depths</a:t>
            </a:r>
          </a:p>
          <a:p>
            <a:pPr marL="365760" lvl="1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ADV and/or ADCP for currents and oceanic turbulence</a:t>
            </a:r>
          </a:p>
          <a:p>
            <a:pPr marL="365760" lvl="1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Subsurface pressure sensors to characterize surface wave field</a:t>
            </a:r>
          </a:p>
        </p:txBody>
      </p:sp>
      <p:pic>
        <p:nvPicPr>
          <p:cNvPr id="25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23329" b="26038"/>
          <a:stretch>
            <a:fillRect/>
          </a:stretch>
        </p:blipFill>
        <p:spPr bwMode="auto">
          <a:xfrm>
            <a:off x="4817536" y="722316"/>
            <a:ext cx="219921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266517" y="1211266"/>
            <a:ext cx="4902200" cy="6619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NTAS Enhancements</a:t>
            </a:r>
          </a:p>
          <a:p>
            <a:pPr marL="182880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Direct covariance fluxes package for stress and buoyancy.</a:t>
            </a:r>
          </a:p>
          <a:p>
            <a:pPr marL="182880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Possible addition of IRGA for DC latent heat flux.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94768" y="3011491"/>
            <a:ext cx="2277533" cy="6619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Shipboard Met </a:t>
            </a:r>
          </a:p>
          <a:p>
            <a:pPr marL="171450" indent="-17145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As needed</a:t>
            </a:r>
          </a:p>
          <a:p>
            <a:pPr defTabSz="457200">
              <a:spcBef>
                <a:spcPts val="300"/>
              </a:spcBef>
              <a:defRPr/>
            </a:pP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ＭＳ Ｐゴシック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836336" y="1458916"/>
            <a:ext cx="1731433" cy="4794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875619" y="1814513"/>
            <a:ext cx="808567" cy="527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64" name="Oval 15"/>
          <p:cNvSpPr>
            <a:spLocks noChangeArrowheads="1"/>
          </p:cNvSpPr>
          <p:nvPr/>
        </p:nvSpPr>
        <p:spPr bwMode="auto">
          <a:xfrm>
            <a:off x="2038353" y="3079750"/>
            <a:ext cx="112183" cy="76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65" name="Oval 33"/>
          <p:cNvSpPr>
            <a:spLocks noChangeArrowheads="1"/>
          </p:cNvSpPr>
          <p:nvPr/>
        </p:nvSpPr>
        <p:spPr bwMode="auto">
          <a:xfrm>
            <a:off x="2228853" y="3132138"/>
            <a:ext cx="112183" cy="76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66" name="TextBox 19"/>
          <p:cNvSpPr txBox="1">
            <a:spLocks noChangeArrowheads="1"/>
          </p:cNvSpPr>
          <p:nvPr/>
        </p:nvSpPr>
        <p:spPr bwMode="auto">
          <a:xfrm>
            <a:off x="2125135" y="2921003"/>
            <a:ext cx="6479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3333CC"/>
                </a:solidFill>
              </a:rPr>
              <a:t>X-Spars</a:t>
            </a:r>
          </a:p>
        </p:txBody>
      </p:sp>
      <p:sp>
        <p:nvSpPr>
          <p:cNvPr id="27667" name="Up Arrow 21"/>
          <p:cNvSpPr>
            <a:spLocks noChangeArrowheads="1"/>
          </p:cNvSpPr>
          <p:nvPr/>
        </p:nvSpPr>
        <p:spPr bwMode="auto">
          <a:xfrm rot="-1440000">
            <a:off x="1841500" y="2438400"/>
            <a:ext cx="315384" cy="488950"/>
          </a:xfrm>
          <a:prstGeom prst="upArrow">
            <a:avLst>
              <a:gd name="adj1" fmla="val 50000"/>
              <a:gd name="adj2" fmla="val 4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816100" y="2890838"/>
            <a:ext cx="1439333" cy="5254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4" y="4146550"/>
            <a:ext cx="965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83319" y="4135438"/>
            <a:ext cx="2992967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ALAMO Profilers</a:t>
            </a:r>
          </a:p>
          <a:p>
            <a:pPr marL="182880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Temperature and Salinity Profiles </a:t>
            </a:r>
          </a:p>
          <a:p>
            <a:pPr marL="365760" lvl="3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Can be programmed to sample the upper 200 m</a:t>
            </a:r>
          </a:p>
          <a:p>
            <a:pPr marL="365760" lvl="3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Provide 15-18 profiles per day in this mode</a:t>
            </a:r>
          </a:p>
          <a:p>
            <a:pPr marL="0" lvl="2" indent="-182880" defTabSz="457200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Current estimates  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402417" y="3232150"/>
            <a:ext cx="84667" cy="58738"/>
          </a:xfrm>
          <a:prstGeom prst="ellipse">
            <a:avLst/>
          </a:prstGeom>
          <a:solidFill>
            <a:srgbClr val="3385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48985" y="3108327"/>
            <a:ext cx="6336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3385FF"/>
                </a:solidFill>
              </a:rPr>
              <a:t>ALAMO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2106085" y="2963863"/>
            <a:ext cx="84667" cy="57150"/>
          </a:xfrm>
          <a:prstGeom prst="ellipse">
            <a:avLst/>
          </a:prstGeom>
          <a:solidFill>
            <a:srgbClr val="3385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2080685" y="3208338"/>
            <a:ext cx="84667" cy="57150"/>
          </a:xfrm>
          <a:prstGeom prst="ellipse">
            <a:avLst/>
          </a:prstGeom>
          <a:solidFill>
            <a:srgbClr val="3385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9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/>
      <p:bldP spid="76816" grpId="0"/>
      <p:bldP spid="18" grpId="0"/>
      <p:bldP spid="8" grpId="0"/>
      <p:bldP spid="26" grpId="0"/>
      <p:bldP spid="27" grpId="0"/>
      <p:bldP spid="15" grpId="0" animBg="1"/>
      <p:bldP spid="32" grpId="0" animBg="1"/>
      <p:bldP spid="38" grpId="0" animBg="1"/>
      <p:bldP spid="40" grpId="0"/>
      <p:bldP spid="42" grpId="0" animBg="1"/>
      <p:bldP spid="43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432</Words>
  <Application>Microsoft Macintosh PowerPoint</Application>
  <PresentationFormat>Custom</PresentationFormat>
  <Paragraphs>53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7_Default Design</vt:lpstr>
      <vt:lpstr>Variability in the western tropical Atlantic and its impact on air-sea interaction and coupled boundary layers</vt:lpstr>
      <vt:lpstr>Approach</vt:lpstr>
      <vt:lpstr>WHOI Observational Assets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distributed air-sea interaction due to ocean submesoscale features in tropical North Atlantic river plume   E. Thompson, J. Thomson: Applied Physics Lab – Univ. of Washington </dc:title>
  <dc:creator>Elizabeth Thompson</dc:creator>
  <cp:lastModifiedBy>Carol Clayson</cp:lastModifiedBy>
  <cp:revision>34</cp:revision>
  <dcterms:created xsi:type="dcterms:W3CDTF">2018-06-19T22:07:45Z</dcterms:created>
  <dcterms:modified xsi:type="dcterms:W3CDTF">2018-06-20T14:51:01Z</dcterms:modified>
</cp:coreProperties>
</file>