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2" r:id="rId2"/>
    <p:sldId id="257" r:id="rId3"/>
    <p:sldId id="270" r:id="rId4"/>
    <p:sldId id="279" r:id="rId5"/>
    <p:sldId id="274" r:id="rId6"/>
    <p:sldId id="27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F87A5-E01D-4F5D-9FB5-4D0FB3528DB5}" type="datetimeFigureOut">
              <a:rPr lang="en-US" smtClean="0"/>
              <a:t>6/19/2018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1F6BD-E89F-4DBF-ADF9-DECCB7F0915D}" type="slidenum">
              <a:rPr lang="en-US" smtClean="0"/>
              <a:t>‹#›</a:t>
            </a:fld>
            <a:endParaRPr lang="en-US"/>
          </a:p>
        </p:txBody>
      </p:sp>
    </p:spTree>
    <p:extLst>
      <p:ext uri="{BB962C8B-B14F-4D97-AF65-F5344CB8AC3E}">
        <p14:creationId xmlns:p14="http://schemas.microsoft.com/office/powerpoint/2010/main" val="401644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B95561-86F4-4F27-A792-C3B405BCD8E3}"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8E2C6-FE6A-41E7-923B-658169609C57}" type="slidenum">
              <a:rPr lang="en-US" smtClean="0"/>
              <a:t>‹#›</a:t>
            </a:fld>
            <a:endParaRPr lang="en-US"/>
          </a:p>
        </p:txBody>
      </p:sp>
    </p:spTree>
    <p:extLst>
      <p:ext uri="{BB962C8B-B14F-4D97-AF65-F5344CB8AC3E}">
        <p14:creationId xmlns:p14="http://schemas.microsoft.com/office/powerpoint/2010/main" val="103066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95561-86F4-4F27-A792-C3B405BCD8E3}"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8E2C6-FE6A-41E7-923B-658169609C57}" type="slidenum">
              <a:rPr lang="en-US" smtClean="0"/>
              <a:t>‹#›</a:t>
            </a:fld>
            <a:endParaRPr lang="en-US"/>
          </a:p>
        </p:txBody>
      </p:sp>
    </p:spTree>
    <p:extLst>
      <p:ext uri="{BB962C8B-B14F-4D97-AF65-F5344CB8AC3E}">
        <p14:creationId xmlns:p14="http://schemas.microsoft.com/office/powerpoint/2010/main" val="6484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95561-86F4-4F27-A792-C3B405BCD8E3}"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8E2C6-FE6A-41E7-923B-658169609C57}" type="slidenum">
              <a:rPr lang="en-US" smtClean="0"/>
              <a:t>‹#›</a:t>
            </a:fld>
            <a:endParaRPr lang="en-US"/>
          </a:p>
        </p:txBody>
      </p:sp>
    </p:spTree>
    <p:extLst>
      <p:ext uri="{BB962C8B-B14F-4D97-AF65-F5344CB8AC3E}">
        <p14:creationId xmlns:p14="http://schemas.microsoft.com/office/powerpoint/2010/main" val="140346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95561-86F4-4F27-A792-C3B405BCD8E3}"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8E2C6-FE6A-41E7-923B-658169609C57}" type="slidenum">
              <a:rPr lang="en-US" smtClean="0"/>
              <a:t>‹#›</a:t>
            </a:fld>
            <a:endParaRPr lang="en-US"/>
          </a:p>
        </p:txBody>
      </p:sp>
    </p:spTree>
    <p:extLst>
      <p:ext uri="{BB962C8B-B14F-4D97-AF65-F5344CB8AC3E}">
        <p14:creationId xmlns:p14="http://schemas.microsoft.com/office/powerpoint/2010/main" val="4245920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95561-86F4-4F27-A792-C3B405BCD8E3}"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8E2C6-FE6A-41E7-923B-658169609C57}" type="slidenum">
              <a:rPr lang="en-US" smtClean="0"/>
              <a:t>‹#›</a:t>
            </a:fld>
            <a:endParaRPr lang="en-US"/>
          </a:p>
        </p:txBody>
      </p:sp>
    </p:spTree>
    <p:extLst>
      <p:ext uri="{BB962C8B-B14F-4D97-AF65-F5344CB8AC3E}">
        <p14:creationId xmlns:p14="http://schemas.microsoft.com/office/powerpoint/2010/main" val="303137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B95561-86F4-4F27-A792-C3B405BCD8E3}"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8E2C6-FE6A-41E7-923B-658169609C57}" type="slidenum">
              <a:rPr lang="en-US" smtClean="0"/>
              <a:t>‹#›</a:t>
            </a:fld>
            <a:endParaRPr lang="en-US"/>
          </a:p>
        </p:txBody>
      </p:sp>
    </p:spTree>
    <p:extLst>
      <p:ext uri="{BB962C8B-B14F-4D97-AF65-F5344CB8AC3E}">
        <p14:creationId xmlns:p14="http://schemas.microsoft.com/office/powerpoint/2010/main" val="1531427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B95561-86F4-4F27-A792-C3B405BCD8E3}" type="datetimeFigureOut">
              <a:rPr lang="en-US" smtClean="0"/>
              <a:t>6/19/2018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38E2C6-FE6A-41E7-923B-658169609C57}" type="slidenum">
              <a:rPr lang="en-US" smtClean="0"/>
              <a:t>‹#›</a:t>
            </a:fld>
            <a:endParaRPr lang="en-US"/>
          </a:p>
        </p:txBody>
      </p:sp>
    </p:spTree>
    <p:extLst>
      <p:ext uri="{BB962C8B-B14F-4D97-AF65-F5344CB8AC3E}">
        <p14:creationId xmlns:p14="http://schemas.microsoft.com/office/powerpoint/2010/main" val="176999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95561-86F4-4F27-A792-C3B405BCD8E3}" type="datetimeFigureOut">
              <a:rPr lang="en-US" smtClean="0"/>
              <a:t>6/19/2018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38E2C6-FE6A-41E7-923B-658169609C57}" type="slidenum">
              <a:rPr lang="en-US" smtClean="0"/>
              <a:t>‹#›</a:t>
            </a:fld>
            <a:endParaRPr lang="en-US"/>
          </a:p>
        </p:txBody>
      </p:sp>
    </p:spTree>
    <p:extLst>
      <p:ext uri="{BB962C8B-B14F-4D97-AF65-F5344CB8AC3E}">
        <p14:creationId xmlns:p14="http://schemas.microsoft.com/office/powerpoint/2010/main" val="63912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95561-86F4-4F27-A792-C3B405BCD8E3}" type="datetimeFigureOut">
              <a:rPr lang="en-US" smtClean="0"/>
              <a:t>6/19/2018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38E2C6-FE6A-41E7-923B-658169609C57}" type="slidenum">
              <a:rPr lang="en-US" smtClean="0"/>
              <a:t>‹#›</a:t>
            </a:fld>
            <a:endParaRPr lang="en-US"/>
          </a:p>
        </p:txBody>
      </p:sp>
    </p:spTree>
    <p:extLst>
      <p:ext uri="{BB962C8B-B14F-4D97-AF65-F5344CB8AC3E}">
        <p14:creationId xmlns:p14="http://schemas.microsoft.com/office/powerpoint/2010/main" val="183727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95561-86F4-4F27-A792-C3B405BCD8E3}"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8E2C6-FE6A-41E7-923B-658169609C57}" type="slidenum">
              <a:rPr lang="en-US" smtClean="0"/>
              <a:t>‹#›</a:t>
            </a:fld>
            <a:endParaRPr lang="en-US"/>
          </a:p>
        </p:txBody>
      </p:sp>
    </p:spTree>
    <p:extLst>
      <p:ext uri="{BB962C8B-B14F-4D97-AF65-F5344CB8AC3E}">
        <p14:creationId xmlns:p14="http://schemas.microsoft.com/office/powerpoint/2010/main" val="404242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95561-86F4-4F27-A792-C3B405BCD8E3}"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8E2C6-FE6A-41E7-923B-658169609C57}" type="slidenum">
              <a:rPr lang="en-US" smtClean="0"/>
              <a:t>‹#›</a:t>
            </a:fld>
            <a:endParaRPr lang="en-US"/>
          </a:p>
        </p:txBody>
      </p:sp>
    </p:spTree>
    <p:extLst>
      <p:ext uri="{BB962C8B-B14F-4D97-AF65-F5344CB8AC3E}">
        <p14:creationId xmlns:p14="http://schemas.microsoft.com/office/powerpoint/2010/main" val="1212824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95561-86F4-4F27-A792-C3B405BCD8E3}" type="datetimeFigureOut">
              <a:rPr lang="en-US" smtClean="0"/>
              <a:t>6/19/2018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8E2C6-FE6A-41E7-923B-658169609C57}" type="slidenum">
              <a:rPr lang="en-US" smtClean="0"/>
              <a:t>‹#›</a:t>
            </a:fld>
            <a:endParaRPr lang="en-US"/>
          </a:p>
        </p:txBody>
      </p:sp>
    </p:spTree>
    <p:extLst>
      <p:ext uri="{BB962C8B-B14F-4D97-AF65-F5344CB8AC3E}">
        <p14:creationId xmlns:p14="http://schemas.microsoft.com/office/powerpoint/2010/main" val="3635047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76895"/>
            <a:ext cx="9966158" cy="589380"/>
          </a:xfrm>
        </p:spPr>
        <p:txBody>
          <a:bodyPr>
            <a:normAutofit/>
          </a:bodyPr>
          <a:lstStyle/>
          <a:p>
            <a:pPr algn="ctr"/>
            <a:r>
              <a:rPr lang="en-US" sz="3200" dirty="0" smtClean="0"/>
              <a:t>NOAA Effort</a:t>
            </a:r>
            <a:endParaRPr lang="en-US" sz="3200" dirty="0"/>
          </a:p>
        </p:txBody>
      </p:sp>
      <p:sp>
        <p:nvSpPr>
          <p:cNvPr id="5" name="Content Placeholder 4"/>
          <p:cNvSpPr>
            <a:spLocks noGrp="1"/>
          </p:cNvSpPr>
          <p:nvPr>
            <p:ph idx="1"/>
          </p:nvPr>
        </p:nvSpPr>
        <p:spPr>
          <a:xfrm>
            <a:off x="838200" y="1256134"/>
            <a:ext cx="10515600" cy="4823824"/>
          </a:xfrm>
        </p:spPr>
        <p:txBody>
          <a:bodyPr>
            <a:normAutofit/>
          </a:bodyPr>
          <a:lstStyle/>
          <a:p>
            <a:r>
              <a:rPr lang="en-US" dirty="0" smtClean="0"/>
              <a:t>NOAA observational assets</a:t>
            </a:r>
          </a:p>
          <a:p>
            <a:pPr lvl="1"/>
            <a:r>
              <a:rPr lang="en-US" dirty="0" smtClean="0"/>
              <a:t>Ship</a:t>
            </a:r>
          </a:p>
          <a:p>
            <a:pPr lvl="1"/>
            <a:r>
              <a:rPr lang="en-US" dirty="0" smtClean="0"/>
              <a:t>Aircraft</a:t>
            </a:r>
          </a:p>
          <a:p>
            <a:pPr lvl="1"/>
            <a:r>
              <a:rPr lang="en-US" dirty="0" smtClean="0"/>
              <a:t>Island-based systems</a:t>
            </a:r>
          </a:p>
          <a:p>
            <a:r>
              <a:rPr lang="en-US" dirty="0" smtClean="0"/>
              <a:t>NOAA/OAR modeling research</a:t>
            </a:r>
          </a:p>
          <a:p>
            <a:pPr lvl="1"/>
            <a:r>
              <a:rPr lang="en-US" dirty="0" smtClean="0"/>
              <a:t>Stratocumulus - Shallow convection</a:t>
            </a:r>
          </a:p>
          <a:p>
            <a:pPr lvl="1"/>
            <a:r>
              <a:rPr lang="en-US" dirty="0" smtClean="0"/>
              <a:t>Data assimilation</a:t>
            </a:r>
          </a:p>
          <a:p>
            <a:pPr lvl="1"/>
            <a:r>
              <a:rPr lang="en-US" dirty="0" smtClean="0"/>
              <a:t>Stochastic parameterization</a:t>
            </a:r>
          </a:p>
          <a:p>
            <a:pPr lvl="1"/>
            <a:r>
              <a:rPr lang="en-US" dirty="0" smtClean="0"/>
              <a:t>Air-sea interaction</a:t>
            </a:r>
          </a:p>
          <a:p>
            <a:r>
              <a:rPr lang="en-US" dirty="0" smtClean="0"/>
              <a:t>NOAA/EMC</a:t>
            </a:r>
          </a:p>
          <a:p>
            <a:pPr lvl="1"/>
            <a:r>
              <a:rPr lang="en-US" dirty="0" smtClean="0"/>
              <a:t>Collaborate on advances in operational models</a:t>
            </a:r>
          </a:p>
          <a:p>
            <a:endParaRPr lang="en-US" dirty="0"/>
          </a:p>
        </p:txBody>
      </p:sp>
    </p:spTree>
    <p:extLst>
      <p:ext uri="{BB962C8B-B14F-4D97-AF65-F5344CB8AC3E}">
        <p14:creationId xmlns:p14="http://schemas.microsoft.com/office/powerpoint/2010/main" val="98848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93"/>
            <a:ext cx="10515600" cy="669591"/>
          </a:xfrm>
        </p:spPr>
        <p:txBody>
          <a:bodyPr>
            <a:normAutofit fontScale="90000"/>
          </a:bodyPr>
          <a:lstStyle/>
          <a:p>
            <a:pPr algn="ctr"/>
            <a:r>
              <a:rPr lang="en-US" dirty="0" smtClean="0"/>
              <a:t>Suggested NOAA Observational Assets*</a:t>
            </a:r>
            <a:endParaRPr lang="en-US" dirty="0"/>
          </a:p>
        </p:txBody>
      </p:sp>
      <p:sp>
        <p:nvSpPr>
          <p:cNvPr id="14" name="Rectangle 4"/>
          <p:cNvSpPr>
            <a:spLocks noChangeArrowheads="1"/>
          </p:cNvSpPr>
          <p:nvPr/>
        </p:nvSpPr>
        <p:spPr bwMode="auto">
          <a:xfrm>
            <a:off x="3127375" y="142724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3127375" y="33734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6"/>
          <p:cNvSpPr>
            <a:spLocks noChangeArrowheads="1"/>
          </p:cNvSpPr>
          <p:nvPr/>
        </p:nvSpPr>
        <p:spPr bwMode="auto">
          <a:xfrm>
            <a:off x="3127375" y="32829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1299411" y="5045242"/>
            <a:ext cx="6866021" cy="923330"/>
          </a:xfrm>
          <a:prstGeom prst="rect">
            <a:avLst/>
          </a:prstGeom>
          <a:noFill/>
        </p:spPr>
        <p:txBody>
          <a:bodyPr wrap="square" rtlCol="0">
            <a:spAutoFit/>
          </a:bodyPr>
          <a:lstStyle/>
          <a:p>
            <a:r>
              <a:rPr lang="en-US" dirty="0" smtClean="0"/>
              <a:t>*NOAA process for requesting aircraft and ships.  Have made requests for Ronald H. Brown, G-4, and P-3</a:t>
            </a:r>
          </a:p>
          <a:p>
            <a:r>
              <a:rPr lang="en-US" dirty="0" smtClean="0"/>
              <a:t>Groups and PI’s are strawmen</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081112400"/>
              </p:ext>
            </p:extLst>
          </p:nvPr>
        </p:nvGraphicFramePr>
        <p:xfrm>
          <a:off x="1723692" y="3104354"/>
          <a:ext cx="5937250" cy="1957070"/>
        </p:xfrm>
        <a:graphic>
          <a:graphicData uri="http://schemas.openxmlformats.org/drawingml/2006/table">
            <a:tbl>
              <a:tblPr firstRow="1" firstCol="1" bandRow="1"/>
              <a:tblGrid>
                <a:gridCol w="1483995"/>
                <a:gridCol w="1483995"/>
                <a:gridCol w="1484630"/>
                <a:gridCol w="1484630"/>
              </a:tblGrid>
              <a:tr h="0">
                <a:tc gridSpan="4">
                  <a:txBody>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Aircraft-based observations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Aircraft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System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Group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PI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TDR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AOML/PSD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 Williams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AXBT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NRL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Chen/</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Shinoda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Cloud microphysics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PSD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Fairall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Drop Buoy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PSD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De Boer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P-3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Wband</a:t>
                      </a:r>
                      <a:r>
                        <a:rPr lang="en-US" sz="1200" dirty="0">
                          <a:effectLst/>
                          <a:latin typeface="Calibri" panose="020F0502020204030204" pitchFamily="34" charset="0"/>
                          <a:ea typeface="Calibri" panose="020F0502020204030204" pitchFamily="34" charset="0"/>
                          <a:cs typeface="Times New Roman" panose="02020603050405020304" pitchFamily="18" charset="0"/>
                        </a:rPr>
                        <a:t> cloud radar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PSD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Fairall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P-3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WSRA wave spectra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PSD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Walsh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G-4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Dropsonde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AOML/PSD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Bariteau</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Barsugli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G-4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TDR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CSD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 Williams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Content Placeholder 11"/>
          <p:cNvGraphicFramePr>
            <a:graphicFrameLocks noGrp="1"/>
          </p:cNvGraphicFramePr>
          <p:nvPr>
            <p:ph idx="1"/>
            <p:extLst>
              <p:ext uri="{D42A27DB-BD31-4B8C-83A1-F6EECF244321}">
                <p14:modId xmlns:p14="http://schemas.microsoft.com/office/powerpoint/2010/main" val="2211059574"/>
              </p:ext>
            </p:extLst>
          </p:nvPr>
        </p:nvGraphicFramePr>
        <p:xfrm>
          <a:off x="1731719" y="882521"/>
          <a:ext cx="5937250" cy="2152777"/>
        </p:xfrm>
        <a:graphic>
          <a:graphicData uri="http://schemas.openxmlformats.org/drawingml/2006/table">
            <a:tbl>
              <a:tblPr firstRow="1" firstCol="1" bandRow="1"/>
              <a:tblGrid>
                <a:gridCol w="1483995"/>
                <a:gridCol w="1483995"/>
                <a:gridCol w="1484630"/>
                <a:gridCol w="1484630"/>
              </a:tblGrid>
              <a:tr h="0">
                <a:tc gridSpan="4">
                  <a:txBody>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Ship-based observations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Ship Class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System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Group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PI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II (180 – 200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ft</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Air-sea flux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PSD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Blomquist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Sondes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PSD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Cox, Hartten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Ocean mixing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University Wash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Thomson/Thompson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 (250 280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ft</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Cloud Obs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PSD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Fairall/De Szoeke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Doppler Lidar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CSD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Brewer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Aerosols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PMEL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Quinn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C-band radar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CSU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Rutledge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UAS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PMEL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Quinn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Flux buoys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WHOI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Edson/</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Clayson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2599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76202"/>
            <a:ext cx="7772400" cy="304799"/>
          </a:xfrm>
        </p:spPr>
        <p:txBody>
          <a:bodyPr>
            <a:normAutofit fontScale="90000"/>
          </a:bodyPr>
          <a:lstStyle/>
          <a:p>
            <a:r>
              <a:rPr lang="en-US" sz="2400" dirty="0"/>
              <a:t>NOAA Ship Ronald H. Brown</a:t>
            </a:r>
          </a:p>
        </p:txBody>
      </p:sp>
      <p:sp>
        <p:nvSpPr>
          <p:cNvPr id="3" name="Subtitle 2"/>
          <p:cNvSpPr>
            <a:spLocks noGrp="1"/>
          </p:cNvSpPr>
          <p:nvPr>
            <p:ph type="subTitle" idx="1"/>
          </p:nvPr>
        </p:nvSpPr>
        <p:spPr>
          <a:xfrm>
            <a:off x="5638800" y="533400"/>
            <a:ext cx="3657600" cy="2209800"/>
          </a:xfrm>
        </p:spPr>
        <p:txBody>
          <a:bodyPr>
            <a:normAutofit fontScale="55000" lnSpcReduction="20000"/>
          </a:bodyPr>
          <a:lstStyle/>
          <a:p>
            <a:r>
              <a:rPr lang="en-US" dirty="0"/>
              <a:t>For this study, the Brown </a:t>
            </a:r>
            <a:r>
              <a:rPr lang="en-US" dirty="0" smtClean="0"/>
              <a:t> fielded </a:t>
            </a:r>
            <a:r>
              <a:rPr lang="en-US" dirty="0"/>
              <a:t>one of the most comprehensive sets of observing systems ever assembled on a research vessel.  The ship is festooned with 6 </a:t>
            </a:r>
            <a:r>
              <a:rPr lang="en-US" dirty="0" err="1"/>
              <a:t>seatainer</a:t>
            </a:r>
            <a:r>
              <a:rPr lang="en-US" dirty="0"/>
              <a:t> laboratories and all manner of instruments including five meteorological radars, a Doppler Lidar, four different ocean profiling systems, and a variety of chemical, aerosol, and biological measurements (Fig. 1). Some 40 scientists from have participated in two deployment legs.  The science party includes representatives from three NOAA labs, 13 Universities, and three research laboratories in Chile and Peru.  </a:t>
            </a:r>
          </a:p>
          <a:p>
            <a:endParaRPr lang="en-US" dirty="0"/>
          </a:p>
        </p:txBody>
      </p:sp>
      <p:pic>
        <p:nvPicPr>
          <p:cNvPr id="1026" name="Picture 2"/>
          <p:cNvPicPr>
            <a:picLocks noChangeAspect="1" noChangeArrowheads="1"/>
          </p:cNvPicPr>
          <p:nvPr/>
        </p:nvPicPr>
        <p:blipFill>
          <a:blip r:embed="rId2"/>
          <a:srcRect/>
          <a:stretch>
            <a:fillRect/>
          </a:stretch>
        </p:blipFill>
        <p:spPr bwMode="auto">
          <a:xfrm>
            <a:off x="6400801" y="3253654"/>
            <a:ext cx="4270001" cy="329954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524000" y="3201562"/>
            <a:ext cx="4953000" cy="3427838"/>
          </a:xfrm>
          <a:prstGeom prst="rect">
            <a:avLst/>
          </a:prstGeom>
          <a:noFill/>
          <a:ln w="9525">
            <a:noFill/>
            <a:miter lim="800000"/>
            <a:headEnd/>
            <a:tailEnd/>
          </a:ln>
          <a:effectLst/>
        </p:spPr>
      </p:pic>
      <p:pic>
        <p:nvPicPr>
          <p:cNvPr id="6" name="Picture 5" descr="SST_map_298_334.jpg"/>
          <p:cNvPicPr>
            <a:picLocks noChangeAspect="1"/>
          </p:cNvPicPr>
          <p:nvPr/>
        </p:nvPicPr>
        <p:blipFill>
          <a:blip r:embed="rId4"/>
          <a:stretch>
            <a:fillRect/>
          </a:stretch>
        </p:blipFill>
        <p:spPr>
          <a:xfrm>
            <a:off x="1701800" y="304800"/>
            <a:ext cx="4013200" cy="3009900"/>
          </a:xfrm>
          <a:prstGeom prst="rect">
            <a:avLst/>
          </a:prstGeom>
        </p:spPr>
      </p:pic>
    </p:spTree>
    <p:extLst>
      <p:ext uri="{BB962C8B-B14F-4D97-AF65-F5344CB8AC3E}">
        <p14:creationId xmlns:p14="http://schemas.microsoft.com/office/powerpoint/2010/main" val="1767058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3128"/>
          </a:xfrm>
        </p:spPr>
        <p:txBody>
          <a:bodyPr>
            <a:normAutofit fontScale="90000"/>
          </a:bodyPr>
          <a:lstStyle/>
          <a:p>
            <a:r>
              <a:rPr lang="en-US" dirty="0" smtClean="0"/>
              <a:t>G4 </a:t>
            </a:r>
            <a:r>
              <a:rPr lang="en-US" dirty="0" err="1" smtClean="0"/>
              <a:t>Dropsonde</a:t>
            </a:r>
            <a:r>
              <a:rPr lang="en-US" dirty="0" smtClean="0"/>
              <a:t> Flight</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95025" y="1876926"/>
            <a:ext cx="4141343" cy="4395537"/>
          </a:xfrm>
        </p:spPr>
      </p:pic>
      <p:sp>
        <p:nvSpPr>
          <p:cNvPr id="3" name="TextBox 2"/>
          <p:cNvSpPr txBox="1"/>
          <p:nvPr/>
        </p:nvSpPr>
        <p:spPr>
          <a:xfrm>
            <a:off x="641684" y="954505"/>
            <a:ext cx="6160169" cy="369332"/>
          </a:xfrm>
          <a:prstGeom prst="rect">
            <a:avLst/>
          </a:prstGeom>
          <a:noFill/>
        </p:spPr>
        <p:txBody>
          <a:bodyPr wrap="square" rtlCol="0">
            <a:spAutoFit/>
          </a:bodyPr>
          <a:lstStyle/>
          <a:p>
            <a:r>
              <a:rPr lang="en-US" dirty="0" smtClean="0">
                <a:solidFill>
                  <a:srgbClr val="FF0000"/>
                </a:solidFill>
              </a:rPr>
              <a:t>8 </a:t>
            </a:r>
            <a:r>
              <a:rPr lang="en-US" dirty="0" err="1" smtClean="0">
                <a:solidFill>
                  <a:srgbClr val="FF0000"/>
                </a:solidFill>
              </a:rPr>
              <a:t>hr</a:t>
            </a:r>
            <a:r>
              <a:rPr lang="en-US" dirty="0" smtClean="0">
                <a:solidFill>
                  <a:srgbClr val="FF0000"/>
                </a:solidFill>
              </a:rPr>
              <a:t> flight, 60 degrees total</a:t>
            </a:r>
            <a:endParaRPr lang="en-US" dirty="0">
              <a:solidFill>
                <a:srgbClr val="FF0000"/>
              </a:solidFill>
            </a:endParaRPr>
          </a:p>
        </p:txBody>
      </p:sp>
      <p:sp>
        <p:nvSpPr>
          <p:cNvPr id="4" name="Flowchart: Summing Junction 3"/>
          <p:cNvSpPr/>
          <p:nvPr/>
        </p:nvSpPr>
        <p:spPr>
          <a:xfrm>
            <a:off x="2598820" y="4146884"/>
            <a:ext cx="420143" cy="428539"/>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4379495" y="4868780"/>
            <a:ext cx="417095" cy="4044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3215202" y="3537471"/>
            <a:ext cx="481263" cy="4010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5145505" y="3562473"/>
            <a:ext cx="457200" cy="4170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5496044" y="4146884"/>
            <a:ext cx="521369" cy="416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96000" y="4146884"/>
            <a:ext cx="476487" cy="393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6334243" y="313153"/>
            <a:ext cx="5047084" cy="3625371"/>
          </a:xfrm>
          <a:prstGeom prst="rect">
            <a:avLst/>
          </a:prstGeom>
        </p:spPr>
      </p:pic>
    </p:spTree>
    <p:extLst>
      <p:ext uri="{BB962C8B-B14F-4D97-AF65-F5344CB8AC3E}">
        <p14:creationId xmlns:p14="http://schemas.microsoft.com/office/powerpoint/2010/main" val="201133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300" y="240965"/>
            <a:ext cx="3846089" cy="356770"/>
          </a:xfrm>
        </p:spPr>
        <p:txBody>
          <a:bodyPr>
            <a:normAutofit fontScale="90000"/>
          </a:bodyPr>
          <a:lstStyle/>
          <a:p>
            <a:r>
              <a:rPr lang="en-US" sz="2400" b="1" dirty="0" smtClean="0">
                <a:solidFill>
                  <a:srgbClr val="FF0000"/>
                </a:solidFill>
              </a:rPr>
              <a:t>February 12 Line of 15 </a:t>
            </a:r>
            <a:r>
              <a:rPr lang="en-US" sz="2400" b="1" dirty="0" err="1" smtClean="0">
                <a:solidFill>
                  <a:srgbClr val="FF0000"/>
                </a:solidFill>
              </a:rPr>
              <a:t>sondes</a:t>
            </a:r>
            <a:endParaRPr lang="en-US" sz="2400" b="1" dirty="0">
              <a:solidFill>
                <a:srgbClr val="FF0000"/>
              </a:solidFill>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048" t="2031" r="7982" b="3726"/>
          <a:stretch/>
        </p:blipFill>
        <p:spPr>
          <a:xfrm>
            <a:off x="1290839" y="633664"/>
            <a:ext cx="4444214" cy="6232356"/>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389" t="2137" r="4534" b="5310"/>
          <a:stretch/>
        </p:blipFill>
        <p:spPr>
          <a:xfrm>
            <a:off x="6397594" y="609599"/>
            <a:ext cx="4815837" cy="6264441"/>
          </a:xfrm>
          <a:prstGeom prst="rect">
            <a:avLst/>
          </a:prstGeom>
        </p:spPr>
      </p:pic>
    </p:spTree>
    <p:extLst>
      <p:ext uri="{BB962C8B-B14F-4D97-AF65-F5344CB8AC3E}">
        <p14:creationId xmlns:p14="http://schemas.microsoft.com/office/powerpoint/2010/main" val="1394632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2755232" cy="725738"/>
          </a:xfrm>
        </p:spPr>
        <p:txBody>
          <a:bodyPr/>
          <a:lstStyle/>
          <a:p>
            <a:r>
              <a:rPr lang="en-US" dirty="0" smtClean="0"/>
              <a:t>NOAA P-3</a:t>
            </a:r>
            <a:endParaRPr lang="en-US" dirty="0"/>
          </a:p>
        </p:txBody>
      </p:sp>
      <p:sp>
        <p:nvSpPr>
          <p:cNvPr id="5" name="Content Placeholder 4"/>
          <p:cNvSpPr>
            <a:spLocks noGrp="1"/>
          </p:cNvSpPr>
          <p:nvPr>
            <p:ph idx="1"/>
          </p:nvPr>
        </p:nvSpPr>
        <p:spPr/>
        <p:txBody>
          <a:bodyPr/>
          <a:lstStyle/>
          <a:p>
            <a:r>
              <a:rPr lang="en-US" dirty="0" smtClean="0"/>
              <a:t>Cloud Physics probes</a:t>
            </a:r>
          </a:p>
          <a:p>
            <a:r>
              <a:rPr lang="en-US" dirty="0" smtClean="0"/>
              <a:t>Tail Doppler Radar</a:t>
            </a:r>
          </a:p>
          <a:p>
            <a:r>
              <a:rPr lang="en-US" dirty="0" smtClean="0"/>
              <a:t>SFMR – 10m wind speed, </a:t>
            </a:r>
            <a:r>
              <a:rPr lang="en-US" dirty="0" err="1" smtClean="0"/>
              <a:t>rainrate</a:t>
            </a:r>
            <a:endParaRPr lang="en-US" dirty="0" smtClean="0"/>
          </a:p>
          <a:p>
            <a:r>
              <a:rPr lang="en-US" dirty="0" smtClean="0"/>
              <a:t>WSRA – Wave properties, Mean square slope, rain rate</a:t>
            </a:r>
          </a:p>
          <a:p>
            <a:r>
              <a:rPr lang="en-US" dirty="0" smtClean="0"/>
              <a:t>Aircraft data system (navigation, T, q, U, </a:t>
            </a:r>
            <a:r>
              <a:rPr lang="en-US" dirty="0" err="1" smtClean="0"/>
              <a:t>etc</a:t>
            </a:r>
            <a:r>
              <a:rPr lang="en-US" dirty="0" smtClean="0"/>
              <a:t>)</a:t>
            </a:r>
          </a:p>
          <a:p>
            <a:r>
              <a:rPr lang="en-US" dirty="0" err="1" smtClean="0"/>
              <a:t>Dropsondes</a:t>
            </a:r>
            <a:endParaRPr lang="en-US" dirty="0" smtClean="0"/>
          </a:p>
          <a:p>
            <a:r>
              <a:rPr lang="en-US" dirty="0" smtClean="0"/>
              <a:t>AXBT, </a:t>
            </a:r>
            <a:r>
              <a:rPr lang="en-US" dirty="0" err="1" smtClean="0"/>
              <a:t>AXBuoy</a:t>
            </a:r>
            <a:endParaRPr lang="en-US" dirty="0" smtClean="0"/>
          </a:p>
          <a:p>
            <a:r>
              <a:rPr lang="en-US" dirty="0" smtClean="0"/>
              <a:t>PSD </a:t>
            </a:r>
            <a:r>
              <a:rPr lang="en-US" dirty="0" err="1" smtClean="0"/>
              <a:t>Wband</a:t>
            </a:r>
            <a:r>
              <a:rPr lang="en-US" dirty="0" smtClean="0"/>
              <a:t> radar</a:t>
            </a:r>
            <a:endParaRPr lang="en-US" dirty="0"/>
          </a:p>
        </p:txBody>
      </p:sp>
      <p:pic>
        <p:nvPicPr>
          <p:cNvPr id="6"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90175" y="19301"/>
            <a:ext cx="3934886" cy="261962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7044" y="136358"/>
            <a:ext cx="3336756" cy="2502567"/>
          </a:xfrm>
          <a:prstGeom prst="rect">
            <a:avLst/>
          </a:prstGeom>
        </p:spPr>
      </p:pic>
    </p:spTree>
    <p:extLst>
      <p:ext uri="{BB962C8B-B14F-4D97-AF65-F5344CB8AC3E}">
        <p14:creationId xmlns:p14="http://schemas.microsoft.com/office/powerpoint/2010/main" val="2773086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4309</TotalTime>
  <Words>343</Words>
  <Application>Microsoft Office PowerPoint</Application>
  <PresentationFormat>Widescreen</PresentationFormat>
  <Paragraphs>107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NOAA Effort</vt:lpstr>
      <vt:lpstr>Suggested NOAA Observational Assets*</vt:lpstr>
      <vt:lpstr>NOAA Ship Ronald H. Brown</vt:lpstr>
      <vt:lpstr>G4 Dropsonde Flight</vt:lpstr>
      <vt:lpstr>February 12 Line of 15 sondes</vt:lpstr>
      <vt:lpstr>NOAA P-3</vt:lpstr>
    </vt:vector>
  </TitlesOfParts>
  <Company>PSD / NOAA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Fairall</dc:creator>
  <cp:lastModifiedBy>Chris Fairall</cp:lastModifiedBy>
  <cp:revision>58</cp:revision>
  <dcterms:created xsi:type="dcterms:W3CDTF">2017-08-30T15:51:17Z</dcterms:created>
  <dcterms:modified xsi:type="dcterms:W3CDTF">2018-06-19T22:37:03Z</dcterms:modified>
</cp:coreProperties>
</file>