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308" r:id="rId2"/>
    <p:sldId id="325" r:id="rId3"/>
    <p:sldId id="323" r:id="rId4"/>
    <p:sldId id="311" r:id="rId5"/>
    <p:sldId id="313" r:id="rId6"/>
    <p:sldId id="315" r:id="rId7"/>
    <p:sldId id="324" r:id="rId8"/>
    <p:sldId id="329" r:id="rId9"/>
    <p:sldId id="326" r:id="rId10"/>
    <p:sldId id="327" r:id="rId11"/>
    <p:sldId id="328" r:id="rId12"/>
    <p:sldId id="330" r:id="rId13"/>
  </p:sldIdLst>
  <p:sldSz cx="9144000" cy="6858000" type="screen4x3"/>
  <p:notesSz cx="7038975" cy="9185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21">
          <p15:clr>
            <a:srgbClr val="A4A3A4"/>
          </p15:clr>
        </p15:guide>
        <p15:guide id="2" pos="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3">
          <p15:clr>
            <a:srgbClr val="A4A3A4"/>
          </p15:clr>
        </p15:guide>
        <p15:guide id="2" pos="22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582" autoAdjust="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821"/>
        <p:guide pos="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02" y="-90"/>
      </p:cViewPr>
      <p:guideLst>
        <p:guide orient="horz" pos="2893"/>
        <p:guide pos="22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7529E4-D8A0-47E3-BF4D-8574EF575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8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688975"/>
            <a:ext cx="4592637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364038"/>
            <a:ext cx="51593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5E1A30A-D94E-43A5-901C-92CD7FA3E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98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075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713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9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688975"/>
            <a:ext cx="4591050" cy="34432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4038"/>
            <a:ext cx="5162550" cy="413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89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688975"/>
            <a:ext cx="4591050" cy="34432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4038"/>
            <a:ext cx="5162550" cy="413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47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0006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CF4E7534-505C-40B9-A0CA-3187E3AE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49CC828A-BF6C-4412-9EDE-2F627FAC9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00006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1E7FF59D-7FD4-4BC6-A04C-79E9D7331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CBC55B31-109E-40B7-B24D-ABBF823D8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4EE42ED0-FAB5-4757-B5E0-2F4C86E9C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tIns="4572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7F78A18C-2FB7-40D7-B538-54AE2C9E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364A515E-6AD1-4FC9-9553-E46D18B5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400">
              <a:defRPr/>
            </a:lvl1pPr>
          </a:lstStyle>
          <a:p>
            <a:pPr>
              <a:defRPr/>
            </a:pPr>
            <a:fld id="{91D0A0B1-1E99-41ED-8D7F-BBD7FC894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412B56D-4C86-434C-8568-229D2F24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7938" y="6357938"/>
            <a:ext cx="9136062" cy="503237"/>
          </a:xfrm>
          <a:prstGeom prst="rect">
            <a:avLst/>
          </a:prstGeom>
          <a:gradFill rotWithShape="1">
            <a:gsLst>
              <a:gs pos="0">
                <a:srgbClr val="BCB97F"/>
              </a:gs>
              <a:gs pos="100000">
                <a:srgbClr val="A6CFD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635625" y="6416675"/>
            <a:ext cx="2746375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0006C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April 1, 2013      Page         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7475" y="6416675"/>
            <a:ext cx="5192713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0006C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NOAA Earth System Research Laboratory- Boulder, Colorado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37538" y="6416675"/>
            <a:ext cx="314325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6C"/>
                </a:solidFill>
                <a:latin typeface="+mj-lt"/>
              </a:defRPr>
            </a:lvl1pPr>
          </a:lstStyle>
          <a:p>
            <a:pPr>
              <a:defRPr/>
            </a:pPr>
            <a:fld id="{6A8CC2D6-6C56-4797-B017-4DC55AB99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4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  <p:pic>
        <p:nvPicPr>
          <p:cNvPr id="1035" name="Picture 19" descr="noaa_logo_whtTsp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6407150"/>
            <a:ext cx="387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5" descr="Blue Marble _shadow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688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6C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>
          <a:xfrm>
            <a:off x="1279525" y="651097"/>
            <a:ext cx="6007100" cy="9366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3300"/>
                </a:solidFill>
              </a:rPr>
              <a:t>NOAA ESRL PSD Briefing</a:t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3200" b="1" dirty="0" smtClean="0">
                <a:solidFill>
                  <a:srgbClr val="FF3300"/>
                </a:solidFill>
              </a:rPr>
              <a:t>March 2013</a:t>
            </a:r>
          </a:p>
        </p:txBody>
      </p:sp>
      <p:sp>
        <p:nvSpPr>
          <p:cNvPr id="14339" name="Text Box 19"/>
          <p:cNvSpPr txBox="1">
            <a:spLocks noChangeArrowheads="1"/>
          </p:cNvSpPr>
          <p:nvPr/>
        </p:nvSpPr>
        <p:spPr bwMode="auto">
          <a:xfrm>
            <a:off x="327025" y="2052638"/>
            <a:ext cx="869632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0" rIns="9144" bIns="9144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600" dirty="0"/>
              <a:t>Surface Processes and Coupled Modeling  </a:t>
            </a:r>
          </a:p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rgbClr val="0070C0"/>
                </a:solidFill>
              </a:rPr>
              <a:t>Light Winds to Hurricanes</a:t>
            </a:r>
          </a:p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rgbClr val="0070C0"/>
                </a:solidFill>
              </a:rPr>
              <a:t>Poles to Tropics</a:t>
            </a:r>
          </a:p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rgbClr val="0070C0"/>
                </a:solidFill>
              </a:rPr>
              <a:t>Momentum, Heat, Moisture, Trace Gases, Aerosol Particles, Radiation, Precipitation</a:t>
            </a:r>
          </a:p>
          <a:p>
            <a:pPr algn="ctr">
              <a:lnSpc>
                <a:spcPct val="95000"/>
              </a:lnSpc>
            </a:pPr>
            <a:endParaRPr lang="en-US" sz="3600" b="1" dirty="0">
              <a:solidFill>
                <a:schemeClr val="tx2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Christopher W. Fairall</a:t>
            </a:r>
            <a:r>
              <a:rPr lang="en-US" b="1" baseline="30000" dirty="0">
                <a:solidFill>
                  <a:srgbClr val="660066"/>
                </a:solidFill>
                <a:latin typeface="Times New Roman" panose="02020603050405020304" pitchFamily="18" charset="0"/>
              </a:rPr>
              <a:t> 1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,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Jim Wilczak</a:t>
            </a:r>
            <a:r>
              <a:rPr lang="en-US" b="1" baseline="30000" dirty="0">
                <a:solidFill>
                  <a:srgbClr val="660066"/>
                </a:solidFill>
                <a:latin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Jian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-Wen Bao</a:t>
            </a:r>
            <a:r>
              <a:rPr lang="en-US" b="1" baseline="30000" dirty="0">
                <a:solidFill>
                  <a:srgbClr val="660066"/>
                </a:solidFill>
                <a:latin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Andrey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A.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Grachev</a:t>
            </a:r>
            <a:r>
              <a:rPr lang="en-US" b="1" baseline="30000" dirty="0">
                <a:solidFill>
                  <a:srgbClr val="660066"/>
                </a:solidFill>
                <a:latin typeface="Times New Roman" panose="02020603050405020304" pitchFamily="18" charset="0"/>
              </a:rPr>
              <a:t> 1, 2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, Jeff Hare</a:t>
            </a:r>
            <a:r>
              <a:rPr lang="en-US" b="1" baseline="30000" dirty="0">
                <a:solidFill>
                  <a:srgbClr val="660066"/>
                </a:solidFill>
                <a:latin typeface="Times New Roman" panose="02020603050405020304" pitchFamily="18" charset="0"/>
              </a:rPr>
              <a:t> 1, 2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Ludovic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Bariteau</a:t>
            </a:r>
            <a:r>
              <a:rPr lang="en-US" b="1" baseline="30000" dirty="0">
                <a:solidFill>
                  <a:srgbClr val="660066"/>
                </a:solidFill>
                <a:latin typeface="Times New Roman" panose="02020603050405020304" pitchFamily="18" charset="0"/>
              </a:rPr>
              <a:t> 1, 2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Ola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Persson</a:t>
            </a:r>
            <a:r>
              <a:rPr lang="en-US" b="1" baseline="30000" dirty="0">
                <a:solidFill>
                  <a:srgbClr val="660066"/>
                </a:solidFill>
                <a:latin typeface="Times New Roman" panose="02020603050405020304" pitchFamily="18" charset="0"/>
              </a:rPr>
              <a:t> 1, 2</a:t>
            </a:r>
          </a:p>
          <a:p>
            <a:pPr algn="ctr">
              <a:lnSpc>
                <a:spcPct val="95000"/>
              </a:lnSpc>
            </a:pPr>
            <a:endParaRPr lang="en-US" sz="18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en-US" sz="1400" b="1" i="1" baseline="30000" dirty="0">
                <a:solidFill>
                  <a:srgbClr val="008080"/>
                </a:solidFill>
                <a:latin typeface="Times New Roman" panose="02020603050405020304" pitchFamily="18" charset="0"/>
              </a:rPr>
              <a:t>1 </a:t>
            </a:r>
            <a:r>
              <a:rPr lang="en-US" sz="1400" b="1" i="1" dirty="0">
                <a:solidFill>
                  <a:srgbClr val="008080"/>
                </a:solidFill>
                <a:latin typeface="Times New Roman" panose="02020603050405020304" pitchFamily="18" charset="0"/>
              </a:rPr>
              <a:t>NOAA Earth System Research Laboratory/Physical Science Division, Boulder, Colorado, USA</a:t>
            </a:r>
          </a:p>
          <a:p>
            <a:pPr algn="ctr">
              <a:lnSpc>
                <a:spcPct val="95000"/>
              </a:lnSpc>
            </a:pPr>
            <a:r>
              <a:rPr lang="en-US" sz="1400" b="1" i="1" baseline="30000" dirty="0">
                <a:solidFill>
                  <a:srgbClr val="008080"/>
                </a:solidFill>
                <a:latin typeface="Times New Roman" panose="02020603050405020304" pitchFamily="18" charset="0"/>
              </a:rPr>
              <a:t>2</a:t>
            </a:r>
            <a:r>
              <a:rPr lang="en-US" sz="1400" b="1" i="1" dirty="0">
                <a:solidFill>
                  <a:srgbClr val="008080"/>
                </a:solidFill>
                <a:latin typeface="Times New Roman" panose="02020603050405020304" pitchFamily="18" charset="0"/>
              </a:rPr>
              <a:t> Cooperative Institute for Research in Environmental Sciences, University of Colorado, Boulder, Colorado, USA</a:t>
            </a:r>
            <a:endParaRPr lang="en-US" sz="1400" b="1" i="1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en-US" sz="1400" b="1" i="1" dirty="0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675188" y="6416675"/>
            <a:ext cx="3675062" cy="365125"/>
          </a:xfrm>
        </p:spPr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NOAA Earth System Research Laboratory- Boulder, Colorado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C4E91-7620-4930-A01C-765ECEFF8E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255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Surface Processes and </a:t>
            </a:r>
            <a:r>
              <a:rPr lang="en-US" sz="3600" b="1" dirty="0" smtClean="0">
                <a:solidFill>
                  <a:srgbClr val="FF0000"/>
                </a:solidFill>
              </a:rPr>
              <a:t>Coupled Models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Wider </a:t>
            </a:r>
            <a:r>
              <a:rPr lang="en-US" sz="3600" dirty="0" err="1" smtClean="0">
                <a:solidFill>
                  <a:srgbClr val="FF0000"/>
                </a:solidFill>
              </a:rPr>
              <a:t>Contex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3787775"/>
          </a:xfrm>
        </p:spPr>
        <p:txBody>
          <a:bodyPr/>
          <a:lstStyle/>
          <a:p>
            <a:pPr eaLnBrk="1" hangingPunct="1"/>
            <a:r>
              <a:rPr lang="en-US" dirty="0" smtClean="0"/>
              <a:t>2009  OceanOBS09   	  WP Flux Observing Sys</a:t>
            </a:r>
          </a:p>
          <a:p>
            <a:pPr eaLnBrk="1" hangingPunct="1"/>
            <a:r>
              <a:rPr lang="en-US" dirty="0" smtClean="0"/>
              <a:t>2011   WMO Polar Pred.   Steering Committee</a:t>
            </a:r>
          </a:p>
          <a:p>
            <a:pPr eaLnBrk="1" hangingPunct="1"/>
            <a:r>
              <a:rPr lang="en-US" dirty="0" smtClean="0"/>
              <a:t>2012    MOSAIC plans	  2-yr Arctic </a:t>
            </a:r>
            <a:r>
              <a:rPr lang="en-US" dirty="0" err="1" smtClean="0"/>
              <a:t>Obs</a:t>
            </a:r>
            <a:r>
              <a:rPr lang="en-US" dirty="0" smtClean="0"/>
              <a:t> Station</a:t>
            </a:r>
          </a:p>
          <a:p>
            <a:pPr eaLnBrk="1" hangingPunct="1"/>
            <a:r>
              <a:rPr lang="en-US" dirty="0" smtClean="0"/>
              <a:t>2012	   US-IOOS12      	 WP </a:t>
            </a:r>
            <a:r>
              <a:rPr lang="en-US" dirty="0" err="1" smtClean="0"/>
              <a:t>CoastalFlux</a:t>
            </a:r>
            <a:r>
              <a:rPr lang="en-US" dirty="0" smtClean="0"/>
              <a:t> Observing </a:t>
            </a:r>
          </a:p>
          <a:p>
            <a:pPr eaLnBrk="1" hangingPunct="1"/>
            <a:r>
              <a:rPr lang="en-US" dirty="0" smtClean="0"/>
              <a:t>2012	   GSOP/CLIVAR	 Ocean reanalysis and fluxes</a:t>
            </a:r>
          </a:p>
          <a:p>
            <a:pPr eaLnBrk="1" hangingPunct="1"/>
            <a:r>
              <a:rPr lang="en-US" dirty="0" smtClean="0"/>
              <a:t>2013	   WGNE/GOV         WP on </a:t>
            </a:r>
            <a:r>
              <a:rPr lang="en-US" dirty="0" err="1" smtClean="0"/>
              <a:t>Obs</a:t>
            </a:r>
            <a:r>
              <a:rPr lang="en-US" dirty="0" smtClean="0"/>
              <a:t> for Coupled 						</a:t>
            </a:r>
            <a:r>
              <a:rPr lang="en-US" dirty="0" smtClean="0"/>
              <a:t>Predictions</a:t>
            </a:r>
          </a:p>
          <a:p>
            <a:pPr eaLnBrk="1" hangingPunct="1"/>
            <a:r>
              <a:rPr lang="en-US" dirty="0" smtClean="0"/>
              <a:t>2013	   BAMS                      High latitude fluxes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B5E6A-6444-4665-89A9-55FDDE68C9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7508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The Future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54075" y="503238"/>
            <a:ext cx="8175625" cy="5821362"/>
          </a:xfrm>
        </p:spPr>
        <p:txBody>
          <a:bodyPr/>
          <a:lstStyle/>
          <a:p>
            <a:pPr eaLnBrk="1" hangingPunct="1"/>
            <a:r>
              <a:rPr lang="en-US" dirty="0" smtClean="0"/>
              <a:t>Arctic</a:t>
            </a:r>
          </a:p>
          <a:p>
            <a:pPr lvl="1" eaLnBrk="1" hangingPunct="1"/>
            <a:r>
              <a:rPr lang="en-US" dirty="0" smtClean="0"/>
              <a:t>WWRP Polar Predictions (International effort)</a:t>
            </a:r>
          </a:p>
          <a:p>
            <a:pPr lvl="1" eaLnBrk="1" hangingPunct="1"/>
            <a:r>
              <a:rPr lang="en-US" dirty="0" smtClean="0"/>
              <a:t>7 major field programs 2014-2016</a:t>
            </a:r>
          </a:p>
          <a:p>
            <a:pPr lvl="1" eaLnBrk="1" hangingPunct="1"/>
            <a:r>
              <a:rPr lang="en-US" dirty="0" smtClean="0"/>
              <a:t>BOEM/PSD-GSD (</a:t>
            </a:r>
            <a:r>
              <a:rPr lang="en-US" dirty="0" err="1" smtClean="0"/>
              <a:t>Intrieri</a:t>
            </a:r>
            <a:r>
              <a:rPr lang="en-US" dirty="0" smtClean="0"/>
              <a:t>) initiative </a:t>
            </a:r>
            <a:r>
              <a:rPr lang="en-US" dirty="0" smtClean="0">
                <a:solidFill>
                  <a:srgbClr val="FF0000"/>
                </a:solidFill>
              </a:rPr>
              <a:t>sea ice predictions</a:t>
            </a:r>
          </a:p>
          <a:p>
            <a:pPr lvl="1" eaLnBrk="1" hangingPunct="1"/>
            <a:r>
              <a:rPr lang="en-US" dirty="0" smtClean="0"/>
              <a:t>SEARCH TIKSI observatory completion (??)</a:t>
            </a:r>
          </a:p>
          <a:p>
            <a:pPr eaLnBrk="1" hangingPunct="1"/>
            <a:r>
              <a:rPr lang="en-US" dirty="0" smtClean="0"/>
              <a:t>NOAA P-3 surface interaction Observations</a:t>
            </a:r>
          </a:p>
          <a:p>
            <a:pPr lvl="1" eaLnBrk="1" hangingPunct="1"/>
            <a:r>
              <a:rPr lang="en-US" dirty="0" err="1" smtClean="0"/>
              <a:t>Wband</a:t>
            </a:r>
            <a:r>
              <a:rPr lang="en-US" dirty="0" smtClean="0"/>
              <a:t> radar, WSRA wave measurements, Video…</a:t>
            </a:r>
          </a:p>
          <a:p>
            <a:pPr lvl="1" eaLnBrk="1" hangingPunct="1"/>
            <a:r>
              <a:rPr lang="en-US" dirty="0" smtClean="0"/>
              <a:t>Surface fluxes, sea spray, </a:t>
            </a:r>
            <a:r>
              <a:rPr lang="en-US" dirty="0" err="1" smtClean="0"/>
              <a:t>WaveWatch</a:t>
            </a:r>
            <a:r>
              <a:rPr lang="en-US" dirty="0" smtClean="0"/>
              <a:t>-III</a:t>
            </a:r>
          </a:p>
          <a:p>
            <a:pPr eaLnBrk="1" hangingPunct="1"/>
            <a:r>
              <a:rPr lang="en-US" dirty="0" smtClean="0"/>
              <a:t>Air-Sea/CPO</a:t>
            </a:r>
          </a:p>
          <a:p>
            <a:pPr lvl="1" eaLnBrk="1" hangingPunct="1"/>
            <a:r>
              <a:rPr lang="en-US" dirty="0" smtClean="0"/>
              <a:t>CALWATER2 – follow on to DYNAMO</a:t>
            </a:r>
          </a:p>
          <a:p>
            <a:pPr lvl="1" eaLnBrk="1" hangingPunct="1"/>
            <a:r>
              <a:rPr lang="en-US" dirty="0" smtClean="0"/>
              <a:t>Flux products for coupled models</a:t>
            </a:r>
          </a:p>
          <a:p>
            <a:pPr eaLnBrk="1" hangingPunct="1"/>
            <a:r>
              <a:rPr lang="en-US" dirty="0" smtClean="0"/>
              <a:t>Renewable energy</a:t>
            </a:r>
          </a:p>
          <a:p>
            <a:pPr lvl="1" eaLnBrk="1" hangingPunct="1"/>
            <a:r>
              <a:rPr lang="en-US" dirty="0" smtClean="0"/>
              <a:t>Four more WFIP’s?  (complex, ocean, coastal, island)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1D377-4C2B-4E7F-A378-C337E3E76E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571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ISSUES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594043"/>
            <a:ext cx="8351520" cy="5669597"/>
          </a:xfrm>
        </p:spPr>
        <p:txBody>
          <a:bodyPr/>
          <a:lstStyle/>
          <a:p>
            <a:r>
              <a:rPr lang="en-US" dirty="0" smtClean="0"/>
              <a:t>Arctic is major upswing </a:t>
            </a:r>
          </a:p>
          <a:p>
            <a:pPr lvl="1"/>
            <a:r>
              <a:rPr lang="en-US" dirty="0" smtClean="0"/>
              <a:t>SEARCH cut k$420 in FY13 because???.  FY14?</a:t>
            </a:r>
          </a:p>
          <a:p>
            <a:pPr lvl="1"/>
            <a:r>
              <a:rPr lang="en-US" dirty="0" smtClean="0"/>
              <a:t>Support for PPP?</a:t>
            </a:r>
          </a:p>
          <a:p>
            <a:pPr lvl="1"/>
            <a:r>
              <a:rPr lang="en-US" dirty="0" smtClean="0"/>
              <a:t>ESRL participation non-NOAA funds?</a:t>
            </a:r>
            <a:endParaRPr lang="en-US" dirty="0" smtClean="0"/>
          </a:p>
          <a:p>
            <a:r>
              <a:rPr lang="en-US" dirty="0" err="1" smtClean="0"/>
              <a:t>Havent</a:t>
            </a:r>
            <a:r>
              <a:rPr lang="en-US" dirty="0" smtClean="0"/>
              <a:t> been able to get the R/V Ron Brown since 2008.  </a:t>
            </a:r>
          </a:p>
          <a:p>
            <a:pPr lvl="1"/>
            <a:r>
              <a:rPr lang="en-US" dirty="0" smtClean="0"/>
              <a:t>Took observing systems off.  Transferred C-band radar to CSU.</a:t>
            </a:r>
          </a:p>
          <a:p>
            <a:pPr lvl="1"/>
            <a:r>
              <a:rPr lang="en-US" dirty="0" smtClean="0"/>
              <a:t>‘Penciled in’ for CALWATER2 2015, but remain skeptical</a:t>
            </a:r>
            <a:endParaRPr lang="en-US" dirty="0" smtClean="0"/>
          </a:p>
          <a:p>
            <a:r>
              <a:rPr lang="en-US" dirty="0" smtClean="0"/>
              <a:t>Worry about follow thru on DYNAMO.  Need another round of grants.</a:t>
            </a:r>
          </a:p>
          <a:p>
            <a:r>
              <a:rPr lang="en-US" dirty="0" smtClean="0"/>
              <a:t>Loss of base-funded hours on P-3 gets worse every year.  Got P-3 for DYNAMO because ONR paid 1m$</a:t>
            </a:r>
          </a:p>
          <a:p>
            <a:r>
              <a:rPr lang="en-US" dirty="0" smtClean="0"/>
              <a:t>Renewable energy – will NOAA drop the ball?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C828A-BF6C-4412-9EDE-2F627FAC9E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Building Blocks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389437"/>
          </a:xfrm>
        </p:spPr>
        <p:txBody>
          <a:bodyPr/>
          <a:lstStyle/>
          <a:p>
            <a:pPr eaLnBrk="1" hangingPunct="1"/>
            <a:r>
              <a:rPr lang="en-US" smtClean="0"/>
              <a:t>Direct measurements</a:t>
            </a:r>
          </a:p>
          <a:p>
            <a:pPr eaLnBrk="1" hangingPunct="1"/>
            <a:r>
              <a:rPr lang="en-US" smtClean="0"/>
              <a:t>Surface flux parameterizations</a:t>
            </a:r>
          </a:p>
          <a:p>
            <a:pPr eaLnBrk="1" hangingPunct="1"/>
            <a:r>
              <a:rPr lang="en-US" smtClean="0"/>
              <a:t>Boundary Layers</a:t>
            </a:r>
          </a:p>
          <a:p>
            <a:pPr lvl="1" eaLnBrk="1" hangingPunct="1"/>
            <a:r>
              <a:rPr lang="en-US" smtClean="0"/>
              <a:t>Turbulent transport</a:t>
            </a:r>
          </a:p>
          <a:p>
            <a:pPr lvl="1" eaLnBrk="1" hangingPunct="1"/>
            <a:r>
              <a:rPr lang="en-US" smtClean="0"/>
              <a:t>Microphysics</a:t>
            </a:r>
          </a:p>
          <a:p>
            <a:pPr eaLnBrk="1" hangingPunct="1"/>
            <a:r>
              <a:rPr lang="en-US" smtClean="0"/>
              <a:t>Coupled models</a:t>
            </a:r>
          </a:p>
          <a:p>
            <a:pPr lvl="1" eaLnBrk="1" hangingPunct="1"/>
            <a:r>
              <a:rPr lang="en-US" smtClean="0"/>
              <a:t>Hurricane</a:t>
            </a:r>
          </a:p>
          <a:p>
            <a:pPr lvl="1" eaLnBrk="1" hangingPunct="1"/>
            <a:r>
              <a:rPr lang="en-US" smtClean="0"/>
              <a:t>Sea-ice</a:t>
            </a:r>
          </a:p>
          <a:p>
            <a:pPr lvl="1" eaLnBrk="1" hangingPunct="1"/>
            <a:r>
              <a:rPr lang="en-US" smtClean="0"/>
              <a:t>MJO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0898-2757-4B47-8CF4-B95DF2FE72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925"/>
            <a:ext cx="8229600" cy="690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BACKSTORY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479425" y="549275"/>
            <a:ext cx="4830763" cy="5867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1996 Release COARE2.5 bulk flux algorithm</a:t>
            </a:r>
          </a:p>
          <a:p>
            <a:pPr eaLnBrk="1" hangingPunct="1"/>
            <a:r>
              <a:rPr lang="en-US" sz="2400" dirty="0" smtClean="0"/>
              <a:t>2002 Chris </a:t>
            </a:r>
            <a:r>
              <a:rPr lang="en-US" sz="2400" dirty="0" err="1" smtClean="0"/>
              <a:t>Bretherton</a:t>
            </a:r>
            <a:r>
              <a:rPr lang="en-US" sz="2400" dirty="0" smtClean="0"/>
              <a:t> evaluating coupled climate model asks ‘</a:t>
            </a:r>
            <a:r>
              <a:rPr lang="en-US" sz="2400" i="1" dirty="0" smtClean="0"/>
              <a:t>Which one of these flux maps is right?</a:t>
            </a:r>
            <a:r>
              <a:rPr lang="en-US" sz="2400" dirty="0" smtClean="0"/>
              <a:t>” </a:t>
            </a:r>
          </a:p>
          <a:p>
            <a:pPr eaLnBrk="1" hangingPunct="1"/>
            <a:r>
              <a:rPr lang="en-US" sz="2400" dirty="0" smtClean="0"/>
              <a:t>2003 WCRP Working Group on Surface Fluxes (CWF chair)</a:t>
            </a:r>
          </a:p>
          <a:p>
            <a:pPr eaLnBrk="1" hangingPunct="1"/>
            <a:r>
              <a:rPr lang="en-US" sz="2400" dirty="0" smtClean="0"/>
              <a:t>2005 WHOI global flux product</a:t>
            </a:r>
          </a:p>
          <a:p>
            <a:pPr eaLnBrk="1" hangingPunct="1"/>
            <a:r>
              <a:rPr lang="en-US" sz="2400" dirty="0" smtClean="0"/>
              <a:t>2011 COAREG3.1 CO2, DMS,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He, CO,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SF</a:t>
            </a:r>
            <a:r>
              <a:rPr lang="en-US" sz="2400" baseline="-25000" dirty="0" smtClean="0"/>
              <a:t>6 </a:t>
            </a:r>
            <a:r>
              <a:rPr lang="en-US" sz="2400" dirty="0" smtClean="0"/>
              <a:t> and 73 other gases</a:t>
            </a:r>
          </a:p>
          <a:p>
            <a:pPr eaLnBrk="1" hangingPunct="1"/>
            <a:r>
              <a:rPr lang="en-US" sz="2400" dirty="0" smtClean="0"/>
              <a:t>2013 GOV/WGNE Coupled Prediction Workshop, </a:t>
            </a:r>
            <a:r>
              <a:rPr lang="en-US" sz="2400" dirty="0" err="1" smtClean="0"/>
              <a:t>NCEP:</a:t>
            </a:r>
            <a:r>
              <a:rPr lang="en-US" sz="2400" i="1" dirty="0" err="1" smtClean="0"/>
              <a:t>’So</a:t>
            </a:r>
            <a:r>
              <a:rPr lang="en-US" sz="2400" i="1" dirty="0" smtClean="0"/>
              <a:t> where can we get these flux data?’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AE73-68D1-4A5F-BC75-4C669313FC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415" name="Picture 4" descr="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058863"/>
            <a:ext cx="3690938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APPROACH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7175" y="5622925"/>
            <a:ext cx="8486775" cy="731838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Direct data used principally to develop parameterizations, improve the observing system, and ‘verify’ model results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01625" y="939800"/>
            <a:ext cx="39068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Direct Flux </a:t>
            </a:r>
            <a:r>
              <a:rPr lang="en-US" b="1"/>
              <a:t>Observations</a:t>
            </a:r>
          </a:p>
          <a:p>
            <a:pPr eaLnBrk="1" hangingPunct="1"/>
            <a:r>
              <a:rPr lang="en-US"/>
              <a:t>Tech Development, Near-surface, Boundary-Layer Observations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865688" y="947738"/>
            <a:ext cx="3878262" cy="1322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Fundamental</a:t>
            </a:r>
            <a:r>
              <a:rPr lang="en-US" b="1"/>
              <a:t> Physics</a:t>
            </a:r>
          </a:p>
          <a:p>
            <a:pPr eaLnBrk="1" hangingPunct="1"/>
            <a:r>
              <a:rPr lang="en-US"/>
              <a:t>Navier-Stokes, Turbulent Kinetic Energy budget equations, scalar conservation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57175" y="2449513"/>
            <a:ext cx="3941763" cy="101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Flux </a:t>
            </a:r>
            <a:r>
              <a:rPr lang="en-US" b="1"/>
              <a:t>Parameterization</a:t>
            </a:r>
          </a:p>
          <a:p>
            <a:pPr eaLnBrk="1" hangingPunct="1"/>
            <a:r>
              <a:rPr lang="en-US"/>
              <a:t>Similarity scaling, cloud-radiative coupling, deposition velocities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4873625" y="2449513"/>
            <a:ext cx="3889375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Research Numerical Models</a:t>
            </a:r>
          </a:p>
          <a:p>
            <a:pPr eaLnBrk="1" hangingPunct="1"/>
            <a:r>
              <a:rPr lang="en-US"/>
              <a:t>1-D Closure, Large Eddy Simulation, Mesoscale, Cloud Resolving, Regional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274638" y="3951288"/>
            <a:ext cx="3995737" cy="163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Ocean </a:t>
            </a:r>
            <a:r>
              <a:rPr lang="en-US" b="1">
                <a:solidFill>
                  <a:srgbClr val="FF0000"/>
                </a:solidFill>
              </a:rPr>
              <a:t>Flux</a:t>
            </a:r>
            <a:r>
              <a:rPr lang="en-US" b="1"/>
              <a:t> Observing System</a:t>
            </a:r>
          </a:p>
          <a:p>
            <a:pPr eaLnBrk="1" hangingPunct="1"/>
            <a:r>
              <a:rPr lang="en-US"/>
              <a:t>Research Vessels (</a:t>
            </a:r>
            <a:r>
              <a:rPr lang="en-US" i="1"/>
              <a:t>SAMOS</a:t>
            </a:r>
            <a:r>
              <a:rPr lang="en-US"/>
              <a:t>), Ship Opportunity (</a:t>
            </a:r>
            <a:r>
              <a:rPr lang="en-US" i="1"/>
              <a:t>COADS</a:t>
            </a:r>
            <a:r>
              <a:rPr lang="en-US"/>
              <a:t>), Flux Reference Buoys (</a:t>
            </a:r>
            <a:r>
              <a:rPr lang="en-US" i="1"/>
              <a:t>OceanSites</a:t>
            </a:r>
            <a:r>
              <a:rPr lang="en-US"/>
              <a:t>), Satellites (</a:t>
            </a:r>
            <a:r>
              <a:rPr lang="en-US" i="1"/>
              <a:t>SEAFLUX</a:t>
            </a:r>
            <a:r>
              <a:rPr lang="en-US"/>
              <a:t> )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4856163" y="3949700"/>
            <a:ext cx="3959225" cy="1630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NOAA Models</a:t>
            </a:r>
          </a:p>
          <a:p>
            <a:pPr eaLnBrk="1" hangingPunct="1"/>
            <a:r>
              <a:rPr lang="en-US"/>
              <a:t>Operational Numerical Weather 	Prediction</a:t>
            </a:r>
          </a:p>
          <a:p>
            <a:pPr eaLnBrk="1" hangingPunct="1"/>
            <a:r>
              <a:rPr lang="en-US"/>
              <a:t>Climate Models</a:t>
            </a:r>
          </a:p>
          <a:p>
            <a:pPr eaLnBrk="1" hangingPunct="1"/>
            <a:endParaRPr lang="en-US"/>
          </a:p>
        </p:txBody>
      </p:sp>
      <p:sp>
        <p:nvSpPr>
          <p:cNvPr id="19466" name="Down Arrow 9"/>
          <p:cNvSpPr>
            <a:spLocks noChangeArrowheads="1"/>
          </p:cNvSpPr>
          <p:nvPr/>
        </p:nvSpPr>
        <p:spPr bwMode="auto">
          <a:xfrm rot="2700000">
            <a:off x="4092575" y="1677988"/>
            <a:ext cx="257175" cy="949325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7" name="Down Arrow 11"/>
          <p:cNvSpPr>
            <a:spLocks noChangeArrowheads="1"/>
          </p:cNvSpPr>
          <p:nvPr/>
        </p:nvSpPr>
        <p:spPr bwMode="auto">
          <a:xfrm rot="-2700000">
            <a:off x="4733925" y="1662113"/>
            <a:ext cx="257175" cy="949325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8" name="Down Arrow 12"/>
          <p:cNvSpPr>
            <a:spLocks noChangeArrowheads="1"/>
          </p:cNvSpPr>
          <p:nvPr/>
        </p:nvSpPr>
        <p:spPr bwMode="auto">
          <a:xfrm rot="2700000">
            <a:off x="4067175" y="3117850"/>
            <a:ext cx="257175" cy="949325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9" name="Down Arrow 13"/>
          <p:cNvSpPr>
            <a:spLocks noChangeArrowheads="1"/>
          </p:cNvSpPr>
          <p:nvPr/>
        </p:nvSpPr>
        <p:spPr bwMode="auto">
          <a:xfrm rot="-2700000">
            <a:off x="4672013" y="3109913"/>
            <a:ext cx="258762" cy="950912"/>
          </a:xfrm>
          <a:prstGeom prst="downArrow">
            <a:avLst>
              <a:gd name="adj1" fmla="val 50000"/>
              <a:gd name="adj2" fmla="val 497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>
          <a:xfrm>
            <a:off x="4881563" y="6416675"/>
            <a:ext cx="3408362" cy="365125"/>
          </a:xfrm>
        </p:spPr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4E65B-7A00-4BAD-912C-58EFF9E366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0"/>
            <a:ext cx="6324600" cy="766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TECHNOLOGY EXAMPLE: Motion-Corrected Eddy-Covariance Turbulence Measurements from Ships</a:t>
            </a:r>
          </a:p>
        </p:txBody>
      </p:sp>
      <p:pic>
        <p:nvPicPr>
          <p:cNvPr id="21507" name="Picture 5" descr="PA010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4108" b="1254"/>
          <a:stretch>
            <a:fillRect/>
          </a:stretch>
        </p:blipFill>
        <p:spPr>
          <a:xfrm>
            <a:off x="4391025" y="914400"/>
            <a:ext cx="3444875" cy="2825750"/>
          </a:xfrm>
        </p:spPr>
      </p:pic>
      <p:pic>
        <p:nvPicPr>
          <p:cNvPr id="21508" name="Picture 6" descr="ron-brown-rain_(edited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810000"/>
            <a:ext cx="376396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BOW_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38213"/>
            <a:ext cx="378142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sonics_P10103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771900"/>
            <a:ext cx="34004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E2DA-F620-434B-8DC6-556EF7C671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06413"/>
            <a:ext cx="7443787" cy="5889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i="1" dirty="0" smtClean="0"/>
              <a:t>Surface </a:t>
            </a:r>
            <a:r>
              <a:rPr lang="en-US" sz="3200" b="1" dirty="0" smtClean="0">
                <a:solidFill>
                  <a:srgbClr val="FF3300"/>
                </a:solidFill>
              </a:rPr>
              <a:t>Turbulent Flux</a:t>
            </a:r>
            <a:r>
              <a:rPr lang="en-US" sz="3200" b="1" dirty="0" smtClean="0"/>
              <a:t> Parameterizations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8663" y="1211263"/>
            <a:ext cx="7518400" cy="18065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Turbulent Fluxes:  Bulk Parameterization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Flux= Mean correlation of turbulent variables, &lt;w’x’&gt;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MetFlux – Dominated by </a:t>
            </a:r>
            <a:r>
              <a:rPr lang="en-US" sz="2000" b="1" smtClean="0"/>
              <a:t>atmospheric</a:t>
            </a:r>
            <a:r>
              <a:rPr lang="en-US" sz="2000" smtClean="0"/>
              <a:t> turbulent transfer physics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GasFlux – Dominated by </a:t>
            </a:r>
            <a:r>
              <a:rPr lang="en-US" sz="2000" b="1" smtClean="0"/>
              <a:t>oceanic molecular</a:t>
            </a:r>
            <a:r>
              <a:rPr lang="en-US" sz="2000" smtClean="0"/>
              <a:t> transfer physics;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Enhanced by whitecap bubbles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73138" y="3214688"/>
          <a:ext cx="6710362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4" imgW="2578100" imgH="787400" progId="Equation.3">
                  <p:embed/>
                </p:oleObj>
              </mc:Choice>
              <mc:Fallback>
                <p:oleObj name="Equation" r:id="rId4" imgW="2578100" imgH="7874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214688"/>
                        <a:ext cx="6710362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4246563" y="5483225"/>
          <a:ext cx="30559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6" imgW="1167893" imgH="253890" progId="Equation.3">
                  <p:embed/>
                </p:oleObj>
              </mc:Choice>
              <mc:Fallback>
                <p:oleObj name="Equation" r:id="rId6" imgW="1167893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5483225"/>
                        <a:ext cx="30559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461963" y="5111750"/>
            <a:ext cx="3709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Transfer coefficients computed from direct flux measurements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528638"/>
            <a:ext cx="6542088" cy="7858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NOAA COARE </a:t>
            </a:r>
            <a:r>
              <a:rPr lang="en-US" sz="2800" b="1" dirty="0" smtClean="0">
                <a:solidFill>
                  <a:srgbClr val="FF0000"/>
                </a:solidFill>
              </a:rPr>
              <a:t>AIR SEA TURBULENT FLUX MODEL</a:t>
            </a:r>
            <a:endParaRPr lang="en-US" sz="2800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1406525"/>
            <a:ext cx="5703888" cy="481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1996   Bulk Meteorological fluxes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Update 2003 (7200 covariance obs</a:t>
            </a:r>
            <a:r>
              <a:rPr lang="en-US" sz="2000" smtClean="0">
                <a:solidFill>
                  <a:srgbClr val="FF0000"/>
                </a:solidFill>
              </a:rPr>
              <a:t>*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Oceanic cool skin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Ocean diurnal warm layer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2000   CO</a:t>
            </a:r>
            <a:r>
              <a:rPr lang="en-US" sz="2000" baseline="-25000" smtClean="0"/>
              <a:t>2  </a:t>
            </a:r>
            <a:r>
              <a:rPr lang="en-US" sz="2000" smtClean="0"/>
              <a:t>[</a:t>
            </a:r>
            <a:r>
              <a:rPr lang="en-US" sz="2000" i="1" smtClean="0"/>
              <a:t>U. Conn </a:t>
            </a:r>
            <a:r>
              <a:rPr lang="en-US" sz="2000" smtClean="0"/>
              <a:t>and </a:t>
            </a:r>
            <a:r>
              <a:rPr lang="en-US" sz="2000" i="1" smtClean="0"/>
              <a:t>Columbia U</a:t>
            </a:r>
            <a:r>
              <a:rPr lang="en-US" sz="200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2003	 Hurricane Sea Spray</a:t>
            </a:r>
            <a:endParaRPr lang="en-US" sz="2000" baseline="-25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2004  DMS [</a:t>
            </a:r>
            <a:r>
              <a:rPr lang="en-US" sz="2000" i="1" smtClean="0"/>
              <a:t>U. Hawaii</a:t>
            </a:r>
            <a:r>
              <a:rPr lang="en-US" sz="200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2005   Snow/Ice [US Army </a:t>
            </a:r>
            <a:r>
              <a:rPr lang="en-US" sz="2000" i="1" smtClean="0"/>
              <a:t>CRREL</a:t>
            </a:r>
            <a:r>
              <a:rPr lang="en-US" sz="200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2006  Ozone [</a:t>
            </a:r>
            <a:r>
              <a:rPr lang="en-US" sz="2000" i="1" smtClean="0"/>
              <a:t>U. Colorado</a:t>
            </a:r>
            <a:r>
              <a:rPr lang="en-US" sz="200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2008 PCBs and PCEs [</a:t>
            </a:r>
            <a:r>
              <a:rPr lang="en-US" sz="2000" i="1" smtClean="0"/>
              <a:t>Mich. Tech. U</a:t>
            </a:r>
            <a:r>
              <a:rPr lang="en-US" sz="200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2009  Hurricanes [</a:t>
            </a:r>
            <a:r>
              <a:rPr lang="en-US" sz="2000" i="1" smtClean="0"/>
              <a:t>UNSW </a:t>
            </a:r>
            <a:r>
              <a:rPr lang="en-US" sz="2000" smtClean="0"/>
              <a:t>Australia]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2010 79 Trace gases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2011 COAREG3.1 CO2, DMS, </a:t>
            </a:r>
            <a:r>
              <a:rPr lang="en-US" sz="2000" baseline="30000" smtClean="0"/>
              <a:t>3</a:t>
            </a:r>
            <a:r>
              <a:rPr lang="en-US" sz="2000" smtClean="0"/>
              <a:t>He, CO, O</a:t>
            </a:r>
            <a:r>
              <a:rPr lang="en-US" sz="2000" baseline="-25000" smtClean="0"/>
              <a:t>3</a:t>
            </a:r>
            <a:r>
              <a:rPr lang="en-US" sz="2000" smtClean="0"/>
              <a:t>, SF</a:t>
            </a:r>
            <a:r>
              <a:rPr lang="en-US" sz="2000" baseline="-25000" smtClean="0"/>
              <a:t>6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aseline="-25000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5606" name="Picture 5" descr="cruise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5492" r="4861" b="19064"/>
          <a:stretch>
            <a:fillRect/>
          </a:stretch>
        </p:blipFill>
        <p:spPr bwMode="auto">
          <a:xfrm>
            <a:off x="4705350" y="1443038"/>
            <a:ext cx="44053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722813" y="3898900"/>
            <a:ext cx="4262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/>
              <a:t>PSD cruises Pacific Ocean 1991-2001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4930775" y="4384675"/>
            <a:ext cx="3862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*Complete flux data time series publically available under ‘Data Sets’ at http://www.esrl.noaa.gov/psd/psd3/wgsf/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85DB5-467A-4A17-BF2A-455AF64AD9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5844540"/>
            <a:ext cx="525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to 2000 literature citations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007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Drag Coefficient at High Wind Speed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705F8-8CDC-476B-BBFB-AB71102349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66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" b="36739"/>
          <a:stretch/>
        </p:blipFill>
        <p:spPr>
          <a:xfrm>
            <a:off x="1094613" y="1386840"/>
            <a:ext cx="6807146" cy="4831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59055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err="1" smtClean="0">
                <a:solidFill>
                  <a:srgbClr val="FF0000"/>
                </a:solidFill>
              </a:rPr>
              <a:t>Programatic</a:t>
            </a:r>
            <a:r>
              <a:rPr lang="en-US" sz="3600" dirty="0" smtClean="0">
                <a:solidFill>
                  <a:srgbClr val="FF0000"/>
                </a:solidFill>
              </a:rPr>
              <a:t> View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487363"/>
            <a:ext cx="8229600" cy="585311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CPO	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	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Observatories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T.Uttal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k$1000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Flux observing system		                          300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Air-Sea		EPIC, NAME, VOCAL,DYNAMO	150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flux	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II, III, ??    		           (100)</a:t>
            </a:r>
          </a:p>
          <a:p>
            <a:pPr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Hurricanes	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Physics, P-3observations	           	           650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HFIP		HWRF physics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	           100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		GOES-5 fluxes		                          100 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NOPP		Model flux coupler			0</a:t>
            </a:r>
          </a:p>
          <a:p>
            <a:pPr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energy	DOE WFIP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Wilczak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)/GSD RUC 	            300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Persson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Shupe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Solomon,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Grachev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NSF, DOE  	BL, mesoscale,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microphys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WRF	            600</a:t>
            </a: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ONR		Waves-ice interactions                                  200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1, 2013      Page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NOAA Earth System Research Laboratory- Boulder, Colorado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D2F40-FA59-4EE1-A8F1-C2E95BBF81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14314</TotalTime>
  <Words>766</Words>
  <Application>Microsoft Office PowerPoint</Application>
  <PresentationFormat>On-screen Show (4:3)</PresentationFormat>
  <Paragraphs>155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Flow</vt:lpstr>
      <vt:lpstr>Equation</vt:lpstr>
      <vt:lpstr>NOAA ESRL PSD Briefing March 2013</vt:lpstr>
      <vt:lpstr>Building Blocks</vt:lpstr>
      <vt:lpstr>BACKSTORY</vt:lpstr>
      <vt:lpstr>APPROACH</vt:lpstr>
      <vt:lpstr>TECHNOLOGY EXAMPLE: Motion-Corrected Eddy-Covariance Turbulence Measurements from Ships</vt:lpstr>
      <vt:lpstr>Surface Turbulent Flux Parameterizations</vt:lpstr>
      <vt:lpstr>NOAA COARE AIR SEA TURBULENT FLUX MODEL</vt:lpstr>
      <vt:lpstr>Drag Coefficient at High Wind Speed</vt:lpstr>
      <vt:lpstr>Programatic View</vt:lpstr>
      <vt:lpstr>Surface Processes and Coupled Models: Wider Contex</vt:lpstr>
      <vt:lpstr>The Future</vt:lpstr>
      <vt:lpstr>ISSUES</vt:lpstr>
    </vt:vector>
  </TitlesOfParts>
  <Company>NOAA/ESRL/PSD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Major Slide</dc:title>
  <dc:creator>Andrey A. Grachev</dc:creator>
  <cp:lastModifiedBy>Chris Fairall</cp:lastModifiedBy>
  <cp:revision>379</cp:revision>
  <dcterms:created xsi:type="dcterms:W3CDTF">2000-11-20T00:12:00Z</dcterms:created>
  <dcterms:modified xsi:type="dcterms:W3CDTF">2013-03-29T21:26:04Z</dcterms:modified>
</cp:coreProperties>
</file>