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308" r:id="rId2"/>
    <p:sldId id="325" r:id="rId3"/>
    <p:sldId id="323" r:id="rId4"/>
    <p:sldId id="311" r:id="rId5"/>
    <p:sldId id="313" r:id="rId6"/>
    <p:sldId id="315" r:id="rId7"/>
    <p:sldId id="324" r:id="rId8"/>
    <p:sldId id="326" r:id="rId9"/>
    <p:sldId id="327" r:id="rId10"/>
  </p:sldIdLst>
  <p:sldSz cx="9144000" cy="6858000" type="screen4x3"/>
  <p:notesSz cx="7038975" cy="9185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21">
          <p15:clr>
            <a:srgbClr val="A4A3A4"/>
          </p15:clr>
        </p15:guide>
        <p15:guide id="2" pos="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3">
          <p15:clr>
            <a:srgbClr val="A4A3A4"/>
          </p15:clr>
        </p15:guide>
        <p15:guide id="2" pos="22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582" autoAdjust="0"/>
  </p:normalViewPr>
  <p:slideViewPr>
    <p:cSldViewPr snapToGrid="0">
      <p:cViewPr varScale="1">
        <p:scale>
          <a:sx n="125" d="100"/>
          <a:sy n="125" d="100"/>
        </p:scale>
        <p:origin x="1194" y="120"/>
      </p:cViewPr>
      <p:guideLst>
        <p:guide orient="horz" pos="2821"/>
        <p:guide pos="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02" y="-90"/>
      </p:cViewPr>
      <p:guideLst>
        <p:guide orient="horz" pos="2893"/>
        <p:guide pos="221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490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72490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292CCE-54ED-4A73-9213-C8B4D5D6F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818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7800" y="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3963" y="688975"/>
            <a:ext cx="4592637" cy="3444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364038"/>
            <a:ext cx="515937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490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7800" y="8724900"/>
            <a:ext cx="3051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3" tIns="46346" rIns="92693" bIns="46346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D4A57A5-181C-4057-92DB-3FEDDECB1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221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626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4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688975"/>
            <a:ext cx="4591050" cy="34432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364038"/>
            <a:ext cx="5162550" cy="413226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1959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688975"/>
            <a:ext cx="4591050" cy="34432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364038"/>
            <a:ext cx="5162550" cy="413226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838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00006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4DED3FC-F995-4F48-AC18-D7BDF4E72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D8B2D04-A341-4CCA-A16F-9A7FD7B2D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rgbClr val="00006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73CEF45-BD82-43BC-ACBF-A54BBA370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DCB6883-11EF-4AFF-985E-0D516C135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B2B1924-CEA1-47E7-BEA0-E89D1628A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tIns="4572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CA80FB9-9528-473A-8AC6-E070C919B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833497B-D720-40B8-98E3-89FC24B08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C35FD2B-F29C-4BF3-B2C2-2667F06A5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75EE5C-67C8-459E-8854-708D9F944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7938" y="6357938"/>
            <a:ext cx="9136062" cy="503237"/>
          </a:xfrm>
          <a:prstGeom prst="rect">
            <a:avLst/>
          </a:prstGeom>
          <a:gradFill rotWithShape="1">
            <a:gsLst>
              <a:gs pos="0">
                <a:srgbClr val="BCB97F"/>
              </a:gs>
              <a:gs pos="100000">
                <a:srgbClr val="A6CFDC"/>
              </a:gs>
            </a:gsLst>
            <a:lin ang="0" scaled="1"/>
          </a:gradFill>
          <a:ln w="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Constantia" pitchFamily="-128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635625" y="6416675"/>
            <a:ext cx="2746375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0006C"/>
                </a:solidFill>
                <a:latin typeface="+mj-lt"/>
              </a:defRPr>
            </a:lvl1pPr>
          </a:lstStyle>
          <a:p>
            <a:pPr defTabSz="457200">
              <a:defRPr/>
            </a:pPr>
            <a:r>
              <a:rPr lang="en-US" smtClean="0"/>
              <a:t>April 1, 2013      Page         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7475" y="6416675"/>
            <a:ext cx="5192713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0006C"/>
                </a:solidFill>
                <a:latin typeface="+mj-lt"/>
              </a:defRPr>
            </a:lvl1pPr>
          </a:lstStyle>
          <a:p>
            <a:pPr defTabSz="457200">
              <a:defRPr/>
            </a:pPr>
            <a:r>
              <a:rPr lang="en-US" smtClean="0"/>
              <a:t>NOAA Earth System Research Laboratory- Boulder, Colorado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237538" y="6416675"/>
            <a:ext cx="314325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0006C"/>
                </a:solidFill>
                <a:latin typeface="+mj-lt"/>
              </a:defRPr>
            </a:lvl1pPr>
          </a:lstStyle>
          <a:p>
            <a:pPr defTabSz="457200">
              <a:defRPr/>
            </a:pPr>
            <a:fld id="{BE97A8EC-C0EB-4AA3-B350-30FE1CF6C77B}" type="slidenum">
              <a:rPr lang="en-US"/>
              <a:pPr defTabSz="457200"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  <p:pic>
        <p:nvPicPr>
          <p:cNvPr id="1035" name="Picture 19" descr="noaa_logo_whtTsp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10613" y="6407150"/>
            <a:ext cx="3873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5" descr="Blue Marble _shadow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25" y="39688"/>
            <a:ext cx="669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00006C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6C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6BB1C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6BB1C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6585C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title"/>
          </p:nvPr>
        </p:nvSpPr>
        <p:spPr>
          <a:xfrm>
            <a:off x="1279525" y="651097"/>
            <a:ext cx="6007100" cy="936625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FF3300"/>
                </a:solidFill>
              </a:rPr>
              <a:t>NOAA ESRL PSD Briefing</a:t>
            </a:r>
            <a:br>
              <a:rPr lang="en-US" sz="3200" b="1" dirty="0" smtClean="0">
                <a:solidFill>
                  <a:srgbClr val="FF3300"/>
                </a:solidFill>
              </a:rPr>
            </a:br>
            <a:r>
              <a:rPr lang="en-US" sz="3200" b="1" dirty="0" smtClean="0">
                <a:solidFill>
                  <a:srgbClr val="FF3300"/>
                </a:solidFill>
              </a:rPr>
              <a:t>March 2013</a:t>
            </a:r>
          </a:p>
        </p:txBody>
      </p:sp>
      <p:sp>
        <p:nvSpPr>
          <p:cNvPr id="3075" name="Text Box 19"/>
          <p:cNvSpPr txBox="1">
            <a:spLocks noChangeArrowheads="1"/>
          </p:cNvSpPr>
          <p:nvPr/>
        </p:nvSpPr>
        <p:spPr bwMode="auto">
          <a:xfrm>
            <a:off x="327723" y="2052853"/>
            <a:ext cx="8696325" cy="373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0" rIns="9144" bIns="91440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3600" dirty="0" smtClean="0"/>
              <a:t>Surface Processes and Coupled Modeling  </a:t>
            </a:r>
            <a:endParaRPr lang="en-US" sz="3600" dirty="0"/>
          </a:p>
          <a:p>
            <a:pPr algn="ctr" eaLnBrk="0" hangingPunct="0">
              <a:lnSpc>
                <a:spcPct val="95000"/>
              </a:lnSpc>
            </a:pPr>
            <a:r>
              <a:rPr lang="en-US" sz="3200" dirty="0">
                <a:solidFill>
                  <a:srgbClr val="0070C0"/>
                </a:solidFill>
              </a:rPr>
              <a:t>Light Winds to Hurricanes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sz="3200" dirty="0">
                <a:solidFill>
                  <a:srgbClr val="0070C0"/>
                </a:solidFill>
              </a:rPr>
              <a:t>Poles to Tropics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sz="3200" dirty="0">
                <a:solidFill>
                  <a:srgbClr val="0070C0"/>
                </a:solidFill>
              </a:rPr>
              <a:t>Momentum, Heat, Moisture, Trace Gases, Aerosol Particles, Radiation, Precipitation</a:t>
            </a:r>
          </a:p>
          <a:p>
            <a:pPr algn="ctr" eaLnBrk="0" hangingPunct="0">
              <a:lnSpc>
                <a:spcPct val="95000"/>
              </a:lnSpc>
            </a:pPr>
            <a:endParaRPr lang="en-US" sz="3600" b="1" dirty="0">
              <a:solidFill>
                <a:schemeClr val="tx2"/>
              </a:solidFill>
            </a:endParaRPr>
          </a:p>
          <a:p>
            <a:pPr algn="ctr" eaLnBrk="0" hangingPunct="0">
              <a:lnSpc>
                <a:spcPct val="95000"/>
              </a:lnSpc>
            </a:pPr>
            <a:r>
              <a:rPr lang="en-US" b="1" dirty="0">
                <a:solidFill>
                  <a:srgbClr val="660066"/>
                </a:solidFill>
                <a:latin typeface="Times New Roman" pitchFamily="18" charset="0"/>
              </a:rPr>
              <a:t>Christopher W. </a:t>
            </a:r>
            <a:r>
              <a:rPr lang="en-US" b="1" dirty="0" err="1">
                <a:solidFill>
                  <a:srgbClr val="660066"/>
                </a:solidFill>
                <a:latin typeface="Times New Roman" pitchFamily="18" charset="0"/>
              </a:rPr>
              <a:t>Fairall</a:t>
            </a:r>
            <a:r>
              <a:rPr lang="en-US" b="1" baseline="30000" dirty="0">
                <a:solidFill>
                  <a:srgbClr val="660066"/>
                </a:solidFill>
                <a:latin typeface="Times New Roman" pitchFamily="18" charset="0"/>
              </a:rPr>
              <a:t> 1</a:t>
            </a:r>
            <a:r>
              <a:rPr lang="en-US" b="1" dirty="0">
                <a:solidFill>
                  <a:srgbClr val="660066"/>
                </a:solidFill>
                <a:latin typeface="Times New Roman" pitchFamily="18" charset="0"/>
              </a:rPr>
              <a:t> ,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itchFamily="18" charset="0"/>
              </a:rPr>
              <a:t>Jian-Wen</a:t>
            </a:r>
            <a:r>
              <a:rPr lang="en-US" b="1" dirty="0">
                <a:solidFill>
                  <a:srgbClr val="660066"/>
                </a:solidFill>
                <a:latin typeface="Times New Roman" pitchFamily="18" charset="0"/>
              </a:rPr>
              <a:t> Bao</a:t>
            </a:r>
            <a:r>
              <a:rPr lang="en-US" b="1" baseline="30000" dirty="0">
                <a:solidFill>
                  <a:srgbClr val="660066"/>
                </a:solidFill>
                <a:latin typeface="Times New Roman" pitchFamily="18" charset="0"/>
              </a:rPr>
              <a:t>1</a:t>
            </a:r>
            <a:r>
              <a:rPr lang="en-US" b="1" dirty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rgbClr val="660066"/>
                </a:solidFill>
                <a:latin typeface="Times New Roman" pitchFamily="18" charset="0"/>
              </a:rPr>
              <a:t>Andrey</a:t>
            </a:r>
            <a:r>
              <a:rPr lang="en-US" b="1" dirty="0">
                <a:solidFill>
                  <a:srgbClr val="660066"/>
                </a:solidFill>
                <a:latin typeface="Times New Roman" pitchFamily="18" charset="0"/>
              </a:rPr>
              <a:t> A. </a:t>
            </a:r>
            <a:r>
              <a:rPr lang="en-US" b="1" dirty="0" err="1">
                <a:solidFill>
                  <a:srgbClr val="660066"/>
                </a:solidFill>
                <a:latin typeface="Times New Roman" pitchFamily="18" charset="0"/>
              </a:rPr>
              <a:t>Grachev</a:t>
            </a:r>
            <a:r>
              <a:rPr lang="en-US" b="1" baseline="30000" dirty="0">
                <a:solidFill>
                  <a:srgbClr val="660066"/>
                </a:solidFill>
                <a:latin typeface="Times New Roman" pitchFamily="18" charset="0"/>
              </a:rPr>
              <a:t> 1, 2</a:t>
            </a:r>
            <a:r>
              <a:rPr lang="en-US" b="1" dirty="0">
                <a:solidFill>
                  <a:srgbClr val="660066"/>
                </a:solidFill>
                <a:latin typeface="Times New Roman" pitchFamily="18" charset="0"/>
              </a:rPr>
              <a:t> , Jeff Hare</a:t>
            </a:r>
            <a:r>
              <a:rPr lang="en-US" b="1" baseline="30000" dirty="0">
                <a:solidFill>
                  <a:srgbClr val="660066"/>
                </a:solidFill>
                <a:latin typeface="Times New Roman" pitchFamily="18" charset="0"/>
              </a:rPr>
              <a:t> 1, 2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b="1" dirty="0" err="1" smtClean="0">
                <a:solidFill>
                  <a:srgbClr val="660066"/>
                </a:solidFill>
                <a:latin typeface="Times New Roman" pitchFamily="18" charset="0"/>
              </a:rPr>
              <a:t>Ludovic</a:t>
            </a:r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  <a:latin typeface="Times New Roman" pitchFamily="18" charset="0"/>
              </a:rPr>
              <a:t>Bariteau</a:t>
            </a:r>
            <a:r>
              <a:rPr lang="en-US" b="1" baseline="30000" dirty="0" smtClean="0">
                <a:solidFill>
                  <a:srgbClr val="660066"/>
                </a:solidFill>
                <a:latin typeface="Times New Roman" pitchFamily="18" charset="0"/>
              </a:rPr>
              <a:t> 1, 2</a:t>
            </a:r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</a:rPr>
              <a:t>, Ola </a:t>
            </a:r>
            <a:r>
              <a:rPr lang="en-US" b="1" dirty="0" err="1">
                <a:solidFill>
                  <a:srgbClr val="660066"/>
                </a:solidFill>
                <a:latin typeface="Times New Roman" pitchFamily="18" charset="0"/>
              </a:rPr>
              <a:t>Persson</a:t>
            </a:r>
            <a:r>
              <a:rPr lang="en-US" b="1" baseline="30000" dirty="0">
                <a:solidFill>
                  <a:srgbClr val="660066"/>
                </a:solidFill>
                <a:latin typeface="Times New Roman" pitchFamily="18" charset="0"/>
              </a:rPr>
              <a:t> 1, 2</a:t>
            </a:r>
          </a:p>
          <a:p>
            <a:pPr algn="ctr" eaLnBrk="0" hangingPunct="0">
              <a:lnSpc>
                <a:spcPct val="95000"/>
              </a:lnSpc>
            </a:pPr>
            <a:endParaRPr lang="en-US" sz="1800" b="1" dirty="0">
              <a:solidFill>
                <a:srgbClr val="660066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5000"/>
              </a:lnSpc>
            </a:pPr>
            <a:r>
              <a:rPr lang="en-US" sz="1400" b="1" i="1" baseline="30000" dirty="0">
                <a:solidFill>
                  <a:srgbClr val="008080"/>
                </a:solidFill>
                <a:latin typeface="Times New Roman" pitchFamily="18" charset="0"/>
              </a:rPr>
              <a:t>1 </a:t>
            </a:r>
            <a:r>
              <a:rPr lang="en-US" sz="1400" b="1" i="1" dirty="0">
                <a:solidFill>
                  <a:srgbClr val="008080"/>
                </a:solidFill>
                <a:latin typeface="Times New Roman" pitchFamily="18" charset="0"/>
              </a:rPr>
              <a:t>NOAA Earth System Research Laboratory/Physical Science Division, Boulder, Colorado, USA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sz="1400" b="1" i="1" baseline="30000" dirty="0">
                <a:solidFill>
                  <a:srgbClr val="008080"/>
                </a:solidFill>
                <a:latin typeface="Times New Roman" pitchFamily="18" charset="0"/>
              </a:rPr>
              <a:t>2</a:t>
            </a:r>
            <a:r>
              <a:rPr lang="en-US" sz="1400" b="1" i="1" dirty="0">
                <a:solidFill>
                  <a:srgbClr val="008080"/>
                </a:solidFill>
                <a:latin typeface="Times New Roman" pitchFamily="18" charset="0"/>
              </a:rPr>
              <a:t> Cooperative Institute for Research in Environmental Sciences, University of Colorado, Boulder, Colorado, USA</a:t>
            </a:r>
            <a:endParaRPr lang="en-US" sz="1400" b="1" i="1" dirty="0">
              <a:solidFill>
                <a:srgbClr val="006666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5000"/>
              </a:lnSpc>
            </a:pPr>
            <a:endParaRPr lang="en-US" sz="1400" b="1" i="1" dirty="0">
              <a:solidFill>
                <a:srgbClr val="006666"/>
              </a:solidFill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886" y="6416675"/>
            <a:ext cx="3674626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1, 2013      Page        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NOAA Earth System Research Laboratory- Boulder, Colorado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80FB9-9528-473A-8AC6-E070C919BD7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Building Blocks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63663"/>
            <a:ext cx="8229600" cy="4389437"/>
          </a:xfrm>
        </p:spPr>
        <p:txBody>
          <a:bodyPr/>
          <a:lstStyle/>
          <a:p>
            <a:r>
              <a:rPr lang="en-US" dirty="0" smtClean="0"/>
              <a:t>Direct measurements</a:t>
            </a:r>
          </a:p>
          <a:p>
            <a:r>
              <a:rPr lang="en-US" dirty="0" smtClean="0"/>
              <a:t>Surface flux parameterizations</a:t>
            </a:r>
          </a:p>
          <a:p>
            <a:r>
              <a:rPr lang="en-US" dirty="0" smtClean="0"/>
              <a:t>Boundary Layers</a:t>
            </a:r>
          </a:p>
          <a:p>
            <a:pPr lvl="1"/>
            <a:r>
              <a:rPr lang="en-US" dirty="0" smtClean="0"/>
              <a:t>Turbulent transport</a:t>
            </a:r>
          </a:p>
          <a:p>
            <a:pPr lvl="1"/>
            <a:r>
              <a:rPr lang="en-US" dirty="0" smtClean="0"/>
              <a:t>Microphysics</a:t>
            </a:r>
          </a:p>
          <a:p>
            <a:r>
              <a:rPr lang="en-US" dirty="0" smtClean="0"/>
              <a:t>Coupled models</a:t>
            </a:r>
          </a:p>
          <a:p>
            <a:pPr lvl="1"/>
            <a:r>
              <a:rPr lang="en-US" dirty="0" smtClean="0"/>
              <a:t>Hurricane</a:t>
            </a:r>
          </a:p>
          <a:p>
            <a:pPr lvl="1"/>
            <a:r>
              <a:rPr lang="en-US" dirty="0" smtClean="0"/>
              <a:t>Sea-ice</a:t>
            </a:r>
          </a:p>
          <a:p>
            <a:pPr lvl="1"/>
            <a:r>
              <a:rPr lang="en-US" dirty="0" smtClean="0"/>
              <a:t>MJO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80FB9-9528-473A-8AC6-E070C919BD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0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290"/>
            <a:ext cx="8229600" cy="68961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BACKSTORY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0060" y="548640"/>
            <a:ext cx="4830128" cy="5868035"/>
          </a:xfrm>
        </p:spPr>
        <p:txBody>
          <a:bodyPr/>
          <a:lstStyle/>
          <a:p>
            <a:r>
              <a:rPr lang="en-US" sz="2400" dirty="0" smtClean="0"/>
              <a:t>1996 Release COARE2.5 bulk flux algorithm</a:t>
            </a:r>
          </a:p>
          <a:p>
            <a:r>
              <a:rPr lang="en-US" sz="2400" dirty="0" smtClean="0"/>
              <a:t>2002 Chris </a:t>
            </a:r>
            <a:r>
              <a:rPr lang="en-US" sz="2400" dirty="0" err="1" smtClean="0"/>
              <a:t>Bretherton</a:t>
            </a:r>
            <a:r>
              <a:rPr lang="en-US" sz="2400" dirty="0" smtClean="0"/>
              <a:t> evaluating coupled climate model asks ‘</a:t>
            </a:r>
            <a:r>
              <a:rPr lang="en-US" sz="2400" i="1" dirty="0" smtClean="0"/>
              <a:t>Which one of these flux maps is right?</a:t>
            </a:r>
            <a:r>
              <a:rPr lang="en-US" sz="2400" dirty="0" smtClean="0"/>
              <a:t>” </a:t>
            </a:r>
          </a:p>
          <a:p>
            <a:r>
              <a:rPr lang="en-US" sz="2400" dirty="0" smtClean="0"/>
              <a:t>2003 WCRP Working Group on Surface Fluxes (CWF chair)</a:t>
            </a:r>
          </a:p>
          <a:p>
            <a:r>
              <a:rPr lang="en-US" sz="2400" dirty="0" smtClean="0"/>
              <a:t>2005 WHOI global flux product</a:t>
            </a:r>
          </a:p>
          <a:p>
            <a:r>
              <a:rPr lang="en-US" sz="2400" dirty="0"/>
              <a:t>2011 COAREG3.1 CO2, DMS, </a:t>
            </a:r>
            <a:r>
              <a:rPr lang="en-US" sz="2400" baseline="30000" dirty="0"/>
              <a:t>3</a:t>
            </a:r>
            <a:r>
              <a:rPr lang="en-US" sz="2400" dirty="0"/>
              <a:t>He, CO, O</a:t>
            </a:r>
            <a:r>
              <a:rPr lang="en-US" sz="2400" baseline="-25000" dirty="0"/>
              <a:t>3</a:t>
            </a:r>
            <a:r>
              <a:rPr lang="en-US" sz="2400" dirty="0"/>
              <a:t>, </a:t>
            </a:r>
            <a:r>
              <a:rPr lang="en-US" sz="2400" dirty="0" smtClean="0"/>
              <a:t>SF</a:t>
            </a:r>
            <a:r>
              <a:rPr lang="en-US" sz="2400" baseline="-25000" dirty="0" smtClean="0"/>
              <a:t>6 </a:t>
            </a:r>
            <a:r>
              <a:rPr lang="en-US" sz="2400" dirty="0" smtClean="0"/>
              <a:t> and 73 other gases</a:t>
            </a:r>
          </a:p>
          <a:p>
            <a:r>
              <a:rPr lang="en-US" sz="2400" dirty="0" smtClean="0"/>
              <a:t>2013 GOV/WGNE Coupled Prediction Workshop, </a:t>
            </a:r>
            <a:r>
              <a:rPr lang="en-US" sz="2400" dirty="0" err="1" smtClean="0"/>
              <a:t>NCEP:</a:t>
            </a:r>
            <a:r>
              <a:rPr lang="en-US" sz="2400" i="1" dirty="0" err="1" smtClean="0"/>
              <a:t>’So</a:t>
            </a:r>
            <a:r>
              <a:rPr lang="en-US" sz="2400" i="1" dirty="0" smtClean="0"/>
              <a:t> where can we get these flux data?’</a:t>
            </a:r>
            <a:endParaRPr lang="en-US" sz="24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80FB9-9528-473A-8AC6-E070C919BD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4" descr="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14" y="1059180"/>
            <a:ext cx="3691515" cy="463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40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APPROACH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6939" y="5622426"/>
            <a:ext cx="8486539" cy="733032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Direct data used principally to develop parameterizations, improve the observing system, and ‘verify’ model results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01625" y="939984"/>
            <a:ext cx="3906838" cy="13234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Direct Flux </a:t>
            </a:r>
            <a:r>
              <a:rPr lang="en-US" b="1" dirty="0"/>
              <a:t>Observations</a:t>
            </a:r>
          </a:p>
          <a:p>
            <a:r>
              <a:rPr lang="en-US" dirty="0"/>
              <a:t>Tech Development, Near-surface, </a:t>
            </a:r>
            <a:r>
              <a:rPr lang="en-US" dirty="0" smtClean="0"/>
              <a:t>Boundary-Layer </a:t>
            </a:r>
            <a:r>
              <a:rPr lang="en-US" dirty="0"/>
              <a:t>Observations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4865688" y="947161"/>
            <a:ext cx="3878262" cy="13234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Fundamental</a:t>
            </a:r>
            <a:r>
              <a:rPr lang="en-US" b="1" dirty="0"/>
              <a:t> Physics</a:t>
            </a:r>
          </a:p>
          <a:p>
            <a:r>
              <a:rPr lang="en-US" dirty="0" err="1"/>
              <a:t>Navier</a:t>
            </a:r>
            <a:r>
              <a:rPr lang="en-US" dirty="0"/>
              <a:t>-Stokes, </a:t>
            </a:r>
            <a:r>
              <a:rPr lang="en-US" dirty="0" smtClean="0"/>
              <a:t>Turbulent Kinetic Energy </a:t>
            </a:r>
            <a:r>
              <a:rPr lang="en-US" dirty="0"/>
              <a:t>budget equations, scalar conservation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257175" y="2449513"/>
            <a:ext cx="3941763" cy="101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Flux </a:t>
            </a:r>
            <a:r>
              <a:rPr lang="en-US" b="1" dirty="0" smtClean="0"/>
              <a:t>Parameterization</a:t>
            </a:r>
            <a:endParaRPr lang="en-US" b="1" dirty="0"/>
          </a:p>
          <a:p>
            <a:r>
              <a:rPr lang="en-US" dirty="0"/>
              <a:t>Similarity scaling, cloud-</a:t>
            </a:r>
            <a:r>
              <a:rPr lang="en-US" dirty="0" err="1"/>
              <a:t>radiative</a:t>
            </a:r>
            <a:r>
              <a:rPr lang="en-US" dirty="0"/>
              <a:t> coupling, deposition velocities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4873625" y="2449513"/>
            <a:ext cx="3889375" cy="13234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Research Numerical Models</a:t>
            </a:r>
          </a:p>
          <a:p>
            <a:r>
              <a:rPr lang="en-US" dirty="0" smtClean="0"/>
              <a:t>1-D </a:t>
            </a:r>
            <a:r>
              <a:rPr lang="en-US" dirty="0"/>
              <a:t>Closure, </a:t>
            </a:r>
            <a:r>
              <a:rPr lang="en-US" dirty="0" smtClean="0"/>
              <a:t>Large Eddy Simulation, </a:t>
            </a:r>
            <a:r>
              <a:rPr lang="en-US" dirty="0" err="1" smtClean="0"/>
              <a:t>Mesoscale</a:t>
            </a:r>
            <a:r>
              <a:rPr lang="en-US" dirty="0" smtClean="0"/>
              <a:t>, Cloud Resolving, Regional</a:t>
            </a:r>
            <a:endParaRPr lang="en-US" dirty="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274637" y="3951287"/>
            <a:ext cx="3995081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Ocean </a:t>
            </a:r>
            <a:r>
              <a:rPr lang="en-US" b="1" dirty="0" smtClean="0">
                <a:solidFill>
                  <a:srgbClr val="FF0000"/>
                </a:solidFill>
              </a:rPr>
              <a:t>Flux</a:t>
            </a:r>
            <a:r>
              <a:rPr lang="en-US" b="1" dirty="0" smtClean="0"/>
              <a:t> </a:t>
            </a:r>
            <a:r>
              <a:rPr lang="en-US" b="1" dirty="0"/>
              <a:t>Observing System</a:t>
            </a:r>
          </a:p>
          <a:p>
            <a:r>
              <a:rPr lang="en-US" dirty="0" smtClean="0"/>
              <a:t>Research Vessels (</a:t>
            </a:r>
            <a:r>
              <a:rPr lang="en-US" i="1" dirty="0" smtClean="0"/>
              <a:t>SAMOS</a:t>
            </a:r>
            <a:r>
              <a:rPr lang="en-US" dirty="0" smtClean="0"/>
              <a:t>), Ship Opportunity (</a:t>
            </a:r>
            <a:r>
              <a:rPr lang="en-US" i="1" dirty="0" smtClean="0"/>
              <a:t>COADS</a:t>
            </a:r>
            <a:r>
              <a:rPr lang="en-US" dirty="0" smtClean="0"/>
              <a:t>), Flux </a:t>
            </a:r>
            <a:r>
              <a:rPr lang="en-US" dirty="0"/>
              <a:t>Reference </a:t>
            </a:r>
            <a:r>
              <a:rPr lang="en-US" dirty="0" smtClean="0"/>
              <a:t>Buoys (</a:t>
            </a:r>
            <a:r>
              <a:rPr lang="en-US" i="1" dirty="0" err="1" smtClean="0"/>
              <a:t>OceanSites</a:t>
            </a:r>
            <a:r>
              <a:rPr lang="en-US" dirty="0" smtClean="0"/>
              <a:t>), Satellites (</a:t>
            </a:r>
            <a:r>
              <a:rPr lang="en-US" i="1" dirty="0" smtClean="0"/>
              <a:t>SEAFLUX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4856163" y="3949320"/>
            <a:ext cx="3959225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NOAA Models</a:t>
            </a:r>
          </a:p>
          <a:p>
            <a:r>
              <a:rPr lang="en-US" dirty="0"/>
              <a:t>Operational </a:t>
            </a:r>
            <a:r>
              <a:rPr lang="en-US" dirty="0" smtClean="0"/>
              <a:t>Numerical Weather 	Prediction</a:t>
            </a:r>
            <a:endParaRPr lang="en-US" dirty="0"/>
          </a:p>
          <a:p>
            <a:r>
              <a:rPr lang="en-US" dirty="0"/>
              <a:t>Climate </a:t>
            </a:r>
            <a:r>
              <a:rPr lang="en-US" dirty="0" smtClean="0"/>
              <a:t>Models</a:t>
            </a:r>
          </a:p>
          <a:p>
            <a:endParaRPr lang="en-US" dirty="0"/>
          </a:p>
        </p:txBody>
      </p:sp>
      <p:sp>
        <p:nvSpPr>
          <p:cNvPr id="5130" name="Down Arrow 9"/>
          <p:cNvSpPr>
            <a:spLocks noChangeArrowheads="1"/>
          </p:cNvSpPr>
          <p:nvPr/>
        </p:nvSpPr>
        <p:spPr bwMode="auto">
          <a:xfrm rot="2700000">
            <a:off x="4092575" y="1677988"/>
            <a:ext cx="257175" cy="949325"/>
          </a:xfrm>
          <a:prstGeom prst="down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31" name="Down Arrow 11"/>
          <p:cNvSpPr>
            <a:spLocks noChangeArrowheads="1"/>
          </p:cNvSpPr>
          <p:nvPr/>
        </p:nvSpPr>
        <p:spPr bwMode="auto">
          <a:xfrm rot="-2700000">
            <a:off x="4733925" y="1662113"/>
            <a:ext cx="257175" cy="949325"/>
          </a:xfrm>
          <a:prstGeom prst="down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32" name="Down Arrow 12"/>
          <p:cNvSpPr>
            <a:spLocks noChangeArrowheads="1"/>
          </p:cNvSpPr>
          <p:nvPr/>
        </p:nvSpPr>
        <p:spPr bwMode="auto">
          <a:xfrm rot="2700000">
            <a:off x="4067175" y="3117850"/>
            <a:ext cx="257175" cy="949325"/>
          </a:xfrm>
          <a:prstGeom prst="down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33" name="Down Arrow 13"/>
          <p:cNvSpPr>
            <a:spLocks noChangeArrowheads="1"/>
          </p:cNvSpPr>
          <p:nvPr/>
        </p:nvSpPr>
        <p:spPr bwMode="auto">
          <a:xfrm rot="-2700000">
            <a:off x="4672013" y="3109913"/>
            <a:ext cx="258762" cy="950912"/>
          </a:xfrm>
          <a:prstGeom prst="downArrow">
            <a:avLst>
              <a:gd name="adj1" fmla="val 50000"/>
              <a:gd name="adj2" fmla="val 497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4881838" y="6416675"/>
            <a:ext cx="340821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1, 2013      Page         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B2D04-A341-4CCA-A16F-9A7FD7B2DE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0"/>
            <a:ext cx="6324600" cy="7667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rgbClr val="FF3300"/>
                </a:solidFill>
              </a:rPr>
              <a:t>TECHNOLOGY EXAMPLE: Motion-Corrected Eddy-Covariance Turbulence Measurements from Ships</a:t>
            </a:r>
          </a:p>
        </p:txBody>
      </p:sp>
      <p:pic>
        <p:nvPicPr>
          <p:cNvPr id="6147" name="Picture 5" descr="PA0100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5597" r="4107" b="1255"/>
          <a:stretch>
            <a:fillRect/>
          </a:stretch>
        </p:blipFill>
        <p:spPr>
          <a:xfrm>
            <a:off x="4390631" y="914400"/>
            <a:ext cx="3446004" cy="2826327"/>
          </a:xfrm>
        </p:spPr>
      </p:pic>
      <p:pic>
        <p:nvPicPr>
          <p:cNvPr id="6148" name="Picture 6" descr="ron-brown-rain_(edited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13" y="3810435"/>
            <a:ext cx="3764041" cy="250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BOW_WA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3" y="938213"/>
            <a:ext cx="378142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sonics_P10103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1188" y="3771705"/>
            <a:ext cx="3400333" cy="255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B2D04-A341-4CCA-A16F-9A7FD7B2DE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348" y="506321"/>
            <a:ext cx="7443670" cy="5894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b="1" i="1" dirty="0" smtClean="0"/>
              <a:t>Surface </a:t>
            </a:r>
            <a:r>
              <a:rPr lang="en-US" sz="3200" b="1" dirty="0" smtClean="0">
                <a:solidFill>
                  <a:srgbClr val="FF3300"/>
                </a:solidFill>
              </a:rPr>
              <a:t>Turbulent Flux</a:t>
            </a:r>
            <a:r>
              <a:rPr lang="en-US" sz="3200" b="1" dirty="0" smtClean="0"/>
              <a:t> Parameterizations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8663" y="1211263"/>
            <a:ext cx="7518400" cy="180657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Turbulent Fluxes:  Bulk Parameterization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Flux= Mean correlation of turbulent variables, &lt;w’x’&gt;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MetFlux – Dominated by </a:t>
            </a:r>
            <a:r>
              <a:rPr lang="en-US" sz="2000" b="1" smtClean="0"/>
              <a:t>atmospheric</a:t>
            </a:r>
            <a:r>
              <a:rPr lang="en-US" sz="2000" smtClean="0"/>
              <a:t> turbulent transfer physics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GasFlux – Dominated by </a:t>
            </a:r>
            <a:r>
              <a:rPr lang="en-US" sz="2000" b="1" smtClean="0"/>
              <a:t>oceanic molecular</a:t>
            </a:r>
            <a:r>
              <a:rPr lang="en-US" sz="2000" smtClean="0"/>
              <a:t> transfer physics;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	Enhanced by whitecap bubbles</a:t>
            </a:r>
          </a:p>
          <a:p>
            <a:pPr eaLnBrk="1" hangingPunct="1">
              <a:lnSpc>
                <a:spcPct val="90000"/>
              </a:lnSpc>
            </a:pPr>
            <a:endParaRPr lang="en-US" sz="2000" b="1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73138" y="3214688"/>
          <a:ext cx="6710362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Equation" r:id="rId4" imgW="2577960" imgH="787320" progId="Equation.3">
                  <p:embed/>
                </p:oleObj>
              </mc:Choice>
              <mc:Fallback>
                <p:oleObj name="Equation" r:id="rId4" imgW="2577960" imgH="787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214688"/>
                        <a:ext cx="6710362" cy="204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4246117" y="5482700"/>
          <a:ext cx="30559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Equation" r:id="rId6" imgW="1168200" imgH="253800" progId="Equation.3">
                  <p:embed/>
                </p:oleObj>
              </mc:Choice>
              <mc:Fallback>
                <p:oleObj name="Equation" r:id="rId6" imgW="116820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117" y="5482700"/>
                        <a:ext cx="3055937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461963" y="5111675"/>
            <a:ext cx="37099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Transfer coefficients computed from direct flux measurements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1, 2013      Page        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75" y="528992"/>
            <a:ext cx="6542088" cy="78545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smtClean="0">
                <a:solidFill>
                  <a:srgbClr val="00B0F0"/>
                </a:solidFill>
              </a:rPr>
              <a:t>NOAA COARE </a:t>
            </a:r>
            <a:r>
              <a:rPr lang="en-US" sz="2800" b="1" dirty="0" smtClean="0">
                <a:solidFill>
                  <a:srgbClr val="FF0000"/>
                </a:solidFill>
              </a:rPr>
              <a:t>AIR SEA TURBULENT FLUX MODEL</a:t>
            </a:r>
            <a:endParaRPr lang="en-US" sz="28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37" y="1406525"/>
            <a:ext cx="5703614" cy="481685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1996   Bulk Meteorological fluxes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Update 2003 (7200 covariance </a:t>
            </a:r>
            <a:r>
              <a:rPr lang="en-US" sz="2000" dirty="0" err="1" smtClean="0"/>
              <a:t>obs</a:t>
            </a:r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Oceanic cool skin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Ocean diurnal warm layer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2000   CO</a:t>
            </a:r>
            <a:r>
              <a:rPr lang="en-US" sz="2000" baseline="-25000" dirty="0" smtClean="0"/>
              <a:t>2  </a:t>
            </a:r>
            <a:r>
              <a:rPr lang="en-US" sz="2000" dirty="0" smtClean="0"/>
              <a:t>[</a:t>
            </a:r>
            <a:r>
              <a:rPr lang="en-US" sz="2000" i="1" dirty="0" smtClean="0"/>
              <a:t>U. Conn </a:t>
            </a:r>
            <a:r>
              <a:rPr lang="en-US" sz="2000" dirty="0" smtClean="0"/>
              <a:t>and </a:t>
            </a:r>
            <a:r>
              <a:rPr lang="en-US" sz="2000" i="1" dirty="0" smtClean="0"/>
              <a:t>Columbia U</a:t>
            </a:r>
            <a:r>
              <a:rPr lang="en-US" sz="2000" dirty="0" smtClean="0"/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2003	 Hurricane Sea Spray</a:t>
            </a:r>
            <a:endParaRPr lang="en-US" sz="2000" baseline="-25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2004  DMS [</a:t>
            </a:r>
            <a:r>
              <a:rPr lang="en-US" sz="2000" i="1" dirty="0" smtClean="0"/>
              <a:t>U. Hawaii</a:t>
            </a:r>
            <a:r>
              <a:rPr lang="en-US" sz="2000" dirty="0" smtClean="0"/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2005   Snow/Ice [US Army </a:t>
            </a:r>
            <a:r>
              <a:rPr lang="en-US" sz="2000" i="1" dirty="0" smtClean="0"/>
              <a:t>CRREL</a:t>
            </a:r>
            <a:r>
              <a:rPr lang="en-US" sz="2000" dirty="0" smtClean="0"/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2006  Ozone [</a:t>
            </a:r>
            <a:r>
              <a:rPr lang="en-US" sz="2000" i="1" dirty="0" smtClean="0"/>
              <a:t>U. Colorado</a:t>
            </a:r>
            <a:r>
              <a:rPr lang="en-US" sz="2000" dirty="0" smtClean="0"/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2008 PCBs and PCEs [</a:t>
            </a:r>
            <a:r>
              <a:rPr lang="en-US" sz="2000" i="1" dirty="0" smtClean="0"/>
              <a:t>Mich. Tech. U</a:t>
            </a:r>
            <a:r>
              <a:rPr lang="en-US" sz="2000" dirty="0" smtClean="0"/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2009  Hurricanes [</a:t>
            </a:r>
            <a:r>
              <a:rPr lang="en-US" sz="2000" i="1" dirty="0" smtClean="0"/>
              <a:t>UNSW </a:t>
            </a:r>
            <a:r>
              <a:rPr lang="en-US" sz="2000" dirty="0" smtClean="0"/>
              <a:t>Australia]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2010 79 Trace gases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2011 COAREG3.1 CO2, DMS,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He, CO,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SF</a:t>
            </a:r>
            <a:r>
              <a:rPr lang="en-US" sz="2000" baseline="-25000" dirty="0" smtClean="0"/>
              <a:t>6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aseline="-25000" dirty="0" smtClean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198" name="Picture 5" descr="cruisemap"/>
          <p:cNvPicPr>
            <a:picLocks noChangeAspect="1" noChangeArrowheads="1"/>
          </p:cNvPicPr>
          <p:nvPr/>
        </p:nvPicPr>
        <p:blipFill>
          <a:blip r:embed="rId2" cstate="print"/>
          <a:srcRect l="5714" t="15492" r="4861" b="19064"/>
          <a:stretch>
            <a:fillRect/>
          </a:stretch>
        </p:blipFill>
        <p:spPr bwMode="auto">
          <a:xfrm>
            <a:off x="4704716" y="1443707"/>
            <a:ext cx="4405672" cy="241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4723140" y="3899425"/>
            <a:ext cx="4262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PSD cruises Pacific Ocean 1991-2001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4930502" y="4384852"/>
            <a:ext cx="38623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*Complete flux data time series publically </a:t>
            </a:r>
            <a:r>
              <a:rPr lang="en-US" sz="1600" dirty="0">
                <a:solidFill>
                  <a:srgbClr val="FF0000"/>
                </a:solidFill>
              </a:rPr>
              <a:t>available under ‘Data Sets’ at http://www.esrl.noaa.gov/psd/psd3/wgsf/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Novebmer 27-30, 2012      Page         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NOAA Earth System Research Laboratory Review - Boulder, Colorado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B2D04-A341-4CCA-A16F-9A7FD7B2DE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"/>
            <a:ext cx="8229600" cy="5905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Programatic</a:t>
            </a:r>
            <a:r>
              <a:rPr lang="en-US" sz="3600" dirty="0" smtClean="0">
                <a:solidFill>
                  <a:srgbClr val="FF0000"/>
                </a:solidFill>
              </a:rPr>
              <a:t> View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363"/>
            <a:ext cx="8229600" cy="5852477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CPO	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Observatories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T.Uttal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k$1000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Flux observing system		300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Air-Sea		EPIC, NAME, VOCAL,DYNAMO	150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flux	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Gasex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II, III, ??    		           (100)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Hurricanes	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NOAA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Physics, P-3observations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650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HFIP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HWRF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		           100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NASA		GOES-5 fluxes		           100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Renewable energy	DOE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Wilczak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)/GSD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RUC 	           300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Persson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Shupe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Solomon,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Grachev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NSF, DOE  	BL, mesoscale,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microphys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WRF	600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ONR		Waves-ice interactions                        200	            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B2D04-A341-4CCA-A16F-9A7FD7B2DE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6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258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Surface Processes and Couple Models: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Wider </a:t>
            </a:r>
            <a:r>
              <a:rPr lang="en-US" sz="3600" dirty="0" err="1" smtClean="0">
                <a:solidFill>
                  <a:srgbClr val="FF0000"/>
                </a:solidFill>
              </a:rPr>
              <a:t>Contex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543"/>
            <a:ext cx="8229600" cy="3094037"/>
          </a:xfrm>
        </p:spPr>
        <p:txBody>
          <a:bodyPr/>
          <a:lstStyle/>
          <a:p>
            <a:r>
              <a:rPr lang="en-US" dirty="0" smtClean="0"/>
              <a:t>2009  OceanOBs09   	WP Flux Observing Sys</a:t>
            </a:r>
          </a:p>
          <a:p>
            <a:r>
              <a:rPr lang="en-US" dirty="0" smtClean="0"/>
              <a:t>2011   WWRP Polar Pred.   Steering committee</a:t>
            </a:r>
          </a:p>
          <a:p>
            <a:r>
              <a:rPr lang="en-US" dirty="0" smtClean="0"/>
              <a:t>2012	   US-IOOS12      	WP </a:t>
            </a:r>
            <a:r>
              <a:rPr lang="en-US" dirty="0" err="1" smtClean="0"/>
              <a:t>CoastalFlux</a:t>
            </a:r>
            <a:r>
              <a:rPr lang="en-US" dirty="0" smtClean="0"/>
              <a:t> </a:t>
            </a:r>
            <a:r>
              <a:rPr lang="en-US" dirty="0"/>
              <a:t>Observing </a:t>
            </a:r>
            <a:r>
              <a:rPr lang="en-US" dirty="0" smtClean="0"/>
              <a:t>Sys</a:t>
            </a:r>
          </a:p>
          <a:p>
            <a:r>
              <a:rPr lang="en-US" dirty="0" smtClean="0"/>
              <a:t>2012	   GSOP/CLIVAR	 Ocean reanalysis and fluxes</a:t>
            </a:r>
          </a:p>
          <a:p>
            <a:r>
              <a:rPr lang="en-US" dirty="0" smtClean="0"/>
              <a:t>2012	   WGNE/GOV         WP on </a:t>
            </a:r>
            <a:r>
              <a:rPr lang="en-US" dirty="0" err="1" smtClean="0"/>
              <a:t>Obs</a:t>
            </a:r>
            <a:r>
              <a:rPr lang="en-US" dirty="0" smtClean="0"/>
              <a:t> for coupled 						predictions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1, 2013      Page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 Earth System Research Laboratory- Boulder, Colorado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B2D04-A341-4CCA-A16F-9A7FD7B2DE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69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14201</TotalTime>
  <Words>536</Words>
  <Application>Microsoft Office PowerPoint</Application>
  <PresentationFormat>On-screen Show (4:3)</PresentationFormat>
  <Paragraphs>114</Paragraphs>
  <Slides>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Constantia</vt:lpstr>
      <vt:lpstr>Times New Roman</vt:lpstr>
      <vt:lpstr>Wingdings 2</vt:lpstr>
      <vt:lpstr>Flow</vt:lpstr>
      <vt:lpstr>Equation</vt:lpstr>
      <vt:lpstr>NOAA ESRL PSD Briefing March 2013</vt:lpstr>
      <vt:lpstr>Building Blocks</vt:lpstr>
      <vt:lpstr>BACKSTORY</vt:lpstr>
      <vt:lpstr>APPROACH</vt:lpstr>
      <vt:lpstr>TECHNOLOGY EXAMPLE: Motion-Corrected Eddy-Covariance Turbulence Measurements from Ships</vt:lpstr>
      <vt:lpstr>Surface Turbulent Flux Parameterizations</vt:lpstr>
      <vt:lpstr>NOAA COARE AIR SEA TURBULENT FLUX MODEL</vt:lpstr>
      <vt:lpstr>Programatic View</vt:lpstr>
      <vt:lpstr>Surface Processes and Couple Models: Wider Contex</vt:lpstr>
    </vt:vector>
  </TitlesOfParts>
  <Company>NOAA/ESRL/PSD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Major Slide</dc:title>
  <dc:creator>Andrey A. Grachev</dc:creator>
  <cp:lastModifiedBy>Chris Fairall</cp:lastModifiedBy>
  <cp:revision>362</cp:revision>
  <dcterms:created xsi:type="dcterms:W3CDTF">2000-11-20T00:12:00Z</dcterms:created>
  <dcterms:modified xsi:type="dcterms:W3CDTF">2013-03-29T19:27:06Z</dcterms:modified>
</cp:coreProperties>
</file>