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57" r:id="rId6"/>
    <p:sldId id="264" r:id="rId7"/>
    <p:sldId id="266" r:id="rId8"/>
    <p:sldId id="267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7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5.wmf"/><Relationship Id="rId4" Type="http://schemas.openxmlformats.org/officeDocument/2006/relationships/image" Target="../media/image18.jpeg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Instrument characterization discussion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57200" y="2181451"/>
            <a:ext cx="5791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Characterization of </a:t>
            </a:r>
            <a:r>
              <a:rPr lang="en-US" sz="2000" dirty="0" err="1">
                <a:solidFill>
                  <a:prstClr val="black"/>
                </a:solidFill>
              </a:rPr>
              <a:t>Picarro</a:t>
            </a:r>
            <a:r>
              <a:rPr lang="en-US" sz="2000" dirty="0">
                <a:solidFill>
                  <a:prstClr val="black"/>
                </a:solidFill>
              </a:rPr>
              <a:t> system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Characterization of closed-path </a:t>
            </a:r>
            <a:r>
              <a:rPr lang="en-US" sz="2000" dirty="0" err="1">
                <a:solidFill>
                  <a:prstClr val="black"/>
                </a:solidFill>
              </a:rPr>
              <a:t>Licor</a:t>
            </a:r>
            <a:r>
              <a:rPr lang="en-US" sz="2000" dirty="0">
                <a:solidFill>
                  <a:prstClr val="black"/>
                </a:solidFill>
              </a:rPr>
              <a:t> systems (hybrid 7500 and the 7200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smtClean="0">
                <a:solidFill>
                  <a:prstClr val="black"/>
                </a:solidFill>
              </a:rPr>
              <a:t>Other </a:t>
            </a:r>
            <a:r>
              <a:rPr lang="en-US" sz="2000" smtClean="0">
                <a:solidFill>
                  <a:prstClr val="black"/>
                </a:solidFill>
              </a:rPr>
              <a:t>instruments…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9" name="Picture 2" descr="P1010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234467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2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000" b="1" u="sng" dirty="0"/>
              <a:t>SW DMS:</a:t>
            </a:r>
          </a:p>
          <a:p>
            <a:r>
              <a:rPr lang="en-US" sz="4200" dirty="0" smtClean="0"/>
              <a:t>UH will build </a:t>
            </a:r>
            <a:r>
              <a:rPr lang="en-US" sz="4200" dirty="0"/>
              <a:t>a smaller version of </a:t>
            </a:r>
            <a:r>
              <a:rPr lang="en-US" sz="4200" dirty="0" smtClean="0"/>
              <a:t>their </a:t>
            </a:r>
            <a:r>
              <a:rPr lang="en-US" sz="4200" dirty="0"/>
              <a:t>DMS </a:t>
            </a:r>
            <a:r>
              <a:rPr lang="en-US" sz="4200" dirty="0" smtClean="0"/>
              <a:t>APIMS </a:t>
            </a:r>
            <a:r>
              <a:rPr lang="en-US" sz="4200" dirty="0"/>
              <a:t>dedicated to sea water measurements.  </a:t>
            </a:r>
            <a:endParaRPr lang="en-US" sz="4200" dirty="0" smtClean="0"/>
          </a:p>
          <a:p>
            <a:r>
              <a:rPr lang="en-US" sz="4200" dirty="0" smtClean="0"/>
              <a:t>Already have a small mass spectrometer for this purpose </a:t>
            </a:r>
          </a:p>
          <a:p>
            <a:r>
              <a:rPr lang="en-US" sz="4200" dirty="0" smtClean="0"/>
              <a:t>Byron currently </a:t>
            </a:r>
            <a:r>
              <a:rPr lang="en-US" sz="4200" dirty="0"/>
              <a:t>working on the design modifications necessary for APIMS </a:t>
            </a:r>
            <a:r>
              <a:rPr lang="en-US" sz="4200" dirty="0" smtClean="0"/>
              <a:t>conversion. </a:t>
            </a:r>
          </a:p>
          <a:p>
            <a:r>
              <a:rPr lang="en-US" sz="4200" dirty="0" smtClean="0"/>
              <a:t>It </a:t>
            </a:r>
            <a:r>
              <a:rPr lang="en-US" sz="4200" dirty="0"/>
              <a:t>would be desirable to get a collaborative cruise with someone (Steve Archer?) using the traditional GC measurement for DMS as validation for the new measurement.</a:t>
            </a:r>
          </a:p>
          <a:p>
            <a:endParaRPr lang="en-US" sz="4200" dirty="0"/>
          </a:p>
          <a:p>
            <a:pPr marL="0" indent="0">
              <a:buNone/>
            </a:pPr>
            <a:r>
              <a:rPr lang="en-US" sz="5000" b="1" u="sng" dirty="0"/>
              <a:t>CO:</a:t>
            </a:r>
            <a:r>
              <a:rPr lang="en-US" sz="5000" b="1" dirty="0"/>
              <a:t>  </a:t>
            </a:r>
            <a:endParaRPr lang="en-US" sz="5000" b="1" dirty="0" smtClean="0"/>
          </a:p>
          <a:p>
            <a:r>
              <a:rPr lang="en-US" sz="4200" dirty="0" smtClean="0"/>
              <a:t>Need </a:t>
            </a:r>
            <a:r>
              <a:rPr lang="en-US" sz="4200" dirty="0"/>
              <a:t>to evaluate the performance of the LGR CO instrument for CO </a:t>
            </a:r>
            <a:r>
              <a:rPr lang="en-US" sz="4200" dirty="0" smtClean="0"/>
              <a:t>flux.</a:t>
            </a:r>
          </a:p>
          <a:p>
            <a:r>
              <a:rPr lang="en-US" sz="4200" dirty="0" smtClean="0"/>
              <a:t>Need </a:t>
            </a:r>
            <a:r>
              <a:rPr lang="en-US" sz="4200" dirty="0"/>
              <a:t>to put together a seawater measurement for CO.</a:t>
            </a:r>
          </a:p>
          <a:p>
            <a:endParaRPr lang="en-US" sz="4200" dirty="0"/>
          </a:p>
          <a:p>
            <a:pPr marL="0" indent="0">
              <a:buNone/>
            </a:pPr>
            <a:r>
              <a:rPr lang="en-US" sz="5000" b="1" u="sng" dirty="0"/>
              <a:t>Equilibrator:</a:t>
            </a:r>
          </a:p>
          <a:p>
            <a:r>
              <a:rPr lang="en-US" sz="4200" dirty="0" smtClean="0"/>
              <a:t>Needed </a:t>
            </a:r>
            <a:r>
              <a:rPr lang="en-US" sz="4200" dirty="0"/>
              <a:t>for seawater measurements of CO2 and CO.  </a:t>
            </a:r>
            <a:endParaRPr lang="en-US" sz="4200" dirty="0" smtClean="0"/>
          </a:p>
          <a:p>
            <a:r>
              <a:rPr lang="en-US" sz="4200" dirty="0"/>
              <a:t>Existing technology and not too expensive to </a:t>
            </a:r>
            <a:r>
              <a:rPr lang="en-US" sz="4200" dirty="0" smtClean="0"/>
              <a:t>build (what </a:t>
            </a:r>
            <a:r>
              <a:rPr lang="en-US" sz="4200" dirty="0"/>
              <a:t>do we need to develop system? Requirements</a:t>
            </a:r>
            <a:r>
              <a:rPr lang="en-US" sz="4200" dirty="0" smtClean="0"/>
              <a:t>?)</a:t>
            </a:r>
          </a:p>
          <a:p>
            <a:r>
              <a:rPr lang="en-US" sz="4200" dirty="0" smtClean="0"/>
              <a:t>We </a:t>
            </a:r>
            <a:r>
              <a:rPr lang="en-US" sz="4200" dirty="0"/>
              <a:t>can address this early next year and test on the first cruise.  </a:t>
            </a:r>
            <a:endParaRPr lang="en-US" sz="4200" dirty="0" smtClean="0"/>
          </a:p>
          <a:p>
            <a:r>
              <a:rPr lang="en-US" sz="4200" dirty="0" smtClean="0"/>
              <a:t>Need to </a:t>
            </a:r>
            <a:r>
              <a:rPr lang="en-US" sz="4200" dirty="0"/>
              <a:t>buy or borrow a closed path </a:t>
            </a:r>
            <a:r>
              <a:rPr lang="en-US" sz="4200" dirty="0" err="1"/>
              <a:t>Licor</a:t>
            </a:r>
            <a:r>
              <a:rPr lang="en-US" sz="4200" dirty="0"/>
              <a:t> for the pCO2 measurement</a:t>
            </a:r>
            <a:r>
              <a:rPr lang="en-US" sz="4200" dirty="0" smtClean="0"/>
              <a:t>.</a:t>
            </a:r>
          </a:p>
          <a:p>
            <a:endParaRPr lang="en-US" sz="4200" dirty="0"/>
          </a:p>
          <a:p>
            <a:pPr marL="0" indent="0">
              <a:buNone/>
            </a:pPr>
            <a:r>
              <a:rPr lang="en-US" sz="5000" b="1" u="sng" dirty="0" smtClean="0"/>
              <a:t>Other:</a:t>
            </a:r>
            <a:r>
              <a:rPr lang="en-US" sz="5000" b="1" dirty="0" smtClean="0"/>
              <a:t> </a:t>
            </a:r>
            <a:r>
              <a:rPr lang="en-US" sz="4200" dirty="0" smtClean="0"/>
              <a:t>Acetone, SO2, etc… ?</a:t>
            </a:r>
            <a:endParaRPr lang="en-US" sz="4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28601"/>
            <a:ext cx="7772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Other topics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31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33600" cy="792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Picarro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143000"/>
            <a:ext cx="26098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3425" y="28956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Picarro</a:t>
            </a:r>
            <a:r>
              <a:rPr lang="en-US" b="1" dirty="0" smtClean="0"/>
              <a:t> </a:t>
            </a:r>
            <a:r>
              <a:rPr lang="en-US" b="1" dirty="0"/>
              <a:t>G1301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05200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based on </a:t>
            </a:r>
            <a:r>
              <a:rPr lang="en-US" dirty="0" smtClean="0"/>
              <a:t>Wavelength-Scanned Cavity </a:t>
            </a:r>
            <a:r>
              <a:rPr lang="en-US" dirty="0" err="1" smtClean="0"/>
              <a:t>RingDown</a:t>
            </a:r>
            <a:r>
              <a:rPr lang="en-US" dirty="0" smtClean="0"/>
              <a:t> Spectroscopy (WS-CRDS)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Precision (@5sec)</a:t>
            </a:r>
          </a:p>
          <a:p>
            <a:r>
              <a:rPr lang="en-US" b="1" dirty="0"/>
              <a:t>CO2 </a:t>
            </a:r>
            <a:r>
              <a:rPr lang="en-US" dirty="0"/>
              <a:t>	</a:t>
            </a:r>
            <a:r>
              <a:rPr lang="en-US" dirty="0" smtClean="0"/>
              <a:t>&lt;0.2 </a:t>
            </a:r>
            <a:r>
              <a:rPr lang="en-US" dirty="0" err="1" smtClean="0"/>
              <a:t>ppmv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CH4 </a:t>
            </a:r>
            <a:r>
              <a:rPr lang="en-US" dirty="0"/>
              <a:t>	&lt;1 </a:t>
            </a:r>
            <a:r>
              <a:rPr lang="en-US" dirty="0" err="1"/>
              <a:t>ppbv</a:t>
            </a:r>
            <a:r>
              <a:rPr lang="en-US" dirty="0"/>
              <a:t> 	</a:t>
            </a:r>
          </a:p>
          <a:p>
            <a:r>
              <a:rPr lang="pt-BR" b="1" dirty="0"/>
              <a:t>H2O </a:t>
            </a:r>
            <a:r>
              <a:rPr lang="pt-BR" dirty="0"/>
              <a:t>	100 </a:t>
            </a:r>
            <a:r>
              <a:rPr lang="pt-BR" dirty="0" smtClean="0"/>
              <a:t>ppmv</a:t>
            </a: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More stable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The “perfect” instrument?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62050"/>
            <a:ext cx="19050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27983" y="3019425"/>
            <a:ext cx="102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LI-7500A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9408" y="3505200"/>
            <a:ext cx="4387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based on </a:t>
            </a:r>
            <a:r>
              <a:rPr lang="en-US" dirty="0" smtClean="0"/>
              <a:t>non-dispersive infrared (NDIR) measurements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Precision (@10Hz)</a:t>
            </a:r>
            <a:endParaRPr lang="en-US" dirty="0"/>
          </a:p>
          <a:p>
            <a:r>
              <a:rPr lang="en-US" b="1" dirty="0" smtClean="0"/>
              <a:t>CO2 </a:t>
            </a:r>
            <a:r>
              <a:rPr lang="en-US" dirty="0"/>
              <a:t>	</a:t>
            </a:r>
            <a:r>
              <a:rPr lang="en-US" dirty="0" smtClean="0"/>
              <a:t>0.11 </a:t>
            </a:r>
            <a:r>
              <a:rPr lang="en-US" dirty="0" err="1" smtClean="0"/>
              <a:t>ppmv</a:t>
            </a:r>
            <a:r>
              <a:rPr lang="en-US" dirty="0" smtClean="0"/>
              <a:t> </a:t>
            </a:r>
          </a:p>
          <a:p>
            <a:r>
              <a:rPr lang="pt-BR" b="1" dirty="0" smtClean="0"/>
              <a:t>H2O </a:t>
            </a:r>
            <a:r>
              <a:rPr lang="pt-BR" dirty="0"/>
              <a:t>	</a:t>
            </a:r>
            <a:r>
              <a:rPr lang="pt-BR" dirty="0" smtClean="0"/>
              <a:t>0.0047 pptv</a:t>
            </a: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spectral </a:t>
            </a:r>
            <a:r>
              <a:rPr lang="en-US" dirty="0" smtClean="0"/>
              <a:t>interferences and </a:t>
            </a:r>
            <a:r>
              <a:rPr lang="en-US" dirty="0"/>
              <a:t>motion problems</a:t>
            </a:r>
            <a:r>
              <a:rPr lang="en-US" dirty="0" smtClean="0"/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62050"/>
            <a:ext cx="19050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858000" y="3023116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LI-7200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81400" y="304800"/>
            <a:ext cx="0" cy="6019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5165386" y="304800"/>
            <a:ext cx="2133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Licor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38200"/>
            <a:ext cx="83820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algn="just" defTabSz="4414838">
              <a:spcBef>
                <a:spcPct val="50000"/>
              </a:spcBef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limit 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at 10% the contribution of sensor noise to uncertainty </a:t>
            </a:r>
            <a:r>
              <a:rPr lang="en-US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flux </a:t>
            </a:r>
            <a:r>
              <a:rPr lang="en-US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measurement 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by eddy covariance : </a:t>
            </a:r>
          </a:p>
          <a:p>
            <a:pPr marL="173038" algn="just" defTabSz="4414838">
              <a:spcBef>
                <a:spcPct val="50000"/>
              </a:spcBef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Rowe, M. D., </a:t>
            </a:r>
            <a:r>
              <a:rPr lang="en-US" sz="1400" i="1" dirty="0" err="1">
                <a:latin typeface="Arial" pitchFamily="34" charset="0"/>
                <a:cs typeface="Arial" pitchFamily="34" charset="0"/>
              </a:rPr>
              <a:t>Fairall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, C. W., and </a:t>
            </a:r>
            <a:r>
              <a:rPr lang="en-US" sz="1400" i="1" dirty="0" err="1">
                <a:latin typeface="Arial" pitchFamily="34" charset="0"/>
                <a:cs typeface="Arial" pitchFamily="34" charset="0"/>
              </a:rPr>
              <a:t>Perlinger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, J. A.: Chemical sensor resolution requirements for near-surface measurements of turbulent fluxes, Atmos. Chem. Phys. Discuss., 10, 24409-24433, doi:10.5194/acpd-10-24409-2010, 2010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3038" algn="just" defTabSz="4414838">
              <a:spcBef>
                <a:spcPct val="50000"/>
              </a:spcBef>
            </a:pPr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pPr marL="3373438" lvl="7" algn="just" defTabSz="4414838">
              <a:spcBef>
                <a:spcPct val="50000"/>
              </a:spcBef>
            </a:pPr>
            <a:r>
              <a:rPr lang="en-US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   with</a:t>
            </a:r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173038" algn="just" defTabSz="4414838">
              <a:spcBef>
                <a:spcPct val="50000"/>
              </a:spcBef>
            </a:pPr>
            <a:endParaRPr lang="en-US" kern="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173038" algn="just" defTabSz="4414838">
              <a:spcBef>
                <a:spcPct val="50000"/>
              </a:spcBef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 sensor resolution requirement</a:t>
            </a:r>
          </a:p>
          <a:p>
            <a:pPr marL="173038" algn="just" defTabSz="4414838">
              <a:spcBef>
                <a:spcPct val="50000"/>
              </a:spcBef>
            </a:pPr>
            <a:r>
              <a:rPr lang="en-US" sz="2000" i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US" sz="2000" i="1" kern="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dimensionless </a:t>
            </a:r>
            <a:r>
              <a:rPr lang="en-US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solubility of </a:t>
            </a:r>
            <a:r>
              <a:rPr lang="en-US" sz="2000" i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kern="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173038" algn="just" defTabSz="4414838">
              <a:spcBef>
                <a:spcPct val="50000"/>
              </a:spcBef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                      water-air </a:t>
            </a:r>
            <a:r>
              <a:rPr lang="en-US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difference in 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concentration</a:t>
            </a:r>
          </a:p>
          <a:p>
            <a:pPr marL="173038" algn="just" defTabSz="4414838">
              <a:spcBef>
                <a:spcPct val="50000"/>
              </a:spcBef>
            </a:pP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000" i="1" baseline="-250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air-water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transfer velocity of scalar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[m s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]</a:t>
            </a:r>
          </a:p>
          <a:p>
            <a:pPr marL="173038" algn="just" defTabSz="4414838">
              <a:spcBef>
                <a:spcPct val="50000"/>
              </a:spcBef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225986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609600" y="228601"/>
            <a:ext cx="7772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Sensor resolution requirements?</a:t>
            </a:r>
            <a:endParaRPr lang="en-US" sz="3200" dirty="0"/>
          </a:p>
        </p:txBody>
      </p:sp>
      <p:pic>
        <p:nvPicPr>
          <p:cNvPr id="17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514600"/>
            <a:ext cx="117602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199" y="4459605"/>
            <a:ext cx="1650509" cy="34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594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0"/>
          <p:cNvPicPr>
            <a:picLocks noChangeAspect="1" noChangeArrowheads="1"/>
          </p:cNvPicPr>
          <p:nvPr/>
        </p:nvPicPr>
        <p:blipFill>
          <a:blip r:embed="rId2" cstate="print"/>
          <a:srcRect l="2857" t="5714" r="7143" b="952"/>
          <a:stretch>
            <a:fillRect/>
          </a:stretch>
        </p:blipFill>
        <p:spPr bwMode="auto">
          <a:xfrm>
            <a:off x="0" y="0"/>
            <a:ext cx="3997233" cy="310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54991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14800" y="0"/>
            <a:ext cx="4876800" cy="1554480"/>
          </a:xfrm>
        </p:spPr>
        <p:txBody>
          <a:bodyPr>
            <a:normAutofit/>
          </a:bodyPr>
          <a:lstStyle/>
          <a:p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at a height of 18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m, wind speed 8 m s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0.28 m s-1,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Nyquist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5 Hz, and neutral stability (z/L = 0).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err="1">
                <a:latin typeface="Arial" pitchFamily="34" charset="0"/>
                <a:cs typeface="Arial" pitchFamily="34" charset="0"/>
              </a:rPr>
              <a:t>AP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cov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' = 161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covariance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7650" y="5184775"/>
            <a:ext cx="66675" cy="12837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24100" y="5073650"/>
            <a:ext cx="73152" cy="1363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4030613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If Δ</a:t>
            </a:r>
            <a:r>
              <a:rPr lang="en-US" i="1" dirty="0" smtClean="0"/>
              <a:t>C</a:t>
            </a:r>
            <a:r>
              <a:rPr lang="en-US" i="1" baseline="-25000" dirty="0" smtClean="0"/>
              <a:t>DMS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dirty="0"/>
              <a:t>2.0 </a:t>
            </a:r>
            <a:r>
              <a:rPr lang="en-US" dirty="0" err="1" smtClean="0"/>
              <a:t>ppbv</a:t>
            </a:r>
            <a:r>
              <a:rPr lang="en-US" dirty="0" smtClean="0"/>
              <a:t>            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i="1" dirty="0" smtClean="0"/>
              <a:t>R </a:t>
            </a:r>
            <a:r>
              <a:rPr lang="en-US" i="1" dirty="0"/>
              <a:t>= </a:t>
            </a:r>
            <a:r>
              <a:rPr lang="en-US" dirty="0" smtClean="0"/>
              <a:t>0.058</a:t>
            </a:r>
            <a:r>
              <a:rPr lang="en-US" i="1" dirty="0" smtClean="0"/>
              <a:t> </a:t>
            </a:r>
            <a:r>
              <a:rPr lang="en-US" dirty="0" err="1" smtClean="0"/>
              <a:t>ppbv</a:t>
            </a:r>
            <a:endParaRPr lang="en-US" dirty="0" smtClean="0"/>
          </a:p>
          <a:p>
            <a:endParaRPr lang="de-DE" dirty="0" smtClean="0"/>
          </a:p>
          <a:p>
            <a:r>
              <a:rPr lang="de-DE" dirty="0" smtClean="0"/>
              <a:t>If </a:t>
            </a:r>
            <a:r>
              <a:rPr lang="de-DE" dirty="0"/>
              <a:t>Δ</a:t>
            </a:r>
            <a:r>
              <a:rPr lang="en-US" i="1" dirty="0" smtClean="0"/>
              <a:t>C</a:t>
            </a:r>
            <a:r>
              <a:rPr lang="en-US" i="1" baseline="-25000" dirty="0" smtClean="0"/>
              <a:t>CO2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dirty="0" smtClean="0"/>
              <a:t>20 </a:t>
            </a:r>
            <a:r>
              <a:rPr lang="en-US" dirty="0" err="1" smtClean="0"/>
              <a:t>ppmv</a:t>
            </a:r>
            <a:r>
              <a:rPr lang="en-US" dirty="0" smtClean="0"/>
              <a:t>       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i="1" dirty="0"/>
              <a:t>R = </a:t>
            </a:r>
            <a:r>
              <a:rPr lang="en-US" dirty="0" smtClean="0"/>
              <a:t>0.054 </a:t>
            </a:r>
            <a:r>
              <a:rPr lang="en-US" dirty="0" err="1" smtClean="0"/>
              <a:t>ppmv</a:t>
            </a:r>
            <a:endParaRPr lang="en-US" dirty="0" smtClean="0"/>
          </a:p>
          <a:p>
            <a:endParaRPr lang="en-US" dirty="0"/>
          </a:p>
          <a:p>
            <a:r>
              <a:rPr lang="de-DE" dirty="0"/>
              <a:t>If Δ</a:t>
            </a:r>
            <a:r>
              <a:rPr lang="en-US" i="1" dirty="0"/>
              <a:t>C</a:t>
            </a:r>
            <a:r>
              <a:rPr lang="en-US" i="1" baseline="-25000" dirty="0"/>
              <a:t>CO2</a:t>
            </a:r>
            <a:r>
              <a:rPr lang="en-US" i="1" dirty="0"/>
              <a:t> = </a:t>
            </a:r>
            <a:r>
              <a:rPr lang="en-US" dirty="0" smtClean="0"/>
              <a:t>100 </a:t>
            </a:r>
            <a:r>
              <a:rPr lang="en-US" dirty="0" err="1"/>
              <a:t>ppmv</a:t>
            </a:r>
            <a:r>
              <a:rPr lang="en-US" dirty="0"/>
              <a:t>           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i="1" dirty="0"/>
              <a:t>R = </a:t>
            </a:r>
            <a:r>
              <a:rPr lang="en-US" dirty="0" smtClean="0"/>
              <a:t>0.27 </a:t>
            </a:r>
            <a:r>
              <a:rPr lang="en-US" dirty="0" err="1" smtClean="0"/>
              <a:t>ppmv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98902"/>
              </p:ext>
            </p:extLst>
          </p:nvPr>
        </p:nvGraphicFramePr>
        <p:xfrm>
          <a:off x="5943600" y="1592580"/>
          <a:ext cx="2882900" cy="2066925"/>
        </p:xfrm>
        <a:graphic>
          <a:graphicData uri="http://schemas.openxmlformats.org/drawingml/2006/table">
            <a:tbl>
              <a:tblPr/>
              <a:tblGrid>
                <a:gridCol w="1016000"/>
                <a:gridCol w="901700"/>
                <a:gridCol w="9652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CPc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R/</a:t>
                      </a:r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Δ</a:t>
                      </a: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1.7E-04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2.7E-03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1.8E-03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2.9E-02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Acetone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2.0E-02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3.2E-01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3.5E-03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5.6E-02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5.6E-06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9.0E-05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6.3E-05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1.0E-03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2905125" y="838200"/>
            <a:ext cx="0" cy="19431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57200" y="838200"/>
            <a:ext cx="2362200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6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Other things to consider…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6400800" cy="4953000"/>
          </a:xfrm>
        </p:spPr>
        <p:txBody>
          <a:bodyPr>
            <a:normAutofit/>
          </a:bodyPr>
          <a:lstStyle/>
          <a:p>
            <a:pPr algn="l"/>
            <a:r>
              <a:rPr lang="en-US" sz="2000" u="sng" dirty="0" smtClean="0">
                <a:solidFill>
                  <a:schemeClr val="tx1"/>
                </a:solidFill>
              </a:rPr>
              <a:t>Open path &amp; Closed-path: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Response time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Sensitivities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u="sng" dirty="0">
                <a:solidFill>
                  <a:schemeClr val="tx1"/>
                </a:solidFill>
              </a:rPr>
              <a:t>Closed-path: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Flow in turbulent regime (Re&gt;2300)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Lag time (use of a ‘puff system’)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Residence time in measurement cell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Attenuation effects due to sample line, cell, dryer, …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Water vapor effects: WPL </a:t>
            </a:r>
            <a:r>
              <a:rPr lang="en-US" sz="2000" dirty="0" err="1">
                <a:solidFill>
                  <a:schemeClr val="tx1"/>
                </a:solidFill>
              </a:rPr>
              <a:t>vs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Nafion</a:t>
            </a:r>
            <a:r>
              <a:rPr lang="en-US" sz="2000" dirty="0">
                <a:solidFill>
                  <a:schemeClr val="tx1"/>
                </a:solidFill>
              </a:rPr>
              <a:t> membrane dryer?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Inlet filters or regular line cleanings? 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72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 of </a:t>
            </a:r>
            <a:r>
              <a:rPr lang="en-US" sz="3200" dirty="0" err="1" smtClean="0"/>
              <a:t>Picarro</a:t>
            </a:r>
            <a:r>
              <a:rPr lang="en-US" sz="3200" dirty="0" smtClean="0"/>
              <a:t> instrument issues…</a:t>
            </a:r>
            <a:endParaRPr lang="en-US" sz="3200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" y="1066800"/>
            <a:ext cx="76200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AutoNum type="arabicParenR"/>
            </a:pPr>
            <a:r>
              <a:rPr lang="en-US" sz="2000" b="1" dirty="0" smtClean="0">
                <a:solidFill>
                  <a:schemeClr val="tx1"/>
                </a:solidFill>
              </a:rPr>
              <a:t>     Evaluation </a:t>
            </a:r>
            <a:r>
              <a:rPr lang="en-US" sz="2000" b="1" dirty="0">
                <a:solidFill>
                  <a:schemeClr val="tx1"/>
                </a:solidFill>
              </a:rPr>
              <a:t>of CO2 </a:t>
            </a:r>
            <a:r>
              <a:rPr lang="en-US" sz="2000" b="1" dirty="0" err="1">
                <a:solidFill>
                  <a:schemeClr val="tx1"/>
                </a:solidFill>
              </a:rPr>
              <a:t>cospectra</a:t>
            </a:r>
            <a:r>
              <a:rPr lang="en-US" sz="2000" b="1" dirty="0">
                <a:solidFill>
                  <a:schemeClr val="tx1"/>
                </a:solidFill>
              </a:rPr>
              <a:t> from </a:t>
            </a:r>
            <a:r>
              <a:rPr lang="en-US" sz="2000" b="1" dirty="0" err="1">
                <a:solidFill>
                  <a:schemeClr val="tx1"/>
                </a:solidFill>
              </a:rPr>
              <a:t>CalNex</a:t>
            </a:r>
            <a:r>
              <a:rPr lang="en-US" sz="2000" dirty="0">
                <a:solidFill>
                  <a:schemeClr val="tx1"/>
                </a:solidFill>
              </a:rPr>
              <a:t>.  Can the instrument in </a:t>
            </a:r>
            <a:r>
              <a:rPr lang="en-US" sz="2000" dirty="0" smtClean="0">
                <a:solidFill>
                  <a:schemeClr val="tx1"/>
                </a:solidFill>
              </a:rPr>
              <a:t>it's </a:t>
            </a:r>
            <a:r>
              <a:rPr lang="en-US" sz="2000" dirty="0">
                <a:solidFill>
                  <a:schemeClr val="tx1"/>
                </a:solidFill>
              </a:rPr>
              <a:t>current configuration see the CO2 flux when pCO2 is large at moderate wind speeds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pPr algn="l">
              <a:buAutoNum type="arabicParenR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tx1"/>
                </a:solidFill>
              </a:rPr>
              <a:t>) </a:t>
            </a:r>
            <a:r>
              <a:rPr lang="en-US" sz="2000" b="1" dirty="0" smtClean="0">
                <a:solidFill>
                  <a:schemeClr val="tx1"/>
                </a:solidFill>
              </a:rPr>
              <a:t>   Water </a:t>
            </a:r>
            <a:r>
              <a:rPr lang="en-US" sz="2000" b="1" dirty="0">
                <a:solidFill>
                  <a:schemeClr val="tx1"/>
                </a:solidFill>
              </a:rPr>
              <a:t>vapor correction</a:t>
            </a:r>
            <a:r>
              <a:rPr lang="en-US" sz="2000" dirty="0">
                <a:solidFill>
                  <a:schemeClr val="tx1"/>
                </a:solidFill>
              </a:rPr>
              <a:t>.  </a:t>
            </a:r>
            <a:endParaRPr lang="en-US" sz="2000" dirty="0" smtClean="0">
              <a:solidFill>
                <a:schemeClr val="tx1"/>
              </a:solidFill>
            </a:endParaRPr>
          </a:p>
          <a:p>
            <a:pPr indent="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poor </a:t>
            </a:r>
            <a:r>
              <a:rPr lang="en-US" sz="2000" dirty="0">
                <a:solidFill>
                  <a:schemeClr val="tx1"/>
                </a:solidFill>
              </a:rPr>
              <a:t>performance of the </a:t>
            </a:r>
            <a:r>
              <a:rPr lang="en-US" sz="2000" dirty="0" err="1">
                <a:solidFill>
                  <a:schemeClr val="tx1"/>
                </a:solidFill>
              </a:rPr>
              <a:t>Picarro</a:t>
            </a:r>
            <a:r>
              <a:rPr lang="en-US" sz="2000" dirty="0">
                <a:solidFill>
                  <a:schemeClr val="tx1"/>
                </a:solidFill>
              </a:rPr>
              <a:t> H2O </a:t>
            </a:r>
            <a:r>
              <a:rPr lang="en-US" sz="2000" dirty="0" smtClean="0">
                <a:solidFill>
                  <a:schemeClr val="tx1"/>
                </a:solidFill>
              </a:rPr>
              <a:t>measurement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tx1"/>
                </a:solidFill>
              </a:rPr>
              <a:t> need </a:t>
            </a:r>
            <a:r>
              <a:rPr lang="en-US" sz="2000" dirty="0">
                <a:solidFill>
                  <a:schemeClr val="tx1"/>
                </a:solidFill>
              </a:rPr>
              <a:t>to evaluate the effect of a </a:t>
            </a:r>
            <a:r>
              <a:rPr lang="en-US" sz="2000" dirty="0" err="1">
                <a:solidFill>
                  <a:schemeClr val="tx1"/>
                </a:solidFill>
              </a:rPr>
              <a:t>Nafion</a:t>
            </a:r>
            <a:r>
              <a:rPr lang="en-US" sz="2000" dirty="0">
                <a:solidFill>
                  <a:schemeClr val="tx1"/>
                </a:solidFill>
              </a:rPr>
              <a:t> dryer on the CO2 signal.  </a:t>
            </a:r>
            <a:endParaRPr lang="en-US" sz="2000" dirty="0" smtClean="0">
              <a:solidFill>
                <a:schemeClr val="tx1"/>
              </a:solidFill>
            </a:endParaRPr>
          </a:p>
          <a:p>
            <a:pPr indent="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Hopefully </a:t>
            </a:r>
            <a:r>
              <a:rPr lang="en-US" sz="2000" dirty="0">
                <a:solidFill>
                  <a:schemeClr val="tx1"/>
                </a:solidFill>
              </a:rPr>
              <a:t>we can remove the water signal and avoid the need for a correction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indent="45720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12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1" y="-28575"/>
            <a:ext cx="4627351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5" r="5714"/>
          <a:stretch>
            <a:fillRect/>
          </a:stretch>
        </p:blipFill>
        <p:spPr bwMode="auto">
          <a:xfrm>
            <a:off x="4503223" y="0"/>
            <a:ext cx="4423154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9" t="1904" r="6786"/>
          <a:stretch>
            <a:fillRect/>
          </a:stretch>
        </p:blipFill>
        <p:spPr bwMode="auto">
          <a:xfrm>
            <a:off x="0" y="3429000"/>
            <a:ext cx="4215654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19300" y="4038600"/>
            <a:ext cx="4191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3) </a:t>
            </a:r>
            <a:r>
              <a:rPr lang="en-US" b="1" dirty="0"/>
              <a:t>Investigation of the high frequency response characteristics</a:t>
            </a:r>
            <a:r>
              <a:rPr lang="en-US" dirty="0"/>
              <a:t>.  What causes the strange pattern in the high frequency variance spectrum?  Is motion an issue?  If so, is the motion affecting pressure control, optical elements, or something else?  </a:t>
            </a:r>
          </a:p>
        </p:txBody>
      </p:sp>
      <p:sp>
        <p:nvSpPr>
          <p:cNvPr id="6" name="Oval 5"/>
          <p:cNvSpPr/>
          <p:nvPr/>
        </p:nvSpPr>
        <p:spPr>
          <a:xfrm>
            <a:off x="7848600" y="1066800"/>
            <a:ext cx="1077777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3237181">
            <a:off x="3039680" y="3958010"/>
            <a:ext cx="456942" cy="25274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c_143_13_caln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930"/>
            <a:ext cx="4594860" cy="344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wc_143_13_caln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629602"/>
            <a:ext cx="4470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05400" y="4029075"/>
            <a:ext cx="388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w-c </a:t>
            </a:r>
            <a:r>
              <a:rPr lang="en-US" u="sng" dirty="0" err="1"/>
              <a:t>cospectra</a:t>
            </a:r>
            <a:r>
              <a:rPr lang="en-US" u="sng" dirty="0"/>
              <a:t> versus </a:t>
            </a:r>
            <a:r>
              <a:rPr lang="en-US" u="sng" dirty="0" smtClean="0"/>
              <a:t>frequency: </a:t>
            </a:r>
            <a:r>
              <a:rPr lang="en-US" dirty="0" smtClean="0"/>
              <a:t>raw </a:t>
            </a:r>
            <a:r>
              <a:rPr lang="en-US" dirty="0" err="1"/>
              <a:t>Licor</a:t>
            </a:r>
            <a:r>
              <a:rPr lang="en-US" dirty="0"/>
              <a:t> w-c </a:t>
            </a:r>
            <a:r>
              <a:rPr lang="en-US" dirty="0" err="1"/>
              <a:t>cospectrum</a:t>
            </a:r>
            <a:r>
              <a:rPr lang="en-US" dirty="0"/>
              <a:t> (blue), the </a:t>
            </a:r>
            <a:r>
              <a:rPr lang="en-US" dirty="0" err="1"/>
              <a:t>Picarro</a:t>
            </a:r>
            <a:r>
              <a:rPr lang="en-US" dirty="0"/>
              <a:t> w-c </a:t>
            </a:r>
            <a:r>
              <a:rPr lang="en-US" dirty="0" err="1"/>
              <a:t>cospectrum</a:t>
            </a:r>
            <a:r>
              <a:rPr lang="en-US" dirty="0"/>
              <a:t> (dashed), corrected spectrum as per </a:t>
            </a:r>
            <a:r>
              <a:rPr lang="en-US" dirty="0" smtClean="0"/>
              <a:t>formula below </a:t>
            </a:r>
            <a:r>
              <a:rPr lang="en-US" dirty="0"/>
              <a:t>is green; the w-(</a:t>
            </a:r>
            <a:r>
              <a:rPr lang="en-US" i="1" dirty="0"/>
              <a:t> c</a:t>
            </a:r>
            <a:r>
              <a:rPr lang="en-US" i="1" baseline="-25000" dirty="0"/>
              <a:t>m</a:t>
            </a:r>
            <a:r>
              <a:rPr lang="en-US" i="1" dirty="0"/>
              <a:t>’</a:t>
            </a:r>
            <a:r>
              <a:rPr lang="en-US" dirty="0"/>
              <a:t>-µ</a:t>
            </a:r>
            <a:r>
              <a:rPr lang="en-US" i="1" dirty="0"/>
              <a:t>q’)</a:t>
            </a:r>
            <a:r>
              <a:rPr lang="en-US" dirty="0"/>
              <a:t> </a:t>
            </a:r>
            <a:r>
              <a:rPr lang="en-US" dirty="0" err="1"/>
              <a:t>cospectrum</a:t>
            </a:r>
            <a:r>
              <a:rPr lang="en-US" dirty="0"/>
              <a:t> is red.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52805" y="4191000"/>
            <a:ext cx="3498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CO2 </a:t>
            </a:r>
            <a:r>
              <a:rPr lang="en-US" u="sng" dirty="0"/>
              <a:t>variance </a:t>
            </a:r>
            <a:r>
              <a:rPr lang="en-US" u="sng" dirty="0" smtClean="0"/>
              <a:t>spectra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Corrected </a:t>
            </a:r>
            <a:r>
              <a:rPr lang="en-US" dirty="0" err="1"/>
              <a:t>Licor</a:t>
            </a:r>
            <a:r>
              <a:rPr lang="en-US" dirty="0"/>
              <a:t> spectra agree with the </a:t>
            </a:r>
            <a:r>
              <a:rPr lang="en-US" dirty="0" err="1"/>
              <a:t>Picarro</a:t>
            </a:r>
            <a:r>
              <a:rPr lang="en-US" dirty="0"/>
              <a:t> spectrum.  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690900"/>
              </p:ext>
            </p:extLst>
          </p:nvPr>
        </p:nvGraphicFramePr>
        <p:xfrm>
          <a:off x="5689716" y="5705475"/>
          <a:ext cx="271576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5" imgW="2057400" imgH="241300" progId="Equation.3">
                  <p:embed/>
                </p:oleObj>
              </mc:Choice>
              <mc:Fallback>
                <p:oleObj name="Equation" r:id="rId5" imgW="2057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716" y="5705475"/>
                        <a:ext cx="2715768" cy="31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093403"/>
              </p:ext>
            </p:extLst>
          </p:nvPr>
        </p:nvGraphicFramePr>
        <p:xfrm>
          <a:off x="6075362" y="6238875"/>
          <a:ext cx="216062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7" imgW="1625600" imgH="469900" progId="Equation.3">
                  <p:embed/>
                </p:oleObj>
              </mc:Choice>
              <mc:Fallback>
                <p:oleObj name="Equation" r:id="rId7" imgW="16256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362" y="6238875"/>
                        <a:ext cx="2160620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484940"/>
              </p:ext>
            </p:extLst>
          </p:nvPr>
        </p:nvGraphicFramePr>
        <p:xfrm>
          <a:off x="1011238" y="5562600"/>
          <a:ext cx="12604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9" imgW="787320" imgH="241200" progId="Equation.3">
                  <p:embed/>
                </p:oleObj>
              </mc:Choice>
              <mc:Fallback>
                <p:oleObj name="Equation" r:id="rId9" imgW="78732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5562600"/>
                        <a:ext cx="1260475" cy="382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58153"/>
              </p:ext>
            </p:extLst>
          </p:nvPr>
        </p:nvGraphicFramePr>
        <p:xfrm>
          <a:off x="871855" y="6096000"/>
          <a:ext cx="153865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11" imgW="1002865" imgH="495085" progId="Equation.3">
                  <p:embed/>
                </p:oleObj>
              </mc:Choice>
              <mc:Fallback>
                <p:oleObj name="Equation" r:id="rId11" imgW="1002865" imgH="49508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855" y="6096000"/>
                        <a:ext cx="1538654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228601" y="152400"/>
            <a:ext cx="8905874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And with Chris’ magic </a:t>
            </a:r>
            <a:r>
              <a:rPr lang="en-US" sz="1600" dirty="0" smtClean="0"/>
              <a:t>(</a:t>
            </a:r>
            <a:r>
              <a:rPr lang="en-US" sz="1600" dirty="0"/>
              <a:t>example time series </a:t>
            </a:r>
            <a:r>
              <a:rPr lang="en-US" sz="1600" dirty="0" smtClean="0"/>
              <a:t>with large </a:t>
            </a:r>
            <a:r>
              <a:rPr lang="en-US" sz="1600" dirty="0"/>
              <a:t>sea-air temperature and humidity differences </a:t>
            </a:r>
            <a:r>
              <a:rPr lang="en-US" sz="1600" dirty="0" smtClean="0"/>
              <a:t>so that </a:t>
            </a:r>
            <a:r>
              <a:rPr lang="en-US" sz="1600" dirty="0"/>
              <a:t>measurements of temperature and humidity fluctuations </a:t>
            </a:r>
            <a:r>
              <a:rPr lang="en-US" sz="1600" dirty="0" smtClean="0"/>
              <a:t>well </a:t>
            </a:r>
            <a:r>
              <a:rPr lang="en-US" sz="1600" dirty="0"/>
              <a:t>above instrument noise </a:t>
            </a:r>
            <a:r>
              <a:rPr lang="en-US" sz="1600" dirty="0" smtClean="0"/>
              <a:t>levels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25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Objectives</a:t>
            </a:r>
            <a:endParaRPr lang="en-US" sz="3200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" y="990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</a:rPr>
              <a:t>Tests </a:t>
            </a:r>
            <a:r>
              <a:rPr lang="en-US" sz="2200" b="1" dirty="0">
                <a:solidFill>
                  <a:schemeClr val="tx1"/>
                </a:solidFill>
              </a:rPr>
              <a:t>to optimize the </a:t>
            </a:r>
            <a:r>
              <a:rPr lang="en-US" sz="2200" b="1" dirty="0" smtClean="0">
                <a:solidFill>
                  <a:schemeClr val="tx1"/>
                </a:solidFill>
              </a:rPr>
              <a:t>instruments performance:</a:t>
            </a:r>
          </a:p>
          <a:p>
            <a:pPr marL="74295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 </a:t>
            </a:r>
            <a:r>
              <a:rPr lang="en-US" sz="2200" dirty="0">
                <a:solidFill>
                  <a:schemeClr val="tx1"/>
                </a:solidFill>
              </a:rPr>
              <a:t>the </a:t>
            </a:r>
            <a:r>
              <a:rPr lang="en-US" sz="2200" dirty="0" smtClean="0">
                <a:solidFill>
                  <a:schemeClr val="tx1"/>
                </a:solidFill>
              </a:rPr>
              <a:t>laboratory: response time, sensitivities, frequency response, motion simulation…</a:t>
            </a:r>
          </a:p>
          <a:p>
            <a:pPr marL="74295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Outside test like at </a:t>
            </a:r>
            <a:r>
              <a:rPr lang="en-US" sz="2200" dirty="0">
                <a:solidFill>
                  <a:schemeClr val="tx1"/>
                </a:solidFill>
              </a:rPr>
              <a:t>the Table </a:t>
            </a:r>
            <a:r>
              <a:rPr lang="en-US" sz="2200" dirty="0" smtClean="0">
                <a:solidFill>
                  <a:schemeClr val="tx1"/>
                </a:solidFill>
              </a:rPr>
              <a:t>Mountain research </a:t>
            </a:r>
            <a:r>
              <a:rPr lang="en-US" sz="2200" dirty="0">
                <a:solidFill>
                  <a:schemeClr val="tx1"/>
                </a:solidFill>
              </a:rPr>
              <a:t>facility north of Boulder, </a:t>
            </a:r>
            <a:r>
              <a:rPr lang="en-US" sz="2200" dirty="0" smtClean="0">
                <a:solidFill>
                  <a:schemeClr val="tx1"/>
                </a:solidFill>
              </a:rPr>
              <a:t>CO for instance. </a:t>
            </a:r>
            <a:r>
              <a:rPr lang="en-US" sz="2200" dirty="0" smtClean="0">
                <a:solidFill>
                  <a:schemeClr val="tx1"/>
                </a:solidFill>
              </a:rPr>
              <a:t>Purpose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en-US" sz="2200" dirty="0" smtClean="0">
                <a:solidFill>
                  <a:schemeClr val="tx1"/>
                </a:solidFill>
              </a:rPr>
              <a:t>significant H2O/CO2 flux for </a:t>
            </a:r>
            <a:r>
              <a:rPr lang="en-US" sz="2200" dirty="0">
                <a:solidFill>
                  <a:schemeClr val="tx1"/>
                </a:solidFill>
              </a:rPr>
              <a:t>frequency response </a:t>
            </a:r>
            <a:r>
              <a:rPr lang="en-US" sz="2200" dirty="0" smtClean="0">
                <a:solidFill>
                  <a:schemeClr val="tx1"/>
                </a:solidFill>
              </a:rPr>
              <a:t>study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 startAt="2"/>
            </a:pPr>
            <a:r>
              <a:rPr lang="en-US" sz="2200" b="1" dirty="0" smtClean="0">
                <a:solidFill>
                  <a:schemeClr val="tx1"/>
                </a:solidFill>
              </a:rPr>
              <a:t>Integration of the specific instruments into flux system </a:t>
            </a:r>
          </a:p>
          <a:p>
            <a:pPr marL="514350" indent="-514350" algn="l">
              <a:buFont typeface="+mj-lt"/>
              <a:buAutoNum type="arabicPeriod" startAt="2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 startAt="2"/>
            </a:pPr>
            <a:r>
              <a:rPr lang="en-US" sz="2200" b="1" dirty="0" smtClean="0">
                <a:solidFill>
                  <a:schemeClr val="tx1"/>
                </a:solidFill>
              </a:rPr>
              <a:t>Deployment </a:t>
            </a:r>
            <a:r>
              <a:rPr lang="en-US" sz="2200" b="1" dirty="0">
                <a:solidFill>
                  <a:schemeClr val="tx1"/>
                </a:solidFill>
              </a:rPr>
              <a:t>and testing </a:t>
            </a:r>
            <a:r>
              <a:rPr lang="en-US" sz="2200" b="1" dirty="0" smtClean="0">
                <a:solidFill>
                  <a:schemeClr val="tx1"/>
                </a:solidFill>
              </a:rPr>
              <a:t>during cruises </a:t>
            </a:r>
            <a:r>
              <a:rPr lang="en-US" sz="2200" dirty="0" smtClean="0">
                <a:solidFill>
                  <a:schemeClr val="tx1"/>
                </a:solidFill>
              </a:rPr>
              <a:t>(real motion simulation)</a:t>
            </a:r>
            <a:r>
              <a:rPr lang="en-US" sz="22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 startAt="2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 startAt="2"/>
            </a:pPr>
            <a:r>
              <a:rPr lang="en-US" sz="2200" b="1" dirty="0" smtClean="0">
                <a:solidFill>
                  <a:schemeClr val="tx1"/>
                </a:solidFill>
              </a:rPr>
              <a:t>Analysis of fluxes and more.</a:t>
            </a:r>
            <a:endParaRPr lang="en-US" sz="2200" b="1" dirty="0">
              <a:solidFill>
                <a:schemeClr val="tx1"/>
              </a:solidFill>
            </a:endParaRPr>
          </a:p>
          <a:p>
            <a:pPr algn="l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896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682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Instrument characterization discussion</vt:lpstr>
      <vt:lpstr>Picarro</vt:lpstr>
      <vt:lpstr>PowerPoint Presentation</vt:lpstr>
      <vt:lpstr>PowerPoint Presentation</vt:lpstr>
      <vt:lpstr>Other things to consider…</vt:lpstr>
      <vt:lpstr>Example of Picarro instrument issues…</vt:lpstr>
      <vt:lpstr>PowerPoint Presentation</vt:lpstr>
      <vt:lpstr>And with Chris’ magic (example time series with large sea-air temperature and humidity differences so that measurements of temperature and humidity fluctuations well above instrument noise levels)</vt:lpstr>
      <vt:lpstr>Objectives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 characterization</dc:title>
  <dc:creator>Ludovic Bariteau</dc:creator>
  <cp:lastModifiedBy>Ludovic Bariteau</cp:lastModifiedBy>
  <cp:revision>60</cp:revision>
  <dcterms:created xsi:type="dcterms:W3CDTF">2006-08-16T00:00:00Z</dcterms:created>
  <dcterms:modified xsi:type="dcterms:W3CDTF">2010-11-13T01:20:56Z</dcterms:modified>
</cp:coreProperties>
</file>