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2" r:id="rId3"/>
    <p:sldId id="263" r:id="rId4"/>
    <p:sldId id="259" r:id="rId5"/>
    <p:sldId id="264"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5257E1-457E-4D1D-9961-CACA6146A144}" type="datetimeFigureOut">
              <a:rPr lang="en-US" smtClean="0"/>
              <a:t>5/15/2014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DF4284-2598-4235-8F74-EF84E35AB76D}" type="slidenum">
              <a:rPr lang="en-US" smtClean="0"/>
              <a:t>‹#›</a:t>
            </a:fld>
            <a:endParaRPr lang="en-US"/>
          </a:p>
        </p:txBody>
      </p:sp>
    </p:spTree>
    <p:extLst>
      <p:ext uri="{BB962C8B-B14F-4D97-AF65-F5344CB8AC3E}">
        <p14:creationId xmlns:p14="http://schemas.microsoft.com/office/powerpoint/2010/main" val="3317812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DF4284-2598-4235-8F74-EF84E35AB76D}" type="slidenum">
              <a:rPr lang="en-US" smtClean="0"/>
              <a:t>2</a:t>
            </a:fld>
            <a:endParaRPr lang="en-US"/>
          </a:p>
        </p:txBody>
      </p:sp>
    </p:spTree>
    <p:extLst>
      <p:ext uri="{BB962C8B-B14F-4D97-AF65-F5344CB8AC3E}">
        <p14:creationId xmlns:p14="http://schemas.microsoft.com/office/powerpoint/2010/main" val="2889292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B7659-E3EC-4C01-AC4D-3312D45187EF}" type="datetimeFigureOut">
              <a:rPr lang="en-US" smtClean="0"/>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FD880-BE2B-478A-93DE-4924C5841526}" type="slidenum">
              <a:rPr lang="en-US" smtClean="0"/>
              <a:t>‹#›</a:t>
            </a:fld>
            <a:endParaRPr lang="en-US"/>
          </a:p>
        </p:txBody>
      </p:sp>
    </p:spTree>
    <p:extLst>
      <p:ext uri="{BB962C8B-B14F-4D97-AF65-F5344CB8AC3E}">
        <p14:creationId xmlns:p14="http://schemas.microsoft.com/office/powerpoint/2010/main" val="743502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B7659-E3EC-4C01-AC4D-3312D45187EF}" type="datetimeFigureOut">
              <a:rPr lang="en-US" smtClean="0"/>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FD880-BE2B-478A-93DE-4924C5841526}" type="slidenum">
              <a:rPr lang="en-US" smtClean="0"/>
              <a:t>‹#›</a:t>
            </a:fld>
            <a:endParaRPr lang="en-US"/>
          </a:p>
        </p:txBody>
      </p:sp>
    </p:spTree>
    <p:extLst>
      <p:ext uri="{BB962C8B-B14F-4D97-AF65-F5344CB8AC3E}">
        <p14:creationId xmlns:p14="http://schemas.microsoft.com/office/powerpoint/2010/main" val="159323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B7659-E3EC-4C01-AC4D-3312D45187EF}" type="datetimeFigureOut">
              <a:rPr lang="en-US" smtClean="0"/>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FD880-BE2B-478A-93DE-4924C5841526}" type="slidenum">
              <a:rPr lang="en-US" smtClean="0"/>
              <a:t>‹#›</a:t>
            </a:fld>
            <a:endParaRPr lang="en-US"/>
          </a:p>
        </p:txBody>
      </p:sp>
    </p:spTree>
    <p:extLst>
      <p:ext uri="{BB962C8B-B14F-4D97-AF65-F5344CB8AC3E}">
        <p14:creationId xmlns:p14="http://schemas.microsoft.com/office/powerpoint/2010/main" val="1999252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B7659-E3EC-4C01-AC4D-3312D45187EF}" type="datetimeFigureOut">
              <a:rPr lang="en-US" smtClean="0"/>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FD880-BE2B-478A-93DE-4924C5841526}" type="slidenum">
              <a:rPr lang="en-US" smtClean="0"/>
              <a:t>‹#›</a:t>
            </a:fld>
            <a:endParaRPr lang="en-US"/>
          </a:p>
        </p:txBody>
      </p:sp>
    </p:spTree>
    <p:extLst>
      <p:ext uri="{BB962C8B-B14F-4D97-AF65-F5344CB8AC3E}">
        <p14:creationId xmlns:p14="http://schemas.microsoft.com/office/powerpoint/2010/main" val="23820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B7659-E3EC-4C01-AC4D-3312D45187EF}" type="datetimeFigureOut">
              <a:rPr lang="en-US" smtClean="0"/>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FD880-BE2B-478A-93DE-4924C5841526}" type="slidenum">
              <a:rPr lang="en-US" smtClean="0"/>
              <a:t>‹#›</a:t>
            </a:fld>
            <a:endParaRPr lang="en-US"/>
          </a:p>
        </p:txBody>
      </p:sp>
    </p:spTree>
    <p:extLst>
      <p:ext uri="{BB962C8B-B14F-4D97-AF65-F5344CB8AC3E}">
        <p14:creationId xmlns:p14="http://schemas.microsoft.com/office/powerpoint/2010/main" val="2169336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B7659-E3EC-4C01-AC4D-3312D45187EF}" type="datetimeFigureOut">
              <a:rPr lang="en-US" smtClean="0"/>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FD880-BE2B-478A-93DE-4924C5841526}" type="slidenum">
              <a:rPr lang="en-US" smtClean="0"/>
              <a:t>‹#›</a:t>
            </a:fld>
            <a:endParaRPr lang="en-US"/>
          </a:p>
        </p:txBody>
      </p:sp>
    </p:spTree>
    <p:extLst>
      <p:ext uri="{BB962C8B-B14F-4D97-AF65-F5344CB8AC3E}">
        <p14:creationId xmlns:p14="http://schemas.microsoft.com/office/powerpoint/2010/main" val="2783987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B7659-E3EC-4C01-AC4D-3312D45187EF}" type="datetimeFigureOut">
              <a:rPr lang="en-US" smtClean="0"/>
              <a:t>5/15/2014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6FD880-BE2B-478A-93DE-4924C5841526}" type="slidenum">
              <a:rPr lang="en-US" smtClean="0"/>
              <a:t>‹#›</a:t>
            </a:fld>
            <a:endParaRPr lang="en-US"/>
          </a:p>
        </p:txBody>
      </p:sp>
    </p:spTree>
    <p:extLst>
      <p:ext uri="{BB962C8B-B14F-4D97-AF65-F5344CB8AC3E}">
        <p14:creationId xmlns:p14="http://schemas.microsoft.com/office/powerpoint/2010/main" val="869138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B7659-E3EC-4C01-AC4D-3312D45187EF}" type="datetimeFigureOut">
              <a:rPr lang="en-US" smtClean="0"/>
              <a:t>5/15/2014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6FD880-BE2B-478A-93DE-4924C5841526}" type="slidenum">
              <a:rPr lang="en-US" smtClean="0"/>
              <a:t>‹#›</a:t>
            </a:fld>
            <a:endParaRPr lang="en-US"/>
          </a:p>
        </p:txBody>
      </p:sp>
    </p:spTree>
    <p:extLst>
      <p:ext uri="{BB962C8B-B14F-4D97-AF65-F5344CB8AC3E}">
        <p14:creationId xmlns:p14="http://schemas.microsoft.com/office/powerpoint/2010/main" val="1536175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B7659-E3EC-4C01-AC4D-3312D45187EF}" type="datetimeFigureOut">
              <a:rPr lang="en-US" smtClean="0"/>
              <a:t>5/15/2014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6FD880-BE2B-478A-93DE-4924C5841526}" type="slidenum">
              <a:rPr lang="en-US" smtClean="0"/>
              <a:t>‹#›</a:t>
            </a:fld>
            <a:endParaRPr lang="en-US"/>
          </a:p>
        </p:txBody>
      </p:sp>
    </p:spTree>
    <p:extLst>
      <p:ext uri="{BB962C8B-B14F-4D97-AF65-F5344CB8AC3E}">
        <p14:creationId xmlns:p14="http://schemas.microsoft.com/office/powerpoint/2010/main" val="3636307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B7659-E3EC-4C01-AC4D-3312D45187EF}" type="datetimeFigureOut">
              <a:rPr lang="en-US" smtClean="0"/>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FD880-BE2B-478A-93DE-4924C5841526}" type="slidenum">
              <a:rPr lang="en-US" smtClean="0"/>
              <a:t>‹#›</a:t>
            </a:fld>
            <a:endParaRPr lang="en-US"/>
          </a:p>
        </p:txBody>
      </p:sp>
    </p:spTree>
    <p:extLst>
      <p:ext uri="{BB962C8B-B14F-4D97-AF65-F5344CB8AC3E}">
        <p14:creationId xmlns:p14="http://schemas.microsoft.com/office/powerpoint/2010/main" val="3461160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B7659-E3EC-4C01-AC4D-3312D45187EF}" type="datetimeFigureOut">
              <a:rPr lang="en-US" smtClean="0"/>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FD880-BE2B-478A-93DE-4924C5841526}" type="slidenum">
              <a:rPr lang="en-US" smtClean="0"/>
              <a:t>‹#›</a:t>
            </a:fld>
            <a:endParaRPr lang="en-US"/>
          </a:p>
        </p:txBody>
      </p:sp>
    </p:spTree>
    <p:extLst>
      <p:ext uri="{BB962C8B-B14F-4D97-AF65-F5344CB8AC3E}">
        <p14:creationId xmlns:p14="http://schemas.microsoft.com/office/powerpoint/2010/main" val="1760602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B7659-E3EC-4C01-AC4D-3312D45187EF}" type="datetimeFigureOut">
              <a:rPr lang="en-US" smtClean="0"/>
              <a:t>5/15/2014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FD880-BE2B-478A-93DE-4924C5841526}" type="slidenum">
              <a:rPr lang="en-US" smtClean="0"/>
              <a:t>‹#›</a:t>
            </a:fld>
            <a:endParaRPr lang="en-US"/>
          </a:p>
        </p:txBody>
      </p:sp>
    </p:spTree>
    <p:extLst>
      <p:ext uri="{BB962C8B-B14F-4D97-AF65-F5344CB8AC3E}">
        <p14:creationId xmlns:p14="http://schemas.microsoft.com/office/powerpoint/2010/main" val="2883124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23885"/>
            <a:ext cx="7581900" cy="738116"/>
          </a:xfrm>
        </p:spPr>
        <p:txBody>
          <a:bodyPr>
            <a:normAutofit/>
          </a:bodyPr>
          <a:lstStyle/>
          <a:p>
            <a:r>
              <a:rPr lang="en-US" sz="3600" dirty="0" smtClean="0"/>
              <a:t>Arctic Climate Predictions Group II</a:t>
            </a:r>
            <a:endParaRPr lang="en-US" sz="3600" dirty="0"/>
          </a:p>
        </p:txBody>
      </p:sp>
      <p:sp>
        <p:nvSpPr>
          <p:cNvPr id="3" name="Subtitle 2"/>
          <p:cNvSpPr>
            <a:spLocks noGrp="1"/>
          </p:cNvSpPr>
          <p:nvPr>
            <p:ph type="subTitle" idx="1"/>
          </p:nvPr>
        </p:nvSpPr>
        <p:spPr>
          <a:xfrm>
            <a:off x="457200" y="1143000"/>
            <a:ext cx="8153400" cy="2895600"/>
          </a:xfrm>
        </p:spPr>
        <p:txBody>
          <a:bodyPr>
            <a:noAutofit/>
          </a:bodyPr>
          <a:lstStyle/>
          <a:p>
            <a:pPr algn="l"/>
            <a:r>
              <a:rPr lang="en-US" u="sng" dirty="0" smtClean="0">
                <a:solidFill>
                  <a:schemeClr val="tx1"/>
                </a:solidFill>
              </a:rPr>
              <a:t>Services</a:t>
            </a:r>
            <a:r>
              <a:rPr lang="en-US" dirty="0" smtClean="0">
                <a:solidFill>
                  <a:schemeClr val="tx1"/>
                </a:solidFill>
              </a:rPr>
              <a:t>:</a:t>
            </a:r>
          </a:p>
          <a:p>
            <a:pPr algn="l"/>
            <a:r>
              <a:rPr lang="en-US" dirty="0" smtClean="0">
                <a:solidFill>
                  <a:schemeClr val="tx1"/>
                </a:solidFill>
              </a:rPr>
              <a:t>Statement: The critical and desirable services are well identified.  </a:t>
            </a:r>
          </a:p>
          <a:p>
            <a:pPr algn="l"/>
            <a:r>
              <a:rPr lang="en-US" b="1" dirty="0" smtClean="0">
                <a:solidFill>
                  <a:srgbClr val="FF0000"/>
                </a:solidFill>
              </a:rPr>
              <a:t>Expectation Management</a:t>
            </a:r>
            <a:r>
              <a:rPr lang="en-US" dirty="0" smtClean="0">
                <a:solidFill>
                  <a:schemeClr val="tx1"/>
                </a:solidFill>
              </a:rPr>
              <a:t> is required for both clients AND NOAA leadership.</a:t>
            </a:r>
          </a:p>
          <a:p>
            <a:pPr algn="l"/>
            <a:endParaRPr lang="en-US" dirty="0">
              <a:solidFill>
                <a:schemeClr val="tx1"/>
              </a:solidFill>
            </a:endParaRPr>
          </a:p>
          <a:p>
            <a:pPr algn="l"/>
            <a:r>
              <a:rPr lang="en-US" u="sng" dirty="0" smtClean="0">
                <a:solidFill>
                  <a:schemeClr val="tx1"/>
                </a:solidFill>
              </a:rPr>
              <a:t>Action Item</a:t>
            </a:r>
            <a:r>
              <a:rPr lang="en-US" dirty="0" smtClean="0">
                <a:solidFill>
                  <a:schemeClr val="tx1"/>
                </a:solidFill>
              </a:rPr>
              <a:t>:  Develop a visionary schedule of Arctic Predictability improvement milestones based upon a realistic assessment of current capabilities. </a:t>
            </a:r>
          </a:p>
          <a:p>
            <a:pPr algn="l"/>
            <a:endParaRPr lang="en-US" sz="2000" dirty="0">
              <a:solidFill>
                <a:schemeClr val="tx1"/>
              </a:solidFill>
            </a:endParaRPr>
          </a:p>
          <a:p>
            <a:pPr algn="l"/>
            <a:endParaRPr lang="en-US" sz="2000" dirty="0" smtClean="0">
              <a:solidFill>
                <a:schemeClr val="tx1"/>
              </a:solidFill>
            </a:endParaRPr>
          </a:p>
          <a:p>
            <a:pPr algn="l"/>
            <a:endParaRPr lang="en-US" sz="2000" u="sng" dirty="0" smtClean="0">
              <a:solidFill>
                <a:schemeClr val="tx1"/>
              </a:solidFill>
            </a:endParaRPr>
          </a:p>
        </p:txBody>
      </p:sp>
    </p:spTree>
    <p:extLst>
      <p:ext uri="{BB962C8B-B14F-4D97-AF65-F5344CB8AC3E}">
        <p14:creationId xmlns:p14="http://schemas.microsoft.com/office/powerpoint/2010/main" val="788015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7240" y="856357"/>
            <a:ext cx="8384359" cy="5509200"/>
          </a:xfrm>
          <a:prstGeom prst="rect">
            <a:avLst/>
          </a:prstGeom>
        </p:spPr>
        <p:txBody>
          <a:bodyPr wrap="square">
            <a:spAutoFit/>
          </a:bodyPr>
          <a:lstStyle/>
          <a:p>
            <a:pPr lvl="0">
              <a:spcBef>
                <a:spcPct val="20000"/>
              </a:spcBef>
            </a:pPr>
            <a:r>
              <a:rPr lang="en-US" sz="2200" u="sng" dirty="0">
                <a:solidFill>
                  <a:prstClr val="black"/>
                </a:solidFill>
              </a:rPr>
              <a:t>Models: </a:t>
            </a:r>
          </a:p>
          <a:p>
            <a:pPr lvl="0">
              <a:spcBef>
                <a:spcPct val="20000"/>
              </a:spcBef>
            </a:pPr>
            <a:r>
              <a:rPr lang="en-US" sz="2200" dirty="0"/>
              <a:t>Statement: Weather, ice (and presumably ocean models) in the Arctic perform unacceptably to provide desirable services. Since </a:t>
            </a:r>
            <a:r>
              <a:rPr lang="en-US" sz="2200" dirty="0" err="1"/>
              <a:t>Wx</a:t>
            </a:r>
            <a:r>
              <a:rPr lang="en-US" sz="2200" dirty="0"/>
              <a:t> models need better sea-ice output from sea-ice models, and sea-Ice models need better output from </a:t>
            </a:r>
            <a:r>
              <a:rPr lang="en-US" sz="2200" dirty="0" err="1"/>
              <a:t>Wx</a:t>
            </a:r>
            <a:r>
              <a:rPr lang="en-US" sz="2200" dirty="0"/>
              <a:t> models, it is clear that a </a:t>
            </a:r>
            <a:r>
              <a:rPr lang="en-US" sz="2200" dirty="0" smtClean="0"/>
              <a:t>coupled  </a:t>
            </a:r>
            <a:r>
              <a:rPr lang="en-US" sz="2200" dirty="0"/>
              <a:t>improvement effort is </a:t>
            </a:r>
            <a:r>
              <a:rPr lang="en-US" sz="2200" dirty="0" smtClean="0"/>
              <a:t>necessary.  NOAA internally runs between 400 and 500 models. </a:t>
            </a:r>
            <a:endParaRPr lang="en-US" sz="2200" dirty="0"/>
          </a:p>
          <a:p>
            <a:pPr lvl="0">
              <a:spcBef>
                <a:spcPct val="20000"/>
              </a:spcBef>
            </a:pPr>
            <a:endParaRPr lang="en-US" sz="2200" dirty="0" smtClean="0">
              <a:solidFill>
                <a:prstClr val="black"/>
              </a:solidFill>
            </a:endParaRPr>
          </a:p>
          <a:p>
            <a:pPr lvl="0">
              <a:spcBef>
                <a:spcPct val="20000"/>
              </a:spcBef>
            </a:pPr>
            <a:r>
              <a:rPr lang="en-US" sz="2200" dirty="0" smtClean="0">
                <a:solidFill>
                  <a:prstClr val="black"/>
                </a:solidFill>
              </a:rPr>
              <a:t>Question </a:t>
            </a:r>
            <a:r>
              <a:rPr lang="en-US" sz="2200" dirty="0">
                <a:solidFill>
                  <a:prstClr val="black"/>
                </a:solidFill>
              </a:rPr>
              <a:t>– Are we running the WRONG (i.e. ROW* </a:t>
            </a:r>
            <a:r>
              <a:rPr lang="en-US" sz="2200" dirty="0" smtClean="0">
                <a:solidFill>
                  <a:prstClr val="black"/>
                </a:solidFill>
              </a:rPr>
              <a:t>adjusted) models </a:t>
            </a:r>
            <a:r>
              <a:rPr lang="en-US" sz="2200" dirty="0">
                <a:solidFill>
                  <a:prstClr val="black"/>
                </a:solidFill>
              </a:rPr>
              <a:t>in the </a:t>
            </a:r>
            <a:r>
              <a:rPr lang="en-US" sz="2200" dirty="0" smtClean="0">
                <a:solidFill>
                  <a:prstClr val="black"/>
                </a:solidFill>
              </a:rPr>
              <a:t>Arctic, </a:t>
            </a:r>
            <a:r>
              <a:rPr lang="en-US" sz="2200" dirty="0">
                <a:solidFill>
                  <a:prstClr val="black"/>
                </a:solidFill>
              </a:rPr>
              <a:t>or </a:t>
            </a:r>
            <a:r>
              <a:rPr lang="en-US" sz="2200" dirty="0" smtClean="0">
                <a:solidFill>
                  <a:prstClr val="black"/>
                </a:solidFill>
              </a:rPr>
              <a:t>could </a:t>
            </a:r>
            <a:r>
              <a:rPr lang="en-US" sz="2200" dirty="0">
                <a:solidFill>
                  <a:prstClr val="black"/>
                </a:solidFill>
              </a:rPr>
              <a:t>current model performance be </a:t>
            </a:r>
            <a:r>
              <a:rPr lang="en-US" sz="2200" dirty="0" smtClean="0">
                <a:solidFill>
                  <a:prstClr val="black"/>
                </a:solidFill>
              </a:rPr>
              <a:t>significantly improved </a:t>
            </a:r>
            <a:r>
              <a:rPr lang="en-US" sz="2200" dirty="0">
                <a:solidFill>
                  <a:prstClr val="black"/>
                </a:solidFill>
              </a:rPr>
              <a:t>by a higher density and quality of observation inputs?  (e.g. surface pressure measurement for initialization). </a:t>
            </a:r>
          </a:p>
          <a:p>
            <a:pPr lvl="0">
              <a:spcBef>
                <a:spcPct val="20000"/>
              </a:spcBef>
            </a:pPr>
            <a:endParaRPr lang="en-US" sz="2200" dirty="0">
              <a:solidFill>
                <a:prstClr val="black"/>
              </a:solidFill>
            </a:endParaRPr>
          </a:p>
          <a:p>
            <a:pPr lvl="0">
              <a:spcBef>
                <a:spcPct val="20000"/>
              </a:spcBef>
            </a:pPr>
            <a:r>
              <a:rPr lang="en-US" sz="2200" u="sng" dirty="0">
                <a:solidFill>
                  <a:prstClr val="black"/>
                </a:solidFill>
              </a:rPr>
              <a:t>Action </a:t>
            </a:r>
            <a:r>
              <a:rPr lang="en-US" sz="2200" u="sng" dirty="0" smtClean="0">
                <a:solidFill>
                  <a:prstClr val="black"/>
                </a:solidFill>
              </a:rPr>
              <a:t>Item</a:t>
            </a:r>
            <a:r>
              <a:rPr lang="en-US" sz="2200" dirty="0" smtClean="0">
                <a:solidFill>
                  <a:prstClr val="black"/>
                </a:solidFill>
              </a:rPr>
              <a:t>: Identify and coordinate NOAA modeling groups that will participate in, and contribute to the GIPPS (In particular PPP)</a:t>
            </a:r>
            <a:endParaRPr lang="en-US" sz="2200" dirty="0"/>
          </a:p>
        </p:txBody>
      </p:sp>
      <p:sp>
        <p:nvSpPr>
          <p:cNvPr id="6" name="Title 1"/>
          <p:cNvSpPr txBox="1">
            <a:spLocks/>
          </p:cNvSpPr>
          <p:nvPr/>
        </p:nvSpPr>
        <p:spPr>
          <a:xfrm>
            <a:off x="647700" y="23885"/>
            <a:ext cx="7581900" cy="7381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smtClean="0"/>
              <a:t>Arctic Climate Predictions Group II</a:t>
            </a:r>
            <a:endParaRPr lang="en-US" sz="3600" dirty="0"/>
          </a:p>
        </p:txBody>
      </p:sp>
      <p:sp>
        <p:nvSpPr>
          <p:cNvPr id="8" name="TextBox 7"/>
          <p:cNvSpPr txBox="1"/>
          <p:nvPr/>
        </p:nvSpPr>
        <p:spPr>
          <a:xfrm>
            <a:off x="533400" y="6400800"/>
            <a:ext cx="4068358" cy="369332"/>
          </a:xfrm>
          <a:prstGeom prst="rect">
            <a:avLst/>
          </a:prstGeom>
          <a:noFill/>
        </p:spPr>
        <p:txBody>
          <a:bodyPr wrap="none" rtlCol="0">
            <a:spAutoFit/>
          </a:bodyPr>
          <a:lstStyle/>
          <a:p>
            <a:r>
              <a:rPr lang="en-US" dirty="0" smtClean="0"/>
              <a:t>*In Arctic Speak ROW = </a:t>
            </a:r>
            <a:r>
              <a:rPr lang="en-US" b="1" dirty="0" smtClean="0"/>
              <a:t>R</a:t>
            </a:r>
            <a:r>
              <a:rPr lang="en-US" dirty="0" smtClean="0"/>
              <a:t>est </a:t>
            </a:r>
            <a:r>
              <a:rPr lang="en-US" b="1" dirty="0" smtClean="0"/>
              <a:t>o</a:t>
            </a:r>
            <a:r>
              <a:rPr lang="en-US" dirty="0" smtClean="0"/>
              <a:t>f the </a:t>
            </a:r>
            <a:r>
              <a:rPr lang="en-US" b="1" dirty="0" smtClean="0"/>
              <a:t>W</a:t>
            </a:r>
            <a:r>
              <a:rPr lang="en-US" dirty="0" smtClean="0"/>
              <a:t>orld</a:t>
            </a:r>
            <a:endParaRPr lang="en-US" dirty="0"/>
          </a:p>
        </p:txBody>
      </p:sp>
    </p:spTree>
    <p:extLst>
      <p:ext uri="{BB962C8B-B14F-4D97-AF65-F5344CB8AC3E}">
        <p14:creationId xmlns:p14="http://schemas.microsoft.com/office/powerpoint/2010/main" val="4293066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775649"/>
            <a:ext cx="7772400" cy="6432530"/>
          </a:xfrm>
          <a:prstGeom prst="rect">
            <a:avLst/>
          </a:prstGeom>
        </p:spPr>
        <p:txBody>
          <a:bodyPr wrap="square">
            <a:spAutoFit/>
          </a:bodyPr>
          <a:lstStyle/>
          <a:p>
            <a:pPr lvl="0">
              <a:spcBef>
                <a:spcPct val="20000"/>
              </a:spcBef>
            </a:pPr>
            <a:r>
              <a:rPr lang="en-US" sz="2000" u="sng" dirty="0">
                <a:solidFill>
                  <a:prstClr val="black"/>
                </a:solidFill>
              </a:rPr>
              <a:t>Processes and Observations:  </a:t>
            </a:r>
            <a:endParaRPr lang="en-US" sz="2000" u="sng" dirty="0" smtClean="0">
              <a:solidFill>
                <a:prstClr val="black"/>
              </a:solidFill>
            </a:endParaRPr>
          </a:p>
          <a:p>
            <a:pPr lvl="0">
              <a:spcBef>
                <a:spcPct val="20000"/>
              </a:spcBef>
            </a:pPr>
            <a:r>
              <a:rPr lang="en-US" sz="2000" dirty="0" smtClean="0">
                <a:solidFill>
                  <a:prstClr val="black"/>
                </a:solidFill>
              </a:rPr>
              <a:t>Statement: </a:t>
            </a:r>
            <a:r>
              <a:rPr lang="en-US" sz="2000" dirty="0">
                <a:solidFill>
                  <a:prstClr val="black"/>
                </a:solidFill>
              </a:rPr>
              <a:t>D</a:t>
            </a:r>
            <a:r>
              <a:rPr lang="en-US" sz="2000" dirty="0" smtClean="0">
                <a:solidFill>
                  <a:prstClr val="black"/>
                </a:solidFill>
              </a:rPr>
              <a:t>ata scarcity, especially in the central Arctic Ocean is a problem in the Arctic, however, it is clear that a tremendous inventory of data is unused due to lost inventories, lack of accessibility, lack of interoperable standards, and principal investigator hoarding.  NOAA is the world leader in leading and supporting the development of federated, surface-based global observing systems with data sharing standards. </a:t>
            </a:r>
            <a:endParaRPr lang="en-US" sz="2000" dirty="0">
              <a:solidFill>
                <a:prstClr val="black"/>
              </a:solidFill>
            </a:endParaRPr>
          </a:p>
          <a:p>
            <a:pPr lvl="0">
              <a:spcBef>
                <a:spcPct val="20000"/>
              </a:spcBef>
            </a:pPr>
            <a:endParaRPr lang="en-US" sz="2000" dirty="0">
              <a:solidFill>
                <a:prstClr val="black"/>
              </a:solidFill>
            </a:endParaRPr>
          </a:p>
          <a:p>
            <a:pPr lvl="0">
              <a:spcBef>
                <a:spcPct val="20000"/>
              </a:spcBef>
            </a:pPr>
            <a:r>
              <a:rPr lang="en-US" sz="2200" u="sng" dirty="0">
                <a:solidFill>
                  <a:prstClr val="black"/>
                </a:solidFill>
              </a:rPr>
              <a:t>Action Item</a:t>
            </a:r>
            <a:r>
              <a:rPr lang="en-US" sz="2200" dirty="0">
                <a:solidFill>
                  <a:prstClr val="black"/>
                </a:solidFill>
              </a:rPr>
              <a:t>: Identify and coordinate NOAA </a:t>
            </a:r>
            <a:r>
              <a:rPr lang="en-US" sz="2200" dirty="0" smtClean="0">
                <a:solidFill>
                  <a:prstClr val="black"/>
                </a:solidFill>
              </a:rPr>
              <a:t>observation AND data management </a:t>
            </a:r>
            <a:r>
              <a:rPr lang="en-US" sz="2200" dirty="0">
                <a:solidFill>
                  <a:prstClr val="black"/>
                </a:solidFill>
              </a:rPr>
              <a:t>groups that will participate in, and contribute </a:t>
            </a:r>
            <a:r>
              <a:rPr lang="en-US" sz="2200" dirty="0" smtClean="0">
                <a:solidFill>
                  <a:prstClr val="black"/>
                </a:solidFill>
              </a:rPr>
              <a:t>to AON/SAON and GIPPS </a:t>
            </a:r>
            <a:r>
              <a:rPr lang="en-US" sz="2200" dirty="0">
                <a:solidFill>
                  <a:prstClr val="black"/>
                </a:solidFill>
              </a:rPr>
              <a:t>(In particular PPP</a:t>
            </a:r>
            <a:r>
              <a:rPr lang="en-US" sz="2200" dirty="0" smtClean="0">
                <a:solidFill>
                  <a:prstClr val="black"/>
                </a:solidFill>
              </a:rPr>
              <a:t>)</a:t>
            </a:r>
          </a:p>
          <a:p>
            <a:pPr lvl="0">
              <a:spcBef>
                <a:spcPct val="20000"/>
              </a:spcBef>
            </a:pPr>
            <a:endParaRPr lang="en-US" sz="2200" dirty="0">
              <a:solidFill>
                <a:prstClr val="black"/>
              </a:solidFill>
            </a:endParaRPr>
          </a:p>
          <a:p>
            <a:pPr>
              <a:spcBef>
                <a:spcPct val="20000"/>
              </a:spcBef>
            </a:pPr>
            <a:r>
              <a:rPr lang="en-US" sz="2200" u="sng" dirty="0" smtClean="0">
                <a:solidFill>
                  <a:prstClr val="black"/>
                </a:solidFill>
              </a:rPr>
              <a:t>Action Item</a:t>
            </a:r>
            <a:r>
              <a:rPr lang="en-US" sz="2200" dirty="0" smtClean="0">
                <a:solidFill>
                  <a:prstClr val="black"/>
                </a:solidFill>
              </a:rPr>
              <a:t>: </a:t>
            </a:r>
            <a:r>
              <a:rPr lang="en-US" sz="2000" dirty="0" smtClean="0">
                <a:solidFill>
                  <a:prstClr val="black"/>
                </a:solidFill>
              </a:rPr>
              <a:t>NOAA will </a:t>
            </a:r>
            <a:r>
              <a:rPr lang="en-US" sz="2000" dirty="0">
                <a:ea typeface="MS Mincho"/>
                <a:cs typeface="Times New Roman"/>
              </a:rPr>
              <a:t>actively </a:t>
            </a:r>
            <a:r>
              <a:rPr lang="en-US" sz="2000" dirty="0" smtClean="0">
                <a:ea typeface="MS Mincho"/>
                <a:cs typeface="Times New Roman"/>
              </a:rPr>
              <a:t>monitor </a:t>
            </a:r>
            <a:r>
              <a:rPr lang="en-US" sz="2000" dirty="0">
                <a:ea typeface="MS Mincho"/>
                <a:cs typeface="Times New Roman"/>
              </a:rPr>
              <a:t>the evolution of the ecology, biology and physical characteristics of the Arctic Ocean and Surrounding Seas </a:t>
            </a:r>
            <a:r>
              <a:rPr lang="en-US" sz="2000" dirty="0" smtClean="0">
                <a:ea typeface="MS Mincho"/>
                <a:cs typeface="Times New Roman"/>
              </a:rPr>
              <a:t>and contribute to GEO Arctic-BON.</a:t>
            </a:r>
            <a:endParaRPr lang="en-US" sz="2000" dirty="0">
              <a:ea typeface="MS Mincho"/>
              <a:cs typeface="Times New Roman"/>
            </a:endParaRPr>
          </a:p>
          <a:p>
            <a:pPr lvl="0">
              <a:spcBef>
                <a:spcPct val="20000"/>
              </a:spcBef>
            </a:pPr>
            <a:endParaRPr lang="en-US" sz="2200" dirty="0">
              <a:solidFill>
                <a:prstClr val="black"/>
              </a:solidFill>
            </a:endParaRPr>
          </a:p>
          <a:p>
            <a:pPr lvl="0">
              <a:spcBef>
                <a:spcPct val="20000"/>
              </a:spcBef>
            </a:pPr>
            <a:endParaRPr lang="en-US" sz="2000" dirty="0">
              <a:solidFill>
                <a:prstClr val="black"/>
              </a:solidFill>
            </a:endParaRPr>
          </a:p>
        </p:txBody>
      </p:sp>
      <p:sp>
        <p:nvSpPr>
          <p:cNvPr id="5" name="Title 1"/>
          <p:cNvSpPr txBox="1">
            <a:spLocks/>
          </p:cNvSpPr>
          <p:nvPr/>
        </p:nvSpPr>
        <p:spPr>
          <a:xfrm>
            <a:off x="647700" y="23885"/>
            <a:ext cx="7581900" cy="7381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smtClean="0"/>
              <a:t>Arctic Climate Predictions Group II</a:t>
            </a:r>
            <a:endParaRPr lang="en-US" sz="3600" dirty="0"/>
          </a:p>
        </p:txBody>
      </p:sp>
    </p:spTree>
    <p:extLst>
      <p:ext uri="{BB962C8B-B14F-4D97-AF65-F5344CB8AC3E}">
        <p14:creationId xmlns:p14="http://schemas.microsoft.com/office/powerpoint/2010/main" val="1516475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971800" y="1371600"/>
            <a:ext cx="2743200" cy="27432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52500" y="916936"/>
            <a:ext cx="1905000" cy="1366528"/>
          </a:xfrm>
          <a:prstGeom prst="rect">
            <a:avLst/>
          </a:prstGeom>
        </p:spPr>
        <p:txBody>
          <a:bodyPr wrap="square">
            <a:spAutoFit/>
          </a:bodyPr>
          <a:lstStyle/>
          <a:p>
            <a:pPr algn="ctr">
              <a:lnSpc>
                <a:spcPct val="115000"/>
              </a:lnSpc>
            </a:pPr>
            <a:r>
              <a:rPr lang="en-US" dirty="0">
                <a:solidFill>
                  <a:srgbClr val="FF0000"/>
                </a:solidFill>
                <a:ea typeface="MS Mincho"/>
                <a:cs typeface="Times New Roman"/>
              </a:rPr>
              <a:t>NOAA actively participates in the GIPPS </a:t>
            </a:r>
            <a:r>
              <a:rPr lang="en-US" b="1" dirty="0" smtClean="0">
                <a:solidFill>
                  <a:srgbClr val="FF0000"/>
                </a:solidFill>
                <a:ea typeface="MS Mincho"/>
                <a:cs typeface="Times New Roman"/>
              </a:rPr>
              <a:t>PPP (YOPP) </a:t>
            </a:r>
            <a:r>
              <a:rPr lang="en-US" dirty="0" smtClean="0">
                <a:solidFill>
                  <a:srgbClr val="FF0000"/>
                </a:solidFill>
                <a:ea typeface="MS Mincho"/>
                <a:cs typeface="Times New Roman"/>
              </a:rPr>
              <a:t>+PCPI </a:t>
            </a:r>
            <a:r>
              <a:rPr lang="en-US" dirty="0">
                <a:solidFill>
                  <a:srgbClr val="FF0000"/>
                </a:solidFill>
                <a:ea typeface="MS Mincho"/>
                <a:cs typeface="Times New Roman"/>
              </a:rPr>
              <a:t>(NGGPS)</a:t>
            </a:r>
            <a:endParaRPr lang="en-US" sz="1600" dirty="0">
              <a:ea typeface="MS Mincho"/>
              <a:cs typeface="Times New Roman"/>
            </a:endParaRPr>
          </a:p>
        </p:txBody>
      </p:sp>
      <p:sp>
        <p:nvSpPr>
          <p:cNvPr id="10" name="Oval 9"/>
          <p:cNvSpPr/>
          <p:nvPr/>
        </p:nvSpPr>
        <p:spPr>
          <a:xfrm>
            <a:off x="533400" y="152400"/>
            <a:ext cx="2743200" cy="2743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971800" y="4114800"/>
            <a:ext cx="2743200" cy="2743200"/>
          </a:xfrm>
          <a:prstGeom prst="ellipse">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486400" y="228600"/>
            <a:ext cx="2743200" cy="27432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9" name="Rectangle 8"/>
          <p:cNvSpPr/>
          <p:nvPr/>
        </p:nvSpPr>
        <p:spPr>
          <a:xfrm>
            <a:off x="5954110" y="598387"/>
            <a:ext cx="1981200" cy="2003625"/>
          </a:xfrm>
          <a:prstGeom prst="rect">
            <a:avLst/>
          </a:prstGeom>
        </p:spPr>
        <p:txBody>
          <a:bodyPr wrap="square">
            <a:spAutoFit/>
          </a:bodyPr>
          <a:lstStyle/>
          <a:p>
            <a:pPr algn="ctr">
              <a:lnSpc>
                <a:spcPct val="115000"/>
              </a:lnSpc>
            </a:pPr>
            <a:r>
              <a:rPr lang="en-US" dirty="0">
                <a:solidFill>
                  <a:srgbClr val="00B0F0"/>
                </a:solidFill>
                <a:ea typeface="MS Mincho"/>
                <a:cs typeface="Times New Roman"/>
              </a:rPr>
              <a:t>NOAA actively participates in and contributes to the design and execution of AON/SAON</a:t>
            </a:r>
            <a:endParaRPr lang="en-US" sz="1600" dirty="0">
              <a:ea typeface="MS Mincho"/>
              <a:cs typeface="Times New Roman"/>
            </a:endParaRPr>
          </a:p>
        </p:txBody>
      </p:sp>
      <p:sp>
        <p:nvSpPr>
          <p:cNvPr id="13" name="Rectangle 12"/>
          <p:cNvSpPr/>
          <p:nvPr/>
        </p:nvSpPr>
        <p:spPr>
          <a:xfrm>
            <a:off x="3124200" y="4191000"/>
            <a:ext cx="2514600" cy="2640723"/>
          </a:xfrm>
          <a:prstGeom prst="rect">
            <a:avLst/>
          </a:prstGeom>
        </p:spPr>
        <p:txBody>
          <a:bodyPr wrap="square">
            <a:spAutoFit/>
          </a:bodyPr>
          <a:lstStyle/>
          <a:p>
            <a:pPr algn="ctr">
              <a:lnSpc>
                <a:spcPct val="115000"/>
              </a:lnSpc>
            </a:pPr>
            <a:r>
              <a:rPr lang="en-US" dirty="0">
                <a:solidFill>
                  <a:srgbClr val="7030A0"/>
                </a:solidFill>
                <a:ea typeface="MS Mincho"/>
                <a:cs typeface="Times New Roman"/>
              </a:rPr>
              <a:t>NOAA </a:t>
            </a:r>
            <a:endParaRPr lang="en-US" dirty="0" smtClean="0">
              <a:solidFill>
                <a:srgbClr val="7030A0"/>
              </a:solidFill>
              <a:ea typeface="MS Mincho"/>
              <a:cs typeface="Times New Roman"/>
            </a:endParaRPr>
          </a:p>
          <a:p>
            <a:pPr algn="ctr">
              <a:lnSpc>
                <a:spcPct val="115000"/>
              </a:lnSpc>
            </a:pPr>
            <a:r>
              <a:rPr lang="en-US" dirty="0" smtClean="0">
                <a:solidFill>
                  <a:srgbClr val="7030A0"/>
                </a:solidFill>
                <a:ea typeface="MS Mincho"/>
                <a:cs typeface="Times New Roman"/>
              </a:rPr>
              <a:t>actively </a:t>
            </a:r>
            <a:r>
              <a:rPr lang="en-US" dirty="0">
                <a:solidFill>
                  <a:srgbClr val="7030A0"/>
                </a:solidFill>
                <a:ea typeface="MS Mincho"/>
                <a:cs typeface="Times New Roman"/>
              </a:rPr>
              <a:t>monitors the evolution of the ecology, biology and physical characteristics of the Arctic Ocean and Surrounding Seas </a:t>
            </a:r>
            <a:r>
              <a:rPr lang="en-US" dirty="0" smtClean="0">
                <a:solidFill>
                  <a:srgbClr val="7030A0"/>
                </a:solidFill>
                <a:ea typeface="MS Mincho"/>
                <a:cs typeface="Times New Roman"/>
              </a:rPr>
              <a:t>(GEO Arctic-BON)</a:t>
            </a:r>
            <a:endParaRPr lang="en-US" sz="1600" dirty="0">
              <a:ea typeface="MS Mincho"/>
              <a:cs typeface="Times New Roman"/>
            </a:endParaRPr>
          </a:p>
        </p:txBody>
      </p:sp>
      <p:sp>
        <p:nvSpPr>
          <p:cNvPr id="2" name="TextBox 1"/>
          <p:cNvSpPr txBox="1"/>
          <p:nvPr/>
        </p:nvSpPr>
        <p:spPr>
          <a:xfrm>
            <a:off x="381000" y="3376136"/>
            <a:ext cx="2476500" cy="1754326"/>
          </a:xfrm>
          <a:prstGeom prst="rect">
            <a:avLst/>
          </a:prstGeom>
          <a:noFill/>
        </p:spPr>
        <p:txBody>
          <a:bodyPr wrap="square" rtlCol="0">
            <a:spAutoFit/>
          </a:bodyPr>
          <a:lstStyle/>
          <a:p>
            <a:r>
              <a:rPr lang="en-US" b="1" dirty="0" smtClean="0"/>
              <a:t>What actions recommended for climate predictions and related services between now and 2020?</a:t>
            </a:r>
          </a:p>
        </p:txBody>
      </p:sp>
      <p:sp>
        <p:nvSpPr>
          <p:cNvPr id="3" name="TextBox 2"/>
          <p:cNvSpPr txBox="1"/>
          <p:nvPr/>
        </p:nvSpPr>
        <p:spPr>
          <a:xfrm>
            <a:off x="3505200" y="2554069"/>
            <a:ext cx="1407308" cy="646331"/>
          </a:xfrm>
          <a:prstGeom prst="rect">
            <a:avLst/>
          </a:prstGeom>
          <a:noFill/>
        </p:spPr>
        <p:txBody>
          <a:bodyPr wrap="none" rtlCol="0">
            <a:spAutoFit/>
          </a:bodyPr>
          <a:lstStyle/>
          <a:p>
            <a:pPr algn="ctr"/>
            <a:r>
              <a:rPr lang="en-US" dirty="0" smtClean="0">
                <a:solidFill>
                  <a:schemeClr val="accent3">
                    <a:lumMod val="75000"/>
                  </a:schemeClr>
                </a:solidFill>
              </a:rPr>
              <a:t>Develop</a:t>
            </a:r>
          </a:p>
          <a:p>
            <a:pPr algn="ctr"/>
            <a:r>
              <a:rPr lang="en-US" dirty="0" smtClean="0">
                <a:solidFill>
                  <a:schemeClr val="accent3">
                    <a:lumMod val="75000"/>
                  </a:schemeClr>
                </a:solidFill>
              </a:rPr>
              <a:t>Coordination</a:t>
            </a:r>
            <a:endParaRPr lang="en-US" dirty="0">
              <a:solidFill>
                <a:schemeClr val="accent3">
                  <a:lumMod val="75000"/>
                </a:schemeClr>
              </a:solidFill>
            </a:endParaRPr>
          </a:p>
        </p:txBody>
      </p:sp>
    </p:spTree>
    <p:extLst>
      <p:ext uri="{BB962C8B-B14F-4D97-AF65-F5344CB8AC3E}">
        <p14:creationId xmlns:p14="http://schemas.microsoft.com/office/powerpoint/2010/main" val="3924412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Personal Thoughts/Opinions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NOAA should apply its many talents in an integrated way to fulfill its vision of the “US is an Arctic Nation”. </a:t>
            </a:r>
          </a:p>
          <a:p>
            <a:r>
              <a:rPr lang="en-US" dirty="0" smtClean="0"/>
              <a:t>Develop a coupled atmosphere-land-ocean-sea ice regional model of the greater Arctic to focus on the many unique challenges/processes. To better match its Arctic mandate, </a:t>
            </a:r>
            <a:r>
              <a:rPr lang="en-US" dirty="0"/>
              <a:t>a</a:t>
            </a:r>
            <a:r>
              <a:rPr lang="en-US" dirty="0" smtClean="0"/>
              <a:t>dd biophysical, trace gases, ecology+???</a:t>
            </a:r>
          </a:p>
          <a:p>
            <a:r>
              <a:rPr lang="en-US" dirty="0"/>
              <a:t>E</a:t>
            </a:r>
            <a:r>
              <a:rPr lang="en-US" dirty="0" smtClean="0"/>
              <a:t>xpand regional reanalysis for the same region to understand the ongoing changes in a more comprehensive and integrated manner</a:t>
            </a:r>
            <a:r>
              <a:rPr lang="en-US" dirty="0" smtClean="0"/>
              <a:t>.</a:t>
            </a:r>
          </a:p>
          <a:p>
            <a:r>
              <a:rPr lang="en-US" dirty="0" smtClean="0"/>
              <a:t>One additional data source that might be available for YOPP is the COSMIC 2 Polar constellation. </a:t>
            </a:r>
            <a:endParaRPr lang="en-US" dirty="0"/>
          </a:p>
        </p:txBody>
      </p:sp>
    </p:spTree>
    <p:extLst>
      <p:ext uri="{BB962C8B-B14F-4D97-AF65-F5344CB8AC3E}">
        <p14:creationId xmlns:p14="http://schemas.microsoft.com/office/powerpoint/2010/main" val="1112231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fontScale="40000" lnSpcReduction="20000"/>
          </a:bodyPr>
          <a:lstStyle/>
          <a:p>
            <a:r>
              <a:rPr lang="en-US" sz="4500" dirty="0" smtClean="0"/>
              <a:t>Initiate a climate process team focused on mixed phase clouds</a:t>
            </a:r>
          </a:p>
          <a:p>
            <a:r>
              <a:rPr lang="en-US" sz="4500" dirty="0" smtClean="0"/>
              <a:t>Model based sensitivity studies</a:t>
            </a:r>
          </a:p>
          <a:p>
            <a:r>
              <a:rPr lang="en-US" sz="4500" dirty="0" smtClean="0"/>
              <a:t>Better NOAA program manager representation on the IARPC collaboration teams</a:t>
            </a:r>
          </a:p>
          <a:p>
            <a:r>
              <a:rPr lang="en-US" sz="4500" dirty="0" smtClean="0"/>
              <a:t>Federate observed Arctic surface-atmosphere coupling parameters</a:t>
            </a:r>
          </a:p>
          <a:p>
            <a:r>
              <a:rPr lang="en-US" sz="4500" dirty="0" smtClean="0"/>
              <a:t>Establish sustained observational capacity for modeling support and operational community</a:t>
            </a:r>
          </a:p>
          <a:p>
            <a:r>
              <a:rPr lang="en-US" sz="4500" dirty="0" smtClean="0"/>
              <a:t>Improve atmospheric forecasts tailored to improving sea-ice forecast </a:t>
            </a:r>
          </a:p>
          <a:p>
            <a:r>
              <a:rPr lang="en-US" sz="4500" dirty="0" smtClean="0"/>
              <a:t>Sustain and expand ongoing modeling activities  at GFDL</a:t>
            </a:r>
          </a:p>
          <a:p>
            <a:r>
              <a:rPr lang="en-US" sz="4500" dirty="0" smtClean="0"/>
              <a:t>Complete build out and enhancement of the Alaska CRN including increasing density, measurement capacity and cold weather hardening. </a:t>
            </a:r>
          </a:p>
          <a:p>
            <a:r>
              <a:rPr lang="en-US" sz="4500" dirty="0" smtClean="0"/>
              <a:t>Coordinate and expand CRN outside of U.S. territories</a:t>
            </a:r>
          </a:p>
          <a:p>
            <a:r>
              <a:rPr lang="en-US" sz="4500" dirty="0" smtClean="0"/>
              <a:t>Integrated plan for sustained marine observation plan for the </a:t>
            </a:r>
            <a:r>
              <a:rPr lang="en-US" sz="4500" dirty="0"/>
              <a:t>B</a:t>
            </a:r>
            <a:r>
              <a:rPr lang="en-US" sz="4500" dirty="0" smtClean="0"/>
              <a:t>ering and U.S. Arctic ocean waters with Fisheries, OAR, NOS (DBO)</a:t>
            </a:r>
          </a:p>
          <a:p>
            <a:r>
              <a:rPr lang="en-US" sz="4500" dirty="0" smtClean="0"/>
              <a:t>Establish an AON interagency </a:t>
            </a:r>
            <a:r>
              <a:rPr lang="en-US" sz="4500" dirty="0" err="1" smtClean="0"/>
              <a:t>MoU</a:t>
            </a:r>
            <a:endParaRPr lang="en-US" sz="4500" dirty="0" smtClean="0"/>
          </a:p>
          <a:p>
            <a:r>
              <a:rPr lang="en-US" sz="4500" dirty="0" smtClean="0"/>
              <a:t>Continue the process of establishing </a:t>
            </a:r>
            <a:r>
              <a:rPr lang="en-US" sz="4500" dirty="0" err="1" smtClean="0"/>
              <a:t>MoUs</a:t>
            </a:r>
            <a:r>
              <a:rPr lang="en-US" sz="4500" dirty="0" smtClean="0"/>
              <a:t> </a:t>
            </a:r>
            <a:r>
              <a:rPr lang="en-US" sz="4500" dirty="0" err="1" smtClean="0"/>
              <a:t>wih</a:t>
            </a:r>
            <a:r>
              <a:rPr lang="en-US" sz="4500" dirty="0" smtClean="0"/>
              <a:t> commercial partners</a:t>
            </a:r>
          </a:p>
          <a:p>
            <a:r>
              <a:rPr lang="en-US" sz="4500" dirty="0" smtClean="0"/>
              <a:t>Establish process to establish and receive feedback from stakeholders</a:t>
            </a:r>
          </a:p>
          <a:p>
            <a:r>
              <a:rPr lang="en-US" sz="4500" dirty="0" smtClean="0"/>
              <a:t>Engage in Arctic region weather forecasting comparison project (NMME)</a:t>
            </a:r>
          </a:p>
          <a:p>
            <a:r>
              <a:rPr lang="en-US" sz="4500" dirty="0" smtClean="0"/>
              <a:t>Exploit use of existing data including satellite</a:t>
            </a:r>
          </a:p>
          <a:p>
            <a:r>
              <a:rPr lang="en-US" sz="4500" dirty="0" smtClean="0"/>
              <a:t>Data rescue for reanalysis</a:t>
            </a:r>
          </a:p>
          <a:p>
            <a:r>
              <a:rPr lang="en-US" sz="4500" dirty="0" smtClean="0"/>
              <a:t>Establish U.S – Russia- Canada intensive </a:t>
            </a:r>
            <a:r>
              <a:rPr lang="en-US" sz="4500" dirty="0" err="1" smtClean="0"/>
              <a:t>rawinsonde</a:t>
            </a:r>
            <a:r>
              <a:rPr lang="en-US" sz="4500" dirty="0" smtClean="0"/>
              <a:t> campaign during the PPP</a:t>
            </a:r>
          </a:p>
          <a:p>
            <a:r>
              <a:rPr lang="en-US" sz="4500" dirty="0" smtClean="0"/>
              <a:t>Establish system for research to operations for observation sustainability</a:t>
            </a:r>
          </a:p>
          <a:p>
            <a:r>
              <a:rPr lang="en-US" sz="4500" dirty="0" smtClean="0"/>
              <a:t>Data management support for IASOA/GCW</a:t>
            </a:r>
          </a:p>
          <a:p>
            <a:r>
              <a:rPr lang="en-US" sz="4500" dirty="0"/>
              <a:t>S</a:t>
            </a:r>
            <a:r>
              <a:rPr lang="en-US" sz="4500" dirty="0" smtClean="0"/>
              <a:t>upports </a:t>
            </a:r>
            <a:r>
              <a:rPr lang="en-US" sz="4500" dirty="0" err="1" smtClean="0"/>
              <a:t>MOSAiC</a:t>
            </a:r>
            <a:endParaRPr lang="en-US" sz="4500" dirty="0" smtClean="0"/>
          </a:p>
          <a:p>
            <a:r>
              <a:rPr lang="en-US" sz="4500" dirty="0" smtClean="0"/>
              <a:t>Establish  DOIs for NOAA datasets (</a:t>
            </a:r>
            <a:r>
              <a:rPr lang="en-US" sz="4500" dirty="0" err="1" smtClean="0"/>
              <a:t>obs</a:t>
            </a:r>
            <a:r>
              <a:rPr lang="en-US" sz="4500" dirty="0" smtClean="0"/>
              <a:t> and model outputs)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5510369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668</TotalTime>
  <Words>698</Words>
  <Application>Microsoft Office PowerPoint</Application>
  <PresentationFormat>On-screen Show (4:3)</PresentationFormat>
  <Paragraphs>64</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Arctic Climate Predictions Group II</vt:lpstr>
      <vt:lpstr>PowerPoint Presentation</vt:lpstr>
      <vt:lpstr>PowerPoint Presentation</vt:lpstr>
      <vt:lpstr>PowerPoint Presentation</vt:lpstr>
      <vt:lpstr>Some Personal Thoughts/Opinions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Arctic Climate Predictions Group II</dc:title>
  <dc:creator>Taneil Uttal</dc:creator>
  <cp:lastModifiedBy>david h bromwich</cp:lastModifiedBy>
  <cp:revision>24</cp:revision>
  <dcterms:created xsi:type="dcterms:W3CDTF">2014-05-14T14:45:29Z</dcterms:created>
  <dcterms:modified xsi:type="dcterms:W3CDTF">2014-05-15T15:10:20Z</dcterms:modified>
</cp:coreProperties>
</file>