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3" r:id="rId3"/>
    <p:sldId id="264" r:id="rId4"/>
    <p:sldId id="256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92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8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9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1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1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1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6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6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6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11194-3F52-5345-8F4D-47A5CAAE1E65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98F8F-D964-A047-BA8C-231493373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5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685" y="125945"/>
            <a:ext cx="7576879" cy="69147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>Improved Sea Ice, Weather, Hazard Forecasts</a:t>
            </a:r>
            <a:endParaRPr lang="en-US" sz="32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2865" y="847053"/>
            <a:ext cx="8490189" cy="5878532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Challenge 1a:  </a:t>
            </a:r>
            <a:r>
              <a:rPr lang="en-US" sz="2400" b="1" dirty="0" smtClean="0"/>
              <a:t>I</a:t>
            </a:r>
            <a:r>
              <a:rPr lang="en-US" sz="2400" b="1" dirty="0" smtClean="0"/>
              <a:t>ce concentration data to improve weather forecasts through better uncoupled model </a:t>
            </a:r>
            <a:r>
              <a:rPr lang="en-US" sz="2400" b="1" dirty="0" smtClean="0"/>
              <a:t>i</a:t>
            </a:r>
            <a:r>
              <a:rPr lang="en-US" sz="2400" b="1" dirty="0" smtClean="0"/>
              <a:t>nitialization and evaluation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Service:</a:t>
            </a:r>
            <a:r>
              <a:rPr lang="en-US" sz="2400" b="1" dirty="0" smtClean="0"/>
              <a:t> </a:t>
            </a:r>
            <a:r>
              <a:rPr lang="en-US" sz="2400" dirty="0" smtClean="0"/>
              <a:t>Better ice information for Arctic NWP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Solution:</a:t>
            </a:r>
            <a:r>
              <a:rPr lang="en-US" sz="2400" dirty="0" smtClean="0"/>
              <a:t> One-stop shop to obtain high-resolution ice concentration for North America for </a:t>
            </a:r>
            <a:r>
              <a:rPr lang="en-US" sz="2400" dirty="0"/>
              <a:t>use in models, e.g. </a:t>
            </a:r>
            <a:r>
              <a:rPr lang="en-US" sz="2400" i="1" dirty="0"/>
              <a:t>Rapid Refresh </a:t>
            </a:r>
            <a:r>
              <a:rPr lang="en-US" sz="2400" i="1" dirty="0" smtClean="0"/>
              <a:t> (RAP)</a:t>
            </a:r>
            <a:r>
              <a:rPr lang="en-US" sz="2400" dirty="0" smtClean="0"/>
              <a:t>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Modeling Challenge: 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 and Observations</a:t>
            </a:r>
            <a:r>
              <a:rPr lang="en-US" sz="2400" b="1" dirty="0" smtClean="0"/>
              <a:t>:</a:t>
            </a:r>
          </a:p>
          <a:p>
            <a:endParaRPr lang="en-US" sz="2000" b="1" dirty="0" smtClean="0"/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Partners</a:t>
            </a:r>
            <a:r>
              <a:rPr lang="en-US" sz="2400" b="1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 Canadian Ice Service, Int. Ice Chart WG, NIC, OAR GSD</a:t>
            </a:r>
            <a:endParaRPr lang="en-US" sz="2400" b="1" dirty="0">
              <a:solidFill>
                <a:prstClr val="black"/>
              </a:solidFill>
            </a:endParaRPr>
          </a:p>
          <a:p>
            <a:endParaRPr lang="en-US" sz="20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Metrics</a:t>
            </a:r>
            <a:r>
              <a:rPr lang="en-US" sz="2400" b="1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RAP running with full ice concentration data: experimentally GSD 2015, operationally NCEP 2016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22803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865" y="53914"/>
            <a:ext cx="8490189" cy="674030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Challenge 1b:  </a:t>
            </a:r>
            <a:r>
              <a:rPr lang="en-US" sz="2400" b="1" dirty="0" smtClean="0"/>
              <a:t>Atmospheric observational data to improve forecasts through better model </a:t>
            </a:r>
            <a:r>
              <a:rPr lang="en-US" sz="2400" b="1" dirty="0" smtClean="0"/>
              <a:t>i</a:t>
            </a:r>
            <a:r>
              <a:rPr lang="en-US" sz="2400" b="1" dirty="0" smtClean="0"/>
              <a:t>nitialization and evaluation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Service:</a:t>
            </a:r>
            <a:r>
              <a:rPr lang="en-US" sz="2400" b="1" dirty="0" smtClean="0"/>
              <a:t> </a:t>
            </a:r>
            <a:r>
              <a:rPr lang="en-US" sz="2400" dirty="0" smtClean="0"/>
              <a:t>Better atmospheric information for Arctic NWP</a:t>
            </a:r>
            <a:endParaRPr lang="en-US" sz="2400" dirty="0" smtClean="0"/>
          </a:p>
          <a:p>
            <a:r>
              <a:rPr lang="en-US" sz="2400" b="1" dirty="0" smtClean="0">
                <a:solidFill>
                  <a:srgbClr val="0000FF"/>
                </a:solidFill>
              </a:rPr>
              <a:t>Solution</a:t>
            </a:r>
            <a:r>
              <a:rPr lang="en-US" sz="2400" b="1" dirty="0">
                <a:solidFill>
                  <a:srgbClr val="0000FF"/>
                </a:solidFill>
              </a:rPr>
              <a:t>:</a:t>
            </a:r>
            <a:r>
              <a:rPr lang="en-US" sz="2400" dirty="0"/>
              <a:t> </a:t>
            </a:r>
            <a:r>
              <a:rPr lang="en-US" sz="2400" dirty="0" smtClean="0"/>
              <a:t>More observations (clouds, moisture) to improve model initializations. Include more commercial aircraft data, better use of satellite data 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Modeling Challenge: </a:t>
            </a:r>
          </a:p>
          <a:p>
            <a:r>
              <a:rPr lang="en-US" sz="2400" dirty="0" smtClean="0"/>
              <a:t>Timely acquisition/assimilation of data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 and Observations</a:t>
            </a:r>
            <a:r>
              <a:rPr lang="en-US" sz="2400" b="1" dirty="0" smtClean="0"/>
              <a:t>:</a:t>
            </a:r>
          </a:p>
          <a:p>
            <a:r>
              <a:rPr lang="en-US" sz="2400" b="1" dirty="0">
                <a:solidFill>
                  <a:schemeClr val="accent1"/>
                </a:solidFill>
              </a:rPr>
              <a:t>Solution:</a:t>
            </a:r>
            <a:r>
              <a:rPr lang="en-US" sz="2400" b="1" dirty="0"/>
              <a:t> </a:t>
            </a:r>
            <a:r>
              <a:rPr lang="en-US" sz="2400" dirty="0"/>
              <a:t>Observations using </a:t>
            </a:r>
            <a:r>
              <a:rPr lang="en-US" sz="2400" i="1" dirty="0"/>
              <a:t>unmanned vehicles</a:t>
            </a:r>
            <a:r>
              <a:rPr lang="en-US" sz="2400" dirty="0"/>
              <a:t>?</a:t>
            </a:r>
          </a:p>
          <a:p>
            <a:pPr lvl="0"/>
            <a:endParaRPr lang="en-US" sz="24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Partners</a:t>
            </a:r>
            <a:r>
              <a:rPr lang="en-US" sz="2400" b="1" dirty="0">
                <a:solidFill>
                  <a:prstClr val="black"/>
                </a:solidFill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Met Service Canada,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FAA, DOE, BOEM, NESDIS, OAR GSD, NSF, NCEP</a:t>
            </a:r>
            <a:endParaRPr lang="en-US" sz="2400" b="1" dirty="0" smtClean="0"/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Metrics</a:t>
            </a:r>
            <a:r>
              <a:rPr lang="en-US" sz="2400" b="1" dirty="0" smtClean="0">
                <a:solidFill>
                  <a:prstClr val="black"/>
                </a:solidFill>
              </a:rPr>
              <a:t>: </a:t>
            </a:r>
            <a:r>
              <a:rPr lang="en-US" sz="2400" dirty="0" smtClean="0">
                <a:solidFill>
                  <a:prstClr val="black"/>
                </a:solidFill>
              </a:rPr>
              <a:t>Experimental improved cloud initialization using Polar Orb in RAP GSD 2016.  Assessment report 2017 NWS AR &amp; GSD.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8368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865" y="400289"/>
            <a:ext cx="8587171" cy="630942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Challenge 1c: </a:t>
            </a:r>
            <a:r>
              <a:rPr lang="en-US" sz="2400" b="1" dirty="0"/>
              <a:t>I</a:t>
            </a:r>
            <a:r>
              <a:rPr lang="en-US" sz="2400" b="1" dirty="0" smtClean="0"/>
              <a:t>mprove sea ice model and coupled model initialization, forecasts, </a:t>
            </a:r>
            <a:r>
              <a:rPr lang="en-US" sz="2400" b="1" dirty="0"/>
              <a:t>and evaluation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Service:</a:t>
            </a:r>
            <a:r>
              <a:rPr lang="en-US" sz="2400" b="1" dirty="0" smtClean="0"/>
              <a:t> </a:t>
            </a:r>
            <a:r>
              <a:rPr lang="en-US" sz="2400" dirty="0" smtClean="0"/>
              <a:t>Better and more comprehensive snow/ice characterization.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Solution:</a:t>
            </a:r>
            <a:r>
              <a:rPr lang="en-US" sz="2400" dirty="0"/>
              <a:t> </a:t>
            </a:r>
            <a:r>
              <a:rPr lang="en-US" sz="2400" b="1" dirty="0" smtClean="0"/>
              <a:t>Development </a:t>
            </a:r>
            <a:r>
              <a:rPr lang="en-US" sz="2400" b="1" dirty="0"/>
              <a:t>of fully coupled air-ocean-ice-wave model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Modeling Challenge: </a:t>
            </a:r>
          </a:p>
          <a:p>
            <a:r>
              <a:rPr lang="en-US" sz="2400" b="1" dirty="0" smtClean="0"/>
              <a:t>Development/validation satellite retrieval methods</a:t>
            </a:r>
          </a:p>
          <a:p>
            <a:r>
              <a:rPr lang="en-US" sz="2400" b="1" dirty="0" smtClean="0"/>
              <a:t>Assimilation </a:t>
            </a:r>
            <a:r>
              <a:rPr lang="en-US" sz="2400" b="1" dirty="0"/>
              <a:t>of buoy/satellite </a:t>
            </a:r>
            <a:r>
              <a:rPr lang="en-US" sz="2400" b="1" dirty="0" smtClean="0"/>
              <a:t>observations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 and Observations</a:t>
            </a:r>
            <a:r>
              <a:rPr lang="en-US" sz="2400" b="1" dirty="0" smtClean="0"/>
              <a:t>:</a:t>
            </a:r>
          </a:p>
          <a:p>
            <a:r>
              <a:rPr lang="en-US" sz="2400" b="1" dirty="0" smtClean="0"/>
              <a:t>Wave-ice interactions</a:t>
            </a:r>
          </a:p>
          <a:p>
            <a:r>
              <a:rPr lang="en-US" sz="2400" b="1" dirty="0" smtClean="0"/>
              <a:t>Atmosphere-ice interactions</a:t>
            </a:r>
          </a:p>
          <a:p>
            <a:pPr lvl="0"/>
            <a:endParaRPr lang="en-US" sz="2400" b="1" dirty="0">
              <a:solidFill>
                <a:srgbClr val="FF0000"/>
              </a:solidFill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Partners</a:t>
            </a:r>
            <a:r>
              <a:rPr lang="en-US" sz="2400" b="1" dirty="0">
                <a:solidFill>
                  <a:prstClr val="black"/>
                </a:solidFill>
              </a:rPr>
              <a:t>:  </a:t>
            </a:r>
            <a:r>
              <a:rPr lang="en-US" sz="2400" dirty="0" smtClean="0">
                <a:solidFill>
                  <a:prstClr val="black"/>
                </a:solidFill>
              </a:rPr>
              <a:t>PPP, ONR, NRL, CIS, MSC, NIC, GSD, NCEP, NCAR, NASA, DOE, BOEM</a:t>
            </a:r>
            <a:endParaRPr lang="en-US" sz="2000" b="1" dirty="0" smtClean="0"/>
          </a:p>
          <a:p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4442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66" y="256455"/>
            <a:ext cx="8224956" cy="637097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Challenge </a:t>
            </a:r>
            <a:r>
              <a:rPr lang="en-US" sz="2400" b="1" dirty="0" smtClean="0">
                <a:solidFill>
                  <a:srgbClr val="FF6600"/>
                </a:solidFill>
              </a:rPr>
              <a:t>2:  </a:t>
            </a:r>
            <a:r>
              <a:rPr lang="en-US" sz="2400" b="1" dirty="0" smtClean="0"/>
              <a:t>Coastal Storm Surge Forecasts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Service: </a:t>
            </a:r>
            <a:r>
              <a:rPr lang="en-US" sz="2400" b="1" dirty="0" smtClean="0"/>
              <a:t>Longer lead </a:t>
            </a:r>
            <a:r>
              <a:rPr lang="en-US" sz="2400" b="1" dirty="0" smtClean="0"/>
              <a:t>times, better information </a:t>
            </a:r>
            <a:r>
              <a:rPr lang="en-US" sz="2400" b="1" dirty="0" smtClean="0"/>
              <a:t>for coastal storm </a:t>
            </a:r>
            <a:r>
              <a:rPr lang="en-US" sz="2400" b="1" dirty="0" smtClean="0"/>
              <a:t>forecasts of surge, floods, inundation maps</a:t>
            </a:r>
            <a:endParaRPr lang="en-US" sz="2400" b="1" dirty="0" smtClean="0"/>
          </a:p>
          <a:p>
            <a:r>
              <a:rPr lang="en-US" sz="2400" b="1" dirty="0">
                <a:solidFill>
                  <a:srgbClr val="0000FF"/>
                </a:solidFill>
              </a:rPr>
              <a:t>Solution:</a:t>
            </a:r>
            <a:r>
              <a:rPr lang="en-US" sz="2400" dirty="0"/>
              <a:t> </a:t>
            </a:r>
            <a:r>
              <a:rPr lang="en-US" sz="2400" dirty="0" smtClean="0"/>
              <a:t>Migrate and adapt m</a:t>
            </a:r>
            <a:r>
              <a:rPr lang="en-US" sz="2400" dirty="0" smtClean="0">
                <a:solidFill>
                  <a:srgbClr val="000000"/>
                </a:solidFill>
              </a:rPr>
              <a:t>odels </a:t>
            </a:r>
            <a:r>
              <a:rPr lang="en-US" sz="2400" dirty="0">
                <a:solidFill>
                  <a:srgbClr val="000000"/>
                </a:solidFill>
              </a:rPr>
              <a:t>developed for </a:t>
            </a:r>
            <a:r>
              <a:rPr lang="en-US" sz="2400" dirty="0" smtClean="0">
                <a:solidFill>
                  <a:srgbClr val="000000"/>
                </a:solidFill>
              </a:rPr>
              <a:t>lower 48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Modeling Challenge: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Questionable applicability of models at high latitude</a:t>
            </a:r>
          </a:p>
          <a:p>
            <a:r>
              <a:rPr lang="en-US" sz="2400" dirty="0" smtClean="0"/>
              <a:t>Tide models not extensively validated; </a:t>
            </a:r>
            <a:r>
              <a:rPr lang="en-US" sz="2400" dirty="0" err="1" smtClean="0"/>
              <a:t>obs</a:t>
            </a:r>
            <a:r>
              <a:rPr lang="en-US" sz="2400" dirty="0" smtClean="0"/>
              <a:t> very limited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Solution</a:t>
            </a:r>
            <a:r>
              <a:rPr lang="en-US" sz="2400" b="1" dirty="0" smtClean="0">
                <a:solidFill>
                  <a:srgbClr val="0000FF"/>
                </a:solidFill>
              </a:rPr>
              <a:t>: </a:t>
            </a:r>
            <a:r>
              <a:rPr lang="en-US" sz="2400" dirty="0" smtClean="0"/>
              <a:t>More tide gauges</a:t>
            </a:r>
            <a:endParaRPr lang="en-US" sz="24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 and Observations</a:t>
            </a:r>
            <a:r>
              <a:rPr lang="en-US" sz="2400" b="1" dirty="0" smtClean="0"/>
              <a:t>: </a:t>
            </a:r>
            <a:endParaRPr lang="en-US" sz="2400" b="1" dirty="0" smtClean="0"/>
          </a:p>
          <a:p>
            <a:r>
              <a:rPr lang="en-US" sz="2400" dirty="0" smtClean="0"/>
              <a:t>Fast </a:t>
            </a:r>
            <a:r>
              <a:rPr lang="en-US" sz="2400" dirty="0" smtClean="0"/>
              <a:t>ice, updated DEMs (bathymetry), and increase tide/water level </a:t>
            </a:r>
            <a:r>
              <a:rPr lang="en-US" sz="2400" dirty="0" smtClean="0"/>
              <a:t>observations</a:t>
            </a:r>
            <a:endParaRPr lang="en-US" sz="2400" dirty="0"/>
          </a:p>
          <a:p>
            <a:r>
              <a:rPr lang="en-US" sz="2400" b="1" dirty="0">
                <a:solidFill>
                  <a:schemeClr val="accent1"/>
                </a:solidFill>
              </a:rPr>
              <a:t>Solution</a:t>
            </a:r>
            <a:r>
              <a:rPr lang="en-US" sz="2400" b="1" dirty="0" smtClean="0">
                <a:solidFill>
                  <a:schemeClr val="accent1"/>
                </a:solidFill>
              </a:rPr>
              <a:t>: </a:t>
            </a:r>
            <a:r>
              <a:rPr lang="en-US" sz="2400" dirty="0" smtClean="0"/>
              <a:t>SPOT, </a:t>
            </a:r>
            <a:r>
              <a:rPr lang="en-US" sz="2400" dirty="0" err="1" smtClean="0"/>
              <a:t>lidar</a:t>
            </a:r>
            <a:r>
              <a:rPr lang="en-US" sz="2400" dirty="0" smtClean="0"/>
              <a:t>, ship surveys.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0"/>
            <a:endParaRPr lang="en-US" sz="2400" b="1" dirty="0">
              <a:solidFill>
                <a:srgbClr val="FF0000"/>
              </a:solidFill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Partners</a:t>
            </a:r>
            <a:r>
              <a:rPr lang="en-US" sz="2400" b="1" dirty="0">
                <a:solidFill>
                  <a:prstClr val="black"/>
                </a:solidFill>
              </a:rPr>
              <a:t>:  </a:t>
            </a:r>
            <a:r>
              <a:rPr lang="en-US" sz="2400" dirty="0" smtClean="0">
                <a:solidFill>
                  <a:prstClr val="black"/>
                </a:solidFill>
              </a:rPr>
              <a:t>NOS, NHC, UND, AOML, AOC, MSC, ERDC, NCEP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00841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66" y="284165"/>
            <a:ext cx="8224956" cy="637097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Challenge </a:t>
            </a:r>
            <a:r>
              <a:rPr lang="en-US" sz="2400" b="1" dirty="0" smtClean="0">
                <a:solidFill>
                  <a:srgbClr val="FF6600"/>
                </a:solidFill>
              </a:rPr>
              <a:t>3:  </a:t>
            </a:r>
            <a:r>
              <a:rPr lang="en-US" sz="2400" b="1" dirty="0" smtClean="0"/>
              <a:t>Short-term </a:t>
            </a:r>
            <a:r>
              <a:rPr lang="en-US" sz="2400" b="1" dirty="0" smtClean="0"/>
              <a:t>Ice Forecasts </a:t>
            </a:r>
            <a:r>
              <a:rPr lang="en-US" sz="2400" b="1" dirty="0" smtClean="0"/>
              <a:t>(hours+)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Service: </a:t>
            </a:r>
            <a:r>
              <a:rPr lang="en-US" sz="2400" dirty="0" smtClean="0"/>
              <a:t>Detailed </a:t>
            </a:r>
            <a:r>
              <a:rPr lang="en-US" sz="2400" dirty="0"/>
              <a:t>information on ice character, </a:t>
            </a:r>
            <a:r>
              <a:rPr lang="en-US" sz="2400" dirty="0" smtClean="0"/>
              <a:t>location and break-up of fast ice, freeze-up</a:t>
            </a:r>
            <a:r>
              <a:rPr lang="en-US" sz="2400" dirty="0"/>
              <a:t>, ice edge </a:t>
            </a:r>
            <a:r>
              <a:rPr lang="en-US" sz="2400" dirty="0" smtClean="0"/>
              <a:t>forecasting. Note lower </a:t>
            </a:r>
            <a:r>
              <a:rPr lang="en-US" sz="2400" dirty="0"/>
              <a:t>thresholds </a:t>
            </a:r>
            <a:r>
              <a:rPr lang="en-US" sz="2400" dirty="0" smtClean="0"/>
              <a:t>for impacts </a:t>
            </a:r>
            <a:r>
              <a:rPr lang="en-US" sz="2400" dirty="0"/>
              <a:t>events </a:t>
            </a:r>
            <a:r>
              <a:rPr lang="en-US" sz="2400" dirty="0" smtClean="0"/>
              <a:t>for some applications </a:t>
            </a:r>
            <a:r>
              <a:rPr lang="en-US" sz="2400" dirty="0" smtClean="0"/>
              <a:t>(e.g</a:t>
            </a:r>
            <a:r>
              <a:rPr lang="en-US" sz="2400" dirty="0"/>
              <a:t>. flash freezes, ice pressure, bergs, </a:t>
            </a:r>
            <a:r>
              <a:rPr lang="en-US" sz="2400" dirty="0" smtClean="0"/>
              <a:t>oil operations</a:t>
            </a:r>
            <a:r>
              <a:rPr lang="en-US" sz="2400" dirty="0" smtClean="0"/>
              <a:t>)</a:t>
            </a:r>
            <a:r>
              <a:rPr lang="en-US" sz="2400" dirty="0" smtClean="0"/>
              <a:t>.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0000FF"/>
                </a:solidFill>
              </a:rPr>
              <a:t>Solution</a:t>
            </a:r>
            <a:r>
              <a:rPr lang="en-US" sz="2400" b="1" dirty="0" smtClean="0">
                <a:solidFill>
                  <a:srgbClr val="0000FF"/>
                </a:solidFill>
              </a:rPr>
              <a:t>: </a:t>
            </a:r>
            <a:r>
              <a:rPr lang="en-US" sz="2400" dirty="0" smtClean="0"/>
              <a:t>Generate fast ice/ice edge/MIZ masks</a:t>
            </a:r>
            <a:endParaRPr lang="en-US" sz="2400" dirty="0" smtClean="0"/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Modeling Challenge:  </a:t>
            </a:r>
            <a:r>
              <a:rPr lang="en-US" sz="2400" dirty="0"/>
              <a:t>Ensemble </a:t>
            </a:r>
            <a:r>
              <a:rPr lang="en-US" sz="2400" dirty="0" smtClean="0"/>
              <a:t>forecasts at very </a:t>
            </a:r>
            <a:r>
              <a:rPr lang="en-US" sz="2400" dirty="0" smtClean="0"/>
              <a:t>high resolution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Fast ice not </a:t>
            </a:r>
            <a:r>
              <a:rPr lang="en-US" sz="2400" dirty="0"/>
              <a:t>included in most sea ice models at </a:t>
            </a:r>
            <a:r>
              <a:rPr lang="en-US" sz="2400" dirty="0" smtClean="0"/>
              <a:t>present.</a:t>
            </a:r>
            <a:endParaRPr lang="en-US" sz="2400" dirty="0"/>
          </a:p>
          <a:p>
            <a:r>
              <a:rPr lang="en-US" sz="2400" b="1" dirty="0" smtClean="0">
                <a:solidFill>
                  <a:srgbClr val="0000FF"/>
                </a:solidFill>
              </a:rPr>
              <a:t>Solution</a:t>
            </a:r>
            <a:r>
              <a:rPr lang="en-US" sz="2400" b="1" dirty="0">
                <a:solidFill>
                  <a:srgbClr val="0000FF"/>
                </a:solidFill>
              </a:rPr>
              <a:t>: </a:t>
            </a:r>
            <a:r>
              <a:rPr lang="en-US" sz="2400" dirty="0"/>
              <a:t>RR ensemble </a:t>
            </a:r>
            <a:r>
              <a:rPr lang="en-US" sz="2400" dirty="0" smtClean="0"/>
              <a:t>in </a:t>
            </a:r>
            <a:r>
              <a:rPr lang="en-US" sz="2400" dirty="0"/>
              <a:t>Alaska.  </a:t>
            </a:r>
            <a:endParaRPr lang="en-US" sz="2400" dirty="0" smtClean="0"/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 and Observations</a:t>
            </a:r>
            <a:r>
              <a:rPr lang="en-US" sz="2400" b="1" dirty="0" smtClean="0"/>
              <a:t>: </a:t>
            </a:r>
            <a:endParaRPr lang="en-US" sz="2400" b="1" dirty="0" smtClean="0"/>
          </a:p>
          <a:p>
            <a:r>
              <a:rPr lang="en-US" sz="2400" b="1" dirty="0">
                <a:solidFill>
                  <a:srgbClr val="0000FF"/>
                </a:solidFill>
              </a:rPr>
              <a:t>Solution: </a:t>
            </a:r>
            <a:r>
              <a:rPr lang="en-US" sz="2400" dirty="0" smtClean="0"/>
              <a:t>Fast-ice buoys; </a:t>
            </a:r>
            <a:r>
              <a:rPr lang="en-US" sz="2400" dirty="0"/>
              <a:t>Seismic </a:t>
            </a:r>
            <a:r>
              <a:rPr lang="en-US" sz="2400" dirty="0" smtClean="0"/>
              <a:t>arrays, better bathymetry</a:t>
            </a:r>
          </a:p>
          <a:p>
            <a:pPr lvl="0"/>
            <a:endParaRPr lang="en-US" sz="2400" b="1" dirty="0">
              <a:solidFill>
                <a:srgbClr val="FF0000"/>
              </a:solidFill>
            </a:endParaRPr>
          </a:p>
          <a:p>
            <a:pPr lvl="0"/>
            <a:r>
              <a:rPr lang="en-US" sz="2400" b="1" dirty="0">
                <a:solidFill>
                  <a:srgbClr val="FF0000"/>
                </a:solidFill>
              </a:rPr>
              <a:t>Partners</a:t>
            </a:r>
            <a:r>
              <a:rPr lang="en-US" sz="2400" b="1" dirty="0">
                <a:solidFill>
                  <a:prstClr val="black"/>
                </a:solidFill>
              </a:rPr>
              <a:t>:  </a:t>
            </a:r>
            <a:r>
              <a:rPr lang="en-US" sz="2400" dirty="0">
                <a:solidFill>
                  <a:prstClr val="black"/>
                </a:solidFill>
              </a:rPr>
              <a:t>NOS</a:t>
            </a:r>
            <a:r>
              <a:rPr lang="en-US" sz="2400" dirty="0" smtClean="0">
                <a:solidFill>
                  <a:prstClr val="black"/>
                </a:solidFill>
              </a:rPr>
              <a:t>, OMAO, CIS, NIC, AOC</a:t>
            </a:r>
            <a:r>
              <a:rPr lang="en-US" sz="2400" dirty="0">
                <a:solidFill>
                  <a:prstClr val="black"/>
                </a:solidFill>
              </a:rPr>
              <a:t>, MSC, </a:t>
            </a:r>
            <a:r>
              <a:rPr lang="en-US" sz="2400" dirty="0" smtClean="0">
                <a:solidFill>
                  <a:prstClr val="black"/>
                </a:solidFill>
              </a:rPr>
              <a:t>NCEP, UAF, Ship Opportunity (NOAA MOU), UW, IABP, UCSD/IRIS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7343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66" y="62485"/>
            <a:ext cx="8224956" cy="6740307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6600"/>
                </a:solidFill>
              </a:rPr>
              <a:t>Challenge </a:t>
            </a:r>
            <a:r>
              <a:rPr lang="en-US" sz="2400" b="1" dirty="0" smtClean="0">
                <a:solidFill>
                  <a:srgbClr val="FF6600"/>
                </a:solidFill>
              </a:rPr>
              <a:t>4:  </a:t>
            </a:r>
            <a:r>
              <a:rPr lang="en-US" sz="2400" b="1" dirty="0" smtClean="0"/>
              <a:t>Marine/a</a:t>
            </a:r>
            <a:r>
              <a:rPr lang="en-US" sz="2400" b="1" dirty="0" smtClean="0"/>
              <a:t>viation </a:t>
            </a:r>
            <a:r>
              <a:rPr lang="en-US" sz="2400" b="1" dirty="0" smtClean="0"/>
              <a:t>activities increasing in the Arctic 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Service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Marine/aviation </a:t>
            </a:r>
            <a:r>
              <a:rPr lang="en-US" sz="2400" dirty="0" smtClean="0"/>
              <a:t>forecast at higher resolution, ceiling and icing issues for </a:t>
            </a:r>
            <a:r>
              <a:rPr lang="en-US" sz="2400" dirty="0" smtClean="0"/>
              <a:t>aircraft, ships, and structures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Modeling Challenge: 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Better representation of the MIZ in sea ice models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Cloud microphysics </a:t>
            </a:r>
            <a:r>
              <a:rPr lang="en-US" sz="2400" dirty="0" smtClean="0"/>
              <a:t>– focus on </a:t>
            </a:r>
            <a:r>
              <a:rPr lang="en-US" sz="2400" dirty="0" err="1" smtClean="0"/>
              <a:t>supercooled</a:t>
            </a:r>
            <a:r>
              <a:rPr lang="en-US" sz="2400" dirty="0" smtClean="0"/>
              <a:t> water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In-line </a:t>
            </a:r>
            <a:r>
              <a:rPr lang="en-US" sz="2400" dirty="0" err="1"/>
              <a:t>Chem</a:t>
            </a:r>
            <a:r>
              <a:rPr lang="en-US" sz="2400" dirty="0"/>
              <a:t> model included in HRRR, etc. </a:t>
            </a:r>
            <a:r>
              <a:rPr lang="en-US" sz="2400" dirty="0" smtClean="0"/>
              <a:t>– can </a:t>
            </a:r>
            <a:r>
              <a:rPr lang="en-US" sz="2400" dirty="0"/>
              <a:t>also help with AQ implications fire weather season</a:t>
            </a:r>
            <a:r>
              <a:rPr lang="en-US" sz="2400" dirty="0" smtClean="0"/>
              <a:t>.</a:t>
            </a:r>
            <a:endParaRPr lang="en-US" sz="2400" dirty="0" smtClean="0">
              <a:effectLst/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Process and Observations</a:t>
            </a:r>
            <a:r>
              <a:rPr lang="en-US" sz="2400" b="1" dirty="0" smtClean="0"/>
              <a:t>:</a:t>
            </a:r>
          </a:p>
          <a:p>
            <a:r>
              <a:rPr lang="en-US" sz="2400" dirty="0"/>
              <a:t>Parameterizations for stable </a:t>
            </a:r>
            <a:r>
              <a:rPr lang="en-US" sz="2400" dirty="0" smtClean="0"/>
              <a:t>BL, sea spray,  </a:t>
            </a:r>
            <a:r>
              <a:rPr lang="en-US" sz="2400" dirty="0"/>
              <a:t>and cloud </a:t>
            </a:r>
            <a:r>
              <a:rPr lang="en-US" sz="2400" dirty="0" smtClean="0"/>
              <a:t>microphysics-aerosols </a:t>
            </a:r>
            <a:r>
              <a:rPr lang="en-US" sz="2400" dirty="0"/>
              <a:t>in the Arctic. </a:t>
            </a:r>
            <a:endParaRPr lang="en-US" sz="2400" dirty="0" smtClean="0"/>
          </a:p>
          <a:p>
            <a:r>
              <a:rPr lang="en-US" sz="2400" b="1" dirty="0" smtClean="0">
                <a:solidFill>
                  <a:schemeClr val="accent1"/>
                </a:solidFill>
              </a:rPr>
              <a:t>Solution: </a:t>
            </a:r>
            <a:r>
              <a:rPr lang="en-US" sz="2400" dirty="0" smtClean="0"/>
              <a:t>Targeted process field programs and research model studies; revisiting previous field studies.  YOPP/MOSAIC.</a:t>
            </a:r>
            <a:endParaRPr lang="en-US" sz="2400" dirty="0" smtClean="0"/>
          </a:p>
          <a:p>
            <a:pPr lvl="0"/>
            <a:endParaRPr lang="en-US" sz="2400" b="1" dirty="0" smtClean="0">
              <a:solidFill>
                <a:srgbClr val="FF0000"/>
              </a:solidFill>
            </a:endParaRPr>
          </a:p>
          <a:p>
            <a:pPr lvl="0"/>
            <a:r>
              <a:rPr lang="en-US" sz="2400" b="1" dirty="0" smtClean="0">
                <a:solidFill>
                  <a:srgbClr val="FF0000"/>
                </a:solidFill>
              </a:rPr>
              <a:t>Partners</a:t>
            </a:r>
            <a:r>
              <a:rPr lang="en-US" sz="2400" b="1" dirty="0">
                <a:solidFill>
                  <a:prstClr val="black"/>
                </a:solidFill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FAA</a:t>
            </a:r>
            <a:r>
              <a:rPr lang="en-US" sz="2400" b="1" dirty="0" smtClean="0">
                <a:solidFill>
                  <a:prstClr val="black"/>
                </a:solidFill>
              </a:rPr>
              <a:t>, </a:t>
            </a:r>
            <a:r>
              <a:rPr lang="en-US" sz="2400" dirty="0" smtClean="0">
                <a:solidFill>
                  <a:prstClr val="black"/>
                </a:solidFill>
              </a:rPr>
              <a:t>AOC</a:t>
            </a:r>
            <a:r>
              <a:rPr lang="en-US" sz="2400" dirty="0">
                <a:solidFill>
                  <a:prstClr val="black"/>
                </a:solidFill>
              </a:rPr>
              <a:t>, MSC, NCEP, </a:t>
            </a:r>
            <a:r>
              <a:rPr lang="en-US" sz="2400" dirty="0" smtClean="0">
                <a:solidFill>
                  <a:prstClr val="black"/>
                </a:solidFill>
              </a:rPr>
              <a:t>ESRL, NCAR, DOE, ONR, DHS/USCG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5316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866" y="353440"/>
            <a:ext cx="8224956" cy="624786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endParaRPr lang="en-US" sz="2000" b="1" dirty="0"/>
          </a:p>
          <a:p>
            <a:r>
              <a:rPr lang="en-US" sz="2400" b="1" dirty="0" smtClean="0">
                <a:solidFill>
                  <a:srgbClr val="FF6600"/>
                </a:solidFill>
              </a:rPr>
              <a:t>Challenges: </a:t>
            </a:r>
            <a:r>
              <a:rPr lang="en-US" sz="2400" dirty="0" smtClean="0"/>
              <a:t>Overarching Recommendations 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Integrate these activities in context of proposed NOAA Arctic </a:t>
            </a:r>
            <a:r>
              <a:rPr lang="en-US" sz="2400" dirty="0" err="1" smtClean="0"/>
              <a:t>Testbed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NOAA’s Arctic efforts must take advantage of ongoing satellite proving ground (</a:t>
            </a:r>
            <a:r>
              <a:rPr lang="en-US" sz="2400" dirty="0" smtClean="0"/>
              <a:t>JPSS, GOES-R, ..)</a:t>
            </a:r>
          </a:p>
          <a:p>
            <a:endParaRPr lang="en-US" sz="2400" dirty="0"/>
          </a:p>
          <a:p>
            <a:r>
              <a:rPr lang="en-US" sz="2400" dirty="0" smtClean="0"/>
              <a:t>Work more closely within the EC/NOAA bilateral agreement.</a:t>
            </a:r>
          </a:p>
          <a:p>
            <a:endParaRPr lang="en-US" sz="2400" dirty="0"/>
          </a:p>
          <a:p>
            <a:r>
              <a:rPr lang="en-US" sz="2400" dirty="0" smtClean="0"/>
              <a:t>Promote weather enterprise partnerships</a:t>
            </a:r>
          </a:p>
          <a:p>
            <a:endParaRPr lang="en-US" sz="2400" dirty="0"/>
          </a:p>
          <a:p>
            <a:r>
              <a:rPr lang="en-US" sz="2400" dirty="0" smtClean="0"/>
              <a:t>Jump into PPP/YOPP with all three feet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34770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691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Improved Sea Ice, Weather, Hazard Forecasts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UAF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Weather/Hazards and Climate Prediction Breakout Group 1</dc:title>
  <dc:creator>Uma Bhatt</dc:creator>
  <cp:lastModifiedBy>Chris</cp:lastModifiedBy>
  <cp:revision>50</cp:revision>
  <dcterms:created xsi:type="dcterms:W3CDTF">2014-05-14T12:43:09Z</dcterms:created>
  <dcterms:modified xsi:type="dcterms:W3CDTF">2014-05-14T23:17:25Z</dcterms:modified>
</cp:coreProperties>
</file>