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2" r:id="rId3"/>
    <p:sldId id="263" r:id="rId4"/>
    <p:sldId id="261" r:id="rId5"/>
    <p:sldId id="264" r:id="rId6"/>
    <p:sldId id="257" r:id="rId7"/>
    <p:sldId id="265" r:id="rId8"/>
    <p:sldId id="266" r:id="rId9"/>
    <p:sldId id="259" r:id="rId10"/>
    <p:sldId id="260" r:id="rId11"/>
    <p:sldId id="26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99" autoAdjust="0"/>
    <p:restoredTop sz="94660" autoAdjust="0"/>
  </p:normalViewPr>
  <p:slideViewPr>
    <p:cSldViewPr snapToGrid="0" snapToObjects="1">
      <p:cViewPr>
        <p:scale>
          <a:sx n="75" d="100"/>
          <a:sy n="75" d="100"/>
        </p:scale>
        <p:origin x="-1512"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551981-C498-BB40-9ED3-1A6C23DEB923}" type="datetimeFigureOut">
              <a:rPr lang="en-US" smtClean="0"/>
              <a:pPr/>
              <a:t>5/15/2014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EAEE89-986D-894E-80FC-892334684A0F}" type="slidenum">
              <a:rPr lang="en-US" smtClean="0"/>
              <a:pPr/>
              <a:t>‹#›</a:t>
            </a:fld>
            <a:endParaRPr lang="en-US"/>
          </a:p>
        </p:txBody>
      </p:sp>
    </p:spTree>
    <p:extLst>
      <p:ext uri="{BB962C8B-B14F-4D97-AF65-F5344CB8AC3E}">
        <p14:creationId xmlns:p14="http://schemas.microsoft.com/office/powerpoint/2010/main" val="482411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551981-C498-BB40-9ED3-1A6C23DEB923}" type="datetimeFigureOut">
              <a:rPr lang="en-US" smtClean="0"/>
              <a:pPr/>
              <a:t>5/15/2014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EAEE89-986D-894E-80FC-892334684A0F}" type="slidenum">
              <a:rPr lang="en-US" smtClean="0"/>
              <a:pPr/>
              <a:t>‹#›</a:t>
            </a:fld>
            <a:endParaRPr lang="en-US"/>
          </a:p>
        </p:txBody>
      </p:sp>
    </p:spTree>
    <p:extLst>
      <p:ext uri="{BB962C8B-B14F-4D97-AF65-F5344CB8AC3E}">
        <p14:creationId xmlns:p14="http://schemas.microsoft.com/office/powerpoint/2010/main" val="3006593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551981-C498-BB40-9ED3-1A6C23DEB923}" type="datetimeFigureOut">
              <a:rPr lang="en-US" smtClean="0"/>
              <a:pPr/>
              <a:t>5/15/2014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EAEE89-986D-894E-80FC-892334684A0F}" type="slidenum">
              <a:rPr lang="en-US" smtClean="0"/>
              <a:pPr/>
              <a:t>‹#›</a:t>
            </a:fld>
            <a:endParaRPr lang="en-US"/>
          </a:p>
        </p:txBody>
      </p:sp>
    </p:spTree>
    <p:extLst>
      <p:ext uri="{BB962C8B-B14F-4D97-AF65-F5344CB8AC3E}">
        <p14:creationId xmlns:p14="http://schemas.microsoft.com/office/powerpoint/2010/main" val="339887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551981-C498-BB40-9ED3-1A6C23DEB923}" type="datetimeFigureOut">
              <a:rPr lang="en-US" smtClean="0"/>
              <a:pPr/>
              <a:t>5/15/2014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EAEE89-986D-894E-80FC-892334684A0F}" type="slidenum">
              <a:rPr lang="en-US" smtClean="0"/>
              <a:pPr/>
              <a:t>‹#›</a:t>
            </a:fld>
            <a:endParaRPr lang="en-US"/>
          </a:p>
        </p:txBody>
      </p:sp>
    </p:spTree>
    <p:extLst>
      <p:ext uri="{BB962C8B-B14F-4D97-AF65-F5344CB8AC3E}">
        <p14:creationId xmlns:p14="http://schemas.microsoft.com/office/powerpoint/2010/main" val="629442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551981-C498-BB40-9ED3-1A6C23DEB923}" type="datetimeFigureOut">
              <a:rPr lang="en-US" smtClean="0"/>
              <a:pPr/>
              <a:t>5/15/2014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EAEE89-986D-894E-80FC-892334684A0F}" type="slidenum">
              <a:rPr lang="en-US" smtClean="0"/>
              <a:pPr/>
              <a:t>‹#›</a:t>
            </a:fld>
            <a:endParaRPr lang="en-US"/>
          </a:p>
        </p:txBody>
      </p:sp>
    </p:spTree>
    <p:extLst>
      <p:ext uri="{BB962C8B-B14F-4D97-AF65-F5344CB8AC3E}">
        <p14:creationId xmlns:p14="http://schemas.microsoft.com/office/powerpoint/2010/main" val="1868972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551981-C498-BB40-9ED3-1A6C23DEB923}" type="datetimeFigureOut">
              <a:rPr lang="en-US" smtClean="0"/>
              <a:pPr/>
              <a:t>5/15/2014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EAEE89-986D-894E-80FC-892334684A0F}" type="slidenum">
              <a:rPr lang="en-US" smtClean="0"/>
              <a:pPr/>
              <a:t>‹#›</a:t>
            </a:fld>
            <a:endParaRPr lang="en-US"/>
          </a:p>
        </p:txBody>
      </p:sp>
    </p:spTree>
    <p:extLst>
      <p:ext uri="{BB962C8B-B14F-4D97-AF65-F5344CB8AC3E}">
        <p14:creationId xmlns:p14="http://schemas.microsoft.com/office/powerpoint/2010/main" val="956785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551981-C498-BB40-9ED3-1A6C23DEB923}" type="datetimeFigureOut">
              <a:rPr lang="en-US" smtClean="0"/>
              <a:pPr/>
              <a:t>5/15/2014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EAEE89-986D-894E-80FC-892334684A0F}" type="slidenum">
              <a:rPr lang="en-US" smtClean="0"/>
              <a:pPr/>
              <a:t>‹#›</a:t>
            </a:fld>
            <a:endParaRPr lang="en-US"/>
          </a:p>
        </p:txBody>
      </p:sp>
    </p:spTree>
    <p:extLst>
      <p:ext uri="{BB962C8B-B14F-4D97-AF65-F5344CB8AC3E}">
        <p14:creationId xmlns:p14="http://schemas.microsoft.com/office/powerpoint/2010/main" val="869064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551981-C498-BB40-9ED3-1A6C23DEB923}" type="datetimeFigureOut">
              <a:rPr lang="en-US" smtClean="0"/>
              <a:pPr/>
              <a:t>5/15/2014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EAEE89-986D-894E-80FC-892334684A0F}" type="slidenum">
              <a:rPr lang="en-US" smtClean="0"/>
              <a:pPr/>
              <a:t>‹#›</a:t>
            </a:fld>
            <a:endParaRPr lang="en-US"/>
          </a:p>
        </p:txBody>
      </p:sp>
    </p:spTree>
    <p:extLst>
      <p:ext uri="{BB962C8B-B14F-4D97-AF65-F5344CB8AC3E}">
        <p14:creationId xmlns:p14="http://schemas.microsoft.com/office/powerpoint/2010/main" val="1499408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551981-C498-BB40-9ED3-1A6C23DEB923}" type="datetimeFigureOut">
              <a:rPr lang="en-US" smtClean="0"/>
              <a:pPr/>
              <a:t>5/15/2014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EAEE89-986D-894E-80FC-892334684A0F}" type="slidenum">
              <a:rPr lang="en-US" smtClean="0"/>
              <a:pPr/>
              <a:t>‹#›</a:t>
            </a:fld>
            <a:endParaRPr lang="en-US"/>
          </a:p>
        </p:txBody>
      </p:sp>
    </p:spTree>
    <p:extLst>
      <p:ext uri="{BB962C8B-B14F-4D97-AF65-F5344CB8AC3E}">
        <p14:creationId xmlns:p14="http://schemas.microsoft.com/office/powerpoint/2010/main" val="1599828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551981-C498-BB40-9ED3-1A6C23DEB923}" type="datetimeFigureOut">
              <a:rPr lang="en-US" smtClean="0"/>
              <a:pPr/>
              <a:t>5/15/2014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EAEE89-986D-894E-80FC-892334684A0F}" type="slidenum">
              <a:rPr lang="en-US" smtClean="0"/>
              <a:pPr/>
              <a:t>‹#›</a:t>
            </a:fld>
            <a:endParaRPr lang="en-US"/>
          </a:p>
        </p:txBody>
      </p:sp>
    </p:spTree>
    <p:extLst>
      <p:ext uri="{BB962C8B-B14F-4D97-AF65-F5344CB8AC3E}">
        <p14:creationId xmlns:p14="http://schemas.microsoft.com/office/powerpoint/2010/main" val="2233883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551981-C498-BB40-9ED3-1A6C23DEB923}" type="datetimeFigureOut">
              <a:rPr lang="en-US" smtClean="0"/>
              <a:pPr/>
              <a:t>5/15/2014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EAEE89-986D-894E-80FC-892334684A0F}" type="slidenum">
              <a:rPr lang="en-US" smtClean="0"/>
              <a:pPr/>
              <a:t>‹#›</a:t>
            </a:fld>
            <a:endParaRPr lang="en-US"/>
          </a:p>
        </p:txBody>
      </p:sp>
    </p:spTree>
    <p:extLst>
      <p:ext uri="{BB962C8B-B14F-4D97-AF65-F5344CB8AC3E}">
        <p14:creationId xmlns:p14="http://schemas.microsoft.com/office/powerpoint/2010/main" val="498995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551981-C498-BB40-9ED3-1A6C23DEB923}" type="datetimeFigureOut">
              <a:rPr lang="en-US" smtClean="0"/>
              <a:pPr/>
              <a:t>5/15/2014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EAEE89-986D-894E-80FC-892334684A0F}" type="slidenum">
              <a:rPr lang="en-US" smtClean="0"/>
              <a:pPr/>
              <a:t>‹#›</a:t>
            </a:fld>
            <a:endParaRPr lang="en-US"/>
          </a:p>
        </p:txBody>
      </p:sp>
    </p:spTree>
    <p:extLst>
      <p:ext uri="{BB962C8B-B14F-4D97-AF65-F5344CB8AC3E}">
        <p14:creationId xmlns:p14="http://schemas.microsoft.com/office/powerpoint/2010/main" val="1696881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7650" y="1"/>
            <a:ext cx="8648700" cy="4862870"/>
          </a:xfrm>
          <a:prstGeom prst="rect">
            <a:avLst/>
          </a:prstGeom>
          <a:noFill/>
        </p:spPr>
        <p:txBody>
          <a:bodyPr wrap="square" rtlCol="0">
            <a:spAutoFit/>
          </a:bodyPr>
          <a:lstStyle/>
          <a:p>
            <a:pPr algn="ctr"/>
            <a:r>
              <a:rPr lang="en-US" sz="3200" b="1" dirty="0" smtClean="0"/>
              <a:t>Arctic Weather and Hazards Predictions </a:t>
            </a:r>
            <a:r>
              <a:rPr lang="en-US" sz="3200" b="1" dirty="0" smtClean="0"/>
              <a:t>Groups</a:t>
            </a:r>
          </a:p>
          <a:p>
            <a:pPr algn="ctr"/>
            <a:endParaRPr lang="en-US" sz="2800" b="1" dirty="0"/>
          </a:p>
          <a:p>
            <a:pPr algn="ctr"/>
            <a:endParaRPr lang="en-US" b="1" dirty="0" smtClean="0"/>
          </a:p>
          <a:p>
            <a:r>
              <a:rPr lang="en-US" sz="2800" b="1" dirty="0" smtClean="0"/>
              <a:t>What are actions recommended for NOAA to improve Arctic weather and hazards predictions and related services between now and 2020</a:t>
            </a:r>
            <a:r>
              <a:rPr lang="en-US" sz="2800" b="1" dirty="0" smtClean="0"/>
              <a:t>?</a:t>
            </a:r>
          </a:p>
          <a:p>
            <a:endParaRPr lang="en-US" sz="2800" dirty="0" smtClean="0"/>
          </a:p>
          <a:p>
            <a:pPr marL="342900" lvl="0" indent="-342900">
              <a:buFont typeface="Arial"/>
              <a:buChar char="•"/>
            </a:pPr>
            <a:r>
              <a:rPr lang="en-US" sz="2400" u="sng" dirty="0" smtClean="0"/>
              <a:t>PRIORITY</a:t>
            </a:r>
            <a:r>
              <a:rPr lang="en-US" sz="2400" dirty="0" smtClean="0"/>
              <a:t>:  Outreach to the end users so they can receive and send data/information (Alaska native communities, emergency management, fishing fleets, fuel-resupply, aviation, public safety, oil/gas companies, tourist companies, recreation groups, etc.); develop a cooperative observer network</a:t>
            </a:r>
            <a:r>
              <a:rPr lang="en-US" sz="2400" dirty="0" smtClean="0"/>
              <a:t>?</a:t>
            </a:r>
            <a:endParaRPr lang="en-US" sz="2400" dirty="0" smtClean="0"/>
          </a:p>
        </p:txBody>
      </p:sp>
    </p:spTree>
    <p:extLst>
      <p:ext uri="{BB962C8B-B14F-4D97-AF65-F5344CB8AC3E}">
        <p14:creationId xmlns:p14="http://schemas.microsoft.com/office/powerpoint/2010/main" val="40129375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05396" y="252740"/>
            <a:ext cx="7924862" cy="523220"/>
          </a:xfrm>
          <a:prstGeom prst="rect">
            <a:avLst/>
          </a:prstGeom>
        </p:spPr>
        <p:txBody>
          <a:bodyPr wrap="none">
            <a:spAutoFit/>
          </a:bodyPr>
          <a:lstStyle/>
          <a:p>
            <a:pPr marL="342900" indent="-342900"/>
            <a:r>
              <a:rPr lang="en-US" sz="2800" b="1" dirty="0" smtClean="0"/>
              <a:t>What are initial recommended actions</a:t>
            </a:r>
            <a:r>
              <a:rPr lang="en-US" sz="2800" b="1" dirty="0" smtClean="0"/>
              <a:t>? </a:t>
            </a:r>
            <a:r>
              <a:rPr lang="en-US" sz="2400" dirty="0" smtClean="0"/>
              <a:t>(We have 4)</a:t>
            </a:r>
            <a:endParaRPr lang="en-US" sz="2400" dirty="0"/>
          </a:p>
        </p:txBody>
      </p:sp>
      <p:sp>
        <p:nvSpPr>
          <p:cNvPr id="2049" name="Rectangle 1"/>
          <p:cNvSpPr>
            <a:spLocks noChangeArrowheads="1"/>
          </p:cNvSpPr>
          <p:nvPr/>
        </p:nvSpPr>
        <p:spPr bwMode="auto">
          <a:xfrm>
            <a:off x="228600" y="1605071"/>
            <a:ext cx="859155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l" defTabSz="914400" rtl="0" eaLnBrk="1" fontAlgn="base" latinLnBrk="0" hangingPunct="1">
              <a:lnSpc>
                <a:spcPct val="100000"/>
              </a:lnSpc>
              <a:spcBef>
                <a:spcPct val="0"/>
              </a:spcBef>
              <a:spcAft>
                <a:spcPct val="0"/>
              </a:spcAft>
              <a:buClrTx/>
              <a:buSzTx/>
              <a:buAutoNum type="arabicPeriod"/>
              <a:tabLst/>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Initiate </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an Arctic Forecast Improvement Program; this would include internal NOAA procedures to commit resources to observational and modeling priorities as identified above and enhance Congressional briefings aligned with OSTP/IARPC </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initiatives</a:t>
            </a:r>
          </a:p>
          <a:p>
            <a:pPr marL="457200" marR="0" lvl="0" indent="-457200" algn="l" defTabSz="914400" rtl="0" eaLnBrk="1" fontAlgn="base" latinLnBrk="0" hangingPunct="1">
              <a:lnSpc>
                <a:spcPct val="100000"/>
              </a:lnSpc>
              <a:spcBef>
                <a:spcPct val="0"/>
              </a:spcBef>
              <a:spcAft>
                <a:spcPct val="0"/>
              </a:spcAft>
              <a:buClrTx/>
              <a:buSzTx/>
              <a:buAutoNum type="arabicPeriod"/>
              <a:tabLst/>
            </a:pPr>
            <a:endParaRPr kumimoji="0" lang="en-US"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2.  Outreach </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to local residential communities (to include UMIAQ, radio stations, webinars, apps) to assure bidirectional receipt/usability of weather forecasts and warnings</a:t>
            </a:r>
            <a:endParaRPr kumimoji="0" lang="en-US"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are initial recommended actions?</a:t>
            </a:r>
            <a:br>
              <a:rPr lang="en-US" b="1" dirty="0"/>
            </a:br>
            <a:endParaRPr lang="en-US" dirty="0"/>
          </a:p>
        </p:txBody>
      </p:sp>
      <p:sp>
        <p:nvSpPr>
          <p:cNvPr id="3" name="Content Placeholder 2"/>
          <p:cNvSpPr>
            <a:spLocks noGrp="1"/>
          </p:cNvSpPr>
          <p:nvPr>
            <p:ph idx="1"/>
          </p:nvPr>
        </p:nvSpPr>
        <p:spPr/>
        <p:txBody>
          <a:bodyPr/>
          <a:lstStyle/>
          <a:p>
            <a:pPr marL="400050" lvl="1" indent="0" defTabSz="914400" eaLnBrk="0" fontAlgn="base" hangingPunct="0">
              <a:spcBef>
                <a:spcPct val="0"/>
              </a:spcBef>
              <a:spcAft>
                <a:spcPct val="0"/>
              </a:spcAft>
              <a:buNone/>
            </a:pPr>
            <a:r>
              <a:rPr lang="en-US" sz="2400" dirty="0" smtClean="0">
                <a:solidFill>
                  <a:prstClr val="black"/>
                </a:solidFill>
                <a:ea typeface="Calibri" pitchFamily="34" charset="0"/>
                <a:cs typeface="Times New Roman" pitchFamily="18" charset="0"/>
              </a:rPr>
              <a:t>3.  NOAA </a:t>
            </a:r>
            <a:r>
              <a:rPr lang="en-US" sz="2400" dirty="0">
                <a:solidFill>
                  <a:prstClr val="black"/>
                </a:solidFill>
                <a:ea typeface="Calibri" pitchFamily="34" charset="0"/>
                <a:cs typeface="Times New Roman" pitchFamily="18" charset="0"/>
              </a:rPr>
              <a:t>fully commit to supporting PPP/YOPP efforts through funding research opportunities, ship/aircraft time, open/online/interactive data archival, and intensive observation periods.  As part of that commitment, full resolution operational model output for the Arctic should be widely distributed/available for improved operational prediction capability. </a:t>
            </a:r>
            <a:endParaRPr lang="en-US" sz="2400" dirty="0" smtClean="0">
              <a:solidFill>
                <a:prstClr val="black"/>
              </a:solidFill>
              <a:ea typeface="Calibri" pitchFamily="34" charset="0"/>
              <a:cs typeface="Times New Roman" pitchFamily="18" charset="0"/>
            </a:endParaRPr>
          </a:p>
          <a:p>
            <a:pPr marL="0" lvl="0" indent="0" defTabSz="914400" eaLnBrk="0" fontAlgn="base" hangingPunct="0">
              <a:spcBef>
                <a:spcPct val="0"/>
              </a:spcBef>
              <a:spcAft>
                <a:spcPct val="0"/>
              </a:spcAft>
              <a:buNone/>
            </a:pPr>
            <a:endParaRPr lang="en-US" sz="2400" dirty="0">
              <a:solidFill>
                <a:prstClr val="black"/>
              </a:solidFill>
              <a:ea typeface="Calibri" pitchFamily="34" charset="0"/>
              <a:cs typeface="Times New Roman" pitchFamily="18" charset="0"/>
            </a:endParaRPr>
          </a:p>
          <a:p>
            <a:pPr marL="0" lvl="0" indent="0" defTabSz="914400" eaLnBrk="0" fontAlgn="base" hangingPunct="0">
              <a:spcBef>
                <a:spcPct val="0"/>
              </a:spcBef>
              <a:spcAft>
                <a:spcPct val="0"/>
              </a:spcAft>
              <a:buNone/>
            </a:pPr>
            <a:r>
              <a:rPr lang="en-US" sz="2400" dirty="0">
                <a:solidFill>
                  <a:prstClr val="black"/>
                </a:solidFill>
                <a:ea typeface="Calibri" pitchFamily="34" charset="0"/>
                <a:cs typeface="Times New Roman" pitchFamily="18" charset="0"/>
              </a:rPr>
              <a:t> </a:t>
            </a:r>
            <a:r>
              <a:rPr lang="en-US" sz="2400" dirty="0" smtClean="0">
                <a:solidFill>
                  <a:prstClr val="black"/>
                </a:solidFill>
                <a:ea typeface="Calibri" pitchFamily="34" charset="0"/>
                <a:cs typeface="Times New Roman" pitchFamily="18" charset="0"/>
              </a:rPr>
              <a:t>4.  Commit </a:t>
            </a:r>
            <a:r>
              <a:rPr lang="en-US" sz="2400" dirty="0">
                <a:solidFill>
                  <a:prstClr val="black"/>
                </a:solidFill>
                <a:ea typeface="Calibri" pitchFamily="34" charset="0"/>
                <a:cs typeface="Times New Roman" pitchFamily="18" charset="0"/>
              </a:rPr>
              <a:t>long-lead funding to a joint US/Canadian PCW Mission for a 2019/20 launch.</a:t>
            </a:r>
            <a:r>
              <a:rPr lang="en-US" sz="2400" dirty="0">
                <a:solidFill>
                  <a:prstClr val="black"/>
                </a:solidFill>
                <a:cs typeface="Arial" pitchFamily="34" charset="0"/>
              </a:rPr>
              <a:t> </a:t>
            </a:r>
          </a:p>
          <a:p>
            <a:pPr marL="0" indent="0">
              <a:buNone/>
            </a:pPr>
            <a:r>
              <a:rPr lang="en-US" sz="2400" dirty="0" smtClean="0"/>
              <a:t>(The end…are there any questions?)</a:t>
            </a:r>
            <a:endParaRPr lang="en-US" sz="2400" dirty="0"/>
          </a:p>
        </p:txBody>
      </p:sp>
    </p:spTree>
    <p:extLst>
      <p:ext uri="{BB962C8B-B14F-4D97-AF65-F5344CB8AC3E}">
        <p14:creationId xmlns:p14="http://schemas.microsoft.com/office/powerpoint/2010/main" val="32218418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spcBef>
                <a:spcPts val="0"/>
              </a:spcBef>
            </a:pPr>
            <a:r>
              <a:rPr lang="en-US" sz="2800" b="1" dirty="0"/>
              <a:t>What are actions recommended for NOAA to improve Arctic weather and hazards predictions and related services between now and 2020</a:t>
            </a:r>
            <a:r>
              <a:rPr lang="en-US" sz="2800" b="1" dirty="0" smtClean="0"/>
              <a:t>?</a:t>
            </a:r>
            <a:r>
              <a:rPr lang="en-US" sz="2800" dirty="0">
                <a:solidFill>
                  <a:prstClr val="black"/>
                </a:solidFill>
              </a:rPr>
              <a:t/>
            </a:r>
            <a:br>
              <a:rPr lang="en-US" sz="2800" dirty="0">
                <a:solidFill>
                  <a:prstClr val="black"/>
                </a:solidFill>
              </a:rPr>
            </a:br>
            <a:endParaRPr lang="en-US" dirty="0"/>
          </a:p>
        </p:txBody>
      </p:sp>
      <p:sp>
        <p:nvSpPr>
          <p:cNvPr id="3" name="Content Placeholder 2"/>
          <p:cNvSpPr>
            <a:spLocks noGrp="1"/>
          </p:cNvSpPr>
          <p:nvPr>
            <p:ph idx="1"/>
          </p:nvPr>
        </p:nvSpPr>
        <p:spPr/>
        <p:txBody>
          <a:bodyPr/>
          <a:lstStyle/>
          <a:p>
            <a:pPr lvl="0">
              <a:spcBef>
                <a:spcPts val="0"/>
              </a:spcBef>
            </a:pPr>
            <a:r>
              <a:rPr lang="en-US" sz="2400" u="sng" dirty="0">
                <a:solidFill>
                  <a:prstClr val="black"/>
                </a:solidFill>
              </a:rPr>
              <a:t>PRIORITY</a:t>
            </a:r>
            <a:r>
              <a:rPr lang="en-US" sz="2400" dirty="0">
                <a:solidFill>
                  <a:prstClr val="black"/>
                </a:solidFill>
              </a:rPr>
              <a:t>:  Improve spatial and temporal coverage of in situ and remote observations of basic environmental parameters for lower troposphere, surface, and upper ocean for initialization and validation of models, </a:t>
            </a:r>
            <a:r>
              <a:rPr lang="en-US" sz="2400" dirty="0" err="1" smtClean="0">
                <a:solidFill>
                  <a:prstClr val="black"/>
                </a:solidFill>
              </a:rPr>
              <a:t>eg</a:t>
            </a:r>
            <a:r>
              <a:rPr lang="en-US" sz="2400" dirty="0" smtClean="0">
                <a:solidFill>
                  <a:prstClr val="black"/>
                </a:solidFill>
              </a:rPr>
              <a:t>. </a:t>
            </a:r>
            <a:r>
              <a:rPr lang="en-US" sz="2400" dirty="0">
                <a:solidFill>
                  <a:prstClr val="black"/>
                </a:solidFill>
              </a:rPr>
              <a:t>profiles of basic meteorological parameters, surface temperature, sea state, snow cover, ice thickness/concentration, etc.</a:t>
            </a:r>
            <a:endParaRPr lang="en-US" sz="2400" u="sng" dirty="0">
              <a:solidFill>
                <a:prstClr val="black"/>
              </a:solidFill>
            </a:endParaRPr>
          </a:p>
          <a:p>
            <a:endParaRPr lang="en-US" dirty="0"/>
          </a:p>
        </p:txBody>
      </p:sp>
    </p:spTree>
    <p:extLst>
      <p:ext uri="{BB962C8B-B14F-4D97-AF65-F5344CB8AC3E}">
        <p14:creationId xmlns:p14="http://schemas.microsoft.com/office/powerpoint/2010/main" val="16833367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prstClr val="black"/>
                </a:solidFill>
              </a:rPr>
              <a:t>What are actions recommended for NOAA to improve Arctic weather and hazards predictions and related services between now and 2020?</a:t>
            </a:r>
            <a:endParaRPr lang="en-US" sz="2800" b="1" dirty="0"/>
          </a:p>
        </p:txBody>
      </p:sp>
      <p:sp>
        <p:nvSpPr>
          <p:cNvPr id="3" name="Content Placeholder 2"/>
          <p:cNvSpPr>
            <a:spLocks noGrp="1"/>
          </p:cNvSpPr>
          <p:nvPr>
            <p:ph idx="1"/>
          </p:nvPr>
        </p:nvSpPr>
        <p:spPr/>
        <p:txBody>
          <a:bodyPr/>
          <a:lstStyle/>
          <a:p>
            <a:pPr lvl="0"/>
            <a:endParaRPr lang="en-US" u="sng" dirty="0" smtClean="0"/>
          </a:p>
          <a:p>
            <a:pPr lvl="0"/>
            <a:r>
              <a:rPr lang="en-US" u="sng" dirty="0" smtClean="0"/>
              <a:t>PRIORITY</a:t>
            </a:r>
            <a:r>
              <a:rPr lang="en-US" dirty="0"/>
              <a:t>:  Start running a coupled slab ocean-atmosphere-ice research model now to assess sensitivity of weather prediction skill to coupling</a:t>
            </a:r>
          </a:p>
          <a:p>
            <a:endParaRPr lang="en-US" dirty="0"/>
          </a:p>
        </p:txBody>
      </p:sp>
      <p:sp>
        <p:nvSpPr>
          <p:cNvPr id="4" name="AutoShape 2" descr="data:image/jpeg;base64,/9j/4AAQSkZJRgABAQAAAQABAAD/2wCEAAkGBwgHBgkIBwgKCgkLDRYPDQwMDRsUFRAWIB0iIiAdHx8kKDQsJCYxJx8fLT0tMTU3Ojo6Iys/RD84QzQ5OjcBCgoKDQwNGg8PGjclHyU3Nzc3Nzc3Nzc3Nzc3Nzc3Nzc3Nzc3Nzc3Nzc3Nzc3Nzc3Nzc3Nzc3Nzc3Nzc3Nzc3N//AABEIAH4AvAMBIgACEQEDEQH/xAAbAAACAwEBAQAAAAAAAAAAAAACAwEEBQYAB//EADkQAAIBAwMBBQYDBwQDAAAAAAECAwAEEQUSITETIkFRkQYUMmFxgVKSoSMzQlNiweEVgrHwJEPR/8QAGQEAAwEBAQAAAAAAAAAAAAAAAAECAwQF/8QAHhEBAQEBAAMBAQEBAAAAAAAAAAERAgMSITFRQWH/2gAMAwEAAhEDEQA/AMMrXtp8zijIqdtes8/S9p/FUYI8adtqAtGDQAHzogD9KMLRqtSqUnafOoK/PH0p2M0O2kerhGm9lbZBJz+1AyD05yf+MVNqNJ7SVp0fZiJowSxJIU7wcY6nH9qomoYA0sP2Xnj0fYw3MSx4fnK8HnGMeVDew6MlvMbOWV5SuI96nGcD++aolRjGKgrznFHqXs1LiPQn29nvTOSSM8dABznyJ+/JqtqltYQx7LWQNNkE97cAMdAfHwqmy0JApep+zSUaRklE2985Mu5spznbjoemM0qY6YixmKIF967w27BB7x9Ph/WqOKgg80ep60YTo5lLSwgE54ywQHL4GMEjjZzzSbYaZiT3lMne20ruxt6j9V2/Rs+FUSvNe2/pS9T1q3H+jdtK6KoX/wBSqGK4GSd3TrwOhpcL6MZS00ODg4GWCdWxxgnpt86zCvNCVpeqtayy6MI0BgBZTlmBbB6nHhwcBflnP0EtoiSKQitCvJDB+0Y5z9NuOPtWUV4oNtT6nrWaTQ2dDHBg5y3aFsYweOh5zjPBHhWDeCL3ub3bmHednGOM8daYymgKZ5yKnFN3bU44qamuxw6HFSBRYqQKQ1AowOOKHFEKMVKE1BFGBXiOKStJIqGHNNIoSKC0sihIp2KEigtLIoCKdjihK0sPS8cVG2nBTimvZXMalpLeVVAyWZCBikqKZFQVFOZajbQeklcUJFPK0O2lYcpBGRQFeKsleKWUqVTpXK0og54q0y0opSxcrYIqQKLFexXQ4qjFeAxRYqQKCQBUgCpAp9tay3BKxLkqpY/QUr8VCQK9ir7aTfxwNM9rIsaAFiwxgfSqeOB8+lKWX8VlJIoStNYVBFMqXioIppFQV58KBCytDtNdRoXsudWtTcG8SBQSMFMnHn1rr4dItLbQ5LOeGKVQmCxUAEn+LOOvPWse/NzPjbnxdWa4TTtAu2jivJ4QsDd6MFvj/wC/OvoFnI82nlZY9wQZePOQ6nqP8VSstJR7KH/z07OFQpyhyOK2dLiMNrugfeD1BBH1rm78l6b8cer5LrttDbavdQ2/ESv3FPVQRnH2zj7VQ2V9T1v2b03VLs30kk6SMMMsZUbiPHkeVcFe6NdWtz2Qt52Qluybsz31Bxmt/H5JYx74srIK15YmeTZGjM56KoyTWjdaXd2s8cM8JSSQZReDn0rotFtTDHB7rabLlTl5Q3Jz4cnp8qrrvInnna4uWF4nKSoyOpwVYYI+opTLX0H2xszPpPvs8CRzRuoJChWOeCD4nwNcIY8Ucde01XU9arMlKKc1cZPPFBsHj+lFGruKLFM2/KvBa3clLIqQKZtzxirEVjdSbdltM24ZG2MnNFsn6clpEMLTSLHGCWY4GBXeezd3a2dgYlQLIBlTtGSfPNZ2m+y13GEme4SKQ8bApJUVoWmlyQXjW3dkAYMrAYDfLNcnl7nXyOrxcWfbG7aajleyuItueBnoc9OaoW9lY22pS+528eXO88Z9KpX8kpu3aVTEwIBQDGDTdNwZg75486w/Px0qfttpFkLFtQt4DFcB17TbwGB46dPLpXD7a+xXdra6nZtaOTh16g8rXP6v7DwS4k02QQ4XmN8sD98/StvD5pzM6YeXxW3Y+e7a1tOs2tZVuruCN025WOQbgwI6kf8A2r1h7MXNxHKZSbeSNtoWRDtJ+ZqzciWOWSGZdsicNjkH6fKtO/LLMiPH4/8AaXp1zIJxv4jJyQvA9K3NU1p5o+xhACbfEeFc1js8NnGelalpEsVzGt/GCpHG48H64rmufrpn5gLW4kJUIxY/WuusLiCRFjjbfgA5BA5rm9QsU7XfYBmhfjAHCffyorSGW0vApY4XncvOamnG+9ojyvFjJAzyevypidtdK4SQIEO3aB6VaRFmCyZywAGaypJJNJmZ5jG0cr4AVuR49KmHWZqunTQTtdXEUcixrsjGeQp61gRTtFOpXkocAEZGK6XV9ZgFs/d7U9ASa5K2aSR2MWOOTuOBWnO2fWdd/aIt1pvZXyB+1BWRfMVyftJ7JtJeiTTUtYrfbh1V8bf6sH+1aVjrxtYh7wEbBwoA6fes+PUp578zBxErNwAeg8qUvXN2Ksln1esdLt9OsdkBimcfvGMWGY9Qec/Kqst5bSNmSzgdhxllGauXksJiZ95BznA4yfHFYbpGzFlXAPhmo208k/GFsqdlOCYognFenrzAQQPNMkcab3Y8L513FhPfIyxTBiyAgbT0zXN6RFB70kkk23HgoyRXTPe2y2bSzCRpQ2D38da5PN3tx2+DnOdMvdQSKzSCJHNy7DJByAPr/amvPcExy3ClFTp5Zrlobu53Op5DNnz5rQ33BgVpQRk4ClutYVtGtflNQdDhRJjls9aWYGtXCHGcdQaDTI+1dWdwua1wbSSXIO4sMEmlqh25EKo4cksPhbircVwJXcDG1MZrOuIIs5EhIX8RzmqmpasYsxRECPbg5Xk0v0C1i4uWvA1pC0kQXDY6E8/4rlb+3ubdS/aSoR/AeOvlXQ6VfGWZY2IGTxXtd0t7yFpEuy0qg7YtoA9ac6ylZrlu1WRUSTAJ6nNakEMM8Zji3O647279K52eQ2sjRTAqynBBq1pV/PHJiAgKxzzV0o6aOyuI0JmOyLGc7uo+VX7W4iAJijjIXxIwa5K916d2aJjyD0Bp2i6k6F1Kg7h1qbqnaRXTMBhQmeTg1n6vpF1qJQi5WJQcqSTjnr96GzSI966lK7sbQAf+aPVNRIykaFovMdPtUy4dmuNmtbyOf3WRWZ2OAAc5560u6tp7GbsrhNjYz8jXQSN72hjziQfuwMDJz0+VUb55ZxEjROJov4nGdorSdsrzjOxM5RdjEkYUY61ZNrcRQNLJC6IPEirlq11c25GwHaeG3jINHNcywxP71tcY5V+R9aV6P0IiiuNqdpGSsg7pY0wWjKMOyq3kSaPT5zNGwlYohXCeVPlBZgWm5x129azvS5y5wJRYAI3dPE0zGKTOxVMr18sda9C9fHnSfVhJIVUnGPmtQNVgUOveIYjOelZRhkKEwylX/CelZk9pqjlituzqOpUVzfHVL8dbb6nEoR0KcH71am1VJI93xDrjyr54ZrqHh4yvzINEt++3Jc4qfVXtXbw6zEDyXDdBgdKt2uuAnaARnxIrhIL3+sg/OrP+o9nj9pxSsVOn0Ca6upYRJFJAV6YLf2rmNSk1IzDc6nywc1kvqJK5Ep+gNVZtRmRdyynB8zSnw7Wzb6jf2+cTAbTyOvNTP7S3wk3NICw8qxLftrtmzcohHXNefRrmZji6B/FxiqyJ9hXntBdb5HZEctzyOlY82r3Dtk92rF/pstmoMlzGWPguSaQ2kXckCSxDeGGelBaCPUZy2Q/NbOl6tNH0fk/Oufa0u4c9pbyqB4leKu6db3UpAjt3I8wKDfQtG1Z5DiWY4x0zW0k08rYFtKC3QuOMVxmliWxmjlkVcKeQwzXSXOtymAuUyg5HmPtWfU/i5W4tq0SM4aPeeAV8frVG6jlUjtTg445yDWMntA8pCoNp+R6VdudYlFq7CIOijvbhU50r4Xtvwf2YQIDwgOKVdJdybe2jB/pHNZq+0MrPshTDE4GBUzXV2nDE7jyMHOKrKnUuJIh2aMUUnOCa8dUmhxGVV8eJbFZ000m7e7k0trz8S/pTs0a3boxRzMsT708DVffEwIdufIcZ+9UGv7UjK3MJ+kgpBuIH5EsbfMMK09nPOZuti4tdMRQ6s+9uo3E4FQkFnHvK3DFCO6QT1+lZHaw47rpz5MKYkiAfGvrWef8AWurbpE56kjwyaAW9uDkRIT57aSJk/GvrRieP+Yn5hVo+mJaWzuFEMYLEDO2tO10jTBEJJOxZxxgYxmskyoejr60BaMn41z9anr7/AKqXHQPp2mJKQ9lbkHx2DmkXFjpscThLWBWPQhBmshWQAHev13U1XB5Lg/7qicX+rvc/g0t4F+CJADzwKPAHypXaqONw9agTr+JfWtdxjfprqp6qKHAPFA8yjHeHrQ9sn419aNLDTGMf5pMiyr3o32kdcnjFT264+JfWo7dT/EPWjVILnflp3yODini42pmRx9/Gkdsn419aF5ImHeKH6mjYHpkgvDtVljk80PJFTHBJGCvvMhXxBGM0lWtVfcDED9qYbtMfvE/NS0zfd4l6IBnxqrNbsMmGck+T8ipa7jx+8T8wpLXafzE/NStOM+Yai1x34QVHHcbg+pp4tVIySyk9Rup/vkQz+0Q/7hS2u4yeJE/MKSipCpJJROvlQYj/AJaelJMxS+li/hLcUR2nwxgZ61pcsc/3VoGLHMaelQNmM7QPtSY/j5HGKkkKvSs6104bSeAPSi2rn4R6UqMjHSmLtPhSPYdGqfhHoKsRqmPhHpVZKtRkY5yanFSxMiIRyin7VUljTPwr6VacjYetVpufSlNO2EqqfhX0oZUiHO0elSCB4UuZgegqpKj4qTlRjAqA48hjwpcxHjQKCehwaf0LO4AZAX0pkL5PIT8tVgpI60yGMjnPiKX02tAFOMpF+SrnZx4zsT7LVG2OG6mrqnujk9KX1ZTRx5+BfQULpHtPc5+lFIcUmSTC8k4FH0FELnGw/fFQVXb8J/Sg4Y7hkCoLceNH0aBwoJwP0pYPyHpSbiUBv4qre9YA+LpU6eP/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6082958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7650" y="1"/>
            <a:ext cx="8648700" cy="4462760"/>
          </a:xfrm>
          <a:prstGeom prst="rect">
            <a:avLst/>
          </a:prstGeom>
          <a:noFill/>
        </p:spPr>
        <p:txBody>
          <a:bodyPr wrap="square" rtlCol="0">
            <a:spAutoFit/>
          </a:bodyPr>
          <a:lstStyle/>
          <a:p>
            <a:pPr algn="ctr"/>
            <a:r>
              <a:rPr lang="en-US" sz="2800" b="1" dirty="0" smtClean="0"/>
              <a:t>Arctic Weather and Hazards Predictions Groups</a:t>
            </a:r>
            <a:endParaRPr lang="en-US" dirty="0" smtClean="0"/>
          </a:p>
          <a:p>
            <a:r>
              <a:rPr lang="en-US" sz="2800" b="1" dirty="0" smtClean="0"/>
              <a:t>What are actions recommended for NOAA to improve Arctic weather and hazards predictions and related services between now and 2020?  (Continued</a:t>
            </a:r>
            <a:r>
              <a:rPr lang="en-US" sz="2800" b="1" dirty="0" smtClean="0"/>
              <a:t>)</a:t>
            </a:r>
          </a:p>
          <a:p>
            <a:endParaRPr lang="en-US" sz="2800" b="1" dirty="0" smtClean="0"/>
          </a:p>
          <a:p>
            <a:pPr lvl="0">
              <a:buFont typeface="Arial" pitchFamily="34" charset="0"/>
              <a:buChar char="•"/>
            </a:pPr>
            <a:r>
              <a:rPr lang="en-US" sz="2400" dirty="0" smtClean="0"/>
              <a:t>Develop an Arctic inventory/index that links to ready-to-use/accessible data from all countries for end users and modelers, and indicate its applicability, i.e., forecasting for storm surge, etc</a:t>
            </a:r>
            <a:r>
              <a:rPr lang="en-US" sz="2400" dirty="0" smtClean="0"/>
              <a:t>.</a:t>
            </a:r>
          </a:p>
          <a:p>
            <a:pPr lvl="0"/>
            <a:endParaRPr lang="en-US" sz="2400" dirty="0" smtClean="0"/>
          </a:p>
          <a:p>
            <a:pPr lvl="0">
              <a:buFont typeface="Arial" pitchFamily="34" charset="0"/>
              <a:buChar char="•"/>
            </a:pPr>
            <a:r>
              <a:rPr lang="en-US" sz="2400" dirty="0" smtClean="0"/>
              <a:t>Develop robust archive of data analyses and products (input data, output data and products, observations</a:t>
            </a:r>
            <a:r>
              <a:rPr lang="en-US" sz="2400" dirty="0" smtClean="0"/>
              <a:t>)</a:t>
            </a:r>
            <a:endParaRPr lang="en-US" sz="2400" dirty="0" smtClean="0"/>
          </a:p>
        </p:txBody>
      </p:sp>
    </p:spTree>
    <p:extLst>
      <p:ext uri="{BB962C8B-B14F-4D97-AF65-F5344CB8AC3E}">
        <p14:creationId xmlns:p14="http://schemas.microsoft.com/office/powerpoint/2010/main" val="40129375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a:t>Arctic Weather and Hazards Predictions Groups</a:t>
            </a:r>
            <a:r>
              <a:rPr lang="en-US" sz="2400" dirty="0"/>
              <a:t/>
            </a:r>
            <a:br>
              <a:rPr lang="en-US" sz="2400" dirty="0"/>
            </a:br>
            <a:r>
              <a:rPr lang="en-US" sz="2800" b="1" dirty="0"/>
              <a:t>What are actions recommended for NOAA to improve Arctic weather and hazards predictions and related services between now and 2020?  (Continued)</a:t>
            </a:r>
            <a:br>
              <a:rPr lang="en-US" sz="2800" b="1" dirty="0"/>
            </a:br>
            <a:r>
              <a:rPr lang="en-US" sz="1800" dirty="0" smtClean="0">
                <a:solidFill>
                  <a:prstClr val="black"/>
                </a:solidFill>
              </a:rPr>
              <a:t/>
            </a:r>
            <a:br>
              <a:rPr lang="en-US" sz="1800" dirty="0" smtClean="0">
                <a:solidFill>
                  <a:prstClr val="black"/>
                </a:solidFill>
              </a:rPr>
            </a:br>
            <a:endParaRPr lang="en-US" dirty="0"/>
          </a:p>
        </p:txBody>
      </p:sp>
      <p:sp>
        <p:nvSpPr>
          <p:cNvPr id="3" name="Content Placeholder 2"/>
          <p:cNvSpPr>
            <a:spLocks noGrp="1"/>
          </p:cNvSpPr>
          <p:nvPr>
            <p:ph idx="1"/>
          </p:nvPr>
        </p:nvSpPr>
        <p:spPr/>
        <p:txBody>
          <a:bodyPr/>
          <a:lstStyle/>
          <a:p>
            <a:pPr marL="0" lvl="0" indent="0">
              <a:spcBef>
                <a:spcPts val="0"/>
              </a:spcBef>
              <a:buFont typeface="Arial" pitchFamily="34" charset="0"/>
              <a:buChar char="•"/>
            </a:pPr>
            <a:r>
              <a:rPr lang="en-US" sz="2400" dirty="0">
                <a:solidFill>
                  <a:prstClr val="black"/>
                </a:solidFill>
              </a:rPr>
              <a:t>Improve communication between sea ice and atmospheric modelers (“need to couple the modelers before coupling the models”- P. C.-C</a:t>
            </a:r>
            <a:r>
              <a:rPr lang="en-US" sz="2400" dirty="0" smtClean="0">
                <a:solidFill>
                  <a:prstClr val="black"/>
                </a:solidFill>
              </a:rPr>
              <a:t>.)</a:t>
            </a:r>
          </a:p>
          <a:p>
            <a:pPr marL="0" lvl="0" indent="0">
              <a:spcBef>
                <a:spcPts val="0"/>
              </a:spcBef>
              <a:buFont typeface="Arial" pitchFamily="34" charset="0"/>
              <a:buChar char="•"/>
            </a:pPr>
            <a:endParaRPr lang="en-US" sz="2400" dirty="0">
              <a:solidFill>
                <a:prstClr val="black"/>
              </a:solidFill>
            </a:endParaRPr>
          </a:p>
          <a:p>
            <a:pPr marL="0" lvl="0" indent="0">
              <a:spcBef>
                <a:spcPts val="0"/>
              </a:spcBef>
              <a:buFont typeface="Arial" pitchFamily="34" charset="0"/>
              <a:buChar char="•"/>
            </a:pPr>
            <a:r>
              <a:rPr lang="en-US" sz="2400" dirty="0">
                <a:solidFill>
                  <a:prstClr val="black"/>
                </a:solidFill>
              </a:rPr>
              <a:t>OAR/NWS/NESDIS leaderships to IMMEDIATELY identify resources and/or ongoing activities as a contribution to support YOPP </a:t>
            </a:r>
            <a:r>
              <a:rPr lang="en-US" sz="2400" dirty="0" smtClean="0">
                <a:solidFill>
                  <a:prstClr val="black"/>
                </a:solidFill>
              </a:rPr>
              <a:t>efforts</a:t>
            </a:r>
          </a:p>
          <a:p>
            <a:pPr marL="0" lvl="0" indent="0">
              <a:spcBef>
                <a:spcPts val="0"/>
              </a:spcBef>
              <a:buFont typeface="Arial" pitchFamily="34" charset="0"/>
              <a:buChar char="•"/>
            </a:pPr>
            <a:endParaRPr lang="en-US" sz="2400" dirty="0">
              <a:solidFill>
                <a:prstClr val="black"/>
              </a:solidFill>
            </a:endParaRPr>
          </a:p>
          <a:p>
            <a:pPr marL="0" lvl="0" indent="0">
              <a:spcBef>
                <a:spcPts val="0"/>
              </a:spcBef>
              <a:buFont typeface="Arial" pitchFamily="34" charset="0"/>
              <a:buChar char="•"/>
            </a:pPr>
            <a:r>
              <a:rPr lang="en-US" sz="2400" dirty="0">
                <a:solidFill>
                  <a:prstClr val="black"/>
                </a:solidFill>
              </a:rPr>
              <a:t>NOAA/NWS needs to make Arctic modeling improvement a high priority and accelerate capabilities to operations in preparation for the 2017 YOPP (i.e., utilization of new Arctic Test Bed)</a:t>
            </a:r>
          </a:p>
          <a:p>
            <a:endParaRPr lang="en-US" dirty="0"/>
          </a:p>
        </p:txBody>
      </p:sp>
    </p:spTree>
    <p:extLst>
      <p:ext uri="{BB962C8B-B14F-4D97-AF65-F5344CB8AC3E}">
        <p14:creationId xmlns:p14="http://schemas.microsoft.com/office/powerpoint/2010/main" val="19078117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 y="304800"/>
            <a:ext cx="8534400" cy="4339650"/>
          </a:xfrm>
          <a:prstGeom prst="rect">
            <a:avLst/>
          </a:prstGeom>
        </p:spPr>
        <p:txBody>
          <a:bodyPr wrap="square">
            <a:spAutoFit/>
          </a:bodyPr>
          <a:lstStyle/>
          <a:p>
            <a:r>
              <a:rPr lang="en-US" sz="2800" b="1" dirty="0" smtClean="0"/>
              <a:t>How can NOAA work together with partners to achieve this progress?</a:t>
            </a:r>
          </a:p>
          <a:p>
            <a:endParaRPr lang="en-US" sz="2800" dirty="0" smtClean="0"/>
          </a:p>
          <a:p>
            <a:pPr lvl="0">
              <a:buFont typeface="Arial" pitchFamily="34" charset="0"/>
              <a:buChar char="•"/>
            </a:pPr>
            <a:r>
              <a:rPr lang="en-US" sz="2400" dirty="0" smtClean="0"/>
              <a:t>OAR/NWS/NESDIS to work closely with IARPC/CLIVAR/NOPP to IMMEDIATELY identify resources and/or ongoing activities as a contribution to support YOPP </a:t>
            </a:r>
            <a:r>
              <a:rPr lang="en-US" sz="2400" dirty="0" smtClean="0"/>
              <a:t>efforts</a:t>
            </a:r>
          </a:p>
          <a:p>
            <a:pPr lvl="0">
              <a:buFont typeface="Arial" pitchFamily="34" charset="0"/>
              <a:buChar char="•"/>
            </a:pPr>
            <a:endParaRPr lang="en-US" sz="2400" dirty="0"/>
          </a:p>
          <a:p>
            <a:pPr lvl="0"/>
            <a:endParaRPr lang="en-US" sz="2400" dirty="0" smtClean="0"/>
          </a:p>
          <a:p>
            <a:pPr lvl="0">
              <a:buFont typeface="Arial" pitchFamily="34" charset="0"/>
              <a:buChar char="•"/>
            </a:pPr>
            <a:r>
              <a:rPr lang="en-US" sz="2400" dirty="0" smtClean="0"/>
              <a:t>Request that NASA and NOAA block significant time during critical periods, i.e., sea ice transition, of Global Hawk and P3 usage for Arctic surveys as well as UAS and other airborne </a:t>
            </a:r>
            <a:r>
              <a:rPr lang="en-US" sz="2400" dirty="0" smtClean="0"/>
              <a:t>capabilities</a:t>
            </a:r>
            <a:endParaRPr lang="en-US"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t>How can NOAA work together with partners to achieve this progress</a:t>
            </a:r>
            <a:r>
              <a:rPr lang="en-US" sz="3600" b="1" dirty="0" smtClean="0"/>
              <a:t>? </a:t>
            </a:r>
            <a:r>
              <a:rPr lang="en-US" sz="2700" b="1" dirty="0" smtClean="0"/>
              <a:t>(contd.)</a:t>
            </a:r>
            <a:r>
              <a:rPr lang="en-US" sz="2700" b="1" dirty="0"/>
              <a:t/>
            </a:r>
            <a:br>
              <a:rPr lang="en-US" sz="2700" b="1" dirty="0"/>
            </a:br>
            <a:endParaRPr lang="en-US" sz="2700" dirty="0"/>
          </a:p>
        </p:txBody>
      </p:sp>
      <p:sp>
        <p:nvSpPr>
          <p:cNvPr id="3" name="Content Placeholder 2"/>
          <p:cNvSpPr>
            <a:spLocks noGrp="1"/>
          </p:cNvSpPr>
          <p:nvPr>
            <p:ph idx="1"/>
          </p:nvPr>
        </p:nvSpPr>
        <p:spPr/>
        <p:txBody>
          <a:bodyPr>
            <a:normAutofit/>
          </a:bodyPr>
          <a:lstStyle/>
          <a:p>
            <a:pPr lvl="0">
              <a:buFont typeface="Arial" pitchFamily="34" charset="0"/>
              <a:buChar char="•"/>
            </a:pPr>
            <a:r>
              <a:rPr lang="en-US" dirty="0"/>
              <a:t>Ask USAF to provide ABI to Canadian Space Agency (CSA) for launch of Polar Communication and Weather (PCW) Mission</a:t>
            </a:r>
            <a:r>
              <a:rPr lang="en-US" dirty="0" smtClean="0"/>
              <a:t>.</a:t>
            </a:r>
          </a:p>
          <a:p>
            <a:pPr marL="0" lvl="0" indent="0">
              <a:buNone/>
            </a:pPr>
            <a:endParaRPr lang="en-US" dirty="0"/>
          </a:p>
          <a:p>
            <a:pPr lvl="0">
              <a:buFont typeface="Arial" pitchFamily="34" charset="0"/>
              <a:buChar char="•"/>
            </a:pPr>
            <a:r>
              <a:rPr lang="en-US" dirty="0"/>
              <a:t>Expand capabilities of the U.S. Interagency Arctic Buoy Program to observe atmospheric, sea ice, and oceanic parameters</a:t>
            </a:r>
          </a:p>
          <a:p>
            <a:endParaRPr lang="en-US" dirty="0"/>
          </a:p>
        </p:txBody>
      </p:sp>
    </p:spTree>
    <p:extLst>
      <p:ext uri="{BB962C8B-B14F-4D97-AF65-F5344CB8AC3E}">
        <p14:creationId xmlns:p14="http://schemas.microsoft.com/office/powerpoint/2010/main" val="10431541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spcBef>
                <a:spcPts val="0"/>
              </a:spcBef>
            </a:pPr>
            <a:r>
              <a:rPr lang="en-US" sz="3600" b="1" dirty="0">
                <a:solidFill>
                  <a:prstClr val="black"/>
                </a:solidFill>
              </a:rPr>
              <a:t>How can NOAA work together with partners to achieve this progress? </a:t>
            </a:r>
            <a:r>
              <a:rPr lang="en-US" sz="2700" b="1" dirty="0">
                <a:solidFill>
                  <a:prstClr val="black"/>
                </a:solidFill>
              </a:rPr>
              <a:t>(contd.)</a:t>
            </a:r>
            <a:r>
              <a:rPr lang="en-US" sz="2800" b="1" dirty="0">
                <a:solidFill>
                  <a:prstClr val="black"/>
                </a:solidFill>
              </a:rPr>
              <a:t/>
            </a:r>
            <a:br>
              <a:rPr lang="en-US" sz="2800" b="1" dirty="0">
                <a:solidFill>
                  <a:prstClr val="black"/>
                </a:solidFill>
              </a:rPr>
            </a:br>
            <a:endParaRPr lang="en-US" dirty="0"/>
          </a:p>
        </p:txBody>
      </p:sp>
      <p:sp>
        <p:nvSpPr>
          <p:cNvPr id="3" name="Content Placeholder 2"/>
          <p:cNvSpPr>
            <a:spLocks noGrp="1"/>
          </p:cNvSpPr>
          <p:nvPr>
            <p:ph idx="1"/>
          </p:nvPr>
        </p:nvSpPr>
        <p:spPr/>
        <p:txBody>
          <a:bodyPr/>
          <a:lstStyle/>
          <a:p>
            <a:pPr lvl="0">
              <a:buFont typeface="Arial" pitchFamily="34" charset="0"/>
              <a:buChar char="•"/>
            </a:pPr>
            <a:r>
              <a:rPr lang="en-US" dirty="0">
                <a:solidFill>
                  <a:prstClr val="black"/>
                </a:solidFill>
              </a:rPr>
              <a:t>Expand capabilities of NOAA@NSIDC to archive and distribute Arctic observational data</a:t>
            </a:r>
          </a:p>
          <a:p>
            <a:endParaRPr lang="en-US" dirty="0"/>
          </a:p>
        </p:txBody>
      </p:sp>
    </p:spTree>
    <p:extLst>
      <p:ext uri="{BB962C8B-B14F-4D97-AF65-F5344CB8AC3E}">
        <p14:creationId xmlns:p14="http://schemas.microsoft.com/office/powerpoint/2010/main" val="30763648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1950" y="285750"/>
            <a:ext cx="8534400" cy="5355312"/>
          </a:xfrm>
          <a:prstGeom prst="rect">
            <a:avLst/>
          </a:prstGeom>
        </p:spPr>
        <p:txBody>
          <a:bodyPr wrap="square">
            <a:spAutoFit/>
          </a:bodyPr>
          <a:lstStyle/>
          <a:p>
            <a:r>
              <a:rPr lang="en-US" sz="2800" b="1" dirty="0" smtClean="0"/>
              <a:t>What would be metrics indicating that NOAA has made progress in these areas?</a:t>
            </a:r>
          </a:p>
          <a:p>
            <a:endParaRPr lang="en-US" sz="2800" dirty="0" smtClean="0"/>
          </a:p>
          <a:p>
            <a:pPr lvl="0">
              <a:buFont typeface="Arial" pitchFamily="34" charset="0"/>
              <a:buChar char="•"/>
            </a:pPr>
            <a:r>
              <a:rPr lang="en-US" sz="2400" dirty="0" smtClean="0"/>
              <a:t> Appropriate metrics do not exist.  Therefore, we recommend</a:t>
            </a:r>
            <a:r>
              <a:rPr lang="en-US" sz="2400" dirty="0" smtClean="0"/>
              <a:t>:</a:t>
            </a:r>
          </a:p>
          <a:p>
            <a:pPr lvl="0">
              <a:buFont typeface="Arial" pitchFamily="34" charset="0"/>
              <a:buChar char="•"/>
            </a:pPr>
            <a:endParaRPr lang="en-US" sz="2400" dirty="0" smtClean="0"/>
          </a:p>
          <a:p>
            <a:pPr marL="800100" lvl="1" indent="-342900">
              <a:buFont typeface="Arial" panose="020B0604020202020204" pitchFamily="34" charset="0"/>
              <a:buChar char="•"/>
            </a:pPr>
            <a:r>
              <a:rPr lang="en-US" sz="2400" dirty="0" smtClean="0"/>
              <a:t>Identification and use of appropriate outreach channels to end </a:t>
            </a:r>
            <a:r>
              <a:rPr lang="en-US" sz="2400" dirty="0" smtClean="0"/>
              <a:t>users</a:t>
            </a:r>
          </a:p>
          <a:p>
            <a:pPr marL="800100" lvl="1" indent="-342900">
              <a:buFont typeface="Arial" panose="020B0604020202020204" pitchFamily="34" charset="0"/>
              <a:buChar char="•"/>
            </a:pPr>
            <a:endParaRPr lang="en-US" sz="2400" dirty="0" smtClean="0"/>
          </a:p>
          <a:p>
            <a:pPr marL="800100" lvl="1" indent="-342900">
              <a:buFont typeface="Arial" panose="020B0604020202020204" pitchFamily="34" charset="0"/>
              <a:buChar char="•"/>
            </a:pPr>
            <a:r>
              <a:rPr lang="en-US" sz="2400" dirty="0" smtClean="0"/>
              <a:t>Define Arctic-specific GPRA goals and strive to have the ones that overlap with the lower-48 GPRAs to be </a:t>
            </a:r>
            <a:r>
              <a:rPr lang="en-US" sz="2400" dirty="0" smtClean="0"/>
              <a:t>commensurate</a:t>
            </a:r>
          </a:p>
          <a:p>
            <a:pPr lvl="1"/>
            <a:r>
              <a:rPr lang="en-US" sz="2400" dirty="0" smtClean="0"/>
              <a:t> </a:t>
            </a:r>
            <a:endParaRPr lang="en-US" sz="2400" dirty="0" smtClean="0"/>
          </a:p>
          <a:p>
            <a:pPr marL="800100" lvl="1" indent="-342900">
              <a:buFont typeface="Arial" panose="020B0604020202020204" pitchFamily="34" charset="0"/>
              <a:buChar char="•"/>
            </a:pPr>
            <a:r>
              <a:rPr lang="en-US" sz="2400" dirty="0" smtClean="0"/>
              <a:t>Develop measures for model verification in the Arctic</a:t>
            </a:r>
          </a:p>
          <a:p>
            <a:pPr>
              <a:buFont typeface="Arial" pitchFamily="34" charset="0"/>
              <a:buChar char="•"/>
            </a:pPr>
            <a:endParaRPr lang="en-US" sz="2400" dirty="0" smtClean="0"/>
          </a:p>
          <a:p>
            <a:pPr marL="342900" indent="-342900">
              <a:buFont typeface="Arial"/>
              <a:buChar char="•"/>
            </a:pP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125</TotalTime>
  <Words>721</Words>
  <Application>Microsoft Office PowerPoint</Application>
  <PresentationFormat>On-screen Show (4:3)</PresentationFormat>
  <Paragraphs>54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What are actions recommended for NOAA to improve Arctic weather and hazards predictions and related services between now and 2020? </vt:lpstr>
      <vt:lpstr>What are actions recommended for NOAA to improve Arctic weather and hazards predictions and related services between now and 2020?</vt:lpstr>
      <vt:lpstr>PowerPoint Presentation</vt:lpstr>
      <vt:lpstr>Arctic Weather and Hazards Predictions Groups What are actions recommended for NOAA to improve Arctic weather and hazards predictions and related services between now and 2020?  (Continued)  </vt:lpstr>
      <vt:lpstr>PowerPoint Presentation</vt:lpstr>
      <vt:lpstr>How can NOAA work together with partners to achieve this progress? (contd.) </vt:lpstr>
      <vt:lpstr>How can NOAA work together with partners to achieve this progress? (contd.) </vt:lpstr>
      <vt:lpstr>PowerPoint Presentation</vt:lpstr>
      <vt:lpstr>PowerPoint Presentation</vt:lpstr>
      <vt:lpstr>What are initial recommended actions? </vt:lpstr>
    </vt:vector>
  </TitlesOfParts>
  <Company>NOAA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CDC NOAA</dc:creator>
  <cp:lastModifiedBy>Wayne Weeks</cp:lastModifiedBy>
  <cp:revision>17</cp:revision>
  <cp:lastPrinted>2014-05-14T18:40:56Z</cp:lastPrinted>
  <dcterms:created xsi:type="dcterms:W3CDTF">2014-05-14T18:22:09Z</dcterms:created>
  <dcterms:modified xsi:type="dcterms:W3CDTF">2014-05-15T14:31:45Z</dcterms:modified>
</cp:coreProperties>
</file>