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2" r:id="rId4"/>
    <p:sldId id="257" r:id="rId5"/>
    <p:sldId id="263" r:id="rId6"/>
    <p:sldId id="258" r:id="rId7"/>
    <p:sldId id="261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744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6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5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5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9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9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6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5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2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C2830-5ECD-E04D-9303-98BFAA7D728D}" type="datetimeFigureOut">
              <a:rPr lang="en-US" smtClean="0"/>
              <a:t>5/29/14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7B94C-B86B-D141-9369-A49E221ED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4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4901"/>
            <a:ext cx="7772400" cy="1583141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en-US" sz="3200" b="1" dirty="0" smtClean="0"/>
              <a:t>Arctic-lower latitude linkages  (Day 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28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4777"/>
            <a:ext cx="7772400" cy="1282889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en-US" sz="3200" b="1" dirty="0" smtClean="0"/>
              <a:t>Arctic-lower latitude linkages  (Day 2)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94" y="2811440"/>
            <a:ext cx="6707876" cy="282736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Eclectic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of</a:t>
            </a:r>
            <a:r>
              <a:rPr lang="en-US" sz="2000" b="1" dirty="0">
                <a:solidFill>
                  <a:schemeClr val="tx1"/>
                </a:solidFill>
              </a:rPr>
              <a:t>, denoting, or belonging to a class of ancient philosophers who did not belong </a:t>
            </a:r>
            <a:r>
              <a:rPr lang="en-US" sz="2000" b="1" dirty="0" smtClean="0">
                <a:solidFill>
                  <a:schemeClr val="tx1"/>
                </a:solidFill>
              </a:rPr>
              <a:t>to, </a:t>
            </a:r>
            <a:r>
              <a:rPr lang="en-US" sz="2000" b="1" dirty="0">
                <a:solidFill>
                  <a:schemeClr val="tx1"/>
                </a:solidFill>
              </a:rPr>
              <a:t>or </a:t>
            </a:r>
            <a:r>
              <a:rPr lang="en-US" sz="2000" b="1" dirty="0" smtClean="0">
                <a:solidFill>
                  <a:schemeClr val="tx1"/>
                </a:solidFill>
              </a:rPr>
              <a:t>found, </a:t>
            </a:r>
            <a:r>
              <a:rPr lang="en-US" sz="2000" b="1" dirty="0">
                <a:solidFill>
                  <a:schemeClr val="tx1"/>
                </a:solidFill>
              </a:rPr>
              <a:t>any recognized school of thought but selected such doctrines as they wished from various schools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en-US" sz="1800" b="1" i="1" dirty="0" smtClean="0">
                <a:solidFill>
                  <a:schemeClr val="tx1"/>
                </a:solidFill>
              </a:rPr>
              <a:t> --  Free Online Dictionary</a:t>
            </a:r>
            <a:endParaRPr lang="en-US" sz="1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3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65027"/>
            <a:ext cx="8229600" cy="3589360"/>
          </a:xfrm>
        </p:spPr>
        <p:txBody>
          <a:bodyPr>
            <a:noAutofit/>
          </a:bodyPr>
          <a:lstStyle/>
          <a:p>
            <a:pPr marL="0" indent="0" algn="l"/>
            <a:r>
              <a:rPr lang="en-US" sz="3200" b="1" dirty="0" smtClean="0"/>
              <a:t>Focusing the topic:</a:t>
            </a:r>
            <a:br>
              <a:rPr lang="en-US" sz="32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What </a:t>
            </a:r>
            <a:r>
              <a:rPr lang="en-US" sz="2800" b="1" dirty="0"/>
              <a:t>is the Arctic climate response to Arctic sea ice change</a:t>
            </a:r>
            <a:r>
              <a:rPr lang="en-US" sz="2800" b="1" dirty="0" smtClean="0"/>
              <a:t>?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What is the regional to global response to Arctic sea ice change</a:t>
            </a:r>
            <a:r>
              <a:rPr lang="en-US" sz="2800" b="1" dirty="0" smtClean="0"/>
              <a:t>?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200" b="1" dirty="0" smtClean="0"/>
              <a:t>          </a:t>
            </a:r>
            <a:r>
              <a:rPr lang="en-US" sz="2800" b="1" i="1" dirty="0" smtClean="0"/>
              <a:t>Consider the </a:t>
            </a:r>
            <a:r>
              <a:rPr lang="en-US" sz="2800" b="1" i="1" dirty="0"/>
              <a:t>above </a:t>
            </a:r>
            <a:r>
              <a:rPr lang="en-US" sz="2800" b="1" i="1" dirty="0" smtClean="0"/>
              <a:t>in a broader context </a:t>
            </a:r>
            <a:br>
              <a:rPr lang="en-US" sz="2800" b="1" i="1" dirty="0" smtClean="0"/>
            </a:br>
            <a:r>
              <a:rPr lang="en-US" sz="2800" b="1" i="1" dirty="0" smtClean="0"/>
              <a:t>           (i.e</a:t>
            </a:r>
            <a:r>
              <a:rPr lang="en-US" sz="2800" b="1" i="1" dirty="0"/>
              <a:t>. Arctic amplification)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254387"/>
            <a:ext cx="8229600" cy="8717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7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3772" y="559559"/>
            <a:ext cx="8393374" cy="2216980"/>
          </a:xfrm>
        </p:spPr>
        <p:txBody>
          <a:bodyPr>
            <a:noAutofit/>
          </a:bodyPr>
          <a:lstStyle/>
          <a:p>
            <a:pPr marL="395288" indent="-395288" algn="l"/>
            <a:r>
              <a:rPr lang="en-US" sz="2400" b="1" dirty="0" smtClean="0">
                <a:solidFill>
                  <a:srgbClr val="7030A0"/>
                </a:solidFill>
              </a:rPr>
              <a:t>1.  What are actions recommended for NOAA needed to determine relationships between Arctic and lower latitude weather and climate variability and their predictive implications between now and 2020?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3898" y="1815152"/>
            <a:ext cx="8243248" cy="46811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>1. NOAA should coordinate a </a:t>
            </a:r>
            <a:r>
              <a:rPr lang="en-US" sz="1600" b="1" dirty="0"/>
              <a:t>synthesis </a:t>
            </a:r>
            <a:r>
              <a:rPr lang="en-US" sz="1600" b="1" dirty="0" smtClean="0"/>
              <a:t>effort (3-5yr) on Arctic-</a:t>
            </a:r>
            <a:r>
              <a:rPr lang="en-US" sz="1600" b="1" dirty="0" err="1" smtClean="0"/>
              <a:t>midlatitude</a:t>
            </a:r>
            <a:r>
              <a:rPr lang="en-US" sz="1600" b="1" dirty="0" smtClean="0"/>
              <a:t> linkages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 smtClean="0"/>
              <a:t>	a.  Assess the current state of knowledge</a:t>
            </a:r>
          </a:p>
          <a:p>
            <a:pPr marL="0" indent="0">
              <a:buNone/>
            </a:pPr>
            <a:r>
              <a:rPr lang="en-US" sz="1600" b="1" dirty="0" smtClean="0"/>
              <a:t>	b.  Implement “Linkages Diagnosis” Portal, providing access to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	- Model outputs, e.g. ESRL’s ongoing 3-part global model experiment.</a:t>
            </a:r>
          </a:p>
          <a:p>
            <a:pPr marL="0" indent="0">
              <a:buNone/>
            </a:pPr>
            <a:r>
              <a:rPr lang="en-US" sz="1600" b="1" dirty="0" smtClean="0"/>
              <a:t>		- </a:t>
            </a:r>
            <a:r>
              <a:rPr lang="en-US" sz="1600" b="1" dirty="0" err="1" smtClean="0"/>
              <a:t>Reanalysees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		- Archived forecasts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 smtClean="0"/>
              <a:t>		- Links to In-situ data</a:t>
            </a:r>
            <a:br>
              <a:rPr lang="en-US" sz="1600" b="1" dirty="0" smtClean="0"/>
            </a:br>
            <a:r>
              <a:rPr lang="en-US" sz="1600" b="1" dirty="0" smtClean="0"/>
              <a:t>		- Tools for exploring relationships</a:t>
            </a: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   c. </a:t>
            </a:r>
            <a:r>
              <a:rPr lang="en-US" sz="1600" b="1" dirty="0"/>
              <a:t>Coordinate process </a:t>
            </a:r>
            <a:r>
              <a:rPr lang="en-US" sz="1600" b="1" dirty="0" smtClean="0"/>
              <a:t>diagnostic studies  </a:t>
            </a:r>
            <a:r>
              <a:rPr lang="en-US" sz="1600" b="1" dirty="0"/>
              <a:t>(NOAA-led Climate Process Team)</a:t>
            </a:r>
          </a:p>
          <a:p>
            <a:pPr marL="800100" lvl="2" indent="0">
              <a:buNone/>
            </a:pPr>
            <a:r>
              <a:rPr lang="en-US" sz="1600" b="1" dirty="0" smtClean="0"/>
              <a:t>Consider other </a:t>
            </a:r>
            <a:r>
              <a:rPr lang="en-US" sz="1600" b="1" dirty="0"/>
              <a:t>tools – more creative approaches – to </a:t>
            </a:r>
            <a:r>
              <a:rPr lang="en-US" sz="1600" b="1" dirty="0" smtClean="0"/>
              <a:t>circumvent </a:t>
            </a:r>
            <a:r>
              <a:rPr lang="en-US" sz="1600" b="1" dirty="0"/>
              <a:t>model </a:t>
            </a:r>
            <a:r>
              <a:rPr lang="en-US" sz="1600" b="1" dirty="0" smtClean="0"/>
              <a:t>problems, </a:t>
            </a:r>
            <a:r>
              <a:rPr lang="en-US" sz="1600" b="1" dirty="0"/>
              <a:t>e.g. those that handle clouds </a:t>
            </a:r>
            <a:r>
              <a:rPr lang="en-US" sz="1600" b="1" dirty="0" smtClean="0"/>
              <a:t>better</a:t>
            </a:r>
          </a:p>
          <a:p>
            <a:pPr marL="800100" lvl="2" indent="0">
              <a:buNone/>
            </a:pPr>
            <a:endParaRPr lang="en-US" sz="1600" b="1" baseline="-25000" dirty="0" smtClean="0"/>
          </a:p>
          <a:p>
            <a:pPr marL="0" indent="0">
              <a:buNone/>
            </a:pPr>
            <a:r>
              <a:rPr lang="en-US" sz="1600" b="1" dirty="0" smtClean="0"/>
              <a:t>2. NOAA should be a major player in PPP/YOPP (3-5yr)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b="1" dirty="0" smtClean="0"/>
              <a:t>a. NOAA should lead the North American focus</a:t>
            </a:r>
          </a:p>
          <a:p>
            <a:pPr marL="0" indent="0">
              <a:buNone/>
            </a:pPr>
            <a:endParaRPr lang="en-US" sz="1600" b="1" baseline="30000" dirty="0" smtClean="0"/>
          </a:p>
          <a:p>
            <a:pPr marL="0" indent="0">
              <a:buNone/>
            </a:pPr>
            <a:r>
              <a:rPr lang="en-US" sz="1600" b="1" dirty="0" smtClean="0"/>
              <a:t>3. NOAA should adopt a CESM</a:t>
            </a:r>
            <a:r>
              <a:rPr lang="en-US" sz="1600" b="1" dirty="0"/>
              <a:t>-style paradigm for experimenting with </a:t>
            </a:r>
            <a:r>
              <a:rPr lang="en-US" sz="1600" b="1" dirty="0" smtClean="0"/>
              <a:t>NCEP models (e.g., CFS)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83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9433"/>
            <a:ext cx="8229600" cy="1674991"/>
          </a:xfrm>
        </p:spPr>
        <p:txBody>
          <a:bodyPr>
            <a:noAutofit/>
          </a:bodyPr>
          <a:lstStyle/>
          <a:p>
            <a:pPr algn="l"/>
            <a:r>
              <a:rPr lang="en-US" sz="2800" b="1" i="1" u="sng" dirty="0" smtClean="0">
                <a:solidFill>
                  <a:srgbClr val="7030A0"/>
                </a:solidFill>
              </a:rPr>
              <a:t>Ancillary questions</a:t>
            </a:r>
            <a:r>
              <a:rPr lang="en-US" sz="2800" b="1" dirty="0" smtClean="0">
                <a:solidFill>
                  <a:srgbClr val="7030A0"/>
                </a:solidFill>
              </a:rPr>
              <a:t>:  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What would be more definitive diagnostic, experimental, sensitivity, or predictability/ prediction tests for the Arctic? What are the crucial model deficiencies – are they fatal?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2947916"/>
            <a:ext cx="8720919" cy="2905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     </a:t>
            </a:r>
            <a:r>
              <a:rPr lang="en-US" sz="2400" b="1" i="1" dirty="0" smtClean="0"/>
              <a:t>Purview of  Climate Process Team (1.1.c) -- candidate foci: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r>
              <a:rPr lang="en-US" sz="2400" b="1" dirty="0" smtClean="0"/>
              <a:t>Test for a stratospheric pathway;  low top/high top comparison </a:t>
            </a:r>
          </a:p>
          <a:p>
            <a:r>
              <a:rPr lang="en-US" sz="2400" b="1" dirty="0" smtClean="0"/>
              <a:t>Evaluate the cloud radiation forcing in the models</a:t>
            </a:r>
          </a:p>
          <a:p>
            <a:r>
              <a:rPr lang="en-US" sz="2400" b="1" dirty="0" smtClean="0"/>
              <a:t>Assess model resolution-dependence via case studies      </a:t>
            </a:r>
          </a:p>
          <a:p>
            <a:pPr marL="0" indent="0">
              <a:buNone/>
            </a:pPr>
            <a:r>
              <a:rPr lang="en-US" sz="2400" b="1" dirty="0" smtClean="0"/>
              <a:t>     using high-resolution regional model(s)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2858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808329"/>
          </a:xfrm>
        </p:spPr>
        <p:txBody>
          <a:bodyPr>
            <a:noAutofit/>
          </a:bodyPr>
          <a:lstStyle/>
          <a:p>
            <a:pPr marL="341313" indent="-341313" algn="l"/>
            <a:r>
              <a:rPr lang="en-US" sz="2800" b="1" dirty="0" smtClean="0">
                <a:solidFill>
                  <a:srgbClr val="7030A0"/>
                </a:solidFill>
              </a:rPr>
              <a:t>2.  How can NOAA work together with partners to </a:t>
            </a:r>
            <a:br>
              <a:rPr lang="en-US" sz="2800" b="1" dirty="0" smtClean="0">
                <a:solidFill>
                  <a:srgbClr val="7030A0"/>
                </a:solidFill>
              </a:rPr>
            </a:b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achieve this progress?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5527"/>
            <a:ext cx="8229600" cy="386063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Engage actively in PPP/YOPP (previous slide)</a:t>
            </a:r>
            <a:endParaRPr lang="en-US" sz="2400" b="1" dirty="0"/>
          </a:p>
          <a:p>
            <a:r>
              <a:rPr lang="en-US" sz="2400" b="1" dirty="0" smtClean="0"/>
              <a:t>Participate in International </a:t>
            </a:r>
            <a:r>
              <a:rPr lang="en-US" sz="2400" b="1" dirty="0"/>
              <a:t>Arctic Science </a:t>
            </a:r>
            <a:r>
              <a:rPr lang="en-US" sz="2400" b="1" dirty="0" smtClean="0"/>
              <a:t>Committee (IASC)</a:t>
            </a:r>
            <a:endParaRPr lang="en-US" sz="2400" b="1" dirty="0"/>
          </a:p>
          <a:p>
            <a:r>
              <a:rPr lang="en-US" sz="2400" b="1" dirty="0" smtClean="0"/>
              <a:t>Interact with university community, UCAR</a:t>
            </a:r>
          </a:p>
          <a:p>
            <a:r>
              <a:rPr lang="en-US" sz="2400" b="1" dirty="0" smtClean="0"/>
              <a:t>Active role in Earth System Prediction Capability (ESPC)</a:t>
            </a:r>
          </a:p>
        </p:txBody>
      </p:sp>
    </p:spTree>
    <p:extLst>
      <p:ext uri="{BB962C8B-B14F-4D97-AF65-F5344CB8AC3E}">
        <p14:creationId xmlns:p14="http://schemas.microsoft.com/office/powerpoint/2010/main" val="309980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685500"/>
          </a:xfrm>
        </p:spPr>
        <p:txBody>
          <a:bodyPr>
            <a:noAutofit/>
          </a:bodyPr>
          <a:lstStyle/>
          <a:p>
            <a:pPr marL="395288" indent="-395288" algn="l"/>
            <a:r>
              <a:rPr lang="en-US" sz="2800" b="1" dirty="0" smtClean="0">
                <a:solidFill>
                  <a:srgbClr val="7030A0"/>
                </a:solidFill>
              </a:rPr>
              <a:t>3.  What are the three highest priority actions that your group has identified?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2142699"/>
            <a:ext cx="8331958" cy="39834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Synthesis Report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Coordinated experiments with shared model/data capacity --can extend to hierarchy of models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Convey state of knowledge about Arctic linkages to broader audiences (public, stakeholders, policy community</a:t>
            </a:r>
            <a:r>
              <a:rPr lang="en-US" sz="2400" b="1" smtClean="0"/>
              <a:t>) through </a:t>
            </a:r>
            <a:r>
              <a:rPr lang="en-US" sz="2400" b="1" dirty="0" smtClean="0"/>
              <a:t>information/outreach efforts – products such as a “fact sheet”, Arctic Report Card, . .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356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501"/>
            <a:ext cx="8229600" cy="1323832"/>
          </a:xfrm>
        </p:spPr>
        <p:txBody>
          <a:bodyPr>
            <a:noAutofit/>
          </a:bodyPr>
          <a:lstStyle/>
          <a:p>
            <a:pPr marL="341313" indent="-341313" algn="l"/>
            <a:r>
              <a:rPr lang="en-US" sz="2800" b="1" dirty="0" smtClean="0">
                <a:solidFill>
                  <a:srgbClr val="7030A0"/>
                </a:solidFill>
              </a:rPr>
              <a:t>4. What would be suggested metrics of success that NOAA has made progress in these areas?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6471"/>
            <a:ext cx="8229600" cy="381969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Completion of the synthesis (report)</a:t>
            </a:r>
          </a:p>
          <a:p>
            <a:r>
              <a:rPr lang="en-US" sz="2400" b="1" dirty="0" smtClean="0"/>
              <a:t>Quantification of the  the impact of sea ice on extra-tropical predictability</a:t>
            </a:r>
          </a:p>
          <a:p>
            <a:r>
              <a:rPr lang="en-US" sz="2400" b="1" dirty="0" err="1"/>
              <a:t>Bibliometrics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68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5.  What are initial recommended actions?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Formation of the NOAA synthesis coordination team (1.1a)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Chapman conference to provide state of knowledge assessment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/>
              <a:t>Initiate access to </a:t>
            </a:r>
            <a:r>
              <a:rPr lang="en-US" sz="2400" b="1"/>
              <a:t>data </a:t>
            </a:r>
            <a:r>
              <a:rPr lang="en-US" sz="2400" b="1" smtClean="0"/>
              <a:t>from ESRL </a:t>
            </a:r>
            <a:r>
              <a:rPr lang="en-US" sz="2400" b="1" dirty="0"/>
              <a:t>model </a:t>
            </a:r>
            <a:r>
              <a:rPr lang="en-US" sz="2400" b="1" dirty="0" smtClean="0"/>
              <a:t>experiments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NOAA’s Climate Program Office needs to do an RFP with new monies on these topics</a:t>
            </a:r>
          </a:p>
        </p:txBody>
      </p:sp>
    </p:spTree>
    <p:extLst>
      <p:ext uri="{BB962C8B-B14F-4D97-AF65-F5344CB8AC3E}">
        <p14:creationId xmlns:p14="http://schemas.microsoft.com/office/powerpoint/2010/main" val="187027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357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Arctic-lower latitude linkages  (Day 2)</vt:lpstr>
      <vt:lpstr> Arctic-lower latitude linkages  (Day 2)</vt:lpstr>
      <vt:lpstr>Focusing the topic:  What is the Arctic climate response to Arctic sea ice change?  What is the regional to global response to Arctic sea ice change?            Consider the above in a broader context             (i.e. Arctic amplification) </vt:lpstr>
      <vt:lpstr>1.  What are actions recommended for NOAA needed to determine relationships between Arctic and lower latitude weather and climate variability and their predictive implications between now and 2020?  </vt:lpstr>
      <vt:lpstr>Ancillary questions:   What would be more definitive diagnostic, experimental, sensitivity, or predictability/ prediction tests for the Arctic? What are the crucial model deficiencies – are they fatal?</vt:lpstr>
      <vt:lpstr>2.  How can NOAA work together with partners to   achieve this progress?</vt:lpstr>
      <vt:lpstr>3.  What are the three highest priority actions that your group has identified?</vt:lpstr>
      <vt:lpstr>4. What would be suggested metrics of success that NOAA has made progress in these areas?</vt:lpstr>
      <vt:lpstr>5.  What are initial recommended actions?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Linkages – Day 2</dc:title>
  <dc:creator>MovieTime</dc:creator>
  <cp:lastModifiedBy>CDC NOAA</cp:lastModifiedBy>
  <cp:revision>60</cp:revision>
  <dcterms:created xsi:type="dcterms:W3CDTF">2014-05-14T19:04:50Z</dcterms:created>
  <dcterms:modified xsi:type="dcterms:W3CDTF">2014-05-29T18:38:13Z</dcterms:modified>
</cp:coreProperties>
</file>