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2" r:id="rId7"/>
    <p:sldId id="26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4" d="100"/>
          <a:sy n="104" d="100"/>
        </p:scale>
        <p:origin x="-76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11666D-7C1E-5948-8587-09F2356288EC}" type="datetimeFigureOut">
              <a:rPr lang="en-US" smtClean="0"/>
              <a:t>5/15/14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ED2DF0-3A4A-9345-936E-8F1287EDEEBC}" type="slidenum">
              <a:rPr lang="en-US" smtClean="0"/>
              <a:t>‹#›</a:t>
            </a:fld>
            <a:endParaRPr lang="en-US"/>
          </a:p>
        </p:txBody>
      </p:sp>
    </p:spTree>
    <p:extLst>
      <p:ext uri="{BB962C8B-B14F-4D97-AF65-F5344CB8AC3E}">
        <p14:creationId xmlns:p14="http://schemas.microsoft.com/office/powerpoint/2010/main" val="3800675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11666D-7C1E-5948-8587-09F2356288EC}" type="datetimeFigureOut">
              <a:rPr lang="en-US" smtClean="0"/>
              <a:t>5/15/14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ED2DF0-3A4A-9345-936E-8F1287EDEEBC}" type="slidenum">
              <a:rPr lang="en-US" smtClean="0"/>
              <a:t>‹#›</a:t>
            </a:fld>
            <a:endParaRPr lang="en-US"/>
          </a:p>
        </p:txBody>
      </p:sp>
    </p:spTree>
    <p:extLst>
      <p:ext uri="{BB962C8B-B14F-4D97-AF65-F5344CB8AC3E}">
        <p14:creationId xmlns:p14="http://schemas.microsoft.com/office/powerpoint/2010/main" val="3100882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11666D-7C1E-5948-8587-09F2356288EC}" type="datetimeFigureOut">
              <a:rPr lang="en-US" smtClean="0"/>
              <a:t>5/15/14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ED2DF0-3A4A-9345-936E-8F1287EDEEBC}" type="slidenum">
              <a:rPr lang="en-US" smtClean="0"/>
              <a:t>‹#›</a:t>
            </a:fld>
            <a:endParaRPr lang="en-US"/>
          </a:p>
        </p:txBody>
      </p:sp>
    </p:spTree>
    <p:extLst>
      <p:ext uri="{BB962C8B-B14F-4D97-AF65-F5344CB8AC3E}">
        <p14:creationId xmlns:p14="http://schemas.microsoft.com/office/powerpoint/2010/main" val="243577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11666D-7C1E-5948-8587-09F2356288EC}" type="datetimeFigureOut">
              <a:rPr lang="en-US" smtClean="0"/>
              <a:t>5/15/14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ED2DF0-3A4A-9345-936E-8F1287EDEEBC}" type="slidenum">
              <a:rPr lang="en-US" smtClean="0"/>
              <a:t>‹#›</a:t>
            </a:fld>
            <a:endParaRPr lang="en-US"/>
          </a:p>
        </p:txBody>
      </p:sp>
    </p:spTree>
    <p:extLst>
      <p:ext uri="{BB962C8B-B14F-4D97-AF65-F5344CB8AC3E}">
        <p14:creationId xmlns:p14="http://schemas.microsoft.com/office/powerpoint/2010/main" val="2310815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11666D-7C1E-5948-8587-09F2356288EC}" type="datetimeFigureOut">
              <a:rPr lang="en-US" smtClean="0"/>
              <a:t>5/15/14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ED2DF0-3A4A-9345-936E-8F1287EDEEBC}" type="slidenum">
              <a:rPr lang="en-US" smtClean="0"/>
              <a:t>‹#›</a:t>
            </a:fld>
            <a:endParaRPr lang="en-US"/>
          </a:p>
        </p:txBody>
      </p:sp>
    </p:spTree>
    <p:extLst>
      <p:ext uri="{BB962C8B-B14F-4D97-AF65-F5344CB8AC3E}">
        <p14:creationId xmlns:p14="http://schemas.microsoft.com/office/powerpoint/2010/main" val="3486506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11666D-7C1E-5948-8587-09F2356288EC}" type="datetimeFigureOut">
              <a:rPr lang="en-US" smtClean="0"/>
              <a:t>5/15/14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ED2DF0-3A4A-9345-936E-8F1287EDEEBC}" type="slidenum">
              <a:rPr lang="en-US" smtClean="0"/>
              <a:t>‹#›</a:t>
            </a:fld>
            <a:endParaRPr lang="en-US"/>
          </a:p>
        </p:txBody>
      </p:sp>
    </p:spTree>
    <p:extLst>
      <p:ext uri="{BB962C8B-B14F-4D97-AF65-F5344CB8AC3E}">
        <p14:creationId xmlns:p14="http://schemas.microsoft.com/office/powerpoint/2010/main" val="3783286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11666D-7C1E-5948-8587-09F2356288EC}" type="datetimeFigureOut">
              <a:rPr lang="en-US" smtClean="0"/>
              <a:t>5/15/14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ED2DF0-3A4A-9345-936E-8F1287EDEEBC}" type="slidenum">
              <a:rPr lang="en-US" smtClean="0"/>
              <a:t>‹#›</a:t>
            </a:fld>
            <a:endParaRPr lang="en-US"/>
          </a:p>
        </p:txBody>
      </p:sp>
    </p:spTree>
    <p:extLst>
      <p:ext uri="{BB962C8B-B14F-4D97-AF65-F5344CB8AC3E}">
        <p14:creationId xmlns:p14="http://schemas.microsoft.com/office/powerpoint/2010/main" val="982771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11666D-7C1E-5948-8587-09F2356288EC}" type="datetimeFigureOut">
              <a:rPr lang="en-US" smtClean="0"/>
              <a:t>5/15/14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ED2DF0-3A4A-9345-936E-8F1287EDEEBC}" type="slidenum">
              <a:rPr lang="en-US" smtClean="0"/>
              <a:t>‹#›</a:t>
            </a:fld>
            <a:endParaRPr lang="en-US"/>
          </a:p>
        </p:txBody>
      </p:sp>
    </p:spTree>
    <p:extLst>
      <p:ext uri="{BB962C8B-B14F-4D97-AF65-F5344CB8AC3E}">
        <p14:creationId xmlns:p14="http://schemas.microsoft.com/office/powerpoint/2010/main" val="3171873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11666D-7C1E-5948-8587-09F2356288EC}" type="datetimeFigureOut">
              <a:rPr lang="en-US" smtClean="0"/>
              <a:t>5/15/14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ED2DF0-3A4A-9345-936E-8F1287EDEEBC}" type="slidenum">
              <a:rPr lang="en-US" smtClean="0"/>
              <a:t>‹#›</a:t>
            </a:fld>
            <a:endParaRPr lang="en-US"/>
          </a:p>
        </p:txBody>
      </p:sp>
    </p:spTree>
    <p:extLst>
      <p:ext uri="{BB962C8B-B14F-4D97-AF65-F5344CB8AC3E}">
        <p14:creationId xmlns:p14="http://schemas.microsoft.com/office/powerpoint/2010/main" val="2568991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11666D-7C1E-5948-8587-09F2356288EC}" type="datetimeFigureOut">
              <a:rPr lang="en-US" smtClean="0"/>
              <a:t>5/15/14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ED2DF0-3A4A-9345-936E-8F1287EDEEBC}" type="slidenum">
              <a:rPr lang="en-US" smtClean="0"/>
              <a:t>‹#›</a:t>
            </a:fld>
            <a:endParaRPr lang="en-US"/>
          </a:p>
        </p:txBody>
      </p:sp>
    </p:spTree>
    <p:extLst>
      <p:ext uri="{BB962C8B-B14F-4D97-AF65-F5344CB8AC3E}">
        <p14:creationId xmlns:p14="http://schemas.microsoft.com/office/powerpoint/2010/main" val="411421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11666D-7C1E-5948-8587-09F2356288EC}" type="datetimeFigureOut">
              <a:rPr lang="en-US" smtClean="0"/>
              <a:t>5/15/14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ED2DF0-3A4A-9345-936E-8F1287EDEEBC}" type="slidenum">
              <a:rPr lang="en-US" smtClean="0"/>
              <a:t>‹#›</a:t>
            </a:fld>
            <a:endParaRPr lang="en-US"/>
          </a:p>
        </p:txBody>
      </p:sp>
    </p:spTree>
    <p:extLst>
      <p:ext uri="{BB962C8B-B14F-4D97-AF65-F5344CB8AC3E}">
        <p14:creationId xmlns:p14="http://schemas.microsoft.com/office/powerpoint/2010/main" val="2819940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11666D-7C1E-5948-8587-09F2356288EC}" type="datetimeFigureOut">
              <a:rPr lang="en-US" smtClean="0"/>
              <a:t>5/15/14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ED2DF0-3A4A-9345-936E-8F1287EDEEBC}" type="slidenum">
              <a:rPr lang="en-US" smtClean="0"/>
              <a:t>‹#›</a:t>
            </a:fld>
            <a:endParaRPr lang="en-US"/>
          </a:p>
        </p:txBody>
      </p:sp>
    </p:spTree>
    <p:extLst>
      <p:ext uri="{BB962C8B-B14F-4D97-AF65-F5344CB8AC3E}">
        <p14:creationId xmlns:p14="http://schemas.microsoft.com/office/powerpoint/2010/main" val="41598144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548" y="281859"/>
            <a:ext cx="8997452" cy="1470025"/>
          </a:xfrm>
        </p:spPr>
        <p:txBody>
          <a:bodyPr>
            <a:normAutofit/>
          </a:bodyPr>
          <a:lstStyle/>
          <a:p>
            <a:r>
              <a:rPr lang="en-US" sz="3600" b="1" dirty="0" smtClean="0"/>
              <a:t>Initial Summary, NOAA Response, </a:t>
            </a:r>
            <a:br>
              <a:rPr lang="en-US" sz="3600" b="1" dirty="0" smtClean="0"/>
            </a:br>
            <a:r>
              <a:rPr lang="en-US" sz="3600" b="1" dirty="0" smtClean="0"/>
              <a:t>Next Steps</a:t>
            </a:r>
            <a:endParaRPr lang="en-US" sz="3600" b="1" dirty="0"/>
          </a:p>
        </p:txBody>
      </p:sp>
      <p:sp>
        <p:nvSpPr>
          <p:cNvPr id="3" name="Subtitle 2"/>
          <p:cNvSpPr>
            <a:spLocks noGrp="1"/>
          </p:cNvSpPr>
          <p:nvPr>
            <p:ph type="subTitle" idx="1"/>
          </p:nvPr>
        </p:nvSpPr>
        <p:spPr>
          <a:xfrm>
            <a:off x="744954" y="1742777"/>
            <a:ext cx="7852542" cy="3965470"/>
          </a:xfrm>
        </p:spPr>
        <p:txBody>
          <a:bodyPr/>
          <a:lstStyle/>
          <a:p>
            <a:r>
              <a:rPr lang="en-US" sz="2800" b="1" dirty="0" smtClean="0">
                <a:solidFill>
                  <a:schemeClr val="tx1"/>
                </a:solidFill>
              </a:rPr>
              <a:t>Workshop Purpose</a:t>
            </a:r>
            <a:endParaRPr lang="en-US" b="1" dirty="0">
              <a:solidFill>
                <a:schemeClr val="tx1"/>
              </a:solidFill>
            </a:endParaRPr>
          </a:p>
          <a:p>
            <a:pPr algn="l"/>
            <a:endParaRPr lang="en-US" sz="2400" dirty="0" smtClean="0">
              <a:solidFill>
                <a:schemeClr val="tx1"/>
              </a:solidFill>
            </a:endParaRPr>
          </a:p>
          <a:p>
            <a:pPr marL="514350" indent="-514350" algn="l">
              <a:buAutoNum type="romanLcParenR"/>
            </a:pPr>
            <a:r>
              <a:rPr lang="en-US" sz="2400" dirty="0" smtClean="0">
                <a:solidFill>
                  <a:schemeClr val="tx1"/>
                </a:solidFill>
              </a:rPr>
              <a:t>To inform </a:t>
            </a:r>
            <a:r>
              <a:rPr lang="en-US" sz="2400" dirty="0">
                <a:solidFill>
                  <a:schemeClr val="tx1"/>
                </a:solidFill>
              </a:rPr>
              <a:t>NOAA on actions required to address present and anticipated future mission requirements for predictions of Arctic weather and climate and related </a:t>
            </a:r>
            <a:r>
              <a:rPr lang="en-US" sz="2400" dirty="0" smtClean="0">
                <a:solidFill>
                  <a:schemeClr val="tx1"/>
                </a:solidFill>
              </a:rPr>
              <a:t>impacts</a:t>
            </a:r>
          </a:p>
          <a:p>
            <a:pPr marL="514350" indent="-514350" algn="l">
              <a:buAutoNum type="romanLcParenR"/>
            </a:pPr>
            <a:endParaRPr lang="en-US" sz="2400" dirty="0">
              <a:solidFill>
                <a:schemeClr val="tx1"/>
              </a:solidFill>
            </a:endParaRPr>
          </a:p>
          <a:p>
            <a:pPr marL="514350" indent="-514350" algn="l">
              <a:buAutoNum type="romanLcParenR"/>
            </a:pPr>
            <a:r>
              <a:rPr lang="en-US" sz="2400" dirty="0" smtClean="0">
                <a:solidFill>
                  <a:schemeClr val="tx1"/>
                </a:solidFill>
              </a:rPr>
              <a:t>Define actions </a:t>
            </a:r>
            <a:r>
              <a:rPr lang="en-US" sz="2400" dirty="0">
                <a:solidFill>
                  <a:schemeClr val="tx1"/>
                </a:solidFill>
              </a:rPr>
              <a:t>needed to determine relationships between Arctic and lower latitude weather and climate variability and their predictive implications</a:t>
            </a:r>
            <a:r>
              <a:rPr lang="en-US" sz="2400" dirty="0" smtClean="0">
                <a:solidFill>
                  <a:schemeClr val="tx1"/>
                </a:solidFill>
                <a:effectLst/>
              </a:rPr>
              <a:t> </a:t>
            </a:r>
            <a:endParaRPr lang="en-US" sz="2400" dirty="0">
              <a:solidFill>
                <a:schemeClr val="tx1"/>
              </a:solidFill>
            </a:endParaRPr>
          </a:p>
        </p:txBody>
      </p:sp>
    </p:spTree>
    <p:extLst>
      <p:ext uri="{BB962C8B-B14F-4D97-AF65-F5344CB8AC3E}">
        <p14:creationId xmlns:p14="http://schemas.microsoft.com/office/powerpoint/2010/main" val="2510394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6212"/>
            <a:ext cx="8229600" cy="1143000"/>
          </a:xfrm>
        </p:spPr>
        <p:txBody>
          <a:bodyPr>
            <a:normAutofit/>
          </a:bodyPr>
          <a:lstStyle/>
          <a:p>
            <a:r>
              <a:rPr lang="en-US" sz="3600" b="1" dirty="0" smtClean="0"/>
              <a:t>Meeting Objectives</a:t>
            </a:r>
            <a:endParaRPr lang="en-US" sz="3600" b="1" dirty="0"/>
          </a:p>
        </p:txBody>
      </p:sp>
      <p:sp>
        <p:nvSpPr>
          <p:cNvPr id="3" name="Content Placeholder 2"/>
          <p:cNvSpPr>
            <a:spLocks noGrp="1"/>
          </p:cNvSpPr>
          <p:nvPr>
            <p:ph idx="1"/>
          </p:nvPr>
        </p:nvSpPr>
        <p:spPr>
          <a:xfrm>
            <a:off x="457200" y="1417638"/>
            <a:ext cx="8229600" cy="4896026"/>
          </a:xfrm>
        </p:spPr>
        <p:txBody>
          <a:bodyPr>
            <a:normAutofit/>
          </a:bodyPr>
          <a:lstStyle/>
          <a:p>
            <a:pPr lvl="0"/>
            <a:r>
              <a:rPr lang="en-US" sz="2400" dirty="0"/>
              <a:t>Identify primary mission drivers that require NOAA to improve its predictions of Arctic weather and climate and related impacts</a:t>
            </a:r>
            <a:r>
              <a:rPr lang="en-US" sz="2400" dirty="0" smtClean="0"/>
              <a:t>.</a:t>
            </a:r>
          </a:p>
          <a:p>
            <a:pPr lvl="0"/>
            <a:endParaRPr lang="en-US" sz="2400" dirty="0"/>
          </a:p>
          <a:p>
            <a:pPr lvl="0"/>
            <a:r>
              <a:rPr lang="en-US" sz="2400" dirty="0"/>
              <a:t>Evaluate forecast verifications and uncertainty estimates in current Arctic predictions to focus attention on priorities for forecast improvements</a:t>
            </a:r>
            <a:r>
              <a:rPr lang="en-US" sz="2400" dirty="0" smtClean="0"/>
              <a:t>.</a:t>
            </a:r>
          </a:p>
          <a:p>
            <a:pPr lvl="0"/>
            <a:endParaRPr lang="en-US" sz="2400" dirty="0"/>
          </a:p>
          <a:p>
            <a:pPr lvl="0"/>
            <a:r>
              <a:rPr lang="en-US" sz="2400" dirty="0"/>
              <a:t>Identify major gaps and define steps needed by NOAA, working together with its partners, to improve predictions of Arctic weather and climate and Arctic-midlatitude connections, and associated NOAA services</a:t>
            </a:r>
            <a:r>
              <a:rPr lang="en-US" sz="2400" dirty="0" smtClean="0"/>
              <a:t>.</a:t>
            </a:r>
          </a:p>
          <a:p>
            <a:pPr lvl="0"/>
            <a:endParaRPr lang="en-US" sz="2000" dirty="0"/>
          </a:p>
        </p:txBody>
      </p:sp>
    </p:spTree>
    <p:extLst>
      <p:ext uri="{BB962C8B-B14F-4D97-AF65-F5344CB8AC3E}">
        <p14:creationId xmlns:p14="http://schemas.microsoft.com/office/powerpoint/2010/main" val="1705260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Meeting Objectives</a:t>
            </a:r>
            <a:endParaRPr lang="en-US" sz="3600" b="1" dirty="0"/>
          </a:p>
        </p:txBody>
      </p:sp>
      <p:sp>
        <p:nvSpPr>
          <p:cNvPr id="3" name="Content Placeholder 2"/>
          <p:cNvSpPr>
            <a:spLocks noGrp="1"/>
          </p:cNvSpPr>
          <p:nvPr>
            <p:ph idx="1"/>
          </p:nvPr>
        </p:nvSpPr>
        <p:spPr>
          <a:xfrm>
            <a:off x="457200" y="1430409"/>
            <a:ext cx="8229600" cy="3893585"/>
          </a:xfrm>
        </p:spPr>
        <p:txBody>
          <a:bodyPr>
            <a:normAutofit/>
          </a:bodyPr>
          <a:lstStyle/>
          <a:p>
            <a:pPr lvl="0"/>
            <a:endParaRPr lang="en-US" sz="2400" dirty="0"/>
          </a:p>
          <a:p>
            <a:pPr lvl="0"/>
            <a:r>
              <a:rPr lang="en-US" sz="2400" dirty="0"/>
              <a:t>Identify opportunities for NOAA to work together with other agencies, the external community, and international programs to accelerate progress in advancing scientific understanding and predictions of Arctic weather and climate and related impacts, and to deliver useful information and products that would improve decision-making.</a:t>
            </a:r>
          </a:p>
        </p:txBody>
      </p:sp>
    </p:spTree>
    <p:extLst>
      <p:ext uri="{BB962C8B-B14F-4D97-AF65-F5344CB8AC3E}">
        <p14:creationId xmlns:p14="http://schemas.microsoft.com/office/powerpoint/2010/main" val="213915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Initial Reaction</a:t>
            </a:r>
            <a:endParaRPr lang="en-US" sz="3200" b="1" dirty="0"/>
          </a:p>
        </p:txBody>
      </p:sp>
      <p:sp>
        <p:nvSpPr>
          <p:cNvPr id="3" name="Content Placeholder 2"/>
          <p:cNvSpPr>
            <a:spLocks noGrp="1"/>
          </p:cNvSpPr>
          <p:nvPr>
            <p:ph idx="1"/>
          </p:nvPr>
        </p:nvSpPr>
        <p:spPr/>
        <p:txBody>
          <a:bodyPr/>
          <a:lstStyle/>
          <a:p>
            <a:r>
              <a:rPr lang="en-US" dirty="0" smtClean="0"/>
              <a:t>Extraordinary work by groups</a:t>
            </a:r>
          </a:p>
          <a:p>
            <a:endParaRPr lang="en-US" dirty="0"/>
          </a:p>
          <a:p>
            <a:r>
              <a:rPr lang="en-US" dirty="0" smtClean="0"/>
              <a:t>Specific actions recommended.  </a:t>
            </a:r>
          </a:p>
          <a:p>
            <a:endParaRPr lang="en-US" dirty="0"/>
          </a:p>
          <a:p>
            <a:r>
              <a:rPr lang="en-US" dirty="0" smtClean="0"/>
              <a:t>Building a basis for stronger and more effective partnerships to tackle common issues</a:t>
            </a:r>
            <a:endParaRPr lang="en-US" dirty="0"/>
          </a:p>
        </p:txBody>
      </p:sp>
    </p:spTree>
    <p:extLst>
      <p:ext uri="{BB962C8B-B14F-4D97-AF65-F5344CB8AC3E}">
        <p14:creationId xmlns:p14="http://schemas.microsoft.com/office/powerpoint/2010/main" val="2666700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106"/>
            <a:ext cx="8229600" cy="1007517"/>
          </a:xfrm>
        </p:spPr>
        <p:txBody>
          <a:bodyPr>
            <a:normAutofit/>
          </a:bodyPr>
          <a:lstStyle/>
          <a:p>
            <a:r>
              <a:rPr lang="en-US" sz="3200" b="1" dirty="0" smtClean="0"/>
              <a:t>A few common themes</a:t>
            </a:r>
            <a:endParaRPr lang="en-US" sz="3200" b="1" dirty="0"/>
          </a:p>
        </p:txBody>
      </p:sp>
      <p:sp>
        <p:nvSpPr>
          <p:cNvPr id="3" name="Content Placeholder 2"/>
          <p:cNvSpPr>
            <a:spLocks noGrp="1"/>
          </p:cNvSpPr>
          <p:nvPr>
            <p:ph idx="1"/>
          </p:nvPr>
        </p:nvSpPr>
        <p:spPr>
          <a:xfrm>
            <a:off x="694578" y="1393776"/>
            <a:ext cx="8229600" cy="5200161"/>
          </a:xfrm>
        </p:spPr>
        <p:txBody>
          <a:bodyPr>
            <a:normAutofit/>
          </a:bodyPr>
          <a:lstStyle/>
          <a:p>
            <a:r>
              <a:rPr lang="en-US" sz="2400" dirty="0" smtClean="0"/>
              <a:t>Sea ice – cuts across prediction problems</a:t>
            </a:r>
          </a:p>
          <a:p>
            <a:endParaRPr lang="en-US" sz="2400" dirty="0"/>
          </a:p>
          <a:p>
            <a:r>
              <a:rPr lang="en-US" sz="2400" dirty="0" smtClean="0"/>
              <a:t>Observations – in situ and remote (satellite), other (e.g., community)</a:t>
            </a:r>
          </a:p>
          <a:p>
            <a:endParaRPr lang="en-US" sz="2400" dirty="0" smtClean="0"/>
          </a:p>
          <a:p>
            <a:r>
              <a:rPr lang="en-US" sz="2400" dirty="0" smtClean="0"/>
              <a:t>Modeling – coupled modeling, improved initialization</a:t>
            </a:r>
          </a:p>
          <a:p>
            <a:endParaRPr lang="en-US" sz="2400" dirty="0"/>
          </a:p>
          <a:p>
            <a:r>
              <a:rPr lang="en-US" sz="2400" dirty="0" smtClean="0"/>
              <a:t>Processes and Mechanisms – need better understanding, predictive implications</a:t>
            </a:r>
          </a:p>
          <a:p>
            <a:endParaRPr lang="en-US" sz="2400" dirty="0"/>
          </a:p>
          <a:p>
            <a:r>
              <a:rPr lang="en-US" sz="2400" dirty="0" smtClean="0"/>
              <a:t>Opportunities: Partnerships, Programs and Projects </a:t>
            </a:r>
            <a:endParaRPr lang="en-US" sz="2400" dirty="0"/>
          </a:p>
        </p:txBody>
      </p:sp>
    </p:spTree>
    <p:extLst>
      <p:ext uri="{BB962C8B-B14F-4D97-AF65-F5344CB8AC3E}">
        <p14:creationId xmlns:p14="http://schemas.microsoft.com/office/powerpoint/2010/main" val="2946029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106"/>
            <a:ext cx="8229600" cy="1007517"/>
          </a:xfrm>
        </p:spPr>
        <p:txBody>
          <a:bodyPr>
            <a:normAutofit/>
          </a:bodyPr>
          <a:lstStyle/>
          <a:p>
            <a:r>
              <a:rPr lang="en-US" sz="3200" b="1" dirty="0" smtClean="0"/>
              <a:t>Next steps</a:t>
            </a:r>
            <a:endParaRPr lang="en-US" sz="3200" b="1" dirty="0"/>
          </a:p>
        </p:txBody>
      </p:sp>
      <p:sp>
        <p:nvSpPr>
          <p:cNvPr id="3" name="Content Placeholder 2"/>
          <p:cNvSpPr>
            <a:spLocks noGrp="1"/>
          </p:cNvSpPr>
          <p:nvPr>
            <p:ph idx="1"/>
          </p:nvPr>
        </p:nvSpPr>
        <p:spPr>
          <a:xfrm>
            <a:off x="457200" y="1393776"/>
            <a:ext cx="8466978" cy="5200161"/>
          </a:xfrm>
        </p:spPr>
        <p:txBody>
          <a:bodyPr>
            <a:normAutofit/>
          </a:bodyPr>
          <a:lstStyle/>
          <a:p>
            <a:r>
              <a:rPr lang="en-US" sz="2400" dirty="0" smtClean="0"/>
              <a:t>Very near term – high level briefings</a:t>
            </a:r>
          </a:p>
          <a:p>
            <a:endParaRPr lang="en-US" sz="2400" dirty="0"/>
          </a:p>
          <a:p>
            <a:r>
              <a:rPr lang="en-US" sz="2400" dirty="0" smtClean="0"/>
              <a:t>Draft report on Workshop for the NOAA Research Council</a:t>
            </a:r>
          </a:p>
          <a:p>
            <a:pPr marL="0" indent="0">
              <a:buNone/>
            </a:pPr>
            <a:endParaRPr lang="en-US" sz="2400" dirty="0" smtClean="0"/>
          </a:p>
          <a:p>
            <a:pPr marL="0" indent="0">
              <a:buNone/>
            </a:pPr>
            <a:r>
              <a:rPr lang="en-US" sz="2400" smtClean="0"/>
              <a:t>Report </a:t>
            </a:r>
            <a:r>
              <a:rPr lang="en-US" sz="2400" dirty="0" smtClean="0"/>
              <a:t>Outline</a:t>
            </a:r>
            <a:endParaRPr lang="en-US" sz="2400" dirty="0"/>
          </a:p>
          <a:p>
            <a:r>
              <a:rPr lang="en-US" sz="2400" dirty="0" smtClean="0"/>
              <a:t>Introduction – Drivers, Workshop Objectives, Participants</a:t>
            </a:r>
          </a:p>
          <a:p>
            <a:r>
              <a:rPr lang="en-US" sz="2400" dirty="0" smtClean="0"/>
              <a:t>Current status, major challenges and gaps</a:t>
            </a:r>
            <a:endParaRPr lang="en-US" sz="2400" dirty="0"/>
          </a:p>
          <a:p>
            <a:r>
              <a:rPr lang="en-US" sz="2400" dirty="0" smtClean="0"/>
              <a:t>Overarching Opportunities and Recommendations</a:t>
            </a:r>
          </a:p>
          <a:p>
            <a:r>
              <a:rPr lang="en-US" sz="2400" dirty="0" smtClean="0"/>
              <a:t>Recommended Near-term Actions</a:t>
            </a:r>
          </a:p>
          <a:p>
            <a:r>
              <a:rPr lang="en-US" sz="2400" dirty="0" smtClean="0"/>
              <a:t>Problem specific Recommendations</a:t>
            </a:r>
          </a:p>
          <a:p>
            <a:r>
              <a:rPr lang="en-US" sz="2400" dirty="0" smtClean="0"/>
              <a:t>Strengthening Partnerships</a:t>
            </a:r>
          </a:p>
          <a:p>
            <a:r>
              <a:rPr lang="en-US" sz="2400" dirty="0" smtClean="0"/>
              <a:t>Conclusion</a:t>
            </a:r>
          </a:p>
          <a:p>
            <a:pPr marL="0" indent="0">
              <a:buNone/>
            </a:pPr>
            <a:endParaRPr lang="en-US" sz="2400" dirty="0" smtClean="0"/>
          </a:p>
        </p:txBody>
      </p:sp>
    </p:spTree>
    <p:extLst>
      <p:ext uri="{BB962C8B-B14F-4D97-AF65-F5344CB8AC3E}">
        <p14:creationId xmlns:p14="http://schemas.microsoft.com/office/powerpoint/2010/main" val="991525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884923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64</TotalTime>
  <Words>304</Words>
  <Application>Microsoft Macintosh PowerPoint</Application>
  <PresentationFormat>On-screen Show (4:3)</PresentationFormat>
  <Paragraphs>44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Initial Summary, NOAA Response,  Next Steps</vt:lpstr>
      <vt:lpstr>Meeting Objectives</vt:lpstr>
      <vt:lpstr>Meeting Objectives</vt:lpstr>
      <vt:lpstr>Initial Reaction</vt:lpstr>
      <vt:lpstr>A few common themes</vt:lpstr>
      <vt:lpstr>Next steps</vt:lpstr>
      <vt:lpstr>PowerPoint Presentation</vt:lpstr>
    </vt:vector>
  </TitlesOfParts>
  <Company>NOAA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Initial Summary, NOAA Response, Next Steps</dc:title>
  <dc:creator>CDC NOAA</dc:creator>
  <cp:lastModifiedBy>CDC NOAA</cp:lastModifiedBy>
  <cp:revision>13</cp:revision>
  <dcterms:created xsi:type="dcterms:W3CDTF">2014-05-15T13:20:30Z</dcterms:created>
  <dcterms:modified xsi:type="dcterms:W3CDTF">2014-05-15T14:24:33Z</dcterms:modified>
</cp:coreProperties>
</file>