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1382" autoAdjust="0"/>
    <p:restoredTop sz="86330" autoAdjust="0"/>
  </p:normalViewPr>
  <p:slideViewPr>
    <p:cSldViewPr snapToGrid="0" snapToObjects="1">
      <p:cViewPr varScale="1">
        <p:scale>
          <a:sx n="80" d="100"/>
          <a:sy n="80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4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0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3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E27F7-EE4C-D54A-962A-B6D8659E098A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0D5D-9420-4348-8D88-A50E89525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Day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0000FF"/>
                </a:solidFill>
              </a:rPr>
              <a:t>Arctic – </a:t>
            </a:r>
            <a:r>
              <a:rPr lang="en-US" dirty="0" smtClean="0">
                <a:solidFill>
                  <a:srgbClr val="0000FF"/>
                </a:solidFill>
              </a:rPr>
              <a:t>Mid-latitude Linkage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(“the eclectic ones” – R. Dole)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90125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aka.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Arctic – Mid-latitude </a:t>
            </a:r>
            <a:r>
              <a:rPr lang="en-US" sz="4000" dirty="0" err="1" smtClean="0">
                <a:solidFill>
                  <a:srgbClr val="FF0000"/>
                </a:solidFill>
              </a:rPr>
              <a:t>Smackdown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33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Q1: What are the critical gaps limiting progress?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8" y="1225255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Limited data; need better models (also in Academies report)</a:t>
            </a:r>
          </a:p>
          <a:p>
            <a:r>
              <a:rPr lang="en-US" sz="2000" dirty="0" smtClean="0"/>
              <a:t>Need better specification of the issue.  Specify the hypotheses. </a:t>
            </a:r>
            <a:r>
              <a:rPr lang="en-US" sz="2000" dirty="0"/>
              <a:t>Avoid hand waving.  </a:t>
            </a:r>
            <a:r>
              <a:rPr lang="en-US" sz="2000" dirty="0" smtClean="0"/>
              <a:t>For example, define terms like Arctic Amplification.</a:t>
            </a:r>
          </a:p>
          <a:p>
            <a:r>
              <a:rPr lang="en-US" sz="2000" dirty="0" smtClean="0"/>
              <a:t>We might be fooled by randomness.  Need longer datasets in order evaluate whether trends are random or not (i.e.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reanalysis). </a:t>
            </a:r>
          </a:p>
          <a:p>
            <a:r>
              <a:rPr lang="en-US" sz="2000" dirty="0" smtClean="0"/>
              <a:t>Lack of testable hypothesis and rigor in examining processes (i.e. take in account the multivariate structure of the noise).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248" y="3616480"/>
            <a:ext cx="8096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Don’t fully understand the potential impacts of tropical convection, </a:t>
            </a:r>
            <a:r>
              <a:rPr lang="en-US" sz="2000" dirty="0" err="1"/>
              <a:t>Rossby</a:t>
            </a:r>
            <a:r>
              <a:rPr lang="en-US" sz="2000" dirty="0"/>
              <a:t> waves, and moisture fluxes on the Arctic. 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Need to better understand how much of extra-Arctic variability originates in the Arctic from hi-</a:t>
            </a:r>
            <a:r>
              <a:rPr lang="en-US" sz="2000" dirty="0" err="1"/>
              <a:t>lat</a:t>
            </a:r>
            <a:r>
              <a:rPr lang="en-US" sz="2000" dirty="0"/>
              <a:t> processes. 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Don’t fully understand the role of clouds and radiation in the Arctic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Instead of exclusively using non-operational R&amp;D models, need to be able to effectively use NWS weather and climate models to test these hypothesis and design idealized experiments to </a:t>
            </a:r>
            <a:r>
              <a:rPr lang="en-US" sz="2000" dirty="0" smtClean="0"/>
              <a:t>extract </a:t>
            </a:r>
            <a:r>
              <a:rPr lang="en-US" sz="2000" dirty="0"/>
              <a:t>what part of prediction is forced vs. natural variability.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7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56" y="21769"/>
            <a:ext cx="8590554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Q2: Are there specific high priority problems where near term progress is feasible?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779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Better understand dynamics behind negative AO states. </a:t>
            </a:r>
          </a:p>
          <a:p>
            <a:r>
              <a:rPr lang="en-US" sz="2000" dirty="0"/>
              <a:t>Focus on the basic dynamics of how the sea ice is affecting the overlying </a:t>
            </a:r>
            <a:r>
              <a:rPr lang="en-US" sz="2000" dirty="0" smtClean="0"/>
              <a:t>atmosphere</a:t>
            </a:r>
          </a:p>
          <a:p>
            <a:r>
              <a:rPr lang="en-US" sz="2000" dirty="0" smtClean="0"/>
              <a:t>Different results with range of models that have varying ensemble sizes.  Generate larger ensembles of large climate simulations with different models;  also test different initial conditions and parameterizations.</a:t>
            </a:r>
          </a:p>
          <a:p>
            <a:r>
              <a:rPr lang="en-US" sz="2000" dirty="0"/>
              <a:t>Now have many seasonal forecast systems (especially dynamical models) to tease out the linkages 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7526" y="3791859"/>
            <a:ext cx="81183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Model sensitivity experiments are often uncoordinated.  Do </a:t>
            </a:r>
            <a:r>
              <a:rPr lang="en-US" sz="2000" dirty="0"/>
              <a:t>other models yield the same conclusion?  Start to evaluate consistency.  Takes a lot of computer time.  High resolution will be important.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Need better understanding of impact on weather timescales, so should use </a:t>
            </a:r>
            <a:r>
              <a:rPr lang="en-US" sz="2000" dirty="0"/>
              <a:t>higher resolution weather models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Current ad hoc data collection.  Can we share data from model runs in one place, accessible to all?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Historical sea ice data is in different locations.  Can we we collect it in one place, so we can extend the statistical analysis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61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Q3: Are there common challenges, cutting across several processes?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Common sets of data for analysis and lots of eyes focused on them</a:t>
            </a:r>
          </a:p>
          <a:p>
            <a:r>
              <a:rPr lang="en-US" sz="2000" dirty="0" smtClean="0"/>
              <a:t>Bring together the observations and modeling of a problem together (i.e. can we collectively agree on a common period of assessment?)</a:t>
            </a:r>
          </a:p>
          <a:p>
            <a:r>
              <a:rPr lang="en-US" sz="2000" i="1" dirty="0" smtClean="0"/>
              <a:t>Many</a:t>
            </a:r>
            <a:r>
              <a:rPr lang="en-US" sz="2000" dirty="0" smtClean="0"/>
              <a:t> different casual chains have been proposed to link sea ice/AA to mid-latitude patterns. </a:t>
            </a:r>
            <a:r>
              <a:rPr lang="en-US" sz="2000" dirty="0"/>
              <a:t>P</a:t>
            </a:r>
            <a:r>
              <a:rPr lang="en-US" sz="2000" dirty="0" smtClean="0"/>
              <a:t>rocess-based diagnostics and focused model studies are needed to test each link.  Possibly, a climate process team.</a:t>
            </a:r>
          </a:p>
          <a:p>
            <a:r>
              <a:rPr lang="en-US" sz="2000" dirty="0" smtClean="0"/>
              <a:t>Focus on regional connections between mid-</a:t>
            </a:r>
            <a:r>
              <a:rPr lang="en-US" sz="2000" dirty="0" err="1" smtClean="0"/>
              <a:t>lat</a:t>
            </a:r>
            <a:r>
              <a:rPr lang="en-US" sz="2000" dirty="0" smtClean="0"/>
              <a:t> &amp; Arctic (not necessarily a zonal connection)</a:t>
            </a:r>
          </a:p>
          <a:p>
            <a:r>
              <a:rPr lang="en-US" sz="2000" dirty="0" smtClean="0"/>
              <a:t>Better estimates of prediction &amp; predictability – allows you to isolate what you want to focus 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552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OTHER POINTS OF CONVERSATION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7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NCEP </a:t>
            </a:r>
            <a:r>
              <a:rPr lang="en-US" dirty="0" smtClean="0"/>
              <a:t>Climate Forecast System (CFS) – </a:t>
            </a:r>
            <a:r>
              <a:rPr lang="en-US" dirty="0"/>
              <a:t>designed for operations (reliable, 24/7, etc.) hinders experiments.  Re-engineer operationalized code.  Buggy.  Sustained effort required.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Recommendation:  </a:t>
            </a:r>
            <a:r>
              <a:rPr lang="en-US" dirty="0"/>
              <a:t>Bring NCEP </a:t>
            </a:r>
            <a:r>
              <a:rPr lang="en-US" dirty="0" smtClean="0"/>
              <a:t>ops to </a:t>
            </a:r>
            <a:r>
              <a:rPr lang="en-US" dirty="0"/>
              <a:t>a place where they can better </a:t>
            </a:r>
            <a:r>
              <a:rPr lang="en-US" dirty="0" smtClean="0"/>
              <a:t>interact with R&amp;D efforts.  Use NCAR </a:t>
            </a:r>
            <a:r>
              <a:rPr lang="en-US" dirty="0"/>
              <a:t>– CESM </a:t>
            </a:r>
            <a:r>
              <a:rPr lang="en-US" dirty="0" smtClean="0"/>
              <a:t>program as a model (i.e. once </a:t>
            </a:r>
            <a:r>
              <a:rPr lang="en-US" dirty="0"/>
              <a:t>yearly training sessions, learn to run the code &amp; </a:t>
            </a:r>
            <a:r>
              <a:rPr lang="en-US" dirty="0" smtClean="0"/>
              <a:t>set up experiments).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4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Status,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Academies Study was low consensus, see slides</a:t>
            </a:r>
          </a:p>
          <a:p>
            <a:r>
              <a:rPr lang="en-US" dirty="0" smtClean="0"/>
              <a:t>Terminology was inconsistently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4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561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Day 1 Arctic – Mid-latitude Linkage Group (“the eclectic ones” – R. Dole) </vt:lpstr>
      <vt:lpstr>Q1: What are the critical gaps limiting progress?</vt:lpstr>
      <vt:lpstr>Q2: Are there specific high priority problems where near term progress is feasible?</vt:lpstr>
      <vt:lpstr>Q3: Are there common challenges, cutting across several processes? </vt:lpstr>
      <vt:lpstr>PowerPoint Presentation</vt:lpstr>
      <vt:lpstr>PowerPoint Presentation</vt:lpstr>
      <vt:lpstr>Present Status, Linkages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Mid-Latitudes Breakout – Day 1</dc:title>
  <dc:creator>MovieTime</dc:creator>
  <cp:lastModifiedBy>Michelle L'Heureux</cp:lastModifiedBy>
  <cp:revision>27</cp:revision>
  <dcterms:created xsi:type="dcterms:W3CDTF">2014-05-13T21:30:49Z</dcterms:created>
  <dcterms:modified xsi:type="dcterms:W3CDTF">2014-05-14T12:52:26Z</dcterms:modified>
</cp:coreProperties>
</file>