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8" r:id="rId2"/>
    <p:sldId id="322" r:id="rId3"/>
    <p:sldId id="332" r:id="rId4"/>
    <p:sldId id="338" r:id="rId5"/>
    <p:sldId id="328" r:id="rId6"/>
    <p:sldId id="326" r:id="rId7"/>
    <p:sldId id="327" r:id="rId8"/>
    <p:sldId id="330" r:id="rId9"/>
    <p:sldId id="331" r:id="rId10"/>
    <p:sldId id="334" r:id="rId11"/>
    <p:sldId id="335" r:id="rId12"/>
    <p:sldId id="345" r:id="rId13"/>
    <p:sldId id="340" r:id="rId14"/>
    <p:sldId id="341" r:id="rId15"/>
    <p:sldId id="343" r:id="rId16"/>
    <p:sldId id="344" r:id="rId17"/>
    <p:sldId id="333" r:id="rId18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CE5"/>
    <a:srgbClr val="004378"/>
    <a:srgbClr val="003E6E"/>
    <a:srgbClr val="E99423"/>
    <a:srgbClr val="86121C"/>
    <a:srgbClr val="141313"/>
    <a:srgbClr val="009C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63" autoAdjust="0"/>
    <p:restoredTop sz="87076" autoAdjust="0"/>
  </p:normalViewPr>
  <p:slideViewPr>
    <p:cSldViewPr snapToGrid="0" snapToObjects="1">
      <p:cViewPr varScale="1">
        <p:scale>
          <a:sx n="115" d="100"/>
          <a:sy n="115" d="100"/>
        </p:scale>
        <p:origin x="169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4ABFDE-A954-7645-A7D4-7B891FE8DF1A}" type="datetimeFigureOut">
              <a:rPr lang="de-DE" smtClean="0"/>
              <a:t>12.05.2014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2EB930-D83B-5E48-AA18-15F1098A5FC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537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081293" y="4985016"/>
            <a:ext cx="5699126" cy="899317"/>
          </a:xfrm>
          <a:prstGeom prst="rect">
            <a:avLst/>
          </a:prstGeom>
        </p:spPr>
        <p:txBody>
          <a:bodyPr anchor="t"/>
          <a:lstStyle>
            <a:lvl1pPr>
              <a:defRPr sz="4800"/>
            </a:lvl1pPr>
          </a:lstStyle>
          <a:p>
            <a:r>
              <a:rPr lang="de-DE" dirty="0" smtClean="0"/>
              <a:t>Titel bearbeiten</a:t>
            </a:r>
            <a:endParaRPr lang="de-DE" dirty="0"/>
          </a:p>
        </p:txBody>
      </p:sp>
      <p:sp>
        <p:nvSpPr>
          <p:cNvPr id="13" name="Inhaltsplatzhalter 2"/>
          <p:cNvSpPr>
            <a:spLocks noGrp="1"/>
          </p:cNvSpPr>
          <p:nvPr>
            <p:ph idx="1"/>
          </p:nvPr>
        </p:nvSpPr>
        <p:spPr>
          <a:xfrm>
            <a:off x="0" y="4976549"/>
            <a:ext cx="2844218" cy="899317"/>
          </a:xfrm>
          <a:prstGeom prst="rect">
            <a:avLst/>
          </a:prstGeom>
        </p:spPr>
        <p:txBody>
          <a:bodyPr anchor="t"/>
          <a:lstStyle>
            <a:lvl1pPr algn="r">
              <a:lnSpc>
                <a:spcPts val="1800"/>
              </a:lnSpc>
              <a:buFontTx/>
              <a:buNone/>
              <a:defRPr sz="1600" b="1">
                <a:solidFill>
                  <a:srgbClr val="004378"/>
                </a:solidFill>
              </a:defRPr>
            </a:lvl1pPr>
            <a:lvl2pPr algn="r">
              <a:lnSpc>
                <a:spcPts val="1600"/>
              </a:lnSpc>
              <a:buFontTx/>
              <a:buNone/>
              <a:defRPr sz="1600" b="1">
                <a:solidFill>
                  <a:srgbClr val="004378"/>
                </a:solidFill>
              </a:defRPr>
            </a:lvl2pPr>
            <a:lvl3pPr algn="r">
              <a:lnSpc>
                <a:spcPts val="1600"/>
              </a:lnSpc>
              <a:buFontTx/>
              <a:buNone/>
              <a:defRPr sz="1600" b="1">
                <a:solidFill>
                  <a:srgbClr val="004378"/>
                </a:solidFill>
              </a:defRPr>
            </a:lvl3pPr>
            <a:lvl4pPr algn="r">
              <a:lnSpc>
                <a:spcPts val="1600"/>
              </a:lnSpc>
              <a:buFontTx/>
              <a:buNone/>
              <a:defRPr sz="1600" b="1">
                <a:solidFill>
                  <a:srgbClr val="004378"/>
                </a:solidFill>
              </a:defRPr>
            </a:lvl4pPr>
            <a:lvl5pPr algn="r">
              <a:lnSpc>
                <a:spcPts val="1600"/>
              </a:lnSpc>
              <a:buFontTx/>
              <a:buNone/>
              <a:defRPr sz="1600" b="1">
                <a:solidFill>
                  <a:srgbClr val="004378"/>
                </a:solidFill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  <a:endParaRPr lang="de-DE" dirty="0"/>
          </a:p>
        </p:txBody>
      </p:sp>
      <p:pic>
        <p:nvPicPr>
          <p:cNvPr id="11" name="Bild 10" descr="Logo_Helmholtz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569" y="6162401"/>
            <a:ext cx="936399" cy="334316"/>
          </a:xfrm>
          <a:prstGeom prst="rect">
            <a:avLst/>
          </a:prstGeom>
        </p:spPr>
      </p:pic>
      <p:pic>
        <p:nvPicPr>
          <p:cNvPr id="12" name="Bild 11" descr="Logo_AWI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587" y="456155"/>
            <a:ext cx="2621832" cy="379909"/>
          </a:xfrm>
          <a:prstGeom prst="rect">
            <a:avLst/>
          </a:prstGeom>
        </p:spPr>
      </p:pic>
      <p:cxnSp>
        <p:nvCxnSpPr>
          <p:cNvPr id="6" name="Gerade Verbindung 5"/>
          <p:cNvCxnSpPr/>
          <p:nvPr userDrawn="1"/>
        </p:nvCxnSpPr>
        <p:spPr>
          <a:xfrm>
            <a:off x="418689" y="996905"/>
            <a:ext cx="8361730" cy="0"/>
          </a:xfrm>
          <a:prstGeom prst="line">
            <a:avLst/>
          </a:prstGeom>
          <a:ln w="3175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6438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0223" y="1096995"/>
            <a:ext cx="8330195" cy="1102693"/>
          </a:xfrm>
          <a:prstGeom prst="rect">
            <a:avLst/>
          </a:prstGeom>
        </p:spPr>
        <p:txBody>
          <a:bodyPr anchor="t"/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8D566-8D13-5C43-8939-614299B6941B}" type="datetimeFigureOut">
              <a:rPr lang="de-DE" smtClean="0"/>
              <a:pPr/>
              <a:t>12.05.2014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7" name="Bild 6" descr="Logo_AWI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683" y="269655"/>
            <a:ext cx="1915736" cy="277594"/>
          </a:xfrm>
          <a:prstGeom prst="rect">
            <a:avLst/>
          </a:prstGeom>
        </p:spPr>
      </p:pic>
      <p:pic>
        <p:nvPicPr>
          <p:cNvPr id="8" name="Bild 7" descr="Logo_Helmholtz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4312" y="6570798"/>
            <a:ext cx="684214" cy="244280"/>
          </a:xfrm>
          <a:prstGeom prst="rect">
            <a:avLst/>
          </a:prstGeom>
        </p:spPr>
      </p:pic>
      <p:sp>
        <p:nvSpPr>
          <p:cNvPr id="13" name="Inhaltsplatzhalter 2"/>
          <p:cNvSpPr>
            <a:spLocks noGrp="1"/>
          </p:cNvSpPr>
          <p:nvPr>
            <p:ph idx="1"/>
          </p:nvPr>
        </p:nvSpPr>
        <p:spPr>
          <a:xfrm>
            <a:off x="449311" y="2199688"/>
            <a:ext cx="8331107" cy="400850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cxnSp>
        <p:nvCxnSpPr>
          <p:cNvPr id="9" name="Gerade Verbindung 8"/>
          <p:cNvCxnSpPr/>
          <p:nvPr userDrawn="1"/>
        </p:nvCxnSpPr>
        <p:spPr>
          <a:xfrm>
            <a:off x="418689" y="675900"/>
            <a:ext cx="8361730" cy="0"/>
          </a:xfrm>
          <a:prstGeom prst="line">
            <a:avLst/>
          </a:prstGeom>
          <a:ln w="3175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6438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8D566-8D13-5C43-8939-614299B6941B}" type="datetimeFigureOut">
              <a:rPr lang="de-DE" smtClean="0"/>
              <a:pPr/>
              <a:t>12.05.2014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8" name="Bild 7" descr="Logo_AWI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683" y="269655"/>
            <a:ext cx="1915736" cy="277594"/>
          </a:xfrm>
          <a:prstGeom prst="rect">
            <a:avLst/>
          </a:prstGeom>
        </p:spPr>
      </p:pic>
      <p:pic>
        <p:nvPicPr>
          <p:cNvPr id="9" name="Bild 8" descr="Logo_Helmholtz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4312" y="6570798"/>
            <a:ext cx="684214" cy="244280"/>
          </a:xfrm>
          <a:prstGeom prst="rect">
            <a:avLst/>
          </a:prstGeom>
        </p:spPr>
      </p:pic>
      <p:sp>
        <p:nvSpPr>
          <p:cNvPr id="13" name="Inhaltsplatzhalter 2"/>
          <p:cNvSpPr>
            <a:spLocks noGrp="1"/>
          </p:cNvSpPr>
          <p:nvPr>
            <p:ph idx="13"/>
          </p:nvPr>
        </p:nvSpPr>
        <p:spPr>
          <a:xfrm>
            <a:off x="4734967" y="2199688"/>
            <a:ext cx="4046489" cy="400850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11" name="Titel 1"/>
          <p:cNvSpPr>
            <a:spLocks noGrp="1"/>
          </p:cNvSpPr>
          <p:nvPr>
            <p:ph type="ctrTitle"/>
          </p:nvPr>
        </p:nvSpPr>
        <p:spPr>
          <a:xfrm>
            <a:off x="450223" y="1096995"/>
            <a:ext cx="8330195" cy="1102693"/>
          </a:xfrm>
          <a:prstGeom prst="rect">
            <a:avLst/>
          </a:prstGeom>
        </p:spPr>
        <p:txBody>
          <a:bodyPr anchor="t"/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12" name="Inhaltsplatzhalter 2"/>
          <p:cNvSpPr>
            <a:spLocks noGrp="1"/>
          </p:cNvSpPr>
          <p:nvPr>
            <p:ph idx="12"/>
          </p:nvPr>
        </p:nvSpPr>
        <p:spPr>
          <a:xfrm>
            <a:off x="449311" y="2199688"/>
            <a:ext cx="4046489" cy="400850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cxnSp>
        <p:nvCxnSpPr>
          <p:cNvPr id="14" name="Gerade Verbindung 13"/>
          <p:cNvCxnSpPr/>
          <p:nvPr userDrawn="1"/>
        </p:nvCxnSpPr>
        <p:spPr>
          <a:xfrm>
            <a:off x="418689" y="675900"/>
            <a:ext cx="8361730" cy="0"/>
          </a:xfrm>
          <a:prstGeom prst="line">
            <a:avLst/>
          </a:prstGeom>
          <a:ln w="3175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5619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"/>
          <p:cNvSpPr>
            <a:spLocks noGrp="1"/>
          </p:cNvSpPr>
          <p:nvPr>
            <p:ph type="ctrTitle"/>
          </p:nvPr>
        </p:nvSpPr>
        <p:spPr>
          <a:xfrm>
            <a:off x="450223" y="1096995"/>
            <a:ext cx="8330195" cy="1102693"/>
          </a:xfrm>
          <a:prstGeom prst="rect">
            <a:avLst/>
          </a:prstGeom>
        </p:spPr>
        <p:txBody>
          <a:bodyPr anchor="t"/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2204352"/>
            <a:ext cx="4040188" cy="90617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736285" y="2204353"/>
            <a:ext cx="4041775" cy="90617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8D566-8D13-5C43-8939-614299B6941B}" type="datetimeFigureOut">
              <a:rPr lang="de-DE" smtClean="0"/>
              <a:pPr/>
              <a:t>12.05.2014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" name="Bild 9" descr="Logo_AWI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683" y="269655"/>
            <a:ext cx="1915736" cy="277594"/>
          </a:xfrm>
          <a:prstGeom prst="rect">
            <a:avLst/>
          </a:prstGeom>
        </p:spPr>
      </p:pic>
      <p:pic>
        <p:nvPicPr>
          <p:cNvPr id="11" name="Bild 10" descr="Logo_Helmholtz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4312" y="6570798"/>
            <a:ext cx="684214" cy="244280"/>
          </a:xfrm>
          <a:prstGeom prst="rect">
            <a:avLst/>
          </a:prstGeom>
        </p:spPr>
      </p:pic>
      <p:sp>
        <p:nvSpPr>
          <p:cNvPr id="13" name="Inhaltsplatzhalter 2"/>
          <p:cNvSpPr>
            <a:spLocks noGrp="1"/>
          </p:cNvSpPr>
          <p:nvPr>
            <p:ph idx="13"/>
          </p:nvPr>
        </p:nvSpPr>
        <p:spPr>
          <a:xfrm>
            <a:off x="4734967" y="3110531"/>
            <a:ext cx="4046489" cy="30976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000">
                <a:solidFill>
                  <a:srgbClr val="404040"/>
                </a:solidFill>
              </a:defRPr>
            </a:lvl2pPr>
            <a:lvl3pPr>
              <a:defRPr sz="1600">
                <a:solidFill>
                  <a:srgbClr val="404040"/>
                </a:solidFill>
              </a:defRPr>
            </a:lvl3pPr>
            <a:lvl4pPr>
              <a:defRPr sz="1600">
                <a:solidFill>
                  <a:srgbClr val="404040"/>
                </a:solidFill>
              </a:defRPr>
            </a:lvl4pPr>
            <a:lvl5pPr>
              <a:defRPr sz="1600">
                <a:solidFill>
                  <a:srgbClr val="404040"/>
                </a:solidFill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5" name="Inhaltsplatzhalter 2"/>
          <p:cNvSpPr>
            <a:spLocks noGrp="1"/>
          </p:cNvSpPr>
          <p:nvPr>
            <p:ph idx="12"/>
          </p:nvPr>
        </p:nvSpPr>
        <p:spPr>
          <a:xfrm>
            <a:off x="449311" y="3110532"/>
            <a:ext cx="4046489" cy="309765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000">
                <a:solidFill>
                  <a:srgbClr val="404040"/>
                </a:solidFill>
              </a:defRPr>
            </a:lvl2pPr>
            <a:lvl3pPr>
              <a:defRPr sz="1600">
                <a:solidFill>
                  <a:srgbClr val="404040"/>
                </a:solidFill>
              </a:defRPr>
            </a:lvl3pPr>
            <a:lvl4pPr>
              <a:defRPr sz="1600">
                <a:solidFill>
                  <a:srgbClr val="404040"/>
                </a:solidFill>
              </a:defRPr>
            </a:lvl4pPr>
            <a:lvl5pPr>
              <a:defRPr sz="1600">
                <a:solidFill>
                  <a:srgbClr val="404040"/>
                </a:solidFill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cxnSp>
        <p:nvCxnSpPr>
          <p:cNvPr id="16" name="Gerade Verbindung 15"/>
          <p:cNvCxnSpPr/>
          <p:nvPr userDrawn="1"/>
        </p:nvCxnSpPr>
        <p:spPr>
          <a:xfrm>
            <a:off x="418689" y="675900"/>
            <a:ext cx="8361730" cy="0"/>
          </a:xfrm>
          <a:prstGeom prst="line">
            <a:avLst/>
          </a:prstGeom>
          <a:ln w="3175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9467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10607-4E70-4D31-8772-964395017212}" type="datetimeFigureOut">
              <a:rPr lang="en-US" smtClean="0"/>
              <a:t>5/12/2014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C63884B-DB09-4686-AE66-B34A4D4F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701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550156"/>
            <a:ext cx="812822" cy="307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8D566-8D13-5C43-8939-614299B6941B}" type="datetimeFigureOut">
              <a:rPr lang="de-DE" smtClean="0"/>
              <a:pPr/>
              <a:t>12.05.2014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270022" y="6550156"/>
            <a:ext cx="5711878" cy="307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86271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</p:sldLayoutIdLst>
  <p:txStyles>
    <p:titleStyle>
      <a:lvl1pPr algn="l" defTabSz="457200" rtl="0" eaLnBrk="1" latinLnBrk="0" hangingPunct="1">
        <a:spcBef>
          <a:spcPct val="0"/>
        </a:spcBef>
        <a:buNone/>
        <a:defRPr sz="3200" b="1" i="0" kern="1200">
          <a:solidFill>
            <a:schemeClr val="tx1">
              <a:lumMod val="75000"/>
              <a:lumOff val="25000"/>
            </a:schemeClr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1700" indent="-3429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12" Type="http://schemas.openxmlformats.org/officeDocument/2006/relationships/image" Target="../media/image24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polarprediction.net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2376512" y="1330947"/>
            <a:ext cx="6767488" cy="330784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38800" y="1862473"/>
            <a:ext cx="6955332" cy="764350"/>
          </a:xfrm>
        </p:spPr>
        <p:txBody>
          <a:bodyPr/>
          <a:lstStyle/>
          <a:p>
            <a:r>
              <a:rPr lang="de-DE" sz="2800" dirty="0" smtClean="0"/>
              <a:t>WWRP Polar Prediction Project</a:t>
            </a: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200" b="0" dirty="0" smtClean="0"/>
              <a:t>Thomas Jung</a:t>
            </a:r>
            <a:br>
              <a:rPr lang="de-DE" sz="2200" b="0" dirty="0" smtClean="0"/>
            </a:br>
            <a:r>
              <a:rPr lang="de-DE" sz="2200" b="0" dirty="0"/>
              <a:t/>
            </a:r>
            <a:br>
              <a:rPr lang="de-DE" sz="2200" b="0" dirty="0"/>
            </a:br>
            <a:r>
              <a:rPr lang="de-DE" sz="2200" b="0" dirty="0" smtClean="0"/>
              <a:t>Chair of the WWRP Polar Prediction Project</a:t>
            </a:r>
            <a:br>
              <a:rPr lang="de-DE" sz="2200" b="0" dirty="0" smtClean="0"/>
            </a:br>
            <a:r>
              <a:rPr lang="de-DE" sz="2200" b="0" dirty="0"/>
              <a:t/>
            </a:r>
            <a:br>
              <a:rPr lang="de-DE" sz="2200" b="0" dirty="0"/>
            </a:br>
            <a:r>
              <a:rPr lang="de-DE" sz="2000" b="0" dirty="0" smtClean="0"/>
              <a:t>Alfred Wegener</a:t>
            </a:r>
            <a:r>
              <a:rPr lang="de-DE" sz="2000" b="0" dirty="0"/>
              <a:t> </a:t>
            </a:r>
            <a:r>
              <a:rPr lang="de-DE" sz="2000" b="0" dirty="0" smtClean="0"/>
              <a:t>Institute</a:t>
            </a:r>
            <a:br>
              <a:rPr lang="de-DE" sz="2000" b="0" dirty="0" smtClean="0"/>
            </a:br>
            <a:r>
              <a:rPr lang="de-DE" sz="2000" b="0" dirty="0" smtClean="0"/>
              <a:t>Helmholtz Centre for Polar and</a:t>
            </a:r>
            <a:r>
              <a:rPr lang="de-DE" sz="2000" b="0" dirty="0"/>
              <a:t> </a:t>
            </a:r>
            <a:r>
              <a:rPr lang="de-DE" sz="2000" b="0" dirty="0" smtClean="0"/>
              <a:t>Marine Research</a:t>
            </a:r>
            <a:br>
              <a:rPr lang="de-DE" sz="2000" b="0" dirty="0" smtClean="0"/>
            </a:br>
            <a:r>
              <a:rPr lang="de-DE" sz="2000" b="0" dirty="0" smtClean="0"/>
              <a:t>Germany</a:t>
            </a:r>
            <a:endParaRPr lang="de-DE" sz="2000" b="0" dirty="0"/>
          </a:p>
        </p:txBody>
      </p:sp>
    </p:spTree>
    <p:extLst>
      <p:ext uri="{BB962C8B-B14F-4D97-AF65-F5344CB8AC3E}">
        <p14:creationId xmlns:p14="http://schemas.microsoft.com/office/powerpoint/2010/main" val="63655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6"/>
          <p:cNvSpPr txBox="1">
            <a:spLocks/>
          </p:cNvSpPr>
          <p:nvPr/>
        </p:nvSpPr>
        <p:spPr>
          <a:xfrm>
            <a:off x="450223" y="185216"/>
            <a:ext cx="6462994" cy="50589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b="1" dirty="0" smtClean="0">
                <a:solidFill>
                  <a:srgbClr val="003E6E"/>
                </a:solidFill>
                <a:latin typeface="Arial" charset="0"/>
                <a:cs typeface="Arial" charset="0"/>
              </a:rPr>
              <a:t>Improved observational coverage</a:t>
            </a:r>
            <a:endParaRPr lang="de-DE" sz="2400" b="1" dirty="0">
              <a:solidFill>
                <a:srgbClr val="003E6E"/>
              </a:solidFill>
            </a:endParaRPr>
          </a:p>
        </p:txBody>
      </p:sp>
      <p:pic>
        <p:nvPicPr>
          <p:cNvPr id="8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44" y="1168403"/>
            <a:ext cx="7458689" cy="3877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965199" y="5648986"/>
            <a:ext cx="74676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de-DE" sz="1600" b="1" dirty="0" smtClean="0">
                <a:solidFill>
                  <a:srgbClr val="404040"/>
                </a:solidFill>
              </a:rPr>
              <a:t>Polar data coverage of conventional observations in the ECMWF operational analysis on 1 January 2012.</a:t>
            </a:r>
            <a:endParaRPr lang="de-DE" sz="1600" b="1" dirty="0">
              <a:solidFill>
                <a:srgbClr val="404040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971323" y="5071537"/>
            <a:ext cx="73661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b="1" dirty="0" smtClean="0"/>
              <a:t>Synop (Surface stations), </a:t>
            </a:r>
            <a:r>
              <a:rPr lang="de-DE" sz="1800" b="1" dirty="0" smtClean="0">
                <a:solidFill>
                  <a:srgbClr val="0070C0"/>
                </a:solidFill>
              </a:rPr>
              <a:t>AIREP (Airline), </a:t>
            </a:r>
            <a:r>
              <a:rPr lang="de-DE" sz="1800" b="1" dirty="0" smtClean="0">
                <a:solidFill>
                  <a:srgbClr val="008000"/>
                </a:solidFill>
              </a:rPr>
              <a:t>DRIBU (Drifting buoys)</a:t>
            </a:r>
            <a:r>
              <a:rPr lang="de-DE" sz="1800" b="1" dirty="0" smtClean="0">
                <a:solidFill>
                  <a:srgbClr val="404040"/>
                </a:solidFill>
              </a:rPr>
              <a:t>,</a:t>
            </a:r>
          </a:p>
          <a:p>
            <a:r>
              <a:rPr lang="de-DE" sz="1800" b="1" dirty="0" smtClean="0">
                <a:solidFill>
                  <a:srgbClr val="404040"/>
                </a:solidFill>
              </a:rPr>
              <a:t> </a:t>
            </a:r>
            <a:r>
              <a:rPr lang="de-DE" sz="1800" b="1" dirty="0" smtClean="0">
                <a:solidFill>
                  <a:srgbClr val="FF0000"/>
                </a:solidFill>
              </a:rPr>
              <a:t>TEMP (Rawindsone)</a:t>
            </a:r>
            <a:r>
              <a:rPr lang="de-DE" sz="1800" b="1" dirty="0" smtClean="0">
                <a:solidFill>
                  <a:srgbClr val="404040"/>
                </a:solidFill>
              </a:rPr>
              <a:t> and </a:t>
            </a:r>
            <a:r>
              <a:rPr lang="de-DE" sz="1800" b="1" dirty="0" smtClean="0">
                <a:solidFill>
                  <a:srgbClr val="FFFF00"/>
                </a:solidFill>
              </a:rPr>
              <a:t>PILOT (Pilot balloons)</a:t>
            </a:r>
            <a:r>
              <a:rPr lang="de-DE" sz="1800" b="1" dirty="0" smtClean="0">
                <a:solidFill>
                  <a:srgbClr val="404040"/>
                </a:solidFill>
              </a:rPr>
              <a:t> </a:t>
            </a:r>
            <a:endParaRPr lang="de-DE" sz="1800" b="1" dirty="0">
              <a:solidFill>
                <a:srgbClr val="404040"/>
              </a:solidFill>
            </a:endParaRPr>
          </a:p>
        </p:txBody>
      </p:sp>
      <p:sp>
        <p:nvSpPr>
          <p:cNvPr id="14" name="Textfeld 5"/>
          <p:cNvSpPr txBox="1">
            <a:spLocks noChangeArrowheads="1"/>
          </p:cNvSpPr>
          <p:nvPr/>
        </p:nvSpPr>
        <p:spPr bwMode="auto">
          <a:xfrm>
            <a:off x="514362" y="6455400"/>
            <a:ext cx="17374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lvl="1" eaLnBrk="1" hangingPunct="1"/>
            <a:r>
              <a:rPr lang="de-DE" sz="1400" b="1" dirty="0" smtClean="0">
                <a:solidFill>
                  <a:srgbClr val="404040"/>
                </a:solidFill>
              </a:rPr>
              <a:t>P</a:t>
            </a:r>
            <a:r>
              <a:rPr lang="de-DE" sz="1400" b="1" dirty="0">
                <a:solidFill>
                  <a:srgbClr val="404040"/>
                </a:solidFill>
              </a:rPr>
              <a:t>. Bauer (ECMWF)</a:t>
            </a:r>
          </a:p>
        </p:txBody>
      </p:sp>
    </p:spTree>
    <p:extLst>
      <p:ext uri="{BB962C8B-B14F-4D97-AF65-F5344CB8AC3E}">
        <p14:creationId xmlns:p14="http://schemas.microsoft.com/office/powerpoint/2010/main" val="177317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6"/>
          <p:cNvSpPr txBox="1">
            <a:spLocks/>
          </p:cNvSpPr>
          <p:nvPr/>
        </p:nvSpPr>
        <p:spPr>
          <a:xfrm>
            <a:off x="450223" y="185216"/>
            <a:ext cx="6462994" cy="50589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b="1" dirty="0" smtClean="0">
                <a:solidFill>
                  <a:srgbClr val="003E6E"/>
                </a:solidFill>
                <a:latin typeface="Arial" charset="0"/>
                <a:cs typeface="Arial" charset="0"/>
              </a:rPr>
              <a:t>The Year of Polar Prediction</a:t>
            </a:r>
            <a:endParaRPr lang="de-DE" sz="2400" b="1" dirty="0">
              <a:solidFill>
                <a:srgbClr val="003E6E"/>
              </a:solidFill>
            </a:endParaRPr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508002" y="1193773"/>
            <a:ext cx="7924800" cy="4546629"/>
          </a:xfrm>
        </p:spPr>
        <p:txBody>
          <a:bodyPr/>
          <a:lstStyle/>
          <a:p>
            <a:pPr>
              <a:buFont typeface="Wingdings" charset="2"/>
              <a:buChar char="Ø"/>
              <a:defRPr/>
            </a:pPr>
            <a:r>
              <a:rPr lang="de-DE" sz="2400" dirty="0" err="1" smtClean="0">
                <a:solidFill>
                  <a:srgbClr val="404040"/>
                </a:solidFill>
                <a:latin typeface="Arial" charset="0"/>
              </a:rPr>
              <a:t>Comprehensive</a:t>
            </a:r>
            <a:r>
              <a:rPr lang="de-DE" sz="2400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sz="2400" dirty="0" err="1" smtClean="0">
                <a:solidFill>
                  <a:srgbClr val="404040"/>
                </a:solidFill>
                <a:latin typeface="Arial" charset="0"/>
              </a:rPr>
              <a:t>observational</a:t>
            </a:r>
            <a:r>
              <a:rPr lang="de-DE" sz="2400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sz="2400" dirty="0" err="1" smtClean="0">
                <a:solidFill>
                  <a:srgbClr val="404040"/>
                </a:solidFill>
                <a:latin typeface="Arial" charset="0"/>
              </a:rPr>
              <a:t>snapshot</a:t>
            </a:r>
            <a:endParaRPr lang="de-DE" sz="2400" dirty="0" smtClean="0">
              <a:solidFill>
                <a:srgbClr val="404040"/>
              </a:solidFill>
              <a:latin typeface="Arial" charset="0"/>
            </a:endParaRPr>
          </a:p>
          <a:p>
            <a:pPr lvl="1">
              <a:buFont typeface="Arial"/>
              <a:buChar char="•"/>
              <a:defRPr/>
            </a:pPr>
            <a:r>
              <a:rPr lang="de-DE" sz="2400" dirty="0" smtClean="0">
                <a:solidFill>
                  <a:srgbClr val="404040"/>
                </a:solidFill>
                <a:latin typeface="Arial" charset="0"/>
              </a:rPr>
              <a:t>In situ </a:t>
            </a:r>
            <a:r>
              <a:rPr lang="de-DE" sz="2400" dirty="0" err="1" smtClean="0">
                <a:solidFill>
                  <a:srgbClr val="404040"/>
                </a:solidFill>
                <a:latin typeface="Arial" charset="0"/>
              </a:rPr>
              <a:t>and</a:t>
            </a:r>
            <a:r>
              <a:rPr lang="de-DE" sz="2400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sz="2400" dirty="0" err="1" smtClean="0">
                <a:solidFill>
                  <a:srgbClr val="404040"/>
                </a:solidFill>
                <a:latin typeface="Arial" charset="0"/>
              </a:rPr>
              <a:t>satellite</a:t>
            </a:r>
            <a:r>
              <a:rPr lang="de-DE" sz="2400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sz="2400" dirty="0" err="1" smtClean="0">
                <a:solidFill>
                  <a:srgbClr val="404040"/>
                </a:solidFill>
                <a:latin typeface="Arial" charset="0"/>
              </a:rPr>
              <a:t>data</a:t>
            </a:r>
            <a:endParaRPr lang="de-DE" sz="2400" dirty="0" smtClean="0">
              <a:solidFill>
                <a:srgbClr val="404040"/>
              </a:solidFill>
              <a:latin typeface="Arial" charset="0"/>
            </a:endParaRPr>
          </a:p>
          <a:p>
            <a:pPr lvl="1">
              <a:buFont typeface="Arial"/>
              <a:buChar char="•"/>
              <a:defRPr/>
            </a:pPr>
            <a:r>
              <a:rPr lang="de-DE" sz="2400" dirty="0" err="1" smtClean="0">
                <a:solidFill>
                  <a:srgbClr val="404040"/>
                </a:solidFill>
                <a:latin typeface="Arial" charset="0"/>
              </a:rPr>
              <a:t>Observing</a:t>
            </a:r>
            <a:r>
              <a:rPr lang="de-DE" sz="2400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sz="2400" dirty="0" err="1" smtClean="0">
                <a:solidFill>
                  <a:srgbClr val="404040"/>
                </a:solidFill>
                <a:latin typeface="Arial" charset="0"/>
              </a:rPr>
              <a:t>system</a:t>
            </a:r>
            <a:r>
              <a:rPr lang="de-DE" sz="2400" dirty="0" smtClean="0">
                <a:solidFill>
                  <a:srgbClr val="404040"/>
                </a:solidFill>
                <a:latin typeface="Arial" charset="0"/>
              </a:rPr>
              <a:t> design (</a:t>
            </a:r>
            <a:r>
              <a:rPr lang="de-DE" sz="2400" dirty="0" err="1" smtClean="0">
                <a:solidFill>
                  <a:srgbClr val="404040"/>
                </a:solidFill>
                <a:latin typeface="Arial" charset="0"/>
              </a:rPr>
              <a:t>data</a:t>
            </a:r>
            <a:r>
              <a:rPr lang="de-DE" sz="2400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sz="2400" dirty="0" err="1" smtClean="0">
                <a:solidFill>
                  <a:srgbClr val="404040"/>
                </a:solidFill>
                <a:latin typeface="Arial" charset="0"/>
              </a:rPr>
              <a:t>denial</a:t>
            </a:r>
            <a:r>
              <a:rPr lang="de-DE" sz="2400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sz="2400" dirty="0" err="1" smtClean="0">
                <a:solidFill>
                  <a:srgbClr val="404040"/>
                </a:solidFill>
                <a:latin typeface="Arial" charset="0"/>
              </a:rPr>
              <a:t>experiments</a:t>
            </a:r>
            <a:r>
              <a:rPr lang="de-DE" sz="2400" dirty="0" smtClean="0">
                <a:solidFill>
                  <a:srgbClr val="404040"/>
                </a:solidFill>
                <a:latin typeface="Arial" charset="0"/>
              </a:rPr>
              <a:t>)</a:t>
            </a:r>
            <a:endParaRPr lang="de-DE" sz="2400" dirty="0">
              <a:solidFill>
                <a:srgbClr val="404040"/>
              </a:solidFill>
              <a:latin typeface="Arial" charset="0"/>
            </a:endParaRPr>
          </a:p>
          <a:p>
            <a:pPr lvl="1">
              <a:buFont typeface="Arial"/>
              <a:buChar char="•"/>
              <a:defRPr/>
            </a:pPr>
            <a:r>
              <a:rPr lang="de-DE" sz="2400" dirty="0" smtClean="0">
                <a:solidFill>
                  <a:srgbClr val="404040"/>
                </a:solidFill>
                <a:latin typeface="Arial" charset="0"/>
              </a:rPr>
              <a:t>Supersites (</a:t>
            </a:r>
            <a:r>
              <a:rPr lang="de-DE" sz="2400" dirty="0" err="1" smtClean="0">
                <a:solidFill>
                  <a:srgbClr val="404040"/>
                </a:solidFill>
                <a:latin typeface="Arial" charset="0"/>
              </a:rPr>
              <a:t>model</a:t>
            </a:r>
            <a:r>
              <a:rPr lang="de-DE" sz="2400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sz="2400" dirty="0" err="1" smtClean="0">
                <a:solidFill>
                  <a:srgbClr val="404040"/>
                </a:solidFill>
                <a:latin typeface="Arial" charset="0"/>
              </a:rPr>
              <a:t>grid</a:t>
            </a:r>
            <a:r>
              <a:rPr lang="de-DE" sz="2400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sz="2400" dirty="0" err="1" smtClean="0">
                <a:solidFill>
                  <a:srgbClr val="404040"/>
                </a:solidFill>
                <a:latin typeface="Arial" charset="0"/>
              </a:rPr>
              <a:t>boxes</a:t>
            </a:r>
            <a:r>
              <a:rPr lang="de-DE" sz="2400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sz="2400" dirty="0" smtClean="0">
                <a:solidFill>
                  <a:srgbClr val="404040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de-DE" sz="2400" dirty="0">
                <a:solidFill>
                  <a:srgbClr val="404040"/>
                </a:solidFill>
                <a:latin typeface="Arial" charset="0"/>
                <a:sym typeface="Wingdings"/>
              </a:rPr>
              <a:t> </a:t>
            </a:r>
            <a:r>
              <a:rPr lang="de-DE" sz="2400" dirty="0" err="1" smtClean="0">
                <a:solidFill>
                  <a:srgbClr val="FF0000"/>
                </a:solidFill>
                <a:latin typeface="Arial" charset="0"/>
                <a:sym typeface="Wingdings"/>
              </a:rPr>
              <a:t>MOSAiC</a:t>
            </a:r>
            <a:r>
              <a:rPr lang="de-DE" sz="2400" dirty="0" smtClean="0">
                <a:solidFill>
                  <a:srgbClr val="404040"/>
                </a:solidFill>
                <a:latin typeface="Arial" charset="0"/>
              </a:rPr>
              <a:t>)</a:t>
            </a:r>
            <a:endParaRPr lang="de-DE" sz="2400" dirty="0">
              <a:solidFill>
                <a:srgbClr val="404040"/>
              </a:solidFill>
              <a:latin typeface="Arial" charset="0"/>
            </a:endParaRPr>
          </a:p>
          <a:p>
            <a:pPr>
              <a:buFont typeface="Wingdings" charset="2"/>
              <a:buChar char="Ø"/>
              <a:defRPr/>
            </a:pPr>
            <a:r>
              <a:rPr lang="de-DE" sz="2400" dirty="0" smtClean="0">
                <a:solidFill>
                  <a:srgbClr val="404040"/>
                </a:solidFill>
                <a:latin typeface="Arial" charset="0"/>
              </a:rPr>
              <a:t>Model </a:t>
            </a:r>
            <a:r>
              <a:rPr lang="de-DE" sz="2400" dirty="0" err="1" smtClean="0">
                <a:solidFill>
                  <a:srgbClr val="404040"/>
                </a:solidFill>
                <a:latin typeface="Arial" charset="0"/>
              </a:rPr>
              <a:t>development</a:t>
            </a:r>
            <a:r>
              <a:rPr lang="de-DE" sz="2400" dirty="0" smtClean="0">
                <a:solidFill>
                  <a:srgbClr val="404040"/>
                </a:solidFill>
                <a:latin typeface="Arial" charset="0"/>
              </a:rPr>
              <a:t> (e.g. Transpose-CMIP)</a:t>
            </a:r>
          </a:p>
          <a:p>
            <a:pPr>
              <a:buFont typeface="Wingdings" charset="2"/>
              <a:buChar char="Ø"/>
              <a:defRPr/>
            </a:pPr>
            <a:r>
              <a:rPr lang="de-DE" sz="2400" dirty="0" smtClean="0">
                <a:solidFill>
                  <a:srgbClr val="404040"/>
                </a:solidFill>
                <a:latin typeface="Arial" charset="0"/>
              </a:rPr>
              <a:t>Community </a:t>
            </a:r>
            <a:r>
              <a:rPr lang="de-DE" sz="2400" dirty="0" err="1" smtClean="0">
                <a:solidFill>
                  <a:srgbClr val="404040"/>
                </a:solidFill>
                <a:latin typeface="Arial" charset="0"/>
              </a:rPr>
              <a:t>data</a:t>
            </a:r>
            <a:r>
              <a:rPr lang="de-DE" sz="2400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sz="2400" dirty="0" err="1" smtClean="0">
                <a:solidFill>
                  <a:srgbClr val="404040"/>
                </a:solidFill>
                <a:latin typeface="Arial" charset="0"/>
              </a:rPr>
              <a:t>sets</a:t>
            </a:r>
            <a:r>
              <a:rPr lang="de-DE" sz="2400" dirty="0" smtClean="0">
                <a:solidFill>
                  <a:srgbClr val="404040"/>
                </a:solidFill>
                <a:latin typeface="Arial" charset="0"/>
              </a:rPr>
              <a:t> (</a:t>
            </a:r>
            <a:r>
              <a:rPr lang="de-DE" sz="2400" dirty="0" err="1" smtClean="0">
                <a:solidFill>
                  <a:srgbClr val="404040"/>
                </a:solidFill>
                <a:latin typeface="Arial" charset="0"/>
              </a:rPr>
              <a:t>reforecasts</a:t>
            </a:r>
            <a:r>
              <a:rPr lang="de-DE" sz="2400" dirty="0" smtClean="0">
                <a:solidFill>
                  <a:srgbClr val="404040"/>
                </a:solidFill>
                <a:latin typeface="Arial" charset="0"/>
              </a:rPr>
              <a:t>, </a:t>
            </a:r>
            <a:r>
              <a:rPr lang="de-DE" sz="2400" dirty="0" err="1" smtClean="0">
                <a:solidFill>
                  <a:srgbClr val="404040"/>
                </a:solidFill>
                <a:latin typeface="Arial" charset="0"/>
              </a:rPr>
              <a:t>special</a:t>
            </a:r>
            <a:r>
              <a:rPr lang="de-DE" sz="2400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sz="2400" dirty="0" err="1" smtClean="0">
                <a:solidFill>
                  <a:srgbClr val="404040"/>
                </a:solidFill>
                <a:latin typeface="Arial" charset="0"/>
              </a:rPr>
              <a:t>archiving</a:t>
            </a:r>
            <a:r>
              <a:rPr lang="de-DE" sz="2400" dirty="0" smtClean="0">
                <a:solidFill>
                  <a:srgbClr val="404040"/>
                </a:solidFill>
                <a:latin typeface="Arial" charset="0"/>
              </a:rPr>
              <a:t> etc.)</a:t>
            </a:r>
          </a:p>
          <a:p>
            <a:pPr>
              <a:buFont typeface="Wingdings" charset="2"/>
              <a:buChar char="Ø"/>
              <a:defRPr/>
            </a:pPr>
            <a:r>
              <a:rPr lang="de-DE" sz="2400" dirty="0" err="1" smtClean="0">
                <a:solidFill>
                  <a:srgbClr val="404040"/>
                </a:solidFill>
                <a:latin typeface="Arial" charset="0"/>
              </a:rPr>
              <a:t>Frontier</a:t>
            </a:r>
            <a:r>
              <a:rPr lang="de-DE" sz="2400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sz="2400" dirty="0" err="1" smtClean="0">
                <a:solidFill>
                  <a:srgbClr val="404040"/>
                </a:solidFill>
                <a:latin typeface="Arial" charset="0"/>
              </a:rPr>
              <a:t>experiments</a:t>
            </a:r>
            <a:r>
              <a:rPr lang="de-DE" sz="2400" dirty="0" smtClean="0">
                <a:solidFill>
                  <a:srgbClr val="404040"/>
                </a:solidFill>
                <a:latin typeface="Arial" charset="0"/>
              </a:rPr>
              <a:t> (e.g. high-resolution </a:t>
            </a:r>
            <a:r>
              <a:rPr lang="de-DE" sz="2400" dirty="0" err="1" smtClean="0">
                <a:solidFill>
                  <a:srgbClr val="404040"/>
                </a:solidFill>
                <a:latin typeface="Arial" charset="0"/>
              </a:rPr>
              <a:t>modelling</a:t>
            </a:r>
            <a:r>
              <a:rPr lang="de-DE" sz="2400" dirty="0" smtClean="0">
                <a:solidFill>
                  <a:srgbClr val="404040"/>
                </a:solidFill>
                <a:latin typeface="Arial" charset="0"/>
              </a:rPr>
              <a:t>)</a:t>
            </a:r>
            <a:endParaRPr lang="de-DE" sz="2400" dirty="0">
              <a:solidFill>
                <a:srgbClr val="404040"/>
              </a:solidFill>
              <a:latin typeface="Arial" charset="0"/>
            </a:endParaRPr>
          </a:p>
          <a:p>
            <a:pPr>
              <a:buFont typeface="Wingdings" charset="2"/>
              <a:buChar char="Ø"/>
              <a:defRPr/>
            </a:pPr>
            <a:r>
              <a:rPr lang="de-DE" sz="2400" dirty="0">
                <a:solidFill>
                  <a:srgbClr val="404040"/>
                </a:solidFill>
                <a:latin typeface="Arial" charset="0"/>
              </a:rPr>
              <a:t>See draft YOPP Implementation </a:t>
            </a:r>
            <a:r>
              <a:rPr lang="de-DE" sz="2400" dirty="0" smtClean="0">
                <a:solidFill>
                  <a:srgbClr val="404040"/>
                </a:solidFill>
                <a:latin typeface="Arial" charset="0"/>
              </a:rPr>
              <a:t>Plan</a:t>
            </a:r>
            <a:endParaRPr lang="de-DE" sz="2400" dirty="0">
              <a:solidFill>
                <a:srgbClr val="40404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53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6"/>
          <p:cNvSpPr txBox="1">
            <a:spLocks/>
          </p:cNvSpPr>
          <p:nvPr/>
        </p:nvSpPr>
        <p:spPr>
          <a:xfrm>
            <a:off x="450223" y="185216"/>
            <a:ext cx="6462994" cy="50589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b="1" dirty="0" smtClean="0">
                <a:solidFill>
                  <a:srgbClr val="003E6E"/>
                </a:solidFill>
                <a:latin typeface="Arial" charset="0"/>
                <a:cs typeface="Arial" charset="0"/>
              </a:rPr>
              <a:t>The Year of Polar Prediction</a:t>
            </a:r>
            <a:endParaRPr lang="de-DE" sz="2400" b="1" dirty="0">
              <a:solidFill>
                <a:srgbClr val="003E6E"/>
              </a:solidFill>
            </a:endParaRPr>
          </a:p>
        </p:txBody>
      </p:sp>
      <p:grpSp>
        <p:nvGrpSpPr>
          <p:cNvPr id="38" name="Group 32"/>
          <p:cNvGrpSpPr/>
          <p:nvPr/>
        </p:nvGrpSpPr>
        <p:grpSpPr>
          <a:xfrm>
            <a:off x="741502" y="1219200"/>
            <a:ext cx="8074526" cy="5147037"/>
            <a:chOff x="741502" y="641489"/>
            <a:chExt cx="8074526" cy="5147037"/>
          </a:xfrm>
        </p:grpSpPr>
        <p:grpSp>
          <p:nvGrpSpPr>
            <p:cNvPr id="39" name="Group 33"/>
            <p:cNvGrpSpPr/>
            <p:nvPr/>
          </p:nvGrpSpPr>
          <p:grpSpPr>
            <a:xfrm>
              <a:off x="741502" y="641489"/>
              <a:ext cx="8074526" cy="5147037"/>
              <a:chOff x="741502" y="641489"/>
              <a:chExt cx="8074526" cy="5147037"/>
            </a:xfrm>
          </p:grpSpPr>
          <p:sp>
            <p:nvSpPr>
              <p:cNvPr id="41" name="Rectangle 54"/>
              <p:cNvSpPr/>
              <p:nvPr/>
            </p:nvSpPr>
            <p:spPr>
              <a:xfrm>
                <a:off x="741502" y="641489"/>
                <a:ext cx="8074526" cy="5147037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  <a:alpha val="33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Pentagon 4"/>
              <p:cNvSpPr/>
              <p:nvPr/>
            </p:nvSpPr>
            <p:spPr>
              <a:xfrm>
                <a:off x="1151914" y="1320396"/>
                <a:ext cx="1943899" cy="76199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22682" tIns="61341" rIns="30671" bIns="61341" numCol="1" spcCol="1270" anchor="ctr" anchorCtr="0">
                <a:noAutofit/>
              </a:bodyPr>
              <a:lstStyle/>
              <a:p>
                <a:pPr lvl="0" algn="ctr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600" kern="1200" dirty="0" smtClean="0"/>
                  <a:t>Preparation Phase</a:t>
                </a:r>
                <a:br>
                  <a:rPr lang="en-US" sz="1600" kern="1200" dirty="0" smtClean="0"/>
                </a:br>
                <a:r>
                  <a:rPr lang="en-US" sz="1600" kern="1200" dirty="0" smtClean="0"/>
                  <a:t>2013 </a:t>
                </a:r>
                <a:r>
                  <a:rPr lang="en-US" sz="1600" dirty="0" smtClean="0"/>
                  <a:t>to </a:t>
                </a:r>
                <a:r>
                  <a:rPr lang="en-US" sz="1600" kern="1200" dirty="0" smtClean="0"/>
                  <a:t>mid-2017</a:t>
                </a:r>
              </a:p>
            </p:txBody>
          </p:sp>
          <p:sp>
            <p:nvSpPr>
              <p:cNvPr id="43" name="Pentagon 4"/>
              <p:cNvSpPr/>
              <p:nvPr/>
            </p:nvSpPr>
            <p:spPr>
              <a:xfrm>
                <a:off x="5386791" y="1320396"/>
                <a:ext cx="1943899" cy="76199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22682" tIns="61341" rIns="30671" bIns="61341" numCol="1" spcCol="1270" anchor="ctr" anchorCtr="0">
                <a:noAutofit/>
              </a:bodyPr>
              <a:lstStyle/>
              <a:p>
                <a:pPr lvl="0" algn="ctr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600" kern="1200" dirty="0" smtClean="0"/>
                  <a:t>Consolidation Phase</a:t>
                </a:r>
                <a:br>
                  <a:rPr lang="en-US" sz="1600" kern="1200" dirty="0" smtClean="0"/>
                </a:br>
                <a:r>
                  <a:rPr lang="en-US" sz="1600" kern="1200" dirty="0" smtClean="0"/>
                  <a:t>mid-2019 to 2022</a:t>
                </a:r>
                <a:endParaRPr lang="en-US" kern="1200" dirty="0"/>
              </a:p>
            </p:txBody>
          </p:sp>
          <p:sp>
            <p:nvSpPr>
              <p:cNvPr id="44" name="Pentagon 59"/>
              <p:cNvSpPr/>
              <p:nvPr/>
            </p:nvSpPr>
            <p:spPr>
              <a:xfrm>
                <a:off x="1082314" y="1975451"/>
                <a:ext cx="1943899" cy="577517"/>
              </a:xfrm>
              <a:prstGeom prst="homePlate">
                <a:avLst>
                  <a:gd name="adj" fmla="val 0"/>
                </a:avLst>
              </a:prstGeom>
              <a:solidFill>
                <a:srgbClr val="8064A2">
                  <a:alpha val="86000"/>
                </a:srgb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/>
                <a:r>
                  <a:rPr lang="en-US" sz="1600" dirty="0" smtClean="0"/>
                  <a:t>Community engagement</a:t>
                </a:r>
                <a:endParaRPr lang="en-US" sz="1600" dirty="0"/>
              </a:p>
            </p:txBody>
          </p:sp>
          <p:sp>
            <p:nvSpPr>
              <p:cNvPr id="45" name="Pentagon 60"/>
              <p:cNvSpPr/>
              <p:nvPr/>
            </p:nvSpPr>
            <p:spPr>
              <a:xfrm>
                <a:off x="1082314" y="5034076"/>
                <a:ext cx="1943899" cy="577517"/>
              </a:xfrm>
              <a:prstGeom prst="homePlate">
                <a:avLst>
                  <a:gd name="adj" fmla="val 0"/>
                </a:avLst>
              </a:prstGeom>
              <a:solidFill>
                <a:srgbClr val="8064A2">
                  <a:alpha val="86000"/>
                </a:srgb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/>
                <a:r>
                  <a:rPr lang="en-US" sz="1600" dirty="0" smtClean="0"/>
                  <a:t>Liaise with funders</a:t>
                </a:r>
                <a:endParaRPr lang="en-US" sz="1600" dirty="0"/>
              </a:p>
            </p:txBody>
          </p:sp>
          <p:sp>
            <p:nvSpPr>
              <p:cNvPr id="46" name="Pentagon 62"/>
              <p:cNvSpPr/>
              <p:nvPr/>
            </p:nvSpPr>
            <p:spPr>
              <a:xfrm>
                <a:off x="1085548" y="2578157"/>
                <a:ext cx="1943899" cy="577517"/>
              </a:xfrm>
              <a:prstGeom prst="homePlate">
                <a:avLst>
                  <a:gd name="adj" fmla="val 0"/>
                </a:avLst>
              </a:prstGeom>
              <a:solidFill>
                <a:srgbClr val="8064A2">
                  <a:alpha val="86000"/>
                </a:srgb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/>
                <a:r>
                  <a:rPr lang="en-US" sz="1600" dirty="0" smtClean="0"/>
                  <a:t>Align with other</a:t>
                </a:r>
                <a:br>
                  <a:rPr lang="en-US" sz="1600" dirty="0" smtClean="0"/>
                </a:br>
                <a:r>
                  <a:rPr lang="en-US" sz="1600" dirty="0" smtClean="0"/>
                  <a:t>planned activities</a:t>
                </a:r>
                <a:endParaRPr lang="en-US" sz="1600" dirty="0"/>
              </a:p>
            </p:txBody>
          </p:sp>
          <p:sp>
            <p:nvSpPr>
              <p:cNvPr id="47" name="Pentagon 63"/>
              <p:cNvSpPr/>
              <p:nvPr/>
            </p:nvSpPr>
            <p:spPr>
              <a:xfrm>
                <a:off x="1079080" y="3794115"/>
                <a:ext cx="1943899" cy="577517"/>
              </a:xfrm>
              <a:prstGeom prst="homePlate">
                <a:avLst>
                  <a:gd name="adj" fmla="val 0"/>
                </a:avLst>
              </a:prstGeom>
              <a:solidFill>
                <a:srgbClr val="8064A2">
                  <a:alpha val="86000"/>
                </a:srgb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/>
                <a:r>
                  <a:rPr lang="en-US" sz="1600" dirty="0" smtClean="0"/>
                  <a:t>Preparatory research</a:t>
                </a:r>
                <a:endParaRPr lang="en-US" sz="1600" dirty="0"/>
              </a:p>
            </p:txBody>
          </p:sp>
          <p:sp>
            <p:nvSpPr>
              <p:cNvPr id="48" name="Pentagon 65"/>
              <p:cNvSpPr/>
              <p:nvPr/>
            </p:nvSpPr>
            <p:spPr>
              <a:xfrm>
                <a:off x="1082314" y="4414095"/>
                <a:ext cx="1943899" cy="577517"/>
              </a:xfrm>
              <a:prstGeom prst="homePlate">
                <a:avLst>
                  <a:gd name="adj" fmla="val 0"/>
                </a:avLst>
              </a:prstGeom>
              <a:solidFill>
                <a:srgbClr val="8064A2">
                  <a:alpha val="86000"/>
                </a:srgb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/>
                <a:r>
                  <a:rPr lang="en-US" sz="1600" dirty="0" smtClean="0"/>
                  <a:t>Summer school</a:t>
                </a:r>
                <a:br>
                  <a:rPr lang="en-US" sz="1600" dirty="0" smtClean="0"/>
                </a:br>
                <a:r>
                  <a:rPr lang="en-US" sz="1600" dirty="0" smtClean="0"/>
                  <a:t>Workshops</a:t>
                </a:r>
                <a:endParaRPr lang="en-US" sz="1600" dirty="0"/>
              </a:p>
            </p:txBody>
          </p:sp>
          <p:sp>
            <p:nvSpPr>
              <p:cNvPr id="49" name="Pentagon 66"/>
              <p:cNvSpPr/>
              <p:nvPr/>
            </p:nvSpPr>
            <p:spPr>
              <a:xfrm>
                <a:off x="1082314" y="3174135"/>
                <a:ext cx="1943899" cy="577517"/>
              </a:xfrm>
              <a:prstGeom prst="homePlate">
                <a:avLst>
                  <a:gd name="adj" fmla="val 0"/>
                </a:avLst>
              </a:prstGeom>
              <a:solidFill>
                <a:srgbClr val="8064A2">
                  <a:alpha val="86000"/>
                </a:srgb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/>
                <a:r>
                  <a:rPr lang="en-US" sz="1600" dirty="0" smtClean="0"/>
                  <a:t>Develop imple- mentation plan</a:t>
                </a:r>
                <a:endParaRPr lang="en-US" sz="1600" dirty="0"/>
              </a:p>
            </p:txBody>
          </p:sp>
          <p:sp>
            <p:nvSpPr>
              <p:cNvPr id="50" name="Pentagon 68"/>
              <p:cNvSpPr/>
              <p:nvPr/>
            </p:nvSpPr>
            <p:spPr>
              <a:xfrm>
                <a:off x="3542706" y="1975451"/>
                <a:ext cx="1943899" cy="577517"/>
              </a:xfrm>
              <a:prstGeom prst="homePlate">
                <a:avLst>
                  <a:gd name="adj" fmla="val 0"/>
                </a:avLst>
              </a:prstGeom>
              <a:solidFill>
                <a:srgbClr val="2262BD">
                  <a:alpha val="71000"/>
                </a:srgb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/>
                <a:r>
                  <a:rPr lang="en-US" sz="1600" dirty="0" smtClean="0"/>
                  <a:t>Intensive observing periods</a:t>
                </a:r>
                <a:endParaRPr lang="en-US" sz="1600" dirty="0"/>
              </a:p>
            </p:txBody>
          </p:sp>
          <p:sp>
            <p:nvSpPr>
              <p:cNvPr id="51" name="Pentagon 69"/>
              <p:cNvSpPr/>
              <p:nvPr/>
            </p:nvSpPr>
            <p:spPr>
              <a:xfrm>
                <a:off x="3542706" y="2578157"/>
                <a:ext cx="1943899" cy="577517"/>
              </a:xfrm>
              <a:prstGeom prst="homePlate">
                <a:avLst>
                  <a:gd name="adj" fmla="val 0"/>
                </a:avLst>
              </a:prstGeom>
              <a:solidFill>
                <a:srgbClr val="2262BD">
                  <a:alpha val="71000"/>
                </a:srgb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/>
                <a:r>
                  <a:rPr lang="en-US" sz="1600" dirty="0" smtClean="0"/>
                  <a:t>Dedicated model experiments</a:t>
                </a:r>
                <a:endParaRPr lang="en-US" sz="1600" dirty="0"/>
              </a:p>
            </p:txBody>
          </p:sp>
          <p:sp>
            <p:nvSpPr>
              <p:cNvPr id="52" name="Pentagon 70"/>
              <p:cNvSpPr/>
              <p:nvPr/>
            </p:nvSpPr>
            <p:spPr>
              <a:xfrm>
                <a:off x="3542706" y="3188848"/>
                <a:ext cx="1943899" cy="577517"/>
              </a:xfrm>
              <a:prstGeom prst="homePlate">
                <a:avLst>
                  <a:gd name="adj" fmla="val 0"/>
                </a:avLst>
              </a:prstGeom>
              <a:solidFill>
                <a:srgbClr val="2262BD">
                  <a:alpha val="71000"/>
                </a:srgb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/>
                <a:r>
                  <a:rPr lang="en-US" sz="1500" dirty="0" smtClean="0"/>
                  <a:t>Research into use &amp; value of forecasts</a:t>
                </a:r>
                <a:endParaRPr lang="en-US" sz="1500" dirty="0"/>
              </a:p>
            </p:txBody>
          </p:sp>
          <p:sp>
            <p:nvSpPr>
              <p:cNvPr id="53" name="Pentagon 71"/>
              <p:cNvSpPr/>
              <p:nvPr/>
            </p:nvSpPr>
            <p:spPr>
              <a:xfrm>
                <a:off x="3542706" y="3808655"/>
                <a:ext cx="1943899" cy="577517"/>
              </a:xfrm>
              <a:prstGeom prst="homePlate">
                <a:avLst>
                  <a:gd name="adj" fmla="val 0"/>
                </a:avLst>
              </a:prstGeom>
              <a:solidFill>
                <a:srgbClr val="2262BD">
                  <a:alpha val="71000"/>
                </a:srgb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/>
                <a:r>
                  <a:rPr lang="en-US" sz="1600" dirty="0" smtClean="0"/>
                  <a:t>Intensive verification effort</a:t>
                </a:r>
                <a:endParaRPr lang="en-US" sz="1600" dirty="0"/>
              </a:p>
            </p:txBody>
          </p:sp>
          <p:sp>
            <p:nvSpPr>
              <p:cNvPr id="54" name="Pentagon 72"/>
              <p:cNvSpPr/>
              <p:nvPr/>
            </p:nvSpPr>
            <p:spPr>
              <a:xfrm>
                <a:off x="5962027" y="2578157"/>
                <a:ext cx="1943899" cy="577517"/>
              </a:xfrm>
              <a:prstGeom prst="homePlate">
                <a:avLst>
                  <a:gd name="adj" fmla="val 0"/>
                </a:avLst>
              </a:prstGeom>
              <a:solidFill>
                <a:srgbClr val="54ADBC">
                  <a:alpha val="74000"/>
                </a:srgb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/>
                <a:r>
                  <a:rPr lang="en-US" sz="1600" dirty="0" smtClean="0"/>
                  <a:t>Model developments</a:t>
                </a:r>
                <a:endParaRPr lang="en-US" sz="1600" dirty="0"/>
              </a:p>
            </p:txBody>
          </p:sp>
          <p:sp>
            <p:nvSpPr>
              <p:cNvPr id="55" name="Pentagon 73"/>
              <p:cNvSpPr/>
              <p:nvPr/>
            </p:nvSpPr>
            <p:spPr>
              <a:xfrm>
                <a:off x="5962027" y="3188848"/>
                <a:ext cx="1943899" cy="577517"/>
              </a:xfrm>
              <a:prstGeom prst="homePlate">
                <a:avLst>
                  <a:gd name="adj" fmla="val 0"/>
                </a:avLst>
              </a:prstGeom>
              <a:solidFill>
                <a:srgbClr val="54ADBC">
                  <a:alpha val="74000"/>
                </a:srgb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/>
                <a:r>
                  <a:rPr lang="en-US" sz="1600" dirty="0" smtClean="0"/>
                  <a:t>Dedicated reanalyses</a:t>
                </a:r>
              </a:p>
            </p:txBody>
          </p:sp>
          <p:sp>
            <p:nvSpPr>
              <p:cNvPr id="56" name="Pentagon 74"/>
              <p:cNvSpPr/>
              <p:nvPr/>
            </p:nvSpPr>
            <p:spPr>
              <a:xfrm>
                <a:off x="5962027" y="3808655"/>
                <a:ext cx="1943899" cy="577517"/>
              </a:xfrm>
              <a:prstGeom prst="homePlate">
                <a:avLst>
                  <a:gd name="adj" fmla="val 0"/>
                </a:avLst>
              </a:prstGeom>
              <a:solidFill>
                <a:srgbClr val="54ADBC">
                  <a:alpha val="74000"/>
                </a:srgb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/>
                <a:r>
                  <a:rPr lang="en-US" sz="1600" dirty="0" smtClean="0"/>
                  <a:t>Operational implementation</a:t>
                </a:r>
                <a:endParaRPr lang="en-US" sz="1600" dirty="0"/>
              </a:p>
            </p:txBody>
          </p:sp>
          <p:sp>
            <p:nvSpPr>
              <p:cNvPr id="57" name="Pentagon 75"/>
              <p:cNvSpPr/>
              <p:nvPr/>
            </p:nvSpPr>
            <p:spPr>
              <a:xfrm>
                <a:off x="5962027" y="4428635"/>
                <a:ext cx="1943899" cy="577517"/>
              </a:xfrm>
              <a:prstGeom prst="homePlate">
                <a:avLst>
                  <a:gd name="adj" fmla="val 0"/>
                </a:avLst>
              </a:prstGeom>
              <a:solidFill>
                <a:srgbClr val="54ADBC">
                  <a:alpha val="74000"/>
                </a:srgb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/>
                <a:r>
                  <a:rPr lang="en-US" sz="1600" dirty="0" smtClean="0"/>
                  <a:t>YOPP publications</a:t>
                </a:r>
                <a:endParaRPr lang="en-US" sz="1600" dirty="0"/>
              </a:p>
            </p:txBody>
          </p:sp>
          <p:sp>
            <p:nvSpPr>
              <p:cNvPr id="58" name="Pentagon 76"/>
              <p:cNvSpPr/>
              <p:nvPr/>
            </p:nvSpPr>
            <p:spPr>
              <a:xfrm>
                <a:off x="5962027" y="1975451"/>
                <a:ext cx="1943899" cy="577517"/>
              </a:xfrm>
              <a:prstGeom prst="homePlate">
                <a:avLst>
                  <a:gd name="adj" fmla="val 0"/>
                </a:avLst>
              </a:prstGeom>
              <a:solidFill>
                <a:srgbClr val="54ADBC">
                  <a:alpha val="74000"/>
                </a:srgb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/>
                <a:r>
                  <a:rPr lang="en-US" sz="1600" dirty="0" smtClean="0"/>
                  <a:t>Data denial experiments</a:t>
                </a:r>
                <a:endParaRPr lang="en-US" sz="1600" dirty="0"/>
              </a:p>
            </p:txBody>
          </p:sp>
          <p:grpSp>
            <p:nvGrpSpPr>
              <p:cNvPr id="59" name="Group 77"/>
              <p:cNvGrpSpPr/>
              <p:nvPr/>
            </p:nvGrpSpPr>
            <p:grpSpPr>
              <a:xfrm>
                <a:off x="875976" y="723045"/>
                <a:ext cx="3020623" cy="1194702"/>
                <a:chOff x="-30451" y="137661"/>
                <a:chExt cx="3020623" cy="1194702"/>
              </a:xfrm>
            </p:grpSpPr>
            <p:sp>
              <p:nvSpPr>
                <p:cNvPr id="67" name="Pentagon 85"/>
                <p:cNvSpPr/>
                <p:nvPr/>
              </p:nvSpPr>
              <p:spPr>
                <a:xfrm>
                  <a:off x="3415" y="137661"/>
                  <a:ext cx="2986757" cy="1194702"/>
                </a:xfrm>
                <a:prstGeom prst="homePlate">
                  <a:avLst/>
                </a:prstGeom>
                <a:solidFill>
                  <a:srgbClr val="8064A2">
                    <a:alpha val="86000"/>
                  </a:srgbClr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4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4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68" name="Pentagon 4"/>
                <p:cNvSpPr/>
                <p:nvPr/>
              </p:nvSpPr>
              <p:spPr>
                <a:xfrm>
                  <a:off x="-30451" y="137661"/>
                  <a:ext cx="2688082" cy="1194702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117348" tIns="58674" rIns="29337" bIns="58674" numCol="1" spcCol="1270" anchor="ctr" anchorCtr="0">
                  <a:noAutofit/>
                </a:bodyPr>
                <a:lstStyle/>
                <a:p>
                  <a:pPr lvl="0" algn="ctr" defTabSz="9779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2200" kern="1200" dirty="0" smtClean="0"/>
                    <a:t>Preparation Phase 2013 to mid-2017</a:t>
                  </a:r>
                  <a:endParaRPr lang="en-US" sz="2200" kern="1200" dirty="0"/>
                </a:p>
              </p:txBody>
            </p:sp>
          </p:grpSp>
          <p:grpSp>
            <p:nvGrpSpPr>
              <p:cNvPr id="60" name="Group 78"/>
              <p:cNvGrpSpPr/>
              <p:nvPr/>
            </p:nvGrpSpPr>
            <p:grpSpPr>
              <a:xfrm>
                <a:off x="3265382" y="723045"/>
                <a:ext cx="2986757" cy="1194702"/>
                <a:chOff x="2358955" y="137661"/>
                <a:chExt cx="2986757" cy="1194702"/>
              </a:xfrm>
            </p:grpSpPr>
            <p:sp>
              <p:nvSpPr>
                <p:cNvPr id="65" name="Chevron 83"/>
                <p:cNvSpPr/>
                <p:nvPr/>
              </p:nvSpPr>
              <p:spPr>
                <a:xfrm>
                  <a:off x="2358955" y="137661"/>
                  <a:ext cx="2986757" cy="1194702"/>
                </a:xfrm>
                <a:prstGeom prst="chevron">
                  <a:avLst/>
                </a:prstGeom>
                <a:solidFill>
                  <a:srgbClr val="004080"/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4">
                    <a:hueOff val="-2232386"/>
                    <a:satOff val="13449"/>
                    <a:lumOff val="1078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66" name="Chevron 6"/>
                <p:cNvSpPr/>
                <p:nvPr/>
              </p:nvSpPr>
              <p:spPr>
                <a:xfrm>
                  <a:off x="2956306" y="137661"/>
                  <a:ext cx="1792055" cy="1194702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88011" tIns="58674" rIns="29337" bIns="58674" numCol="1" spcCol="1270" anchor="ctr" anchorCtr="0">
                  <a:noAutofit/>
                </a:bodyPr>
                <a:lstStyle/>
                <a:p>
                  <a:pPr lvl="0" algn="ctr" defTabSz="9779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2200" kern="1200" dirty="0" smtClean="0"/>
                    <a:t>YOPP mid- 2017 to mid-2019</a:t>
                  </a:r>
                  <a:endParaRPr lang="en-US" sz="2200" kern="1200" dirty="0"/>
                </a:p>
              </p:txBody>
            </p:sp>
          </p:grpSp>
          <p:grpSp>
            <p:nvGrpSpPr>
              <p:cNvPr id="61" name="Group 79"/>
              <p:cNvGrpSpPr/>
              <p:nvPr/>
            </p:nvGrpSpPr>
            <p:grpSpPr>
              <a:xfrm>
                <a:off x="5654788" y="723045"/>
                <a:ext cx="2986757" cy="1194702"/>
                <a:chOff x="4748361" y="137661"/>
                <a:chExt cx="2986757" cy="1194702"/>
              </a:xfrm>
            </p:grpSpPr>
            <p:sp>
              <p:nvSpPr>
                <p:cNvPr id="63" name="Chevron 81"/>
                <p:cNvSpPr/>
                <p:nvPr/>
              </p:nvSpPr>
              <p:spPr>
                <a:xfrm>
                  <a:off x="4748361" y="137661"/>
                  <a:ext cx="2986757" cy="1194702"/>
                </a:xfrm>
                <a:prstGeom prst="chevron">
                  <a:avLst/>
                </a:prstGeom>
                <a:solidFill>
                  <a:srgbClr val="54ADBC"/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4">
                    <a:hueOff val="-4464771"/>
                    <a:satOff val="26899"/>
                    <a:lumOff val="2156"/>
                    <a:alphaOff val="0"/>
                  </a:schemeClr>
                </a:fillRef>
                <a:effectRef idx="0">
                  <a:schemeClr val="accent4">
                    <a:hueOff val="-4464771"/>
                    <a:satOff val="26899"/>
                    <a:lumOff val="2156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64" name="Chevron 8"/>
                <p:cNvSpPr/>
                <p:nvPr/>
              </p:nvSpPr>
              <p:spPr>
                <a:xfrm>
                  <a:off x="5155707" y="137661"/>
                  <a:ext cx="1981200" cy="1194702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88011" tIns="58674" rIns="29337" bIns="58674" numCol="1" spcCol="1270" anchor="ctr" anchorCtr="0">
                  <a:noAutofit/>
                </a:bodyPr>
                <a:lstStyle/>
                <a:p>
                  <a:pPr lvl="0" algn="ctr" defTabSz="9779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2200" kern="1200" dirty="0" smtClean="0"/>
                    <a:t>Consolidation Phase mid-2019 to 2022</a:t>
                  </a:r>
                  <a:endParaRPr lang="en-US" sz="2200" kern="1200" dirty="0"/>
                </a:p>
              </p:txBody>
            </p:sp>
          </p:grpSp>
          <p:sp>
            <p:nvSpPr>
              <p:cNvPr id="62" name="Pentagon 80"/>
              <p:cNvSpPr/>
              <p:nvPr/>
            </p:nvSpPr>
            <p:spPr>
              <a:xfrm>
                <a:off x="5962027" y="5034076"/>
                <a:ext cx="1943899" cy="577517"/>
              </a:xfrm>
              <a:prstGeom prst="homePlate">
                <a:avLst>
                  <a:gd name="adj" fmla="val 0"/>
                </a:avLst>
              </a:prstGeom>
              <a:solidFill>
                <a:srgbClr val="54ADBC">
                  <a:alpha val="74000"/>
                </a:srgb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/>
                <a:r>
                  <a:rPr lang="en-US" sz="1600" dirty="0" smtClean="0"/>
                  <a:t>YOPP conference</a:t>
                </a:r>
                <a:endParaRPr lang="en-US" sz="1600" dirty="0"/>
              </a:p>
            </p:txBody>
          </p:sp>
        </p:grpSp>
        <p:sp>
          <p:nvSpPr>
            <p:cNvPr id="40" name="Pentagon 43"/>
            <p:cNvSpPr/>
            <p:nvPr/>
          </p:nvSpPr>
          <p:spPr>
            <a:xfrm>
              <a:off x="3542706" y="4436830"/>
              <a:ext cx="1943899" cy="577517"/>
            </a:xfrm>
            <a:prstGeom prst="homePlate">
              <a:avLst>
                <a:gd name="adj" fmla="val 0"/>
              </a:avLst>
            </a:prstGeom>
            <a:solidFill>
              <a:srgbClr val="2262BD">
                <a:alpha val="71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sz="1600" dirty="0" smtClean="0"/>
                <a:t>Summer school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51941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MOSAiC\IMG_07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2000" contras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23" y="-2492"/>
            <a:ext cx="9147323" cy="6860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4876800"/>
            <a:ext cx="970005" cy="1430046"/>
          </a:xfrm>
          <a:prstGeom prst="rect">
            <a:avLst/>
          </a:prstGeom>
          <a:noFill/>
          <a:ln w="25400" cap="flat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5800" y="381000"/>
            <a:ext cx="7850263" cy="2062103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7200" b="1" dirty="0" err="1" smtClean="0">
                <a:solidFill>
                  <a:srgbClr val="C0504D">
                    <a:lumMod val="50000"/>
                  </a:srgbClr>
                </a:solidFill>
                <a:latin typeface="Georgia" pitchFamily="18" charset="0"/>
              </a:rPr>
              <a:t>MOSAiC</a:t>
            </a:r>
            <a:endParaRPr lang="en-US" sz="7200" b="1" dirty="0" smtClean="0">
              <a:solidFill>
                <a:srgbClr val="C0504D">
                  <a:lumMod val="50000"/>
                </a:srgbClr>
              </a:solidFill>
              <a:latin typeface="Georgia" pitchFamily="18" charset="0"/>
            </a:endParaRPr>
          </a:p>
          <a:p>
            <a:pPr algn="ctr">
              <a:defRPr/>
            </a:pPr>
            <a:r>
              <a:rPr lang="en-US" sz="2800" b="1" i="1" u="sng" dirty="0" smtClean="0">
                <a:solidFill>
                  <a:srgbClr val="C0504D">
                    <a:lumMod val="50000"/>
                  </a:srgbClr>
                </a:solidFill>
                <a:latin typeface="Georgia" pitchFamily="18" charset="0"/>
              </a:rPr>
              <a:t>M</a:t>
            </a:r>
            <a:r>
              <a:rPr lang="en-US" sz="2800" b="1" i="1" dirty="0" smtClean="0">
                <a:solidFill>
                  <a:srgbClr val="C0504D">
                    <a:lumMod val="50000"/>
                  </a:srgbClr>
                </a:solidFill>
                <a:latin typeface="Georgia" pitchFamily="18" charset="0"/>
              </a:rPr>
              <a:t>ultidisciplinary drifting </a:t>
            </a:r>
            <a:r>
              <a:rPr lang="en-US" sz="2800" b="1" i="1" u="sng" dirty="0" smtClean="0">
                <a:solidFill>
                  <a:srgbClr val="C0504D">
                    <a:lumMod val="50000"/>
                  </a:srgbClr>
                </a:solidFill>
                <a:latin typeface="Georgia" pitchFamily="18" charset="0"/>
              </a:rPr>
              <a:t>O</a:t>
            </a:r>
            <a:r>
              <a:rPr lang="en-US" sz="2800" b="1" i="1" dirty="0" smtClean="0">
                <a:solidFill>
                  <a:srgbClr val="C0504D">
                    <a:lumMod val="50000"/>
                  </a:srgbClr>
                </a:solidFill>
                <a:latin typeface="Georgia" pitchFamily="18" charset="0"/>
              </a:rPr>
              <a:t>bservatory </a:t>
            </a:r>
          </a:p>
          <a:p>
            <a:pPr algn="ctr">
              <a:defRPr/>
            </a:pPr>
            <a:r>
              <a:rPr lang="en-US" sz="2800" b="1" i="1" dirty="0" smtClean="0">
                <a:solidFill>
                  <a:srgbClr val="C0504D">
                    <a:lumMod val="50000"/>
                  </a:srgbClr>
                </a:solidFill>
                <a:latin typeface="Georgia" pitchFamily="18" charset="0"/>
              </a:rPr>
              <a:t>for the </a:t>
            </a:r>
            <a:r>
              <a:rPr lang="en-US" sz="2800" b="1" i="1" u="sng" dirty="0" smtClean="0">
                <a:solidFill>
                  <a:srgbClr val="C0504D">
                    <a:lumMod val="50000"/>
                  </a:srgbClr>
                </a:solidFill>
                <a:latin typeface="Georgia" pitchFamily="18" charset="0"/>
              </a:rPr>
              <a:t>S</a:t>
            </a:r>
            <a:r>
              <a:rPr lang="en-US" sz="2800" b="1" i="1" dirty="0" smtClean="0">
                <a:solidFill>
                  <a:srgbClr val="C0504D">
                    <a:lumMod val="50000"/>
                  </a:srgbClr>
                </a:solidFill>
                <a:latin typeface="Georgia" pitchFamily="18" charset="0"/>
              </a:rPr>
              <a:t>tudy of </a:t>
            </a:r>
            <a:r>
              <a:rPr lang="en-US" sz="2800" b="1" i="1" u="sng" dirty="0" smtClean="0">
                <a:solidFill>
                  <a:srgbClr val="C0504D">
                    <a:lumMod val="50000"/>
                  </a:srgbClr>
                </a:solidFill>
                <a:latin typeface="Georgia" pitchFamily="18" charset="0"/>
              </a:rPr>
              <a:t>A</a:t>
            </a:r>
            <a:r>
              <a:rPr lang="en-US" sz="2800" b="1" i="1" dirty="0" smtClean="0">
                <a:solidFill>
                  <a:srgbClr val="C0504D">
                    <a:lumMod val="50000"/>
                  </a:srgbClr>
                </a:solidFill>
                <a:latin typeface="Georgia" pitchFamily="18" charset="0"/>
              </a:rPr>
              <a:t>rct</a:t>
            </a:r>
            <a:r>
              <a:rPr lang="en-US" sz="2800" b="1" i="1" u="sng" dirty="0" smtClean="0">
                <a:solidFill>
                  <a:srgbClr val="C0504D">
                    <a:lumMod val="50000"/>
                  </a:srgbClr>
                </a:solidFill>
                <a:latin typeface="Georgia" pitchFamily="18" charset="0"/>
              </a:rPr>
              <a:t>i</a:t>
            </a:r>
            <a:r>
              <a:rPr lang="en-US" sz="2800" b="1" i="1" dirty="0" smtClean="0">
                <a:solidFill>
                  <a:srgbClr val="C0504D">
                    <a:lumMod val="50000"/>
                  </a:srgbClr>
                </a:solidFill>
                <a:latin typeface="Georgia" pitchFamily="18" charset="0"/>
              </a:rPr>
              <a:t>c </a:t>
            </a:r>
            <a:r>
              <a:rPr lang="en-US" sz="2800" b="1" i="1" u="sng" dirty="0" smtClean="0">
                <a:solidFill>
                  <a:srgbClr val="C0504D">
                    <a:lumMod val="50000"/>
                  </a:srgbClr>
                </a:solidFill>
                <a:latin typeface="Georgia" pitchFamily="18" charset="0"/>
              </a:rPr>
              <a:t>C</a:t>
            </a:r>
            <a:r>
              <a:rPr lang="en-US" sz="2800" b="1" i="1" dirty="0" smtClean="0">
                <a:solidFill>
                  <a:srgbClr val="C0504D">
                    <a:lumMod val="50000"/>
                  </a:srgbClr>
                </a:solidFill>
                <a:latin typeface="Georgia" pitchFamily="18" charset="0"/>
              </a:rPr>
              <a:t>limate</a:t>
            </a:r>
            <a:endParaRPr lang="en-US" b="1" i="1" dirty="0" smtClean="0">
              <a:solidFill>
                <a:srgbClr val="C0504D">
                  <a:lumMod val="50000"/>
                </a:srgbClr>
              </a:solidFill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4495800"/>
            <a:ext cx="7239000" cy="2246769"/>
          </a:xfrm>
          <a:prstGeom prst="rect">
            <a:avLst/>
          </a:prstGeom>
          <a:solidFill>
            <a:schemeClr val="bg2">
              <a:lumMod val="10000"/>
              <a:alpha val="96000"/>
            </a:schemeClr>
          </a:solidFill>
          <a:effectLst>
            <a:softEdge rad="31750"/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i="1" dirty="0" smtClean="0">
                <a:solidFill>
                  <a:schemeClr val="bg1"/>
                </a:solidFill>
                <a:latin typeface="Georgia" pitchFamily="18" charset="0"/>
              </a:rPr>
              <a:t>Matthew </a:t>
            </a:r>
            <a:r>
              <a:rPr lang="en-US" sz="2800" b="1" i="1" dirty="0" err="1" smtClean="0">
                <a:solidFill>
                  <a:schemeClr val="bg1"/>
                </a:solidFill>
                <a:latin typeface="Georgia" pitchFamily="18" charset="0"/>
              </a:rPr>
              <a:t>Shupe</a:t>
            </a:r>
            <a:r>
              <a:rPr lang="en-US" sz="2800" b="1" i="1" dirty="0" smtClean="0">
                <a:solidFill>
                  <a:schemeClr val="bg1"/>
                </a:solidFill>
                <a:latin typeface="Georgia" pitchFamily="18" charset="0"/>
              </a:rPr>
              <a:t> – U. of Colorado</a:t>
            </a:r>
          </a:p>
          <a:p>
            <a:pPr>
              <a:defRPr/>
            </a:pPr>
            <a:r>
              <a:rPr lang="en-US" sz="2800" b="1" i="1" dirty="0" smtClean="0">
                <a:solidFill>
                  <a:schemeClr val="bg1"/>
                </a:solidFill>
                <a:latin typeface="Georgia" pitchFamily="18" charset="0"/>
              </a:rPr>
              <a:t>Ola </a:t>
            </a:r>
            <a:r>
              <a:rPr lang="en-US" sz="2800" b="1" i="1" dirty="0" err="1" smtClean="0">
                <a:solidFill>
                  <a:schemeClr val="bg1"/>
                </a:solidFill>
                <a:latin typeface="Georgia" pitchFamily="18" charset="0"/>
              </a:rPr>
              <a:t>Persson</a:t>
            </a:r>
            <a:r>
              <a:rPr lang="en-US" sz="2800" b="1" i="1" dirty="0" smtClean="0">
                <a:solidFill>
                  <a:schemeClr val="bg1"/>
                </a:solidFill>
                <a:latin typeface="Georgia" pitchFamily="18" charset="0"/>
              </a:rPr>
              <a:t> – U. of Colorado</a:t>
            </a:r>
          </a:p>
          <a:p>
            <a:pPr>
              <a:defRPr/>
            </a:pPr>
            <a:r>
              <a:rPr lang="en-US" sz="2800" b="1" i="1" dirty="0" smtClean="0">
                <a:solidFill>
                  <a:schemeClr val="bg1"/>
                </a:solidFill>
                <a:latin typeface="Georgia" pitchFamily="18" charset="0"/>
              </a:rPr>
              <a:t>Michael </a:t>
            </a:r>
            <a:r>
              <a:rPr lang="en-US" sz="2800" b="1" i="1" dirty="0" err="1" smtClean="0">
                <a:solidFill>
                  <a:schemeClr val="bg1"/>
                </a:solidFill>
                <a:latin typeface="Georgia" pitchFamily="18" charset="0"/>
              </a:rPr>
              <a:t>Tjernström</a:t>
            </a:r>
            <a:r>
              <a:rPr lang="en-US" sz="2800" b="1" i="1" dirty="0" smtClean="0">
                <a:solidFill>
                  <a:schemeClr val="bg1"/>
                </a:solidFill>
                <a:latin typeface="Georgia" pitchFamily="18" charset="0"/>
              </a:rPr>
              <a:t> – Stockholm U.</a:t>
            </a:r>
          </a:p>
          <a:p>
            <a:pPr>
              <a:defRPr/>
            </a:pPr>
            <a:r>
              <a:rPr lang="en-US" sz="2800" b="1" i="1" dirty="0" smtClean="0">
                <a:solidFill>
                  <a:schemeClr val="bg1"/>
                </a:solidFill>
                <a:latin typeface="Georgia" pitchFamily="18" charset="0"/>
              </a:rPr>
              <a:t>Klaus </a:t>
            </a:r>
            <a:r>
              <a:rPr lang="en-US" sz="2800" b="1" i="1" dirty="0" err="1" smtClean="0">
                <a:solidFill>
                  <a:schemeClr val="bg1"/>
                </a:solidFill>
                <a:latin typeface="Georgia" pitchFamily="18" charset="0"/>
              </a:rPr>
              <a:t>Dethloff</a:t>
            </a:r>
            <a:r>
              <a:rPr lang="en-US" sz="2800" b="1" i="1" dirty="0" smtClean="0">
                <a:solidFill>
                  <a:schemeClr val="bg1"/>
                </a:solidFill>
                <a:latin typeface="Georgia" pitchFamily="18" charset="0"/>
              </a:rPr>
              <a:t> – Alfred Wegener Inst.</a:t>
            </a:r>
          </a:p>
          <a:p>
            <a:pPr>
              <a:defRPr/>
            </a:pPr>
            <a:r>
              <a:rPr lang="en-US" sz="2800" b="1" i="1" dirty="0" smtClean="0">
                <a:solidFill>
                  <a:schemeClr val="bg1"/>
                </a:solidFill>
                <a:latin typeface="Georgia" pitchFamily="18" charset="0"/>
              </a:rPr>
              <a:t>And many others</a:t>
            </a:r>
            <a:endParaRPr lang="en-US" b="1" i="1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28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381000"/>
            <a:ext cx="8458200" cy="769441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dirty="0" smtClean="0">
                <a:solidFill>
                  <a:srgbClr val="C0504D">
                    <a:lumMod val="50000"/>
                  </a:srgbClr>
                </a:solidFill>
                <a:latin typeface="Georgia" pitchFamily="18" charset="0"/>
              </a:rPr>
              <a:t>Critical Model Shortcomings</a:t>
            </a:r>
            <a:endParaRPr lang="en-US" sz="1050" b="1" i="1" dirty="0" smtClean="0">
              <a:solidFill>
                <a:srgbClr val="C0504D">
                  <a:lumMod val="50000"/>
                </a:srgbClr>
              </a:solidFill>
              <a:latin typeface="Georgia" pitchFamily="18" charset="0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8"/>
          <a:stretch/>
        </p:blipFill>
        <p:spPr bwMode="auto">
          <a:xfrm>
            <a:off x="304801" y="2590800"/>
            <a:ext cx="4495800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 bwMode="auto">
          <a:xfrm rot="5400000">
            <a:off x="1776413" y="3633788"/>
            <a:ext cx="14763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17"/>
          <p:cNvSpPr txBox="1">
            <a:spLocks noChangeArrowheads="1"/>
          </p:cNvSpPr>
          <p:nvPr/>
        </p:nvSpPr>
        <p:spPr bwMode="auto">
          <a:xfrm>
            <a:off x="3030767" y="3242846"/>
            <a:ext cx="132734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sv-SE" sz="1600" dirty="0">
                <a:solidFill>
                  <a:schemeClr val="tx1"/>
                </a:solidFill>
              </a:rPr>
              <a:t>~ 0 W </a:t>
            </a:r>
            <a:r>
              <a:rPr lang="sv-SE" sz="1600" dirty="0" smtClean="0">
                <a:solidFill>
                  <a:schemeClr val="tx1"/>
                </a:solidFill>
              </a:rPr>
              <a:t>m</a:t>
            </a:r>
            <a:r>
              <a:rPr lang="sv-SE" sz="1600" baseline="30000" dirty="0" smtClean="0">
                <a:solidFill>
                  <a:schemeClr val="tx1"/>
                </a:solidFill>
              </a:rPr>
              <a:t>-2</a:t>
            </a:r>
            <a:endParaRPr lang="sv-SE" sz="1600" dirty="0">
              <a:solidFill>
                <a:schemeClr val="tx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5" r="7553"/>
          <a:stretch>
            <a:fillRect/>
          </a:stretch>
        </p:blipFill>
        <p:spPr bwMode="auto">
          <a:xfrm>
            <a:off x="4659313" y="2590800"/>
            <a:ext cx="4198937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/>
          <p:nvPr/>
        </p:nvCxnSpPr>
        <p:spPr bwMode="auto">
          <a:xfrm rot="5400000">
            <a:off x="6788150" y="3694113"/>
            <a:ext cx="14763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29"/>
          <p:cNvSpPr txBox="1">
            <a:spLocks noChangeArrowheads="1"/>
          </p:cNvSpPr>
          <p:nvPr/>
        </p:nvSpPr>
        <p:spPr bwMode="auto">
          <a:xfrm>
            <a:off x="7778750" y="3345710"/>
            <a:ext cx="13271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sv-SE" sz="1600" dirty="0">
                <a:solidFill>
                  <a:schemeClr val="tx1"/>
                </a:solidFill>
              </a:rPr>
              <a:t>~ 0 W m</a:t>
            </a:r>
            <a:r>
              <a:rPr lang="sv-SE" sz="1600" baseline="30000" dirty="0">
                <a:solidFill>
                  <a:schemeClr val="tx1"/>
                </a:solidFill>
              </a:rPr>
              <a:t>-2</a:t>
            </a:r>
            <a:endParaRPr lang="sv-SE" sz="1600" dirty="0">
              <a:solidFill>
                <a:schemeClr val="tx1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2362200" y="4371978"/>
            <a:ext cx="0" cy="154781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9"/>
          <p:cNvSpPr txBox="1">
            <a:spLocks noChangeArrowheads="1"/>
          </p:cNvSpPr>
          <p:nvPr/>
        </p:nvSpPr>
        <p:spPr bwMode="auto">
          <a:xfrm>
            <a:off x="3124200" y="4800600"/>
            <a:ext cx="120257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sv-SE" sz="1600" dirty="0" smtClean="0">
                <a:solidFill>
                  <a:schemeClr val="tx1"/>
                </a:solidFill>
              </a:rPr>
              <a:t>~-25 </a:t>
            </a:r>
            <a:r>
              <a:rPr lang="sv-SE" sz="1600" dirty="0">
                <a:solidFill>
                  <a:schemeClr val="tx1"/>
                </a:solidFill>
              </a:rPr>
              <a:t>W m</a:t>
            </a:r>
            <a:r>
              <a:rPr lang="sv-SE" sz="1600" baseline="30000" dirty="0">
                <a:solidFill>
                  <a:schemeClr val="tx1"/>
                </a:solidFill>
              </a:rPr>
              <a:t>-2</a:t>
            </a:r>
          </a:p>
        </p:txBody>
      </p:sp>
      <p:cxnSp>
        <p:nvCxnSpPr>
          <p:cNvPr id="19" name="Straight Arrow Connector 18"/>
          <p:cNvCxnSpPr>
            <a:stCxn id="18" idx="1"/>
          </p:cNvCxnSpPr>
          <p:nvPr/>
        </p:nvCxnSpPr>
        <p:spPr bwMode="auto">
          <a:xfrm flipH="1">
            <a:off x="2490788" y="4969877"/>
            <a:ext cx="633412" cy="21172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 bwMode="auto">
          <a:xfrm rot="5400000">
            <a:off x="6556375" y="5146002"/>
            <a:ext cx="14763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38"/>
          <p:cNvSpPr txBox="1">
            <a:spLocks noChangeArrowheads="1"/>
          </p:cNvSpPr>
          <p:nvPr/>
        </p:nvSpPr>
        <p:spPr bwMode="auto">
          <a:xfrm>
            <a:off x="5257800" y="4495800"/>
            <a:ext cx="120257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sv-SE" sz="1600" dirty="0">
                <a:solidFill>
                  <a:schemeClr val="tx1"/>
                </a:solidFill>
              </a:rPr>
              <a:t>~-10 W m</a:t>
            </a:r>
            <a:r>
              <a:rPr lang="sv-SE" sz="1600" baseline="30000" dirty="0">
                <a:solidFill>
                  <a:schemeClr val="tx1"/>
                </a:solidFill>
              </a:rPr>
              <a:t>-2</a:t>
            </a:r>
          </a:p>
        </p:txBody>
      </p:sp>
      <p:cxnSp>
        <p:nvCxnSpPr>
          <p:cNvPr id="30" name="Straight Arrow Connector 29"/>
          <p:cNvCxnSpPr>
            <a:stCxn id="29" idx="3"/>
          </p:cNvCxnSpPr>
          <p:nvPr/>
        </p:nvCxnSpPr>
        <p:spPr bwMode="auto">
          <a:xfrm flipV="1">
            <a:off x="6460373" y="4587169"/>
            <a:ext cx="834189" cy="7790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25"/>
          <p:cNvSpPr txBox="1">
            <a:spLocks noChangeArrowheads="1"/>
          </p:cNvSpPr>
          <p:nvPr/>
        </p:nvSpPr>
        <p:spPr bwMode="auto">
          <a:xfrm>
            <a:off x="6660744" y="6414160"/>
            <a:ext cx="22546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sv-SE" sz="1800" dirty="0">
                <a:solidFill>
                  <a:schemeClr val="bg1"/>
                </a:solidFill>
                <a:latin typeface="+mn-lt"/>
              </a:rPr>
              <a:t>Tjernström et al. 2008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04800" y="1371600"/>
            <a:ext cx="8553449" cy="1015663"/>
          </a:xfrm>
          <a:prstGeom prst="rect">
            <a:avLst/>
          </a:prstGeom>
          <a:solidFill>
            <a:schemeClr val="bg2">
              <a:lumMod val="10000"/>
              <a:alpha val="75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Regional Climate Models evaluated against SHEBA </a:t>
            </a:r>
            <a:r>
              <a:rPr lang="en-US" sz="2000" b="1" dirty="0" err="1" smtClean="0">
                <a:solidFill>
                  <a:schemeClr val="bg1"/>
                </a:solidFill>
              </a:rPr>
              <a:t>radiative</a:t>
            </a:r>
            <a:r>
              <a:rPr lang="en-US" sz="2000" b="1" dirty="0" smtClean="0">
                <a:solidFill>
                  <a:schemeClr val="bg1"/>
                </a:solidFill>
              </a:rPr>
              <a:t> fluxes reveal major biases and spreads, especially under clouds.    </a:t>
            </a:r>
          </a:p>
          <a:p>
            <a:r>
              <a:rPr lang="en-US" sz="2000" b="1" dirty="0" smtClean="0">
                <a:solidFill>
                  <a:schemeClr val="bg1"/>
                </a:solidFill>
              </a:rPr>
              <a:t>              Such biases can have serious implications for sea-ice concentrations.</a:t>
            </a:r>
          </a:p>
        </p:txBody>
      </p:sp>
    </p:spTree>
    <p:extLst>
      <p:ext uri="{BB962C8B-B14F-4D97-AF65-F5344CB8AC3E}">
        <p14:creationId xmlns:p14="http://schemas.microsoft.com/office/powerpoint/2010/main" val="72251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shupe\Pictures\2008-08&amp;09_ASCOS\MarkusMuller\IMG_076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0" contrast="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942" t="36253" r="20374" b="2817"/>
          <a:stretch/>
        </p:blipFill>
        <p:spPr bwMode="auto">
          <a:xfrm>
            <a:off x="304800" y="1558829"/>
            <a:ext cx="6236677" cy="4940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839392" y="1212273"/>
            <a:ext cx="4301197" cy="4293483"/>
          </a:xfrm>
          <a:prstGeom prst="rect">
            <a:avLst/>
          </a:prstGeom>
          <a:solidFill>
            <a:schemeClr val="bg2">
              <a:lumMod val="10000"/>
              <a:alpha val="90000"/>
            </a:schemeClr>
          </a:solidFill>
          <a:effectLst>
            <a:softEdge rad="31750"/>
          </a:effectLst>
        </p:spPr>
        <p:txBody>
          <a:bodyPr wrap="square" tIns="91440" rtlCol="0">
            <a:spAutoFit/>
          </a:bodyPr>
          <a:lstStyle/>
          <a:p>
            <a:pPr>
              <a:lnSpc>
                <a:spcPts val="1800"/>
              </a:lnSpc>
              <a:spcBef>
                <a:spcPts val="600"/>
              </a:spcBef>
            </a:pPr>
            <a:r>
              <a:rPr lang="en-US" sz="2000" b="1" dirty="0" smtClean="0">
                <a:solidFill>
                  <a:schemeClr val="bg1"/>
                </a:solidFill>
              </a:rPr>
              <a:t>What: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</a:p>
          <a:p>
            <a:pPr marL="457200" indent="-457200">
              <a:lnSpc>
                <a:spcPts val="1800"/>
              </a:lnSpc>
              <a:spcBef>
                <a:spcPts val="600"/>
              </a:spcBef>
              <a:buAutoNum type="arabicParenR"/>
            </a:pPr>
            <a:r>
              <a:rPr lang="en-US" sz="2000" b="1" dirty="0" smtClean="0">
                <a:solidFill>
                  <a:schemeClr val="bg1"/>
                </a:solidFill>
              </a:rPr>
              <a:t>Deploy heavily instrumented, manned, ship-based, Arctic Ocean observatory for comprehensive, coordinated observations of the Arctic atmosphere, cryosphere, and ocean.  </a:t>
            </a:r>
          </a:p>
          <a:p>
            <a:pPr marL="457200" indent="-457200">
              <a:lnSpc>
                <a:spcPts val="1800"/>
              </a:lnSpc>
              <a:spcBef>
                <a:spcPts val="600"/>
              </a:spcBef>
              <a:buAutoNum type="arabicParenR"/>
            </a:pPr>
            <a:r>
              <a:rPr lang="en-US" sz="2000" b="1" dirty="0" smtClean="0">
                <a:solidFill>
                  <a:schemeClr val="bg1"/>
                </a:solidFill>
              </a:rPr>
              <a:t>Network of spatial measurements to provide context and variability (buoys, gliders, UAVs, aircraft, ships, satellites, ice stations</a:t>
            </a:r>
            <a:r>
              <a:rPr lang="en-US" sz="2000" b="1" dirty="0" smtClean="0">
                <a:solidFill>
                  <a:schemeClr val="bg1"/>
                </a:solidFill>
              </a:rPr>
              <a:t>).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marL="457200" indent="-457200">
              <a:lnSpc>
                <a:spcPts val="1800"/>
              </a:lnSpc>
              <a:spcBef>
                <a:spcPts val="600"/>
              </a:spcBef>
              <a:buAutoNum type="arabicParenR"/>
            </a:pPr>
            <a:r>
              <a:rPr lang="en-US" sz="2000" b="1" dirty="0" smtClean="0">
                <a:solidFill>
                  <a:schemeClr val="bg1"/>
                </a:solidFill>
              </a:rPr>
              <a:t>Coordinated modeling activities at many scales from process-study to regional climate models.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5800" y="381000"/>
            <a:ext cx="7850263" cy="769441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dirty="0" smtClean="0">
                <a:solidFill>
                  <a:srgbClr val="C0504D">
                    <a:lumMod val="50000"/>
                  </a:srgbClr>
                </a:solidFill>
                <a:latin typeface="Georgia" pitchFamily="18" charset="0"/>
              </a:rPr>
              <a:t>The </a:t>
            </a:r>
            <a:r>
              <a:rPr lang="en-US" sz="4400" b="1" dirty="0" err="1" smtClean="0">
                <a:solidFill>
                  <a:srgbClr val="C0504D">
                    <a:lumMod val="50000"/>
                  </a:srgbClr>
                </a:solidFill>
                <a:latin typeface="Georgia" pitchFamily="18" charset="0"/>
              </a:rPr>
              <a:t>MOSAiC</a:t>
            </a:r>
            <a:r>
              <a:rPr lang="en-US" sz="4400" b="1" dirty="0" smtClean="0">
                <a:solidFill>
                  <a:srgbClr val="C0504D">
                    <a:lumMod val="50000"/>
                  </a:srgbClr>
                </a:solidFill>
                <a:latin typeface="Georgia" pitchFamily="18" charset="0"/>
              </a:rPr>
              <a:t> Plan</a:t>
            </a:r>
            <a:endParaRPr lang="en-US" sz="1050" b="1" i="1" dirty="0" smtClean="0">
              <a:solidFill>
                <a:srgbClr val="C0504D">
                  <a:lumMod val="50000"/>
                </a:srgbClr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89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/>
          <p:cNvCxnSpPr/>
          <p:nvPr/>
        </p:nvCxnSpPr>
        <p:spPr>
          <a:xfrm>
            <a:off x="0" y="4876800"/>
            <a:ext cx="9144000" cy="0"/>
          </a:xfrm>
          <a:prstGeom prst="line">
            <a:avLst/>
          </a:prstGeom>
          <a:ln w="3810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85800" y="381000"/>
            <a:ext cx="7850263" cy="769441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dirty="0" smtClean="0">
                <a:solidFill>
                  <a:srgbClr val="C0504D">
                    <a:lumMod val="50000"/>
                  </a:srgbClr>
                </a:solidFill>
                <a:latin typeface="Georgia" pitchFamily="18" charset="0"/>
              </a:rPr>
              <a:t>Measurements</a:t>
            </a:r>
            <a:endParaRPr lang="en-US" sz="1050" b="1" i="1" dirty="0" smtClean="0">
              <a:solidFill>
                <a:srgbClr val="C0504D">
                  <a:lumMod val="50000"/>
                </a:srgbClr>
              </a:solidFill>
              <a:latin typeface="Georgia" pitchFamily="18" charset="0"/>
            </a:endParaRPr>
          </a:p>
        </p:txBody>
      </p:sp>
      <p:pic>
        <p:nvPicPr>
          <p:cNvPr id="9" name="Picture 78" descr="P828224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16" r="23397"/>
          <a:stretch/>
        </p:blipFill>
        <p:spPr bwMode="auto">
          <a:xfrm>
            <a:off x="1468960" y="2313486"/>
            <a:ext cx="1731440" cy="218231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164732" y="4351389"/>
            <a:ext cx="1313180" cy="56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1600"/>
              <a:t>Micro-</a:t>
            </a:r>
          </a:p>
          <a:p>
            <a:r>
              <a:rPr lang="en-US" sz="1600"/>
              <a:t>meteorology</a:t>
            </a:r>
          </a:p>
        </p:txBody>
      </p:sp>
      <p:pic>
        <p:nvPicPr>
          <p:cNvPr id="14" name="Picture 82" descr="IMG_0929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5" r="19006"/>
          <a:stretch/>
        </p:blipFill>
        <p:spPr bwMode="auto">
          <a:xfrm>
            <a:off x="326149" y="1930295"/>
            <a:ext cx="1045451" cy="2053859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warps_turb_mas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69"/>
          <a:stretch>
            <a:fillRect/>
          </a:stretch>
        </p:blipFill>
        <p:spPr bwMode="auto">
          <a:xfrm>
            <a:off x="1676400" y="4499766"/>
            <a:ext cx="1600200" cy="2205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75" descr="P8282268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775" y="3243911"/>
            <a:ext cx="2409353" cy="18033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00" descr="P8262184.jp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3"/>
          <a:stretch/>
        </p:blipFill>
        <p:spPr bwMode="auto">
          <a:xfrm>
            <a:off x="3733800" y="1764747"/>
            <a:ext cx="1828800" cy="1630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045" y="4800601"/>
            <a:ext cx="1537555" cy="1490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3"/>
          <a:stretch/>
        </p:blipFill>
        <p:spPr bwMode="auto">
          <a:xfrm>
            <a:off x="7709893" y="4419600"/>
            <a:ext cx="1206756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096588"/>
            <a:ext cx="1838325" cy="1221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995975"/>
            <a:ext cx="1929707" cy="135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95" descr="P8282273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315" y="1053418"/>
            <a:ext cx="1948243" cy="146118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 Box 23"/>
          <p:cNvSpPr txBox="1">
            <a:spLocks noChangeArrowheads="1"/>
          </p:cNvSpPr>
          <p:nvPr/>
        </p:nvSpPr>
        <p:spPr bwMode="auto">
          <a:xfrm>
            <a:off x="3884120" y="1143000"/>
            <a:ext cx="183088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1600" dirty="0">
                <a:solidFill>
                  <a:schemeClr val="tx1"/>
                </a:solidFill>
              </a:rPr>
              <a:t>g</a:t>
            </a:r>
            <a:r>
              <a:rPr lang="en-US" sz="1600" dirty="0" smtClean="0">
                <a:solidFill>
                  <a:schemeClr val="tx1"/>
                </a:solidFill>
              </a:rPr>
              <a:t>ases, aerosols, clouds &amp; </a:t>
            </a:r>
            <a:r>
              <a:rPr lang="en-US" sz="1600" dirty="0" err="1" smtClean="0">
                <a:solidFill>
                  <a:schemeClr val="tx1"/>
                </a:solidFill>
              </a:rPr>
              <a:t>precip</a:t>
            </a:r>
            <a:r>
              <a:rPr lang="en-US" sz="1600" dirty="0" smtClean="0">
                <a:solidFill>
                  <a:schemeClr val="tx1"/>
                </a:solidFill>
              </a:rPr>
              <a:t>.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38" name="Picture 5" descr="E:\Pictures\AOE2001\6_Ice_camp\414_IC_Small_boat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4" t="32333" r="20998" b="27904"/>
          <a:stretch>
            <a:fillRect/>
          </a:stretch>
        </p:blipFill>
        <p:spPr bwMode="auto">
          <a:xfrm>
            <a:off x="3352800" y="4996279"/>
            <a:ext cx="1872493" cy="140452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95"/>
          <a:stretch/>
        </p:blipFill>
        <p:spPr bwMode="auto">
          <a:xfrm>
            <a:off x="267899" y="3957481"/>
            <a:ext cx="1332301" cy="2179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Text Box 23"/>
          <p:cNvSpPr txBox="1">
            <a:spLocks noChangeArrowheads="1"/>
          </p:cNvSpPr>
          <p:nvPr/>
        </p:nvSpPr>
        <p:spPr bwMode="auto">
          <a:xfrm>
            <a:off x="524195" y="1091625"/>
            <a:ext cx="153320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1600" dirty="0">
                <a:solidFill>
                  <a:schemeClr val="tx1"/>
                </a:solidFill>
              </a:rPr>
              <a:t>a</a:t>
            </a:r>
            <a:r>
              <a:rPr lang="en-US" sz="1600" dirty="0" smtClean="0">
                <a:solidFill>
                  <a:schemeClr val="tx1"/>
                </a:solidFill>
              </a:rPr>
              <a:t>tmospheric profiling, BL,  &amp; dynamics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3" name="Text Box 23"/>
          <p:cNvSpPr txBox="1">
            <a:spLocks noChangeArrowheads="1"/>
          </p:cNvSpPr>
          <p:nvPr/>
        </p:nvSpPr>
        <p:spPr bwMode="auto">
          <a:xfrm>
            <a:off x="3886200" y="6400800"/>
            <a:ext cx="25146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</a:rPr>
              <a:t>l</a:t>
            </a:r>
            <a:r>
              <a:rPr lang="en-US" sz="1600" dirty="0" smtClean="0">
                <a:solidFill>
                  <a:schemeClr val="bg1"/>
                </a:solidFill>
              </a:rPr>
              <a:t>eads &amp; ocean surface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45" name="Text Box 23"/>
          <p:cNvSpPr txBox="1">
            <a:spLocks noChangeArrowheads="1"/>
          </p:cNvSpPr>
          <p:nvPr/>
        </p:nvSpPr>
        <p:spPr bwMode="auto">
          <a:xfrm>
            <a:off x="280278" y="5891779"/>
            <a:ext cx="142444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</a:rPr>
              <a:t>o</a:t>
            </a:r>
            <a:r>
              <a:rPr lang="en-US" sz="1600" dirty="0" smtClean="0">
                <a:solidFill>
                  <a:schemeClr val="bg1"/>
                </a:solidFill>
              </a:rPr>
              <a:t>cean state, profiling, &amp; dynamics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46" name="Text Box 23"/>
          <p:cNvSpPr txBox="1">
            <a:spLocks noChangeArrowheads="1"/>
          </p:cNvSpPr>
          <p:nvPr/>
        </p:nvSpPr>
        <p:spPr bwMode="auto">
          <a:xfrm>
            <a:off x="7620000" y="1320225"/>
            <a:ext cx="94882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1600" dirty="0">
                <a:solidFill>
                  <a:schemeClr val="tx1"/>
                </a:solidFill>
              </a:rPr>
              <a:t>a</a:t>
            </a:r>
            <a:r>
              <a:rPr lang="en-US" sz="1600" dirty="0" smtClean="0">
                <a:solidFill>
                  <a:schemeClr val="tx1"/>
                </a:solidFill>
              </a:rPr>
              <a:t>ircraft + UASs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7" name="Text Box 23"/>
          <p:cNvSpPr txBox="1">
            <a:spLocks noChangeArrowheads="1"/>
          </p:cNvSpPr>
          <p:nvPr/>
        </p:nvSpPr>
        <p:spPr bwMode="auto">
          <a:xfrm>
            <a:off x="5486400" y="2514600"/>
            <a:ext cx="1371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</a:rPr>
              <a:t>o</a:t>
            </a:r>
            <a:r>
              <a:rPr lang="en-US" sz="1600" dirty="0" smtClean="0">
                <a:solidFill>
                  <a:schemeClr val="bg1"/>
                </a:solidFill>
              </a:rPr>
              <a:t>cean and ice bio/</a:t>
            </a:r>
            <a:r>
              <a:rPr lang="en-US" sz="1600" dirty="0" err="1" smtClean="0">
                <a:solidFill>
                  <a:schemeClr val="bg1"/>
                </a:solidFill>
              </a:rPr>
              <a:t>chem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49" name="Text Box 23"/>
          <p:cNvSpPr txBox="1">
            <a:spLocks noChangeArrowheads="1"/>
          </p:cNvSpPr>
          <p:nvPr/>
        </p:nvSpPr>
        <p:spPr bwMode="auto">
          <a:xfrm>
            <a:off x="8077200" y="3429000"/>
            <a:ext cx="83944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</a:rPr>
              <a:t>b</a:t>
            </a:r>
            <a:r>
              <a:rPr lang="en-US" sz="1600" dirty="0" smtClean="0">
                <a:solidFill>
                  <a:schemeClr val="bg1"/>
                </a:solidFill>
              </a:rPr>
              <a:t>uoys, AUVs, gliders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276600"/>
            <a:ext cx="1933701" cy="1480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Text Box 23"/>
          <p:cNvSpPr txBox="1">
            <a:spLocks noChangeArrowheads="1"/>
          </p:cNvSpPr>
          <p:nvPr/>
        </p:nvSpPr>
        <p:spPr bwMode="auto">
          <a:xfrm>
            <a:off x="4874118" y="4579203"/>
            <a:ext cx="190768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</a:rPr>
              <a:t>i</a:t>
            </a:r>
            <a:r>
              <a:rPr lang="en-US" sz="1600" dirty="0" smtClean="0">
                <a:solidFill>
                  <a:schemeClr val="bg1"/>
                </a:solidFill>
              </a:rPr>
              <a:t>ce profiling, thermodynamics, mass budgets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6" name="Text Box 23"/>
          <p:cNvSpPr txBox="1">
            <a:spLocks noChangeArrowheads="1"/>
          </p:cNvSpPr>
          <p:nvPr/>
        </p:nvSpPr>
        <p:spPr bwMode="auto">
          <a:xfrm>
            <a:off x="5334000" y="3429000"/>
            <a:ext cx="1371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</a:rPr>
              <a:t>s</a:t>
            </a:r>
            <a:r>
              <a:rPr lang="en-US" sz="1600" dirty="0" smtClean="0">
                <a:solidFill>
                  <a:schemeClr val="bg1"/>
                </a:solidFill>
              </a:rPr>
              <a:t>urface energy budget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13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6"/>
          <p:cNvSpPr txBox="1">
            <a:spLocks/>
          </p:cNvSpPr>
          <p:nvPr/>
        </p:nvSpPr>
        <p:spPr>
          <a:xfrm>
            <a:off x="450223" y="185216"/>
            <a:ext cx="6462994" cy="50589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>
                <a:solidFill>
                  <a:srgbClr val="003E6E"/>
                </a:solidFill>
                <a:latin typeface="Arial" charset="0"/>
                <a:cs typeface="Arial" charset="0"/>
              </a:rPr>
              <a:t>Further information</a:t>
            </a:r>
            <a:endParaRPr lang="de-DE" sz="2400" b="1" dirty="0">
              <a:solidFill>
                <a:srgbClr val="003E6E"/>
              </a:solidFill>
            </a:endParaRPr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4579" y="1066801"/>
            <a:ext cx="6726424" cy="518160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64601" y="6451714"/>
            <a:ext cx="23860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http://</a:t>
            </a:r>
            <a:r>
              <a:rPr lang="de-DE" sz="1600" dirty="0" err="1" smtClean="0"/>
              <a:t>polarprediction.net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289109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6"/>
          <p:cNvSpPr txBox="1">
            <a:spLocks/>
          </p:cNvSpPr>
          <p:nvPr/>
        </p:nvSpPr>
        <p:spPr>
          <a:xfrm>
            <a:off x="450223" y="185216"/>
            <a:ext cx="6462994" cy="50589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b="1" dirty="0" smtClean="0">
                <a:solidFill>
                  <a:srgbClr val="003E6E"/>
                </a:solidFill>
                <a:latin typeface="Arial" charset="0"/>
                <a:cs typeface="Arial" charset="0"/>
              </a:rPr>
              <a:t>Opportunity and risk</a:t>
            </a:r>
            <a:endParaRPr lang="de-DE" sz="2400" b="1" dirty="0">
              <a:solidFill>
                <a:srgbClr val="003E6E"/>
              </a:solidFill>
            </a:endParaRPr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398" y="1029141"/>
            <a:ext cx="3733800" cy="5285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4"/>
          <p:cNvSpPr txBox="1"/>
          <p:nvPr/>
        </p:nvSpPr>
        <p:spPr>
          <a:xfrm>
            <a:off x="397945" y="1676400"/>
            <a:ext cx="4190996" cy="370870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chemeClr val="accent1">
                  <a:lumMod val="50000"/>
                </a:schemeClr>
              </a:buClr>
              <a:defRPr/>
            </a:pPr>
            <a:r>
              <a:rPr lang="en-US" sz="2000" dirty="0" smtClean="0">
                <a:solidFill>
                  <a:srgbClr val="404040"/>
                </a:solidFill>
              </a:rPr>
              <a:t>Some statements from the report:</a:t>
            </a:r>
            <a:endParaRPr lang="en-US" sz="2000" dirty="0">
              <a:solidFill>
                <a:srgbClr val="404040"/>
              </a:solidFill>
            </a:endParaRPr>
          </a:p>
          <a:p>
            <a:pPr marL="342900" indent="-342900">
              <a:spcAft>
                <a:spcPts val="600"/>
              </a:spcAft>
              <a:buClr>
                <a:schemeClr val="tx1"/>
              </a:buClr>
              <a:buFont typeface="Wingdings" charset="2"/>
              <a:buChar char="Ø"/>
              <a:defRPr/>
            </a:pPr>
            <a:r>
              <a:rPr lang="en-US" sz="2000" dirty="0" smtClean="0">
                <a:solidFill>
                  <a:srgbClr val="404040"/>
                </a:solidFill>
              </a:rPr>
              <a:t>The </a:t>
            </a:r>
            <a:r>
              <a:rPr lang="en-US" sz="2000" dirty="0">
                <a:solidFill>
                  <a:srgbClr val="404040"/>
                </a:solidFill>
              </a:rPr>
              <a:t>Arctic is likely to attract substantial investment over the coming decade ($100 </a:t>
            </a:r>
            <a:r>
              <a:rPr lang="en-US" sz="2000" dirty="0" err="1">
                <a:solidFill>
                  <a:srgbClr val="404040"/>
                </a:solidFill>
              </a:rPr>
              <a:t>bn</a:t>
            </a:r>
            <a:r>
              <a:rPr lang="en-US" sz="2000" dirty="0" smtClean="0">
                <a:solidFill>
                  <a:srgbClr val="404040"/>
                </a:solidFill>
              </a:rPr>
              <a:t>)</a:t>
            </a:r>
            <a:endParaRPr lang="en-US" sz="2000" dirty="0">
              <a:solidFill>
                <a:srgbClr val="404040"/>
              </a:solidFill>
            </a:endParaRPr>
          </a:p>
          <a:p>
            <a:pPr marL="342900" indent="-342900">
              <a:spcAft>
                <a:spcPts val="600"/>
              </a:spcAft>
              <a:buClr>
                <a:schemeClr val="tx1"/>
              </a:buClr>
              <a:buFont typeface="Wingdings" charset="2"/>
              <a:buChar char="Ø"/>
              <a:defRPr/>
            </a:pPr>
            <a:r>
              <a:rPr lang="en-US" sz="2000" dirty="0" smtClean="0">
                <a:solidFill>
                  <a:srgbClr val="404040"/>
                </a:solidFill>
              </a:rPr>
              <a:t>The  </a:t>
            </a:r>
            <a:r>
              <a:rPr lang="en-US" sz="2000" dirty="0">
                <a:solidFill>
                  <a:srgbClr val="404040"/>
                </a:solidFill>
              </a:rPr>
              <a:t>environmental consequences of disasters in the Arctic are likely to be worse than in other regions</a:t>
            </a:r>
          </a:p>
          <a:p>
            <a:pPr marL="342900" indent="-342900">
              <a:spcAft>
                <a:spcPts val="600"/>
              </a:spcAft>
              <a:buClr>
                <a:schemeClr val="tx1"/>
              </a:buClr>
              <a:buFont typeface="Wingdings" charset="2"/>
              <a:buChar char="Ø"/>
              <a:defRPr/>
            </a:pPr>
            <a:r>
              <a:rPr lang="en-US" sz="2000" dirty="0">
                <a:solidFill>
                  <a:srgbClr val="404040"/>
                </a:solidFill>
              </a:rPr>
              <a:t>Significant knowledge gaps across the Arctic need to be closed </a:t>
            </a:r>
            <a:r>
              <a:rPr lang="en-US" sz="2000" dirty="0" smtClean="0">
                <a:solidFill>
                  <a:srgbClr val="404040"/>
                </a:solidFill>
              </a:rPr>
              <a:t>urgently</a:t>
            </a:r>
            <a:endParaRPr lang="en-US" sz="2000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15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6"/>
          <p:cNvSpPr txBox="1">
            <a:spLocks/>
          </p:cNvSpPr>
          <p:nvPr/>
        </p:nvSpPr>
        <p:spPr>
          <a:xfrm>
            <a:off x="450223" y="185216"/>
            <a:ext cx="6462994" cy="50589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de-DE" sz="2400" b="1" dirty="0">
              <a:solidFill>
                <a:srgbClr val="003E6E"/>
              </a:solidFill>
            </a:endParaRPr>
          </a:p>
        </p:txBody>
      </p:sp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711204" y="3800913"/>
            <a:ext cx="7924800" cy="1905000"/>
          </a:xfrm>
        </p:spPr>
        <p:txBody>
          <a:bodyPr/>
          <a:lstStyle/>
          <a:p>
            <a:pPr marL="0" indent="0" algn="just">
              <a:buNone/>
            </a:pPr>
            <a:r>
              <a:rPr lang="en-US" sz="2400" b="1" dirty="0">
                <a:solidFill>
                  <a:srgbClr val="003E6E"/>
                </a:solidFill>
                <a:latin typeface="Arial" charset="0"/>
                <a:cs typeface="Arial" charset="0"/>
              </a:rPr>
              <a:t>PPP Mission Statement</a:t>
            </a:r>
            <a:endParaRPr lang="de-DE" sz="2400" b="1" dirty="0">
              <a:solidFill>
                <a:srgbClr val="003E6E"/>
              </a:solidFill>
            </a:endParaRPr>
          </a:p>
          <a:p>
            <a:pPr marL="0" indent="0" algn="just">
              <a:buFont typeface="Wingdings" charset="0"/>
              <a:buNone/>
            </a:pPr>
            <a:r>
              <a:rPr lang="de-DE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</a:rPr>
              <a:t>Promote </a:t>
            </a:r>
            <a:r>
              <a:rPr lang="de-DE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</a:rPr>
              <a:t>cooperative international research enabling development of improved weather and environmental prediction services for the polar regions, on time scales from hourly to </a:t>
            </a:r>
            <a:r>
              <a:rPr lang="de-DE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</a:rPr>
              <a:t>seasonal.</a:t>
            </a:r>
            <a:endParaRPr lang="de-DE" sz="2400" dirty="0">
              <a:solidFill>
                <a:schemeClr val="tx1">
                  <a:lumMod val="85000"/>
                  <a:lumOff val="15000"/>
                </a:schemeClr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11205" y="1155468"/>
            <a:ext cx="77844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PPP constitutes </a:t>
            </a:r>
            <a:r>
              <a:rPr lang="en-US" sz="2400" dirty="0">
                <a:solidFill>
                  <a:srgbClr val="FF0000"/>
                </a:solidFill>
              </a:rPr>
              <a:t>the </a:t>
            </a:r>
            <a:r>
              <a:rPr lang="en-US" sz="2400" dirty="0" smtClean="0">
                <a:solidFill>
                  <a:srgbClr val="FF0000"/>
                </a:solidFill>
              </a:rPr>
              <a:t>hours-to-seasonal </a:t>
            </a:r>
            <a:r>
              <a:rPr lang="en-US" sz="2400" dirty="0">
                <a:solidFill>
                  <a:srgbClr val="FF0000"/>
                </a:solidFill>
              </a:rPr>
              <a:t>research component of the emerging WMO Global Integrated Polar Prediction System </a:t>
            </a:r>
            <a:r>
              <a:rPr lang="en-US" sz="2400" dirty="0" smtClean="0">
                <a:solidFill>
                  <a:srgbClr val="FF0000"/>
                </a:solidFill>
              </a:rPr>
              <a:t>(GIPPS).  A </a:t>
            </a:r>
            <a:r>
              <a:rPr lang="en-US" sz="2400" dirty="0">
                <a:solidFill>
                  <a:srgbClr val="FF0000"/>
                </a:solidFill>
              </a:rPr>
              <a:t>closely related WCRP Polar Climate Predictability Initiative covers GIPPS research on </a:t>
            </a:r>
            <a:r>
              <a:rPr lang="en-US" sz="2400" dirty="0" smtClean="0">
                <a:solidFill>
                  <a:srgbClr val="FF0000"/>
                </a:solidFill>
              </a:rPr>
              <a:t>seasonal-to-decadal </a:t>
            </a:r>
            <a:r>
              <a:rPr lang="en-US" sz="2400" dirty="0">
                <a:solidFill>
                  <a:srgbClr val="FF0000"/>
                </a:solidFill>
              </a:rPr>
              <a:t>time scales.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11204" y="185216"/>
            <a:ext cx="399842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smtClean="0">
                <a:solidFill>
                  <a:srgbClr val="003E6E"/>
                </a:solidFill>
                <a:latin typeface="Arial" charset="0"/>
                <a:cs typeface="Arial" charset="0"/>
              </a:rPr>
              <a:t>Background</a:t>
            </a:r>
            <a:endParaRPr lang="de-DE" sz="3200" b="1" dirty="0">
              <a:solidFill>
                <a:srgbClr val="003E6E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31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6"/>
          <p:cNvSpPr txBox="1">
            <a:spLocks/>
          </p:cNvSpPr>
          <p:nvPr/>
        </p:nvSpPr>
        <p:spPr>
          <a:xfrm>
            <a:off x="450223" y="185216"/>
            <a:ext cx="6462994" cy="50589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b="1" dirty="0" smtClean="0">
                <a:solidFill>
                  <a:srgbClr val="003E6E"/>
                </a:solidFill>
                <a:latin typeface="Arial" charset="0"/>
                <a:cs typeface="Arial" charset="0"/>
              </a:rPr>
              <a:t>Progress</a:t>
            </a:r>
            <a:endParaRPr lang="de-DE" sz="2400" b="1" dirty="0">
              <a:solidFill>
                <a:srgbClr val="003E6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00672" y="5647271"/>
            <a:ext cx="769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1800" dirty="0">
              <a:solidFill>
                <a:srgbClr val="262626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182880" y="955965"/>
            <a:ext cx="8412479" cy="4524315"/>
          </a:xfrm>
          <a:prstGeom prst="rect">
            <a:avLst/>
          </a:prstGeom>
          <a:solidFill>
            <a:schemeClr val="bg1">
              <a:alpha val="32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de-DE" sz="2400" dirty="0" smtClean="0">
                <a:solidFill>
                  <a:srgbClr val="000000"/>
                </a:solidFill>
              </a:rPr>
              <a:t>*Formation of Science Sterring Group (Dec 2011)</a:t>
            </a:r>
          </a:p>
          <a:p>
            <a:pPr algn="just"/>
            <a:r>
              <a:rPr lang="de-DE" sz="2400" dirty="0">
                <a:solidFill>
                  <a:srgbClr val="000000"/>
                </a:solidFill>
              </a:rPr>
              <a:t>	</a:t>
            </a:r>
            <a:r>
              <a:rPr lang="de-DE" sz="2400" dirty="0" smtClean="0">
                <a:solidFill>
                  <a:srgbClr val="000000"/>
                </a:solidFill>
              </a:rPr>
              <a:t>*6 meetings so far.  Plans include</a:t>
            </a:r>
          </a:p>
          <a:p>
            <a:pPr algn="just"/>
            <a:r>
              <a:rPr lang="de-DE" sz="2400" dirty="0">
                <a:solidFill>
                  <a:srgbClr val="000000"/>
                </a:solidFill>
              </a:rPr>
              <a:t>		</a:t>
            </a:r>
            <a:r>
              <a:rPr lang="de-DE" sz="2400" dirty="0" smtClean="0">
                <a:solidFill>
                  <a:srgbClr val="000000"/>
                </a:solidFill>
              </a:rPr>
              <a:t>Montreal, Aug 2014</a:t>
            </a:r>
          </a:p>
          <a:p>
            <a:pPr algn="just"/>
            <a:r>
              <a:rPr lang="de-DE" sz="2400" dirty="0">
                <a:solidFill>
                  <a:srgbClr val="000000"/>
                </a:solidFill>
              </a:rPr>
              <a:t>	</a:t>
            </a:r>
            <a:r>
              <a:rPr lang="de-DE" sz="2400" dirty="0" smtClean="0">
                <a:solidFill>
                  <a:srgbClr val="000000"/>
                </a:solidFill>
              </a:rPr>
              <a:t>*Science and YOPP meeting at ECMWF June 2013</a:t>
            </a:r>
          </a:p>
          <a:p>
            <a:pPr algn="just"/>
            <a:r>
              <a:rPr lang="de-DE" sz="2400" dirty="0" smtClean="0">
                <a:solidFill>
                  <a:srgbClr val="000000"/>
                </a:solidFill>
              </a:rPr>
              <a:t>*Science Plan, Implementation Plan, Year of PP Plan (Draft</a:t>
            </a:r>
            <a:r>
              <a:rPr lang="de-DE" sz="2400" dirty="0" smtClean="0">
                <a:solidFill>
                  <a:srgbClr val="000000"/>
                </a:solidFill>
              </a:rPr>
              <a:t>)</a:t>
            </a:r>
          </a:p>
          <a:p>
            <a:pPr algn="just"/>
            <a:r>
              <a:rPr lang="de-DE" sz="2400" dirty="0">
                <a:solidFill>
                  <a:srgbClr val="000000"/>
                </a:solidFill>
              </a:rPr>
              <a:t>	</a:t>
            </a:r>
            <a:r>
              <a:rPr lang="de-DE" sz="2400" dirty="0" smtClean="0">
                <a:solidFill>
                  <a:srgbClr val="000000"/>
                </a:solidFill>
              </a:rPr>
              <a:t>Report of Science Symposium working groups</a:t>
            </a:r>
            <a:endParaRPr lang="de-DE" sz="2400" dirty="0" smtClean="0">
              <a:solidFill>
                <a:srgbClr val="000000"/>
              </a:solidFill>
            </a:endParaRPr>
          </a:p>
          <a:p>
            <a:pPr algn="just"/>
            <a:r>
              <a:rPr lang="de-DE" sz="2400" dirty="0" smtClean="0">
                <a:solidFill>
                  <a:srgbClr val="000000"/>
                </a:solidFill>
              </a:rPr>
              <a:t>*Project Office (Thomas Jung, AWI)</a:t>
            </a:r>
          </a:p>
          <a:p>
            <a:pPr algn="just"/>
            <a:r>
              <a:rPr lang="de-DE" sz="2400" dirty="0">
                <a:solidFill>
                  <a:srgbClr val="000000"/>
                </a:solidFill>
              </a:rPr>
              <a:t>	</a:t>
            </a:r>
            <a:r>
              <a:rPr lang="de-DE" sz="2400" dirty="0" smtClean="0">
                <a:solidFill>
                  <a:srgbClr val="000000"/>
                </a:solidFill>
              </a:rPr>
              <a:t>*Funding from AWI</a:t>
            </a:r>
          </a:p>
          <a:p>
            <a:pPr algn="just"/>
            <a:r>
              <a:rPr lang="de-DE" sz="2400" dirty="0">
                <a:solidFill>
                  <a:srgbClr val="000000"/>
                </a:solidFill>
              </a:rPr>
              <a:t>	</a:t>
            </a:r>
            <a:r>
              <a:rPr lang="de-DE" sz="2400" dirty="0" smtClean="0">
                <a:solidFill>
                  <a:srgbClr val="000000"/>
                </a:solidFill>
              </a:rPr>
              <a:t>*Trust fund via WMO</a:t>
            </a:r>
          </a:p>
          <a:p>
            <a:pPr algn="just"/>
            <a:r>
              <a:rPr lang="de-DE" sz="2400" dirty="0">
                <a:solidFill>
                  <a:srgbClr val="000000"/>
                </a:solidFill>
              </a:rPr>
              <a:t>*Web Site: </a:t>
            </a:r>
            <a:r>
              <a:rPr lang="de-DE" sz="2400" dirty="0">
                <a:solidFill>
                  <a:srgbClr val="000000"/>
                </a:solidFill>
                <a:hlinkClick r:id="rId2"/>
              </a:rPr>
              <a:t>http://polarprediction.net</a:t>
            </a:r>
            <a:r>
              <a:rPr lang="de-DE" sz="2400" dirty="0" smtClean="0">
                <a:solidFill>
                  <a:srgbClr val="000000"/>
                </a:solidFill>
                <a:hlinkClick r:id="rId2"/>
              </a:rPr>
              <a:t>/</a:t>
            </a:r>
            <a:r>
              <a:rPr lang="de-DE" sz="2400" dirty="0" smtClean="0">
                <a:solidFill>
                  <a:srgbClr val="000000"/>
                </a:solidFill>
              </a:rPr>
              <a:t> </a:t>
            </a:r>
          </a:p>
          <a:p>
            <a:pPr algn="just"/>
            <a:r>
              <a:rPr lang="de-DE" sz="2400" dirty="0" smtClean="0">
                <a:solidFill>
                  <a:srgbClr val="000000"/>
                </a:solidFill>
              </a:rPr>
              <a:t>*Coordination with WCRP PCPI (Climate effort)</a:t>
            </a:r>
          </a:p>
          <a:p>
            <a:pPr algn="just"/>
            <a:r>
              <a:rPr lang="de-DE" sz="2400" dirty="0" smtClean="0">
                <a:solidFill>
                  <a:srgbClr val="000000"/>
                </a:solidFill>
              </a:rPr>
              <a:t>*Series of briefings at WMO/WCRP, national agencies</a:t>
            </a:r>
            <a:endParaRPr lang="de-DE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040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6"/>
          <p:cNvSpPr txBox="1">
            <a:spLocks/>
          </p:cNvSpPr>
          <p:nvPr/>
        </p:nvSpPr>
        <p:spPr>
          <a:xfrm>
            <a:off x="450223" y="185216"/>
            <a:ext cx="6462994" cy="50589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b="1" dirty="0" smtClean="0">
                <a:solidFill>
                  <a:srgbClr val="003E6E"/>
                </a:solidFill>
                <a:latin typeface="Arial" charset="0"/>
                <a:cs typeface="Arial" charset="0"/>
              </a:rPr>
              <a:t>PPP Steering Group</a:t>
            </a:r>
            <a:endParaRPr lang="de-DE" sz="2400" b="1" dirty="0">
              <a:solidFill>
                <a:srgbClr val="003E6E"/>
              </a:solidFill>
            </a:endParaRPr>
          </a:p>
        </p:txBody>
      </p:sp>
      <p:sp>
        <p:nvSpPr>
          <p:cNvPr id="7" name="Inhaltsplatzhalter 2"/>
          <p:cNvSpPr txBox="1">
            <a:spLocks/>
          </p:cNvSpPr>
          <p:nvPr/>
        </p:nvSpPr>
        <p:spPr bwMode="auto">
          <a:xfrm>
            <a:off x="516473" y="999071"/>
            <a:ext cx="37338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30000"/>
              <a:buFont typeface="Wingdings" charset="0"/>
              <a:buChar char="§"/>
              <a:defRPr sz="2400">
                <a:solidFill>
                  <a:srgbClr val="0033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charset="0"/>
              <a:buChar char="Ø"/>
              <a:defRPr sz="2400">
                <a:solidFill>
                  <a:srgbClr val="0033CC"/>
                </a:solidFill>
                <a:latin typeface="+mn-lt"/>
                <a:ea typeface="Times New Roman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charset="0"/>
              <a:buChar char="Ø"/>
              <a:defRPr>
                <a:solidFill>
                  <a:srgbClr val="43577F"/>
                </a:solidFill>
                <a:latin typeface="+mn-lt"/>
                <a:ea typeface="Times New Roman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charset="0"/>
              <a:buChar char="Ø"/>
              <a:defRPr sz="1600">
                <a:solidFill>
                  <a:srgbClr val="43577F"/>
                </a:solidFill>
                <a:latin typeface="+mn-lt"/>
                <a:ea typeface="Times New Roman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charset="0"/>
              <a:buChar char="Ø"/>
              <a:defRPr sz="1600">
                <a:solidFill>
                  <a:srgbClr val="43577F"/>
                </a:solidFill>
                <a:latin typeface="+mn-lt"/>
                <a:ea typeface="Times New Roman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Ø"/>
              <a:defRPr sz="1600">
                <a:solidFill>
                  <a:srgbClr val="43577F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Ø"/>
              <a:defRPr sz="1600">
                <a:solidFill>
                  <a:srgbClr val="43577F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Ø"/>
              <a:defRPr sz="1600">
                <a:solidFill>
                  <a:srgbClr val="43577F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Ø"/>
              <a:defRPr sz="1600">
                <a:solidFill>
                  <a:srgbClr val="43577F"/>
                </a:solidFill>
                <a:latin typeface="+mn-lt"/>
                <a:cs typeface="+mn-cs"/>
              </a:defRPr>
            </a:lvl9pPr>
          </a:lstStyle>
          <a:p>
            <a:pPr>
              <a:buClr>
                <a:schemeClr val="tx1"/>
              </a:buClr>
              <a:buSzPct val="75000"/>
              <a:buFont typeface="Wingdings" charset="2"/>
              <a:buChar char="Ø"/>
            </a:pPr>
            <a:r>
              <a:rPr 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Thomas Jung (</a:t>
            </a:r>
            <a:r>
              <a:rPr lang="de-DE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chair</a:t>
            </a:r>
            <a:r>
              <a:rPr 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)</a:t>
            </a:r>
          </a:p>
          <a:p>
            <a:pPr>
              <a:buClr>
                <a:schemeClr val="tx1"/>
              </a:buClr>
              <a:buSzPct val="75000"/>
              <a:buFont typeface="Wingdings" charset="2"/>
              <a:buChar char="Ø"/>
            </a:pPr>
            <a:r>
              <a:rPr 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Peter Bauer</a:t>
            </a:r>
          </a:p>
          <a:p>
            <a:pPr>
              <a:buClr>
                <a:schemeClr val="tx1"/>
              </a:buClr>
              <a:buSzPct val="75000"/>
              <a:buFont typeface="Wingdings" charset="2"/>
              <a:buChar char="Ø"/>
            </a:pPr>
            <a:r>
              <a:rPr lang="de-DE" sz="2000" dirty="0" smtClean="0">
                <a:solidFill>
                  <a:srgbClr val="FF0000"/>
                </a:solidFill>
                <a:latin typeface="Arial" charset="0"/>
              </a:rPr>
              <a:t>David Bromwich</a:t>
            </a:r>
          </a:p>
          <a:p>
            <a:pPr>
              <a:buClr>
                <a:schemeClr val="tx1"/>
              </a:buClr>
              <a:buSzPct val="75000"/>
              <a:buFont typeface="Wingdings" charset="2"/>
              <a:buChar char="Ø"/>
            </a:pPr>
            <a:r>
              <a:rPr 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Paco </a:t>
            </a:r>
            <a:r>
              <a:rPr lang="de-DE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Doblas</a:t>
            </a:r>
            <a:r>
              <a:rPr 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-Reyes</a:t>
            </a:r>
          </a:p>
          <a:p>
            <a:pPr>
              <a:buClr>
                <a:schemeClr val="tx1"/>
              </a:buClr>
              <a:buSzPct val="75000"/>
              <a:buFont typeface="Wingdings" charset="2"/>
              <a:buChar char="Ø"/>
            </a:pPr>
            <a:r>
              <a:rPr lang="de-DE" sz="2000" dirty="0" smtClean="0">
                <a:solidFill>
                  <a:srgbClr val="FF0000"/>
                </a:solidFill>
                <a:latin typeface="Arial" charset="0"/>
              </a:rPr>
              <a:t>Chris </a:t>
            </a:r>
            <a:r>
              <a:rPr lang="de-DE" sz="2000" dirty="0" err="1" smtClean="0">
                <a:solidFill>
                  <a:srgbClr val="FF0000"/>
                </a:solidFill>
                <a:latin typeface="Arial" charset="0"/>
              </a:rPr>
              <a:t>Fairall</a:t>
            </a:r>
            <a:endParaRPr lang="de-DE" sz="2000" dirty="0" smtClean="0">
              <a:solidFill>
                <a:srgbClr val="FF0000"/>
              </a:solidFill>
              <a:latin typeface="Arial" charset="0"/>
            </a:endParaRPr>
          </a:p>
          <a:p>
            <a:pPr>
              <a:buClr>
                <a:schemeClr val="tx1"/>
              </a:buClr>
              <a:buSzPct val="75000"/>
              <a:buFont typeface="Wingdings" charset="2"/>
              <a:buChar char="Ø"/>
            </a:pPr>
            <a:r>
              <a:rPr lang="de-DE" sz="2000" dirty="0" smtClean="0">
                <a:solidFill>
                  <a:srgbClr val="FF0000"/>
                </a:solidFill>
                <a:latin typeface="Arial" charset="0"/>
              </a:rPr>
              <a:t>Marika Holland</a:t>
            </a:r>
          </a:p>
          <a:p>
            <a:pPr>
              <a:buClr>
                <a:schemeClr val="tx1"/>
              </a:buClr>
              <a:buSzPct val="75000"/>
              <a:buFont typeface="Wingdings" charset="2"/>
              <a:buChar char="Ø"/>
            </a:pPr>
            <a:r>
              <a:rPr lang="de-DE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Trond</a:t>
            </a:r>
            <a:r>
              <a:rPr 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 </a:t>
            </a:r>
            <a:r>
              <a:rPr lang="de-DE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Iversen</a:t>
            </a:r>
            <a:endParaRPr lang="de-DE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</a:endParaRPr>
          </a:p>
          <a:p>
            <a:pPr>
              <a:buClr>
                <a:schemeClr val="tx1"/>
              </a:buClr>
              <a:buSzPct val="75000"/>
              <a:buFont typeface="Wingdings" charset="2"/>
              <a:buChar char="Ø"/>
            </a:pPr>
            <a:r>
              <a:rPr 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Brian Mills</a:t>
            </a:r>
          </a:p>
          <a:p>
            <a:pPr>
              <a:buClr>
                <a:schemeClr val="tx1"/>
              </a:buClr>
              <a:buSzPct val="75000"/>
              <a:buFont typeface="Wingdings" charset="2"/>
              <a:buChar char="Ø"/>
            </a:pPr>
            <a:r>
              <a:rPr 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Pertti Nurmi</a:t>
            </a:r>
          </a:p>
          <a:p>
            <a:pPr>
              <a:buClr>
                <a:schemeClr val="tx1"/>
              </a:buClr>
              <a:buSzPct val="75000"/>
              <a:buFont typeface="Wingdings" charset="2"/>
              <a:buChar char="Ø"/>
            </a:pPr>
            <a:r>
              <a:rPr lang="de-DE" sz="2000" dirty="0" smtClean="0">
                <a:solidFill>
                  <a:srgbClr val="FF0000"/>
                </a:solidFill>
                <a:latin typeface="Arial" charset="0"/>
              </a:rPr>
              <a:t>Don </a:t>
            </a:r>
            <a:r>
              <a:rPr lang="de-DE" sz="2000" dirty="0" err="1" smtClean="0">
                <a:solidFill>
                  <a:srgbClr val="FF0000"/>
                </a:solidFill>
                <a:latin typeface="Arial" charset="0"/>
              </a:rPr>
              <a:t>Perovich</a:t>
            </a:r>
            <a:endParaRPr lang="de-DE" sz="2000" dirty="0" smtClean="0">
              <a:solidFill>
                <a:srgbClr val="FF0000"/>
              </a:solidFill>
              <a:latin typeface="Arial" charset="0"/>
            </a:endParaRPr>
          </a:p>
          <a:p>
            <a:pPr>
              <a:buClr>
                <a:schemeClr val="tx1"/>
              </a:buClr>
              <a:buSzPct val="75000"/>
              <a:buFont typeface="Wingdings" charset="2"/>
              <a:buChar char="Ø"/>
            </a:pPr>
            <a:r>
              <a:rPr 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Phil Reid</a:t>
            </a:r>
          </a:p>
          <a:p>
            <a:pPr>
              <a:buClr>
                <a:schemeClr val="tx1"/>
              </a:buClr>
              <a:buSzPct val="75000"/>
              <a:buFont typeface="Wingdings" charset="2"/>
              <a:buChar char="Ø"/>
            </a:pPr>
            <a:r>
              <a:rPr 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Ian </a:t>
            </a:r>
            <a:r>
              <a:rPr lang="de-DE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Renfrew</a:t>
            </a:r>
            <a:endParaRPr lang="de-DE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</a:endParaRPr>
          </a:p>
          <a:p>
            <a:pPr>
              <a:buClr>
                <a:schemeClr val="tx1"/>
              </a:buClr>
              <a:buSzPct val="75000"/>
              <a:buFont typeface="Wingdings" charset="2"/>
              <a:buChar char="Ø"/>
            </a:pPr>
            <a:r>
              <a:rPr 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Gregory Smith</a:t>
            </a:r>
          </a:p>
          <a:p>
            <a:pPr>
              <a:buClr>
                <a:schemeClr val="tx1"/>
              </a:buClr>
              <a:buSzPct val="75000"/>
              <a:buFont typeface="Wingdings" charset="2"/>
              <a:buChar char="Ø"/>
            </a:pPr>
            <a:r>
              <a:rPr lang="de-DE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Gunilla</a:t>
            </a:r>
            <a:r>
              <a:rPr 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 Svensson</a:t>
            </a:r>
          </a:p>
          <a:p>
            <a:pPr>
              <a:buClr>
                <a:schemeClr val="tx1"/>
              </a:buClr>
              <a:buSzPct val="75000"/>
              <a:buFont typeface="Wingdings" charset="2"/>
              <a:buChar char="Ø"/>
            </a:pPr>
            <a:r>
              <a:rPr 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Mikhail </a:t>
            </a:r>
            <a:r>
              <a:rPr lang="de-DE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Tolstykh</a:t>
            </a:r>
            <a:endParaRPr lang="de-DE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</a:endParaRPr>
          </a:p>
        </p:txBody>
      </p:sp>
      <p:grpSp>
        <p:nvGrpSpPr>
          <p:cNvPr id="8" name="Gruppierung 7"/>
          <p:cNvGrpSpPr/>
          <p:nvPr/>
        </p:nvGrpSpPr>
        <p:grpSpPr>
          <a:xfrm>
            <a:off x="3733800" y="1473391"/>
            <a:ext cx="5023279" cy="3691279"/>
            <a:chOff x="3962400" y="1752600"/>
            <a:chExt cx="4868716" cy="3386479"/>
          </a:xfrm>
        </p:grpSpPr>
        <p:sp>
          <p:nvSpPr>
            <p:cNvPr id="9" name="Textfeld 8"/>
            <p:cNvSpPr txBox="1"/>
            <p:nvPr/>
          </p:nvSpPr>
          <p:spPr>
            <a:xfrm>
              <a:off x="3962400" y="1752600"/>
              <a:ext cx="4800600" cy="30480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de-DE" sz="1400" dirty="0" smtClean="0">
                  <a:solidFill>
                    <a:srgbClr val="404040"/>
                  </a:solidFill>
                </a:rPr>
                <a:t>SG4, Boulder, 1-3 </a:t>
              </a:r>
              <a:r>
                <a:rPr lang="de-DE" sz="1400" dirty="0" err="1" smtClean="0">
                  <a:solidFill>
                    <a:srgbClr val="404040"/>
                  </a:solidFill>
                </a:rPr>
                <a:t>October</a:t>
              </a:r>
              <a:r>
                <a:rPr lang="de-DE" sz="1400" dirty="0" smtClean="0">
                  <a:solidFill>
                    <a:srgbClr val="404040"/>
                  </a:solidFill>
                </a:rPr>
                <a:t> 2013 </a:t>
              </a:r>
              <a:endParaRPr lang="de-DE" sz="1400" dirty="0">
                <a:solidFill>
                  <a:srgbClr val="404040"/>
                </a:solidFill>
              </a:endParaRPr>
            </a:p>
          </p:txBody>
        </p:sp>
        <p:pic>
          <p:nvPicPr>
            <p:cNvPr id="10" name="Bild 9" descr="SG-4 Photo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6255" y="2072736"/>
              <a:ext cx="4794861" cy="3066343"/>
            </a:xfrm>
            <a:prstGeom prst="rect">
              <a:avLst/>
            </a:prstGeom>
          </p:spPr>
        </p:pic>
      </p:grpSp>
      <p:sp>
        <p:nvSpPr>
          <p:cNvPr id="11" name="Inhaltsplatzhalter 2"/>
          <p:cNvSpPr txBox="1">
            <a:spLocks/>
          </p:cNvSpPr>
          <p:nvPr/>
        </p:nvSpPr>
        <p:spPr bwMode="auto">
          <a:xfrm>
            <a:off x="3776137" y="5757337"/>
            <a:ext cx="480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Bef>
                <a:spcPct val="20000"/>
              </a:spcBef>
              <a:buClr>
                <a:schemeClr val="tx1"/>
              </a:buClr>
              <a:buSzPct val="75000"/>
              <a:buFont typeface="Wingdings" charset="2"/>
              <a:buChar char="Ø"/>
            </a:pPr>
            <a:r>
              <a:rPr lang="de-DE" sz="2000" dirty="0" smtClean="0">
                <a:solidFill>
                  <a:srgbClr val="404040"/>
                </a:solidFill>
                <a:cs typeface="Times New Roman" charset="0"/>
              </a:rPr>
              <a:t>Jonny Day (APECS </a:t>
            </a:r>
            <a:r>
              <a:rPr lang="de-DE" sz="2000" dirty="0" err="1" smtClean="0">
                <a:solidFill>
                  <a:srgbClr val="404040"/>
                </a:solidFill>
                <a:cs typeface="Times New Roman" charset="0"/>
              </a:rPr>
              <a:t>liasion</a:t>
            </a:r>
            <a:r>
              <a:rPr lang="de-DE" sz="2000" dirty="0" smtClean="0">
                <a:solidFill>
                  <a:srgbClr val="404040"/>
                </a:solidFill>
                <a:cs typeface="Times New Roman" charset="0"/>
              </a:rPr>
              <a:t>)</a:t>
            </a:r>
          </a:p>
          <a:p>
            <a:pPr algn="l">
              <a:spcBef>
                <a:spcPct val="20000"/>
              </a:spcBef>
              <a:buClr>
                <a:schemeClr val="tx1"/>
              </a:buClr>
              <a:buSzPct val="75000"/>
              <a:buFont typeface="Wingdings" charset="2"/>
              <a:buChar char="Ø"/>
            </a:pPr>
            <a:r>
              <a:rPr lang="de-DE" sz="2000" dirty="0" smtClean="0">
                <a:solidFill>
                  <a:srgbClr val="404040"/>
                </a:solidFill>
                <a:cs typeface="Times New Roman" charset="0"/>
              </a:rPr>
              <a:t>Neil </a:t>
            </a:r>
            <a:r>
              <a:rPr lang="de-DE" sz="2000" dirty="0">
                <a:solidFill>
                  <a:srgbClr val="404040"/>
                </a:solidFill>
                <a:cs typeface="Times New Roman" charset="0"/>
              </a:rPr>
              <a:t>Gordon (WMO </a:t>
            </a:r>
            <a:r>
              <a:rPr lang="de-DE" sz="2000" dirty="0" err="1">
                <a:solidFill>
                  <a:srgbClr val="404040"/>
                </a:solidFill>
                <a:cs typeface="Times New Roman" charset="0"/>
              </a:rPr>
              <a:t>consultant</a:t>
            </a:r>
            <a:r>
              <a:rPr lang="de-DE" sz="2000" dirty="0">
                <a:solidFill>
                  <a:srgbClr val="404040"/>
                </a:solidFill>
                <a:cs typeface="Times New Roman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211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6"/>
          <p:cNvSpPr txBox="1">
            <a:spLocks/>
          </p:cNvSpPr>
          <p:nvPr/>
        </p:nvSpPr>
        <p:spPr>
          <a:xfrm>
            <a:off x="450223" y="185216"/>
            <a:ext cx="6462994" cy="50589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b="1" dirty="0" smtClean="0">
                <a:solidFill>
                  <a:srgbClr val="003E6E"/>
                </a:solidFill>
                <a:latin typeface="Arial" charset="0"/>
                <a:cs typeface="Arial" charset="0"/>
              </a:rPr>
              <a:t>Research areas</a:t>
            </a:r>
            <a:endParaRPr lang="de-DE" sz="2400" b="1" dirty="0">
              <a:solidFill>
                <a:srgbClr val="003E6E"/>
              </a:solidFill>
            </a:endParaRPr>
          </a:p>
        </p:txBody>
      </p:sp>
      <p:pic>
        <p:nvPicPr>
          <p:cNvPr id="8" name="Bild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405" y="948269"/>
            <a:ext cx="7086600" cy="5248789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5784630" y="6155385"/>
            <a:ext cx="32831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PPP Implementation Plan</a:t>
            </a:r>
            <a:endParaRPr lang="de-DE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84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6"/>
          <p:cNvSpPr txBox="1">
            <a:spLocks/>
          </p:cNvSpPr>
          <p:nvPr/>
        </p:nvSpPr>
        <p:spPr>
          <a:xfrm>
            <a:off x="450223" y="185216"/>
            <a:ext cx="6462994" cy="50589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b="1" dirty="0" smtClean="0">
                <a:solidFill>
                  <a:srgbClr val="003E6E"/>
                </a:solidFill>
                <a:latin typeface="Arial" charset="0"/>
                <a:cs typeface="Arial" charset="0"/>
              </a:rPr>
              <a:t>Flagship themes</a:t>
            </a:r>
            <a:endParaRPr lang="de-DE" sz="2400" b="1" dirty="0">
              <a:solidFill>
                <a:srgbClr val="003E6E"/>
              </a:solidFill>
            </a:endParaRPr>
          </a:p>
        </p:txBody>
      </p:sp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541874" y="1143003"/>
            <a:ext cx="7924800" cy="1371600"/>
          </a:xfrm>
        </p:spPr>
        <p:txBody>
          <a:bodyPr/>
          <a:lstStyle/>
          <a:p>
            <a:pPr>
              <a:buFont typeface="Wingdings" charset="2"/>
              <a:buChar char="Ø"/>
              <a:defRPr/>
            </a:pPr>
            <a:r>
              <a:rPr lang="de-DE" sz="2400" dirty="0" err="1" smtClean="0">
                <a:solidFill>
                  <a:srgbClr val="FF0000"/>
                </a:solidFill>
                <a:latin typeface="Arial" charset="0"/>
              </a:rPr>
              <a:t>Sea</a:t>
            </a:r>
            <a:r>
              <a:rPr lang="de-DE" sz="2400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de-DE" sz="2400" dirty="0" err="1" smtClean="0">
                <a:solidFill>
                  <a:srgbClr val="FF0000"/>
                </a:solidFill>
                <a:latin typeface="Arial" charset="0"/>
              </a:rPr>
              <a:t>ice</a:t>
            </a:r>
            <a:r>
              <a:rPr lang="de-DE" sz="2400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de-DE" sz="2400" dirty="0" err="1" smtClean="0">
                <a:solidFill>
                  <a:srgbClr val="404040"/>
                </a:solidFill>
                <a:latin typeface="Arial" charset="0"/>
              </a:rPr>
              <a:t>prediction</a:t>
            </a:r>
            <a:endParaRPr lang="de-DE" sz="2400" dirty="0">
              <a:solidFill>
                <a:srgbClr val="404040"/>
              </a:solidFill>
              <a:latin typeface="Arial" charset="0"/>
            </a:endParaRPr>
          </a:p>
          <a:p>
            <a:pPr lvl="1">
              <a:buFont typeface="Arial"/>
              <a:buChar char="•"/>
              <a:defRPr/>
            </a:pPr>
            <a:r>
              <a:rPr lang="de-DE" sz="2200" dirty="0" err="1" smtClean="0">
                <a:solidFill>
                  <a:srgbClr val="404040"/>
                </a:solidFill>
                <a:latin typeface="Arial" charset="0"/>
              </a:rPr>
              <a:t>Explore</a:t>
            </a:r>
            <a:r>
              <a:rPr lang="de-DE" sz="2200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sz="2200" dirty="0" err="1" smtClean="0">
                <a:solidFill>
                  <a:srgbClr val="404040"/>
                </a:solidFill>
                <a:latin typeface="Arial" charset="0"/>
              </a:rPr>
              <a:t>predictability</a:t>
            </a:r>
            <a:endParaRPr lang="de-DE" sz="2200" dirty="0" smtClean="0">
              <a:solidFill>
                <a:srgbClr val="404040"/>
              </a:solidFill>
              <a:latin typeface="Arial" charset="0"/>
            </a:endParaRPr>
          </a:p>
          <a:p>
            <a:pPr lvl="1">
              <a:buFont typeface="Arial"/>
              <a:buChar char="•"/>
              <a:defRPr/>
            </a:pPr>
            <a:r>
              <a:rPr lang="de-DE" sz="2200" dirty="0" err="1" smtClean="0">
                <a:solidFill>
                  <a:srgbClr val="404040"/>
                </a:solidFill>
                <a:latin typeface="Arial" charset="0"/>
              </a:rPr>
              <a:t>Develop</a:t>
            </a:r>
            <a:r>
              <a:rPr lang="de-DE" sz="2200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sz="2200" dirty="0" err="1" smtClean="0">
                <a:solidFill>
                  <a:srgbClr val="404040"/>
                </a:solidFill>
                <a:latin typeface="Arial" charset="0"/>
              </a:rPr>
              <a:t>of</a:t>
            </a:r>
            <a:r>
              <a:rPr lang="de-DE" sz="2200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sz="2200" dirty="0" err="1" smtClean="0">
                <a:solidFill>
                  <a:srgbClr val="404040"/>
                </a:solidFill>
                <a:latin typeface="Arial" charset="0"/>
              </a:rPr>
              <a:t>coupled</a:t>
            </a:r>
            <a:r>
              <a:rPr lang="de-DE" sz="2200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sz="2200" dirty="0" err="1" smtClean="0">
                <a:solidFill>
                  <a:srgbClr val="404040"/>
                </a:solidFill>
                <a:latin typeface="Arial" charset="0"/>
              </a:rPr>
              <a:t>prediction</a:t>
            </a:r>
            <a:r>
              <a:rPr lang="de-DE" sz="2200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sz="2200" dirty="0" err="1" smtClean="0">
                <a:solidFill>
                  <a:srgbClr val="404040"/>
                </a:solidFill>
                <a:latin typeface="Arial" charset="0"/>
              </a:rPr>
              <a:t>systems</a:t>
            </a:r>
            <a:endParaRPr lang="de-DE" sz="2200" dirty="0" smtClean="0">
              <a:solidFill>
                <a:srgbClr val="404040"/>
              </a:solidFill>
              <a:latin typeface="Arial" charset="0"/>
            </a:endParaRPr>
          </a:p>
          <a:p>
            <a:pPr>
              <a:buFont typeface="Wingdings" charset="2"/>
              <a:buChar char="Ø"/>
              <a:defRPr/>
            </a:pPr>
            <a:r>
              <a:rPr lang="de-DE" sz="2400" dirty="0" err="1" smtClean="0">
                <a:solidFill>
                  <a:srgbClr val="FF0000"/>
                </a:solidFill>
                <a:latin typeface="Arial" charset="0"/>
              </a:rPr>
              <a:t>Linkages</a:t>
            </a:r>
            <a:r>
              <a:rPr lang="de-DE" sz="2400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sz="2400" dirty="0" err="1" smtClean="0">
                <a:solidFill>
                  <a:srgbClr val="404040"/>
                </a:solidFill>
                <a:latin typeface="Arial" charset="0"/>
              </a:rPr>
              <a:t>between</a:t>
            </a:r>
            <a:r>
              <a:rPr lang="de-DE" sz="2400" dirty="0" smtClean="0">
                <a:solidFill>
                  <a:srgbClr val="404040"/>
                </a:solidFill>
                <a:latin typeface="Arial" charset="0"/>
              </a:rPr>
              <a:t> polar </a:t>
            </a:r>
            <a:r>
              <a:rPr lang="de-DE" sz="2400" dirty="0" err="1" smtClean="0">
                <a:solidFill>
                  <a:srgbClr val="404040"/>
                </a:solidFill>
                <a:latin typeface="Arial" charset="0"/>
              </a:rPr>
              <a:t>regions</a:t>
            </a:r>
            <a:r>
              <a:rPr lang="de-DE" sz="2400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sz="2400" dirty="0" err="1" smtClean="0">
                <a:solidFill>
                  <a:srgbClr val="404040"/>
                </a:solidFill>
                <a:latin typeface="Arial" charset="0"/>
              </a:rPr>
              <a:t>and</a:t>
            </a:r>
            <a:r>
              <a:rPr lang="de-DE" sz="2400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sz="2400" dirty="0" err="1" smtClean="0">
                <a:solidFill>
                  <a:srgbClr val="404040"/>
                </a:solidFill>
                <a:latin typeface="Arial" charset="0"/>
              </a:rPr>
              <a:t>lower-latitudes</a:t>
            </a:r>
            <a:endParaRPr lang="de-DE" sz="2400" dirty="0" smtClean="0">
              <a:solidFill>
                <a:srgbClr val="404040"/>
              </a:solidFill>
              <a:latin typeface="Arial" charset="0"/>
            </a:endParaRPr>
          </a:p>
          <a:p>
            <a:pPr lvl="1">
              <a:buFont typeface="Arial"/>
              <a:buChar char="•"/>
              <a:defRPr/>
            </a:pPr>
            <a:r>
              <a:rPr lang="de-DE" sz="2200" dirty="0" err="1" smtClean="0">
                <a:solidFill>
                  <a:srgbClr val="404040"/>
                </a:solidFill>
                <a:latin typeface="Arial" charset="0"/>
              </a:rPr>
              <a:t>Determine</a:t>
            </a:r>
            <a:r>
              <a:rPr lang="de-DE" sz="2200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sz="2200" dirty="0" err="1" smtClean="0">
                <a:solidFill>
                  <a:srgbClr val="404040"/>
                </a:solidFill>
                <a:latin typeface="Arial" charset="0"/>
              </a:rPr>
              <a:t>mechanisms</a:t>
            </a:r>
            <a:r>
              <a:rPr lang="de-DE" sz="2200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sz="2200" dirty="0" err="1" smtClean="0">
                <a:solidFill>
                  <a:srgbClr val="404040"/>
                </a:solidFill>
                <a:latin typeface="Arial" charset="0"/>
              </a:rPr>
              <a:t>and</a:t>
            </a:r>
            <a:r>
              <a:rPr lang="de-DE" sz="2200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sz="2200" dirty="0" err="1" smtClean="0">
                <a:solidFill>
                  <a:srgbClr val="404040"/>
                </a:solidFill>
                <a:latin typeface="Arial" charset="0"/>
              </a:rPr>
              <a:t>strengths</a:t>
            </a:r>
            <a:endParaRPr lang="de-DE" sz="2200" dirty="0" smtClean="0">
              <a:solidFill>
                <a:srgbClr val="404040"/>
              </a:solidFill>
              <a:latin typeface="Arial" charset="0"/>
            </a:endParaRPr>
          </a:p>
          <a:p>
            <a:pPr lvl="1">
              <a:buFont typeface="Arial"/>
              <a:buChar char="•"/>
              <a:defRPr/>
            </a:pPr>
            <a:r>
              <a:rPr lang="de-DE" sz="2200" dirty="0" err="1" smtClean="0">
                <a:solidFill>
                  <a:srgbClr val="404040"/>
                </a:solidFill>
                <a:latin typeface="Arial" charset="0"/>
              </a:rPr>
              <a:t>Implications</a:t>
            </a:r>
            <a:r>
              <a:rPr lang="de-DE" sz="2200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sz="2200" dirty="0" err="1" smtClean="0">
                <a:solidFill>
                  <a:srgbClr val="404040"/>
                </a:solidFill>
                <a:latin typeface="Arial" charset="0"/>
              </a:rPr>
              <a:t>for</a:t>
            </a:r>
            <a:r>
              <a:rPr lang="de-DE" sz="2200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sz="2200" dirty="0" err="1" smtClean="0">
                <a:solidFill>
                  <a:srgbClr val="404040"/>
                </a:solidFill>
                <a:latin typeface="Arial" charset="0"/>
              </a:rPr>
              <a:t>predictions</a:t>
            </a:r>
            <a:r>
              <a:rPr lang="de-DE" sz="2200" dirty="0" smtClean="0">
                <a:solidFill>
                  <a:srgbClr val="404040"/>
                </a:solidFill>
                <a:latin typeface="Arial" charset="0"/>
              </a:rPr>
              <a:t> in </a:t>
            </a:r>
            <a:r>
              <a:rPr lang="de-DE" sz="2200" dirty="0" err="1" smtClean="0">
                <a:solidFill>
                  <a:srgbClr val="404040"/>
                </a:solidFill>
                <a:latin typeface="Arial" charset="0"/>
              </a:rPr>
              <a:t>middle</a:t>
            </a:r>
            <a:r>
              <a:rPr lang="de-DE" sz="2200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sz="2200" dirty="0" err="1" smtClean="0">
                <a:solidFill>
                  <a:srgbClr val="404040"/>
                </a:solidFill>
                <a:latin typeface="Arial" charset="0"/>
              </a:rPr>
              <a:t>latitudes</a:t>
            </a:r>
            <a:endParaRPr lang="de-DE" sz="2200" dirty="0" smtClean="0">
              <a:solidFill>
                <a:srgbClr val="404040"/>
              </a:solidFill>
              <a:latin typeface="Arial" charset="0"/>
            </a:endParaRPr>
          </a:p>
          <a:p>
            <a:pPr>
              <a:buFont typeface="Wingdings" charset="2"/>
              <a:buChar char="Ø"/>
              <a:defRPr/>
            </a:pPr>
            <a:r>
              <a:rPr lang="de-DE" sz="2400" dirty="0" err="1">
                <a:solidFill>
                  <a:srgbClr val="404040"/>
                </a:solidFill>
                <a:latin typeface="Arial" charset="0"/>
              </a:rPr>
              <a:t>Improved</a:t>
            </a:r>
            <a:r>
              <a:rPr lang="de-DE" sz="2400" dirty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sz="2400" dirty="0" err="1">
                <a:solidFill>
                  <a:srgbClr val="404040"/>
                </a:solidFill>
                <a:latin typeface="Arial" charset="0"/>
              </a:rPr>
              <a:t>availability</a:t>
            </a:r>
            <a:r>
              <a:rPr lang="de-DE" sz="2400" dirty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sz="2400" dirty="0" err="1">
                <a:solidFill>
                  <a:srgbClr val="404040"/>
                </a:solidFill>
                <a:latin typeface="Arial" charset="0"/>
              </a:rPr>
              <a:t>of</a:t>
            </a:r>
            <a:r>
              <a:rPr lang="de-DE" sz="2400" dirty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sz="2400" dirty="0" err="1">
                <a:solidFill>
                  <a:srgbClr val="FF0000"/>
                </a:solidFill>
                <a:latin typeface="Arial" charset="0"/>
              </a:rPr>
              <a:t>observations</a:t>
            </a:r>
            <a:r>
              <a:rPr lang="de-DE" sz="2400" dirty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sz="2400" dirty="0" err="1">
                <a:solidFill>
                  <a:srgbClr val="404040"/>
                </a:solidFill>
                <a:latin typeface="Arial" charset="0"/>
              </a:rPr>
              <a:t>from</a:t>
            </a:r>
            <a:r>
              <a:rPr lang="de-DE" sz="2400" dirty="0">
                <a:solidFill>
                  <a:srgbClr val="404040"/>
                </a:solidFill>
                <a:latin typeface="Arial" charset="0"/>
              </a:rPr>
              <a:t> polar </a:t>
            </a:r>
            <a:r>
              <a:rPr lang="de-DE" sz="2400" dirty="0" err="1" smtClean="0">
                <a:solidFill>
                  <a:srgbClr val="404040"/>
                </a:solidFill>
                <a:latin typeface="Arial" charset="0"/>
              </a:rPr>
              <a:t>regions</a:t>
            </a:r>
            <a:endParaRPr lang="de-DE" sz="2400" dirty="0" smtClean="0">
              <a:solidFill>
                <a:srgbClr val="404040"/>
              </a:solidFill>
              <a:latin typeface="Arial" charset="0"/>
            </a:endParaRPr>
          </a:p>
          <a:p>
            <a:pPr>
              <a:buFont typeface="Wingdings" charset="2"/>
              <a:buChar char="Ø"/>
              <a:defRPr/>
            </a:pPr>
            <a:r>
              <a:rPr lang="de-DE" sz="2400" dirty="0" smtClean="0">
                <a:solidFill>
                  <a:srgbClr val="404040"/>
                </a:solidFill>
                <a:latin typeface="Arial" charset="0"/>
              </a:rPr>
              <a:t>The Year of Polar Prediction (</a:t>
            </a:r>
            <a:r>
              <a:rPr lang="de-DE" sz="2400" dirty="0" smtClean="0">
                <a:solidFill>
                  <a:srgbClr val="FF0000"/>
                </a:solidFill>
                <a:latin typeface="Arial" charset="0"/>
              </a:rPr>
              <a:t>YOPP</a:t>
            </a:r>
            <a:r>
              <a:rPr lang="de-DE" sz="2400" dirty="0" smtClean="0">
                <a:solidFill>
                  <a:srgbClr val="404040"/>
                </a:solidFill>
                <a:latin typeface="Arial" charset="0"/>
              </a:rPr>
              <a:t>) 2017-2019</a:t>
            </a:r>
          </a:p>
        </p:txBody>
      </p:sp>
    </p:spTree>
    <p:extLst>
      <p:ext uri="{BB962C8B-B14F-4D97-AF65-F5344CB8AC3E}">
        <p14:creationId xmlns:p14="http://schemas.microsoft.com/office/powerpoint/2010/main" val="202098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6"/>
          <p:cNvSpPr txBox="1">
            <a:spLocks/>
          </p:cNvSpPr>
          <p:nvPr/>
        </p:nvSpPr>
        <p:spPr>
          <a:xfrm>
            <a:off x="450223" y="185216"/>
            <a:ext cx="6462994" cy="50589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b="1" dirty="0" smtClean="0">
                <a:solidFill>
                  <a:srgbClr val="003E6E"/>
                </a:solidFill>
                <a:latin typeface="Arial" charset="0"/>
                <a:cs typeface="Arial" charset="0"/>
              </a:rPr>
              <a:t>Sea ice prediction</a:t>
            </a:r>
            <a:endParaRPr lang="de-DE" sz="2400" b="1" dirty="0">
              <a:solidFill>
                <a:srgbClr val="003E6E"/>
              </a:solidFill>
            </a:endParaRPr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847" y="939801"/>
            <a:ext cx="6168292" cy="5142686"/>
          </a:xfrm>
          <a:prstGeom prst="rect">
            <a:avLst/>
          </a:prstGeom>
        </p:spPr>
      </p:pic>
      <p:sp>
        <p:nvSpPr>
          <p:cNvPr id="10" name="Textfeld 5"/>
          <p:cNvSpPr txBox="1">
            <a:spLocks noChangeArrowheads="1"/>
          </p:cNvSpPr>
          <p:nvPr/>
        </p:nvSpPr>
        <p:spPr bwMode="auto">
          <a:xfrm>
            <a:off x="299240" y="6214537"/>
            <a:ext cx="63642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600" dirty="0" err="1" smtClean="0">
                <a:solidFill>
                  <a:srgbClr val="404040"/>
                </a:solidFill>
              </a:rPr>
              <a:t>MITgcm</a:t>
            </a:r>
            <a:r>
              <a:rPr lang="de-DE" sz="1600" dirty="0" smtClean="0">
                <a:solidFill>
                  <a:srgbClr val="404040"/>
                </a:solidFill>
              </a:rPr>
              <a:t> @ 4km </a:t>
            </a:r>
            <a:r>
              <a:rPr lang="de-DE" sz="1600" dirty="0" err="1" smtClean="0">
                <a:solidFill>
                  <a:srgbClr val="404040"/>
                </a:solidFill>
              </a:rPr>
              <a:t>resolution</a:t>
            </a:r>
            <a:r>
              <a:rPr lang="de-DE" sz="1600" dirty="0" smtClean="0">
                <a:solidFill>
                  <a:srgbClr val="404040"/>
                </a:solidFill>
              </a:rPr>
              <a:t> </a:t>
            </a:r>
          </a:p>
          <a:p>
            <a:pPr eaLnBrk="1" hangingPunct="1"/>
            <a:r>
              <a:rPr lang="de-DE" sz="1600" dirty="0" smtClean="0">
                <a:solidFill>
                  <a:srgbClr val="404040"/>
                </a:solidFill>
              </a:rPr>
              <a:t>Simulation described in Nguyen et al (2012) and Rignot et al. (2012)</a:t>
            </a:r>
            <a:endParaRPr lang="de-DE" sz="1600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81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6"/>
          <p:cNvSpPr txBox="1">
            <a:spLocks/>
          </p:cNvSpPr>
          <p:nvPr/>
        </p:nvSpPr>
        <p:spPr>
          <a:xfrm>
            <a:off x="450223" y="185216"/>
            <a:ext cx="6462994" cy="50589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b="1" dirty="0" smtClean="0">
                <a:solidFill>
                  <a:srgbClr val="003E6E"/>
                </a:solidFill>
                <a:latin typeface="Arial" charset="0"/>
                <a:cs typeface="Arial" charset="0"/>
              </a:rPr>
              <a:t>Linkages</a:t>
            </a:r>
            <a:endParaRPr lang="de-DE" sz="2400" b="1" dirty="0">
              <a:solidFill>
                <a:srgbClr val="003E6E"/>
              </a:solidFill>
            </a:endParaRPr>
          </a:p>
        </p:txBody>
      </p:sp>
      <p:pic>
        <p:nvPicPr>
          <p:cNvPr id="2" name="Bild 1" descr="rms_map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807" y="879742"/>
            <a:ext cx="6087815" cy="5707326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2353737" y="828943"/>
            <a:ext cx="732142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sz="1200" b="1" dirty="0" smtClean="0"/>
              <a:t>Day 1-5</a:t>
            </a:r>
            <a:endParaRPr lang="de-DE" sz="1200" b="1" dirty="0"/>
          </a:p>
        </p:txBody>
      </p:sp>
      <p:sp>
        <p:nvSpPr>
          <p:cNvPr id="10" name="Textfeld 9"/>
          <p:cNvSpPr txBox="1"/>
          <p:nvPr/>
        </p:nvSpPr>
        <p:spPr>
          <a:xfrm>
            <a:off x="2286005" y="3673738"/>
            <a:ext cx="894821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sz="1200" b="1" dirty="0" smtClean="0"/>
              <a:t>Day 11-30</a:t>
            </a:r>
            <a:endParaRPr lang="de-DE" sz="1200" b="1" dirty="0"/>
          </a:p>
        </p:txBody>
      </p:sp>
      <p:sp>
        <p:nvSpPr>
          <p:cNvPr id="11" name="Textfeld 10"/>
          <p:cNvSpPr txBox="1"/>
          <p:nvPr/>
        </p:nvSpPr>
        <p:spPr>
          <a:xfrm>
            <a:off x="5071073" y="828153"/>
            <a:ext cx="817727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sz="1200" b="1" dirty="0" smtClean="0"/>
              <a:t>Day 6-10</a:t>
            </a:r>
            <a:endParaRPr lang="de-DE" sz="1200" b="1" dirty="0"/>
          </a:p>
        </p:txBody>
      </p:sp>
      <p:sp>
        <p:nvSpPr>
          <p:cNvPr id="12" name="Textfeld 11"/>
          <p:cNvSpPr txBox="1"/>
          <p:nvPr/>
        </p:nvSpPr>
        <p:spPr>
          <a:xfrm>
            <a:off x="5027845" y="3670705"/>
            <a:ext cx="894821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sz="1200" b="1" dirty="0" smtClean="0"/>
              <a:t>Day 11-30</a:t>
            </a:r>
            <a:endParaRPr lang="de-DE" sz="1200" b="1" dirty="0"/>
          </a:p>
        </p:txBody>
      </p:sp>
    </p:spTree>
    <p:extLst>
      <p:ext uri="{BB962C8B-B14F-4D97-AF65-F5344CB8AC3E}">
        <p14:creationId xmlns:p14="http://schemas.microsoft.com/office/powerpoint/2010/main" val="83142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senz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669</Words>
  <Application>Microsoft Office PowerPoint</Application>
  <PresentationFormat>On-screen Show (4:3)</PresentationFormat>
  <Paragraphs>133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ＭＳ Ｐゴシック</vt:lpstr>
      <vt:lpstr>Arial</vt:lpstr>
      <vt:lpstr>Calibri</vt:lpstr>
      <vt:lpstr>Georgia</vt:lpstr>
      <vt:lpstr>Times New Roman</vt:lpstr>
      <vt:lpstr>Wingdings</vt:lpstr>
      <vt:lpstr>Office-Design</vt:lpstr>
      <vt:lpstr>WWRP Polar Prediction Project    Thomas Jung  Chair of the WWRP Polar Prediction Project  Alfred Wegener Institute Helmholtz Centre for Polar and Marine Research Germany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AWI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Yves Nowak</dc:creator>
  <cp:lastModifiedBy>Chris Fairall</cp:lastModifiedBy>
  <cp:revision>185</cp:revision>
  <dcterms:created xsi:type="dcterms:W3CDTF">2013-02-15T11:40:07Z</dcterms:created>
  <dcterms:modified xsi:type="dcterms:W3CDTF">2014-05-12T14:53:47Z</dcterms:modified>
</cp:coreProperties>
</file>