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3"/>
  </p:notesMasterIdLst>
  <p:sldIdLst>
    <p:sldId id="258" r:id="rId2"/>
    <p:sldId id="265" r:id="rId3"/>
    <p:sldId id="280" r:id="rId4"/>
    <p:sldId id="279" r:id="rId5"/>
    <p:sldId id="281" r:id="rId6"/>
    <p:sldId id="283" r:id="rId7"/>
    <p:sldId id="282" r:id="rId8"/>
    <p:sldId id="284" r:id="rId9"/>
    <p:sldId id="285" r:id="rId10"/>
    <p:sldId id="277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C855E4-0197-4D92-8EC3-B1AFCDDE1B2A}">
          <p14:sldIdLst>
            <p14:sldId id="258"/>
            <p14:sldId id="265"/>
            <p14:sldId id="280"/>
            <p14:sldId id="279"/>
            <p14:sldId id="281"/>
            <p14:sldId id="283"/>
            <p14:sldId id="282"/>
            <p14:sldId id="284"/>
            <p14:sldId id="285"/>
            <p14:sldId id="277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7D1"/>
    <a:srgbClr val="CFB879"/>
    <a:srgbClr val="D2C121"/>
    <a:srgbClr val="CFB87C"/>
    <a:srgbClr val="F1E9AD"/>
    <a:srgbClr val="D2BF23"/>
    <a:srgbClr val="D3B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2" autoAdjust="0"/>
    <p:restoredTop sz="86394" autoAdjust="0"/>
  </p:normalViewPr>
  <p:slideViewPr>
    <p:cSldViewPr>
      <p:cViewPr varScale="1">
        <p:scale>
          <a:sx n="56" d="100"/>
          <a:sy n="56" d="100"/>
        </p:scale>
        <p:origin x="-123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089B-BCD4-42BC-9CB7-A72B0C699557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36CE-BCA6-4FAB-B95E-B223A6DFE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is from NASA GPM DSD Working</a:t>
            </a:r>
            <a:r>
              <a:rPr lang="en-US" baseline="0" dirty="0" smtClean="0"/>
              <a:t>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using GV data to address the assumptions made in TRMM and GPM algorithms.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framework can be used for models and ARM data. What assumptions are being made in models? How are DSD representations being mapped into </a:t>
            </a:r>
            <a:r>
              <a:rPr lang="en-US" baseline="0" dirty="0" err="1" smtClean="0"/>
              <a:t>Dm-Sm</a:t>
            </a:r>
            <a:r>
              <a:rPr lang="en-US" baseline="0" dirty="0" smtClean="0"/>
              <a:t> space?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36CE-BCA6-4FAB-B95E-B223A6DFE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is from NASA GPM DSD Working</a:t>
            </a:r>
            <a:r>
              <a:rPr lang="en-US" baseline="0" dirty="0" smtClean="0"/>
              <a:t>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using GV data to address the assumptions made in TRMM and GPM algorithms.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framework can be used for models and ARM data. What assumptions are being made in models? How are DSD representations being mapped into </a:t>
            </a:r>
            <a:r>
              <a:rPr lang="en-US" baseline="0" dirty="0" err="1" smtClean="0"/>
              <a:t>Dm-Sm</a:t>
            </a:r>
            <a:r>
              <a:rPr lang="en-US" baseline="0" dirty="0" smtClean="0"/>
              <a:t> space?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36CE-BCA6-4FAB-B95E-B223A6DFE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-5 cover slide copy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3886200" cy="3281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38862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798" y="1005840"/>
            <a:ext cx="4572002" cy="50990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396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199" y="1005840"/>
            <a:ext cx="3657601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828799"/>
            <a:ext cx="3657599" cy="4257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6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6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005840"/>
            <a:ext cx="13716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5841"/>
            <a:ext cx="6858000" cy="5105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0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0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8229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8229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5840"/>
            <a:ext cx="4038600" cy="5090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5840"/>
            <a:ext cx="4038600" cy="5090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3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4041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1775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05840"/>
            <a:ext cx="4057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8800"/>
            <a:ext cx="405765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86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05840"/>
            <a:ext cx="4572000" cy="5090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828800"/>
            <a:ext cx="3657599" cy="3733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396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05840"/>
            <a:ext cx="3657600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68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05840"/>
            <a:ext cx="4572000" cy="5090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005840"/>
            <a:ext cx="3657599" cy="50901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396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396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509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oulder FL master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133600" cy="431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79" y="6172200"/>
            <a:ext cx="89652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3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CFB87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43400" y="-1"/>
            <a:ext cx="48006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915400" cy="1616905"/>
          </a:xfrm>
        </p:spPr>
        <p:txBody>
          <a:bodyPr/>
          <a:lstStyle/>
          <a:p>
            <a:r>
              <a:rPr lang="en-US" sz="2800" dirty="0" smtClean="0"/>
              <a:t>Removing Ship Heave from W-band Radar Velocities using ship-mounted Kongsberg Sensor and Column Median W-band Velocities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799"/>
            <a:ext cx="3886200" cy="287889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+mn-lt"/>
              </a:rPr>
              <a:t>Christopher R. Williams</a:t>
            </a:r>
          </a:p>
          <a:p>
            <a:r>
              <a:rPr lang="en-US" i="1" dirty="0" smtClean="0">
                <a:latin typeface="+mn-lt"/>
              </a:rPr>
              <a:t>Cooperative Institute for Research in Environmental Sciences (CIRES) </a:t>
            </a:r>
          </a:p>
          <a:p>
            <a:r>
              <a:rPr lang="en-US" i="1" dirty="0" smtClean="0">
                <a:latin typeface="+mn-lt"/>
              </a:rPr>
              <a:t>University of Colorado Boulder</a:t>
            </a:r>
          </a:p>
          <a:p>
            <a:r>
              <a:rPr lang="en-US" sz="1800" i="1" dirty="0" smtClean="0">
                <a:latin typeface="+mn-lt"/>
              </a:rPr>
              <a:t>In partnership with</a:t>
            </a:r>
          </a:p>
          <a:p>
            <a:r>
              <a:rPr lang="en-US" i="1" dirty="0" smtClean="0">
                <a:latin typeface="+mn-lt"/>
              </a:rPr>
              <a:t>NOAA Earth System Research Laboratory (ESRL)</a:t>
            </a:r>
            <a:endParaRPr lang="en-US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6863" y="5449669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for this work:</a:t>
            </a:r>
          </a:p>
          <a:p>
            <a:r>
              <a:rPr lang="en-US" dirty="0" smtClean="0"/>
              <a:t>NOAA-OAR-CPO: </a:t>
            </a:r>
            <a:r>
              <a:rPr lang="en-US" dirty="0" smtClean="0"/>
              <a:t>DYNAMO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91050" y="63362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Updated: 28-March-2014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824335"/>
            <a:ext cx="45720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NOAA R/V Ron Brown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– (outside of NOAA)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When observations are present, filtered W-band velocities can mimic the ship motion measured by a Kongsberg sensor.</a:t>
            </a:r>
          </a:p>
          <a:p>
            <a:r>
              <a:rPr lang="en-US" sz="2400" dirty="0" smtClean="0">
                <a:latin typeface="+mn-lt"/>
              </a:rPr>
              <a:t>When the Kongsberg sensor is working well, the W-band ship heave estimate is not needed.</a:t>
            </a:r>
          </a:p>
          <a:p>
            <a:r>
              <a:rPr lang="en-US" sz="2400" dirty="0" smtClean="0">
                <a:latin typeface="+mn-lt"/>
              </a:rPr>
              <a:t>When the Kongsberg sensor is not working, the W-band ship heave estimate can be used as a replacement ship heave sensor (This could be a possible application in the ARM MAGIC deployment.)</a:t>
            </a:r>
          </a:p>
          <a:p>
            <a:r>
              <a:rPr lang="en-US" sz="2400" dirty="0" smtClean="0">
                <a:latin typeface="+mn-lt"/>
              </a:rPr>
              <a:t>With either Kongsberg or filtered W-band ship heave correction, the resulting radar velocities still have residual ship motion artifacts. </a:t>
            </a:r>
          </a:p>
          <a:p>
            <a:pPr lvl="1"/>
            <a:endParaRPr lang="en-US" sz="20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– (Inside NOAA)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n-lt"/>
              </a:rPr>
              <a:t>When observations are present, filtered W-band velocities can mimic the ship motion measured by a Kongsberg sensor.</a:t>
            </a:r>
          </a:p>
          <a:p>
            <a:r>
              <a:rPr lang="en-US" sz="2400" dirty="0" smtClean="0">
                <a:latin typeface="+mn-lt"/>
              </a:rPr>
              <a:t>When the Kongsberg sensor is working well, the W-band ship heave estimate is not needed.</a:t>
            </a:r>
          </a:p>
          <a:p>
            <a:r>
              <a:rPr lang="en-US" sz="2400" dirty="0" smtClean="0">
                <a:latin typeface="+mn-lt"/>
              </a:rPr>
              <a:t>When the Kongsberg sensor is not working, the W-band ship heave estimate can be used as a replacement ship heave sensor (This could be a possible application in the ARM MAGIC deployment.)</a:t>
            </a:r>
          </a:p>
          <a:p>
            <a:r>
              <a:rPr lang="en-US" sz="2400" dirty="0" smtClean="0">
                <a:latin typeface="+mn-lt"/>
              </a:rPr>
              <a:t>With either Kongsberg or filtered W-band ship heave correction, the resulting radar velocities still have residual ship motion artifacts.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Next Steps: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Use Kongsberg ship motion when available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Investigate phase of residual radar velocity to both ship heave and ship surface pressure. Is velocity residual due to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lvl="2"/>
            <a:r>
              <a:rPr lang="en-US" sz="2000" b="0" i="0" dirty="0" smtClean="0">
                <a:solidFill>
                  <a:srgbClr val="FF0000"/>
                </a:solidFill>
              </a:rPr>
              <a:t>Sensor artifacts?</a:t>
            </a:r>
          </a:p>
          <a:p>
            <a:pPr lvl="2"/>
            <a:r>
              <a:rPr lang="en-US" sz="2000" b="0" i="0" dirty="0" smtClean="0">
                <a:solidFill>
                  <a:srgbClr val="FF0000"/>
                </a:solidFill>
              </a:rPr>
              <a:t>Cloud motion responding to ocean wave motion?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lvl="1"/>
            <a:endParaRPr lang="en-US" sz="20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9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 smtClean="0"/>
              <a:t> – minutes 20-40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50520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/>
              <a:t>b</a:t>
            </a:r>
            <a:r>
              <a:rPr lang="en-US" dirty="0" smtClean="0"/>
              <a:t>efore ship motion</a:t>
            </a:r>
          </a:p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18682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6938" y="5144869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6491490"/>
            <a:ext cx="1313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minutes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31675" y="2743200"/>
            <a:ext cx="203132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Stripping is due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ship motion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5181600" y="3066366"/>
            <a:ext cx="1550075" cy="515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990600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remove ship motion from radar velocity estimates?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6"/>
          <a:stretch/>
        </p:blipFill>
        <p:spPr>
          <a:xfrm>
            <a:off x="304800" y="1219200"/>
            <a:ext cx="7315200" cy="35318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 smtClean="0"/>
              <a:t> – minutes 30-32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257800"/>
            <a:ext cx="599401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After correcting for ship motion using Kongsberg sensor,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ship </a:t>
            </a:r>
            <a:r>
              <a:rPr lang="en-US" dirty="0">
                <a:solidFill>
                  <a:srgbClr val="0070C0"/>
                </a:solidFill>
              </a:rPr>
              <a:t>motion </a:t>
            </a:r>
            <a:r>
              <a:rPr lang="en-US" dirty="0" smtClean="0">
                <a:solidFill>
                  <a:srgbClr val="0070C0"/>
                </a:solidFill>
              </a:rPr>
              <a:t>still detected </a:t>
            </a:r>
            <a:r>
              <a:rPr lang="en-US" dirty="0">
                <a:solidFill>
                  <a:srgbClr val="0070C0"/>
                </a:solidFill>
              </a:rPr>
              <a:t>in mean radar </a:t>
            </a:r>
            <a:r>
              <a:rPr lang="en-US" dirty="0" smtClean="0">
                <a:solidFill>
                  <a:srgbClr val="0070C0"/>
                </a:solidFill>
              </a:rPr>
              <a:t>velocities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886200"/>
            <a:ext cx="1295400" cy="1371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4996934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812268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6038946"/>
            <a:ext cx="843051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Question: Can the W-band radial velocities be used to estimate ship heave?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Specifically: Is the column median radar velocity a good estimate of ship heave?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6938" y="32004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16674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/>
              <a:t>b</a:t>
            </a:r>
            <a:r>
              <a:rPr lang="en-US" dirty="0" smtClean="0"/>
              <a:t>efore ship motion</a:t>
            </a:r>
          </a:p>
          <a:p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/>
              <a:t> – minutes 30-32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6194" y="510540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 motion (Heave)</a:t>
            </a:r>
          </a:p>
          <a:p>
            <a:r>
              <a:rPr lang="en-US" dirty="0" smtClean="0"/>
              <a:t>estimates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381690"/>
            <a:ext cx="335226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Column Median Radar Velocity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8967" y="4495800"/>
            <a:ext cx="382675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Band pass Filtered Column Velocity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4751022"/>
            <a:ext cx="838200" cy="43057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49149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10200" y="4903422"/>
            <a:ext cx="457200" cy="5251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6938" y="32004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16674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/>
              <a:t>b</a:t>
            </a:r>
            <a:r>
              <a:rPr lang="en-US" dirty="0" smtClean="0"/>
              <a:t>efore ship motion</a:t>
            </a:r>
          </a:p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6318" y="6260068"/>
            <a:ext cx="24994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0.98 for 2 minutes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562600" y="5580965"/>
            <a:ext cx="993718" cy="8637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5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/>
              <a:t> – minutes 30-32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49" y="4381690"/>
            <a:ext cx="498085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Ship Motion still detected after both corrections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0321" y="4751022"/>
            <a:ext cx="1449479" cy="73537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49149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8" y="32004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16674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/>
              <a:t>b</a:t>
            </a:r>
            <a:r>
              <a:rPr lang="en-US" dirty="0" smtClean="0"/>
              <a:t>efore ship motion</a:t>
            </a:r>
          </a:p>
          <a:p>
            <a:r>
              <a:rPr lang="en-US" dirty="0" smtClean="0"/>
              <a:t>correction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0660" y="3874869"/>
            <a:ext cx="1639140" cy="52586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4800600"/>
            <a:ext cx="1903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(Filtered column </a:t>
            </a:r>
          </a:p>
          <a:p>
            <a:r>
              <a:rPr lang="en-US" dirty="0" smtClean="0"/>
              <a:t>median W-band </a:t>
            </a:r>
          </a:p>
          <a:p>
            <a:r>
              <a:rPr lang="en-US" dirty="0" smtClean="0"/>
              <a:t>velocity)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/>
              <a:t> – minutes 30-32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6824" y="4566356"/>
            <a:ext cx="2121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Velocities at 808 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49149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8" y="13716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4493312" y="4751022"/>
            <a:ext cx="2283512" cy="50677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3143071"/>
            <a:ext cx="2039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(Filtered W-band)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6318" y="6260068"/>
            <a:ext cx="24994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0.98 for 2 minutes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62600" y="5580965"/>
            <a:ext cx="993718" cy="8637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Heave Frequency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4"/>
          <a:stretch/>
        </p:blipFill>
        <p:spPr>
          <a:xfrm>
            <a:off x="1178983" y="1006475"/>
            <a:ext cx="6786033" cy="2628547"/>
          </a:xfrm>
        </p:spPr>
      </p:pic>
      <p:sp>
        <p:nvSpPr>
          <p:cNvPr id="6" name="TextBox 5"/>
          <p:cNvSpPr txBox="1"/>
          <p:nvPr/>
        </p:nvSpPr>
        <p:spPr>
          <a:xfrm>
            <a:off x="2836719" y="34036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Period:    1                  6     12 cycle/minute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3124200"/>
            <a:ext cx="0" cy="279400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37578" y="3124200"/>
            <a:ext cx="0" cy="279400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355622"/>
            <a:ext cx="0" cy="139700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733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Hourly Average Frequency Distribution: Average of ten spectra (6 minutes each)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Band pass filter between 0.06 to 0.2 Hz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Correlation of r</a:t>
            </a:r>
            <a:r>
              <a:rPr lang="en-US" baseline="30000" dirty="0" smtClean="0"/>
              <a:t>2</a:t>
            </a:r>
            <a:r>
              <a:rPr lang="en-US" dirty="0" smtClean="0"/>
              <a:t> = 0.95 between Kongsberg and filtered W-band (whole hour)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Ship motion is added to W-band column median velocities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Band pass filtered W-band velocities has similar frequency response as Kongsberg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 smtClean="0"/>
              <a:t> – minutes 34-38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6824" y="4566356"/>
            <a:ext cx="2121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Velocities at 808 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49149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8" y="13716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5486400" y="4751022"/>
            <a:ext cx="1290424" cy="50677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3143071"/>
            <a:ext cx="2039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(Filtered W-band)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638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Another event during Hour 6 UTC. This is a 4 minute window.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6318" y="6260068"/>
            <a:ext cx="24561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0.96 for </a:t>
            </a:r>
            <a:r>
              <a:rPr lang="en-US" dirty="0"/>
              <a:t>4</a:t>
            </a:r>
            <a:r>
              <a:rPr lang="en-US" dirty="0" smtClean="0"/>
              <a:t> minutes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62600" y="5715000"/>
            <a:ext cx="993718" cy="729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73152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VOCALS </a:t>
            </a:r>
            <a:r>
              <a:rPr lang="en-US" dirty="0" err="1" smtClean="0"/>
              <a:t>Obs</a:t>
            </a:r>
            <a:r>
              <a:rPr lang="en-US" dirty="0" smtClean="0"/>
              <a:t> – minutes 52-54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6824" y="4566356"/>
            <a:ext cx="2121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Velocities at 808 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6676156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49149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8" y="13716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(Kongsberg sensor)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4493312" y="4751022"/>
            <a:ext cx="2283512" cy="50677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3143071"/>
            <a:ext cx="2039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velocities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</a:t>
            </a:r>
            <a:r>
              <a:rPr lang="en-US" dirty="0" smtClean="0"/>
              <a:t>ship motion</a:t>
            </a:r>
          </a:p>
          <a:p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r>
              <a:rPr lang="en-US" dirty="0" smtClean="0"/>
              <a:t>(Filtered W-band)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638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Another event during Hour 6 UTC. This is a 2 minute window.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6318" y="6260068"/>
            <a:ext cx="24994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0.98 for 2 minutes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62600" y="5580965"/>
            <a:ext cx="993718" cy="8637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813</Words>
  <Application>Microsoft Office PowerPoint</Application>
  <PresentationFormat>On-screen Show (4:3)</PresentationFormat>
  <Paragraphs>143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Removing Ship Heave from W-band Radar Velocities using ship-mounted Kongsberg Sensor and Column Median W-band Velocities</vt:lpstr>
      <vt:lpstr>VOCALS Obs – minutes 20-40</vt:lpstr>
      <vt:lpstr>VOCALS Obs – minutes 30-32</vt:lpstr>
      <vt:lpstr>VOCALS Obs – minutes 30-32</vt:lpstr>
      <vt:lpstr>VOCALS Obs – minutes 30-32</vt:lpstr>
      <vt:lpstr>VOCALS Obs – minutes 30-32</vt:lpstr>
      <vt:lpstr>Ship Heave Frequency Distribution</vt:lpstr>
      <vt:lpstr>VOCALS Obs – minutes 34-38</vt:lpstr>
      <vt:lpstr>VOCALS Obs – minutes 52-54</vt:lpstr>
      <vt:lpstr>Remarks – (outside of NOAA)</vt:lpstr>
      <vt:lpstr>Remarks – (Inside NOAA)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cwilliams</cp:lastModifiedBy>
  <cp:revision>190</cp:revision>
  <dcterms:created xsi:type="dcterms:W3CDTF">2010-10-28T17:57:07Z</dcterms:created>
  <dcterms:modified xsi:type="dcterms:W3CDTF">2014-03-28T18:30:40Z</dcterms:modified>
</cp:coreProperties>
</file>