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58C6-81BB-4601-BD7A-7C993C75610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19C6-905E-4B5A-BBDB-C72B7802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5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58C6-81BB-4601-BD7A-7C993C75610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19C6-905E-4B5A-BBDB-C72B7802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4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58C6-81BB-4601-BD7A-7C993C75610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19C6-905E-4B5A-BBDB-C72B7802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8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58C6-81BB-4601-BD7A-7C993C75610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19C6-905E-4B5A-BBDB-C72B7802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1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58C6-81BB-4601-BD7A-7C993C75610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19C6-905E-4B5A-BBDB-C72B7802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9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58C6-81BB-4601-BD7A-7C993C75610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19C6-905E-4B5A-BBDB-C72B7802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7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58C6-81BB-4601-BD7A-7C993C75610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19C6-905E-4B5A-BBDB-C72B7802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6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58C6-81BB-4601-BD7A-7C993C75610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19C6-905E-4B5A-BBDB-C72B7802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2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58C6-81BB-4601-BD7A-7C993C75610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19C6-905E-4B5A-BBDB-C72B7802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9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58C6-81BB-4601-BD7A-7C993C75610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19C6-905E-4B5A-BBDB-C72B7802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58C6-81BB-4601-BD7A-7C993C75610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19C6-905E-4B5A-BBDB-C72B7802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1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58C6-81BB-4601-BD7A-7C993C75610A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919C6-905E-4B5A-BBDB-C72B7802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2"/>
          <a:stretch/>
        </p:blipFill>
        <p:spPr>
          <a:xfrm>
            <a:off x="2286000" y="1188720"/>
            <a:ext cx="6849762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761" y="1489803"/>
            <a:ext cx="252515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Aircraft motion</a:t>
            </a:r>
            <a:r>
              <a:rPr lang="en-US" dirty="0" smtClean="0"/>
              <a:t> will appear in the Doppler motion as high frequency velocity ‘bands’ that extend throughout the column.</a:t>
            </a:r>
          </a:p>
          <a:p>
            <a:endParaRPr lang="en-US" dirty="0" smtClean="0"/>
          </a:p>
          <a:p>
            <a:r>
              <a:rPr lang="en-US" dirty="0" smtClean="0"/>
              <a:t>Using W-band columnar velocities, a method was developed to remove aircraft motion.</a:t>
            </a:r>
          </a:p>
          <a:p>
            <a:endParaRPr lang="en-US" dirty="0"/>
          </a:p>
          <a:p>
            <a:r>
              <a:rPr lang="en-US" dirty="0" smtClean="0"/>
              <a:t>Note that surface W-band Doppler motion (top panel, black line) contains both aircraft motion and surface wave structures.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" y="457200"/>
            <a:ext cx="8456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using downward pointing W-band Doppler velocity information in rain rate or microphysical studies, corrections need to be made to account for </a:t>
            </a:r>
            <a:r>
              <a:rPr lang="en-US" dirty="0" smtClean="0">
                <a:solidFill>
                  <a:srgbClr val="FF0000"/>
                </a:solidFill>
              </a:rPr>
              <a:t>aircraft motion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off-nadir beam pointing errors</a:t>
            </a:r>
            <a:r>
              <a:rPr lang="en-US" dirty="0" smtClean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949" y="91298"/>
            <a:ext cx="826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PSD W-band radar CalWater2 Doppler velocity analysis: </a:t>
            </a:r>
            <a:r>
              <a:rPr lang="en-US" b="1" u="sng" dirty="0" smtClean="0">
                <a:solidFill>
                  <a:srgbClr val="FF0000"/>
                </a:solidFill>
              </a:rPr>
              <a:t>Aircraft Motion Correction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78443" y="3105665"/>
            <a:ext cx="4003589" cy="7990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62897" y="4547286"/>
            <a:ext cx="4819135" cy="9391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41078" y="1038793"/>
            <a:ext cx="3153427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Black: High-pass filtered W-band surface velocity </a:t>
            </a:r>
          </a:p>
          <a:p>
            <a:r>
              <a:rPr lang="en-US" sz="1000" dirty="0" smtClean="0"/>
              <a:t>contains both aircraft motion and surface wave structure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6238383" y="2565390"/>
            <a:ext cx="1758815" cy="246221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70C0"/>
                </a:solidFill>
              </a:rPr>
              <a:t>Blue: Aircraft motion estimate</a:t>
            </a:r>
            <a:endParaRPr lang="en-US" sz="1000" dirty="0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491530" y="2565391"/>
            <a:ext cx="1451296" cy="2652561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91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600"/>
            <a:ext cx="457200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45720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" y="4800600"/>
            <a:ext cx="40313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 – Original Doppler spectra in aircraft reference frame (distance is downward away from the aircraft). Aircraft is in </a:t>
            </a:r>
            <a:r>
              <a:rPr lang="en-US" i="1" dirty="0" smtClean="0"/>
              <a:t>level flight </a:t>
            </a:r>
            <a:r>
              <a:rPr lang="en-US" dirty="0" smtClean="0"/>
              <a:t>but </a:t>
            </a:r>
            <a:r>
              <a:rPr lang="en-US" dirty="0" smtClean="0">
                <a:solidFill>
                  <a:srgbClr val="FF0000"/>
                </a:solidFill>
              </a:rPr>
              <a:t>raindrops are moving upward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surface is moving upward</a:t>
            </a:r>
            <a:r>
              <a:rPr lang="en-US" dirty="0" smtClean="0"/>
              <a:t> at 6 m/s. This indicates </a:t>
            </a:r>
            <a:r>
              <a:rPr lang="en-US" b="1" dirty="0" smtClean="0"/>
              <a:t>radar beam is not pointed straight down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54880" y="4800600"/>
            <a:ext cx="4031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2 – Doppler spectra in Earth reference frame. Spectra shifted due to beam pointing errors. Thus, raindrops are moving downward and surface is not approaching aircraft.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1246" y="457200"/>
            <a:ext cx="8324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Off-nadir beam pointing errors</a:t>
            </a:r>
            <a:r>
              <a:rPr lang="en-US" dirty="0" smtClean="0"/>
              <a:t> combined with the aircraft horizontal motion will cause a velocity shift of the Doppler velocity spectra. This velocity shift is a low frequency variability compared to the high frequency aircraft motion.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3379" y="91298"/>
            <a:ext cx="850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PSD W-band radar CalWater2 Doppler velocity analysis: Off-Nadir Beam Pointing Error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3545" y="1149698"/>
            <a:ext cx="1170513" cy="2308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 smtClean="0"/>
              <a:t>Mie Scattering Signal</a:t>
            </a:r>
            <a:endParaRPr lang="en-US" sz="9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826928" y="1380530"/>
            <a:ext cx="125835" cy="3659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76735" y="2176084"/>
            <a:ext cx="880369" cy="230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 smtClean="0"/>
              <a:t>Surface Return</a:t>
            </a:r>
            <a:endParaRPr lang="en-US" sz="900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5616920" y="2406916"/>
            <a:ext cx="314097" cy="2943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5470" y="2150917"/>
            <a:ext cx="880369" cy="230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 smtClean="0"/>
              <a:t>Surface Return</a:t>
            </a:r>
            <a:endParaRPr lang="en-US" sz="900" dirty="0"/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>
            <a:off x="1035655" y="2381749"/>
            <a:ext cx="63303" cy="3195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03366" y="4685184"/>
            <a:ext cx="880369" cy="230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 smtClean="0"/>
              <a:t>Surface Return</a:t>
            </a:r>
            <a:endParaRPr lang="en-US" sz="9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1585519" y="4412609"/>
            <a:ext cx="117847" cy="2725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703366" y="4412609"/>
            <a:ext cx="243444" cy="2725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279724" y="4685184"/>
            <a:ext cx="880369" cy="230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 smtClean="0"/>
              <a:t>Surface Return</a:t>
            </a:r>
            <a:endParaRPr lang="en-US" sz="9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6161877" y="4412609"/>
            <a:ext cx="117847" cy="2725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279724" y="4412609"/>
            <a:ext cx="357809" cy="2725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85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45720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" y="4800600"/>
            <a:ext cx="40313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 – Original Doppler spectra in aircraft reference frame (distance is downward away from the aircraft). Aircraft is in </a:t>
            </a:r>
            <a:r>
              <a:rPr lang="en-US" i="1" dirty="0" smtClean="0"/>
              <a:t>level flight </a:t>
            </a:r>
            <a:r>
              <a:rPr lang="en-US" dirty="0" smtClean="0"/>
              <a:t>but </a:t>
            </a:r>
            <a:r>
              <a:rPr lang="en-US" dirty="0" smtClean="0">
                <a:solidFill>
                  <a:srgbClr val="FF0000"/>
                </a:solidFill>
              </a:rPr>
              <a:t>raindrops are moving upward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surface is moving upward</a:t>
            </a:r>
            <a:r>
              <a:rPr lang="en-US" dirty="0" smtClean="0"/>
              <a:t> at 6 m/s. This indicates </a:t>
            </a:r>
            <a:r>
              <a:rPr lang="en-US" b="1" dirty="0" smtClean="0"/>
              <a:t>radar beam is not pointed straight down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54880" y="4800600"/>
            <a:ext cx="40313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2 </a:t>
            </a:r>
            <a:r>
              <a:rPr lang="en-US" dirty="0" smtClean="0"/>
              <a:t>– Estimated radial velocity at the surface (bottom panel - black line) derived from aircraft ground speed (top panel) and pitch angle (middle panel). </a:t>
            </a:r>
          </a:p>
          <a:p>
            <a:r>
              <a:rPr lang="en-US" dirty="0" smtClean="0"/>
              <a:t>Bottom panel also has </a:t>
            </a:r>
            <a:r>
              <a:rPr lang="en-US" dirty="0"/>
              <a:t>o</a:t>
            </a:r>
            <a:r>
              <a:rPr lang="en-US" dirty="0" smtClean="0"/>
              <a:t>bserved and </a:t>
            </a:r>
            <a:r>
              <a:rPr lang="en-US" dirty="0" err="1" smtClean="0"/>
              <a:t>lowpass</a:t>
            </a:r>
            <a:r>
              <a:rPr lang="en-US" dirty="0" smtClean="0"/>
              <a:t> filtered surface radial velocity (red and blue dash).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1246" y="457200"/>
            <a:ext cx="8324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Off-nadir beam pointing errors</a:t>
            </a:r>
            <a:r>
              <a:rPr lang="en-US" dirty="0" smtClean="0"/>
              <a:t> combined with the aircraft horizontal motion will cause a velocity shift of the Doppler velocity spectra. This velocity shift is a low frequency variability compared to the high frequency aircraft motion.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3379" y="91298"/>
            <a:ext cx="850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PSD W-band radar CalWater2 Doppler velocity analysis: Off-Nadir Beam Pointing Error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5470" y="2150917"/>
            <a:ext cx="880369" cy="230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 smtClean="0"/>
              <a:t>Surface Return</a:t>
            </a:r>
            <a:endParaRPr lang="en-US" sz="900" dirty="0"/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>
            <a:off x="1035655" y="2381749"/>
            <a:ext cx="63303" cy="3195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03366" y="4685184"/>
            <a:ext cx="880369" cy="230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 smtClean="0"/>
              <a:t>Surface Return</a:t>
            </a:r>
            <a:endParaRPr lang="en-US" sz="9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1585519" y="4412609"/>
            <a:ext cx="117847" cy="2725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703366" y="4412609"/>
            <a:ext cx="243444" cy="2725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600"/>
            <a:ext cx="4572000" cy="342769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88869" y="1233100"/>
            <a:ext cx="1572097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Aircraft Ground Speed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214191" y="2916967"/>
            <a:ext cx="1381981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Aircraft Pitch Angle</a:t>
            </a:r>
            <a:endParaRPr lang="en-US" sz="12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400800" y="1510099"/>
            <a:ext cx="457200" cy="4536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596172" y="2878360"/>
            <a:ext cx="592697" cy="1771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925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418</Words>
  <Application>Microsoft Office PowerPoint</Application>
  <PresentationFormat>On-screen Show (4:3)</PresentationFormat>
  <Paragraphs>28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CRW</dc:creator>
  <cp:lastModifiedBy>cwilliams</cp:lastModifiedBy>
  <cp:revision>12</cp:revision>
  <dcterms:created xsi:type="dcterms:W3CDTF">2016-11-02T16:20:42Z</dcterms:created>
  <dcterms:modified xsi:type="dcterms:W3CDTF">2016-11-09T21:34:27Z</dcterms:modified>
</cp:coreProperties>
</file>