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8" r:id="rId2"/>
    <p:sldId id="283" r:id="rId3"/>
    <p:sldId id="284" r:id="rId4"/>
    <p:sldId id="285" r:id="rId5"/>
    <p:sldId id="320" r:id="rId6"/>
    <p:sldId id="321" r:id="rId7"/>
    <p:sldId id="287" r:id="rId8"/>
    <p:sldId id="263" r:id="rId9"/>
    <p:sldId id="280" r:id="rId10"/>
    <p:sldId id="299" r:id="rId11"/>
    <p:sldId id="300" r:id="rId12"/>
    <p:sldId id="311" r:id="rId13"/>
    <p:sldId id="312" r:id="rId14"/>
    <p:sldId id="316" r:id="rId15"/>
    <p:sldId id="319" r:id="rId16"/>
    <p:sldId id="313" r:id="rId17"/>
    <p:sldId id="318" r:id="rId18"/>
    <p:sldId id="314"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4660"/>
  </p:normalViewPr>
  <p:slideViewPr>
    <p:cSldViewPr>
      <p:cViewPr varScale="1">
        <p:scale>
          <a:sx n="125" d="100"/>
          <a:sy n="125" d="100"/>
        </p:scale>
        <p:origin x="99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6.wmf"/><Relationship Id="rId1" Type="http://schemas.openxmlformats.org/officeDocument/2006/relationships/image" Target="../media/image31.wmf"/><Relationship Id="rId4"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56DE3C5-A8A1-4F7D-B892-D6BF397800F0}" type="datetimeFigureOut">
              <a:rPr lang="en-US"/>
              <a:pPr>
                <a:defRPr/>
              </a:pPr>
              <a:t>4/2/2014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35AAAFC-9FB1-4BEF-8038-56B9DE424E06}" type="slidenum">
              <a:rPr lang="en-US" altLang="en-US"/>
              <a:pPr>
                <a:defRPr/>
              </a:pPr>
              <a:t>‹#›</a:t>
            </a:fld>
            <a:endParaRPr lang="en-US" altLang="en-US"/>
          </a:p>
        </p:txBody>
      </p:sp>
    </p:spTree>
    <p:extLst>
      <p:ext uri="{BB962C8B-B14F-4D97-AF65-F5344CB8AC3E}">
        <p14:creationId xmlns:p14="http://schemas.microsoft.com/office/powerpoint/2010/main" val="2014322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5AAAFC-9FB1-4BEF-8038-56B9DE424E06}" type="slidenum">
              <a:rPr lang="en-US" altLang="en-US" smtClean="0"/>
              <a:pPr>
                <a:defRPr/>
              </a:pPr>
              <a:t>4</a:t>
            </a:fld>
            <a:endParaRPr lang="en-US" altLang="en-US"/>
          </a:p>
        </p:txBody>
      </p:sp>
    </p:spTree>
    <p:extLst>
      <p:ext uri="{BB962C8B-B14F-4D97-AF65-F5344CB8AC3E}">
        <p14:creationId xmlns:p14="http://schemas.microsoft.com/office/powerpoint/2010/main" val="62764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464C94F-4DA1-476F-9692-2D5D6048606E}" type="datetimeFigureOut">
              <a:rPr lang="en-US"/>
              <a:pPr>
                <a:defRPr/>
              </a:pPr>
              <a:t>4/2/2014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EE966-AD35-4B71-B2C3-8E280E279FCB}" type="slidenum">
              <a:rPr lang="en-US" altLang="en-US"/>
              <a:pPr>
                <a:defRPr/>
              </a:pPr>
              <a:t>‹#›</a:t>
            </a:fld>
            <a:endParaRPr lang="en-US" altLang="en-US"/>
          </a:p>
        </p:txBody>
      </p:sp>
    </p:spTree>
    <p:extLst>
      <p:ext uri="{BB962C8B-B14F-4D97-AF65-F5344CB8AC3E}">
        <p14:creationId xmlns:p14="http://schemas.microsoft.com/office/powerpoint/2010/main" val="287789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FBD3C8-4E26-4248-A407-BF7F0052EE46}" type="datetimeFigureOut">
              <a:rPr lang="en-US"/>
              <a:pPr>
                <a:defRPr/>
              </a:pPr>
              <a:t>4/2/2014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F62E19-7AAB-4A1B-A59E-488631FC0549}" type="slidenum">
              <a:rPr lang="en-US" altLang="en-US"/>
              <a:pPr>
                <a:defRPr/>
              </a:pPr>
              <a:t>‹#›</a:t>
            </a:fld>
            <a:endParaRPr lang="en-US" altLang="en-US"/>
          </a:p>
        </p:txBody>
      </p:sp>
    </p:spTree>
    <p:extLst>
      <p:ext uri="{BB962C8B-B14F-4D97-AF65-F5344CB8AC3E}">
        <p14:creationId xmlns:p14="http://schemas.microsoft.com/office/powerpoint/2010/main" val="204576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BB9CD4-8D22-4833-9A49-5088EA71E3EE}" type="datetimeFigureOut">
              <a:rPr lang="en-US"/>
              <a:pPr>
                <a:defRPr/>
              </a:pPr>
              <a:t>4/2/2014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29D180-3BCB-48BF-B7F6-EF9ACE1C4370}" type="slidenum">
              <a:rPr lang="en-US" altLang="en-US"/>
              <a:pPr>
                <a:defRPr/>
              </a:pPr>
              <a:t>‹#›</a:t>
            </a:fld>
            <a:endParaRPr lang="en-US" altLang="en-US"/>
          </a:p>
        </p:txBody>
      </p:sp>
    </p:spTree>
    <p:extLst>
      <p:ext uri="{BB962C8B-B14F-4D97-AF65-F5344CB8AC3E}">
        <p14:creationId xmlns:p14="http://schemas.microsoft.com/office/powerpoint/2010/main" val="121357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CE8211-380F-4980-A5BD-A6744525997E}" type="datetimeFigureOut">
              <a:rPr lang="en-US"/>
              <a:pPr>
                <a:defRPr/>
              </a:pPr>
              <a:t>4/2/2014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5A42C4-99DA-4292-BF05-4F8FF8DDA563}" type="slidenum">
              <a:rPr lang="en-US" altLang="en-US"/>
              <a:pPr>
                <a:defRPr/>
              </a:pPr>
              <a:t>‹#›</a:t>
            </a:fld>
            <a:endParaRPr lang="en-US" altLang="en-US"/>
          </a:p>
        </p:txBody>
      </p:sp>
    </p:spTree>
    <p:extLst>
      <p:ext uri="{BB962C8B-B14F-4D97-AF65-F5344CB8AC3E}">
        <p14:creationId xmlns:p14="http://schemas.microsoft.com/office/powerpoint/2010/main" val="152823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7D44A8-FF07-4E7A-B5B8-3F732216F19D}" type="datetimeFigureOut">
              <a:rPr lang="en-US"/>
              <a:pPr>
                <a:defRPr/>
              </a:pPr>
              <a:t>4/2/2014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C40B82-065A-45D4-97F3-7734BC8ADFDF}" type="slidenum">
              <a:rPr lang="en-US" altLang="en-US"/>
              <a:pPr>
                <a:defRPr/>
              </a:pPr>
              <a:t>‹#›</a:t>
            </a:fld>
            <a:endParaRPr lang="en-US" altLang="en-US"/>
          </a:p>
        </p:txBody>
      </p:sp>
    </p:spTree>
    <p:extLst>
      <p:ext uri="{BB962C8B-B14F-4D97-AF65-F5344CB8AC3E}">
        <p14:creationId xmlns:p14="http://schemas.microsoft.com/office/powerpoint/2010/main" val="227696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D3CFAC-110E-4E13-B8B1-7868BDCE63AF}" type="datetimeFigureOut">
              <a:rPr lang="en-US"/>
              <a:pPr>
                <a:defRPr/>
              </a:pPr>
              <a:t>4/2/2014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2E9A29-C24B-4597-B17F-8999ACC30663}" type="slidenum">
              <a:rPr lang="en-US" altLang="en-US"/>
              <a:pPr>
                <a:defRPr/>
              </a:pPr>
              <a:t>‹#›</a:t>
            </a:fld>
            <a:endParaRPr lang="en-US" altLang="en-US"/>
          </a:p>
        </p:txBody>
      </p:sp>
    </p:spTree>
    <p:extLst>
      <p:ext uri="{BB962C8B-B14F-4D97-AF65-F5344CB8AC3E}">
        <p14:creationId xmlns:p14="http://schemas.microsoft.com/office/powerpoint/2010/main" val="3964657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6EBCA7-A316-42C4-AFA5-3AEC0746DED1}" type="datetimeFigureOut">
              <a:rPr lang="en-US"/>
              <a:pPr>
                <a:defRPr/>
              </a:pPr>
              <a:t>4/2/2014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93A105-1B6F-43CF-B2D1-24C336B16A79}" type="slidenum">
              <a:rPr lang="en-US" altLang="en-US"/>
              <a:pPr>
                <a:defRPr/>
              </a:pPr>
              <a:t>‹#›</a:t>
            </a:fld>
            <a:endParaRPr lang="en-US" altLang="en-US"/>
          </a:p>
        </p:txBody>
      </p:sp>
    </p:spTree>
    <p:extLst>
      <p:ext uri="{BB962C8B-B14F-4D97-AF65-F5344CB8AC3E}">
        <p14:creationId xmlns:p14="http://schemas.microsoft.com/office/powerpoint/2010/main" val="262466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752ED2-BCD8-47C8-8F88-7FA1F1286AB7}" type="datetimeFigureOut">
              <a:rPr lang="en-US"/>
              <a:pPr>
                <a:defRPr/>
              </a:pPr>
              <a:t>4/2/2014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5C04045-5F3B-4DB2-BB52-4A3AA93501E2}" type="slidenum">
              <a:rPr lang="en-US" altLang="en-US"/>
              <a:pPr>
                <a:defRPr/>
              </a:pPr>
              <a:t>‹#›</a:t>
            </a:fld>
            <a:endParaRPr lang="en-US" altLang="en-US"/>
          </a:p>
        </p:txBody>
      </p:sp>
    </p:spTree>
    <p:extLst>
      <p:ext uri="{BB962C8B-B14F-4D97-AF65-F5344CB8AC3E}">
        <p14:creationId xmlns:p14="http://schemas.microsoft.com/office/powerpoint/2010/main" val="1718184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C45EC6-09B9-4DBE-A7B5-39AC5191C73C}" type="datetimeFigureOut">
              <a:rPr lang="en-US"/>
              <a:pPr>
                <a:defRPr/>
              </a:pPr>
              <a:t>4/2/2014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68CB49-28B4-49E6-9055-8323A3BAAB74}" type="slidenum">
              <a:rPr lang="en-US" altLang="en-US"/>
              <a:pPr>
                <a:defRPr/>
              </a:pPr>
              <a:t>‹#›</a:t>
            </a:fld>
            <a:endParaRPr lang="en-US" altLang="en-US"/>
          </a:p>
        </p:txBody>
      </p:sp>
    </p:spTree>
    <p:extLst>
      <p:ext uri="{BB962C8B-B14F-4D97-AF65-F5344CB8AC3E}">
        <p14:creationId xmlns:p14="http://schemas.microsoft.com/office/powerpoint/2010/main" val="426907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300B6-5836-4E13-A192-3FE04D223FD9}" type="datetimeFigureOut">
              <a:rPr lang="en-US"/>
              <a:pPr>
                <a:defRPr/>
              </a:pPr>
              <a:t>4/2/2014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95BC67-CDA0-4E20-B72E-F122FF46BB51}" type="slidenum">
              <a:rPr lang="en-US" altLang="en-US"/>
              <a:pPr>
                <a:defRPr/>
              </a:pPr>
              <a:t>‹#›</a:t>
            </a:fld>
            <a:endParaRPr lang="en-US" altLang="en-US"/>
          </a:p>
        </p:txBody>
      </p:sp>
    </p:spTree>
    <p:extLst>
      <p:ext uri="{BB962C8B-B14F-4D97-AF65-F5344CB8AC3E}">
        <p14:creationId xmlns:p14="http://schemas.microsoft.com/office/powerpoint/2010/main" val="239507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A428B1-A423-44CA-B6E8-5847F3DCDAC2}" type="datetimeFigureOut">
              <a:rPr lang="en-US"/>
              <a:pPr>
                <a:defRPr/>
              </a:pPr>
              <a:t>4/2/2014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153FF7-4F87-49F9-A365-9513377161A7}" type="slidenum">
              <a:rPr lang="en-US" altLang="en-US"/>
              <a:pPr>
                <a:defRPr/>
              </a:pPr>
              <a:t>‹#›</a:t>
            </a:fld>
            <a:endParaRPr lang="en-US" altLang="en-US"/>
          </a:p>
        </p:txBody>
      </p:sp>
    </p:spTree>
    <p:extLst>
      <p:ext uri="{BB962C8B-B14F-4D97-AF65-F5344CB8AC3E}">
        <p14:creationId xmlns:p14="http://schemas.microsoft.com/office/powerpoint/2010/main" val="228666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606FD60-966B-46EF-AE99-9CA774A839FA}" type="datetimeFigureOut">
              <a:rPr lang="en-US"/>
              <a:pPr>
                <a:defRPr/>
              </a:pPr>
              <a:t>4/2/2014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B87EFBEC-D94E-4856-8267-8F13FFB91E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10.bin"/><Relationship Id="rId18" Type="http://schemas.openxmlformats.org/officeDocument/2006/relationships/image" Target="../media/image33.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30.wmf"/><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32.wmf"/><Relationship Id="rId1" Type="http://schemas.openxmlformats.org/officeDocument/2006/relationships/vmlDrawing" Target="../drawings/vmlDrawing5.vml"/><Relationship Id="rId6" Type="http://schemas.openxmlformats.org/officeDocument/2006/relationships/image" Target="../media/image27.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8.bin"/><Relationship Id="rId14" Type="http://schemas.openxmlformats.org/officeDocument/2006/relationships/image" Target="../media/image31.wmf"/></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8.jpeg"/><Relationship Id="rId7" Type="http://schemas.openxmlformats.org/officeDocument/2006/relationships/oleObject" Target="../embeddings/oleObject14.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6.wmf"/><Relationship Id="rId4" Type="http://schemas.openxmlformats.org/officeDocument/2006/relationships/image" Target="../media/image39.emf"/><Relationship Id="rId9"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31.wmf"/><Relationship Id="rId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jpeg"/><Relationship Id="rId5" Type="http://schemas.openxmlformats.org/officeDocument/2006/relationships/image" Target="../media/image20.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76200"/>
            <a:ext cx="7848600" cy="1905000"/>
          </a:xfrm>
        </p:spPr>
        <p:txBody>
          <a:bodyPr/>
          <a:lstStyle/>
          <a:p>
            <a:pPr eaLnBrk="1" hangingPunct="1"/>
            <a:r>
              <a:rPr lang="en-US" sz="2000" dirty="0" smtClean="0"/>
              <a:t>Ship-based Observations of Turbulence and Stratocumulus Cloud Microphysics in the SE Pacific Ocean from the VOCALS Field Program</a:t>
            </a:r>
            <a:br>
              <a:rPr lang="en-US" sz="2000" dirty="0" smtClean="0"/>
            </a:br>
            <a:r>
              <a:rPr lang="en-US" altLang="en-US" sz="2000" dirty="0" smtClean="0">
                <a:latin typeface="Times New Roman" panose="02020603050405020304" pitchFamily="18" charset="0"/>
                <a:cs typeface="Times New Roman" panose="02020603050405020304" pitchFamily="18" charset="0"/>
              </a:rPr>
              <a:t> </a:t>
            </a:r>
            <a:r>
              <a:rPr lang="en-US" altLang="en-US" sz="1300" dirty="0" smtClean="0">
                <a:latin typeface="Times New Roman" panose="02020603050405020304" pitchFamily="18" charset="0"/>
                <a:cs typeface="Times New Roman" panose="02020603050405020304" pitchFamily="18" charset="0"/>
              </a:rPr>
              <a:t>C.W. Fairall</a:t>
            </a:r>
            <a:r>
              <a:rPr lang="en-US" altLang="en-US" sz="1300" baseline="30000" dirty="0" smtClean="0">
                <a:latin typeface="Times New Roman" panose="02020603050405020304" pitchFamily="18" charset="0"/>
                <a:cs typeface="Times New Roman" panose="02020603050405020304" pitchFamily="18" charset="0"/>
              </a:rPr>
              <a:t>1</a:t>
            </a:r>
            <a:r>
              <a:rPr lang="en-US" altLang="en-US" sz="1300" dirty="0" smtClean="0">
                <a:latin typeface="Times New Roman" panose="02020603050405020304" pitchFamily="18" charset="0"/>
                <a:cs typeface="Times New Roman" panose="02020603050405020304" pitchFamily="18" charset="0"/>
              </a:rPr>
              <a:t>, K. Moran</a:t>
            </a:r>
            <a:r>
              <a:rPr lang="en-US" altLang="en-US" sz="1300" baseline="30000" dirty="0" smtClean="0">
                <a:latin typeface="Times New Roman" panose="02020603050405020304" pitchFamily="18" charset="0"/>
                <a:cs typeface="Times New Roman" panose="02020603050405020304" pitchFamily="18" charset="0"/>
              </a:rPr>
              <a:t>1</a:t>
            </a:r>
            <a:r>
              <a:rPr lang="en-US" altLang="en-US" sz="1300" dirty="0" smtClean="0">
                <a:latin typeface="Times New Roman" panose="02020603050405020304" pitchFamily="18" charset="0"/>
                <a:cs typeface="Times New Roman" panose="02020603050405020304" pitchFamily="18" charset="0"/>
              </a:rPr>
              <a:t>, S. Pezoa</a:t>
            </a:r>
            <a:r>
              <a:rPr lang="en-US" altLang="en-US" sz="1300" baseline="30000" dirty="0" smtClean="0">
                <a:latin typeface="Times New Roman" panose="02020603050405020304" pitchFamily="18" charset="0"/>
                <a:cs typeface="Times New Roman" panose="02020603050405020304" pitchFamily="18" charset="0"/>
              </a:rPr>
              <a:t>1</a:t>
            </a:r>
            <a:r>
              <a:rPr lang="en-US" altLang="en-US" sz="1300" dirty="0" smtClean="0">
                <a:latin typeface="Times New Roman" panose="02020603050405020304" pitchFamily="18" charset="0"/>
                <a:cs typeface="Times New Roman" panose="02020603050405020304" pitchFamily="18" charset="0"/>
              </a:rPr>
              <a:t>,  D.E. Wolfe</a:t>
            </a:r>
            <a:r>
              <a:rPr lang="en-US" altLang="en-US" sz="1300" baseline="30000" dirty="0" smtClean="0">
                <a:latin typeface="Times New Roman" panose="02020603050405020304" pitchFamily="18" charset="0"/>
                <a:cs typeface="Times New Roman" panose="02020603050405020304" pitchFamily="18" charset="0"/>
              </a:rPr>
              <a:t>1</a:t>
            </a:r>
            <a:r>
              <a:rPr lang="en-US" altLang="en-US" sz="1300" dirty="0" smtClean="0">
                <a:latin typeface="Times New Roman" panose="02020603050405020304" pitchFamily="18" charset="0"/>
                <a:cs typeface="Times New Roman" panose="02020603050405020304" pitchFamily="18" charset="0"/>
              </a:rPr>
              <a:t>, S. de Szoeke</a:t>
            </a:r>
            <a:r>
              <a:rPr lang="en-US" altLang="en-US" sz="1300" baseline="30000" dirty="0" smtClean="0">
                <a:latin typeface="Times New Roman" panose="02020603050405020304" pitchFamily="18" charset="0"/>
                <a:cs typeface="Times New Roman" panose="02020603050405020304" pitchFamily="18" charset="0"/>
              </a:rPr>
              <a:t>2</a:t>
            </a:r>
            <a:r>
              <a:rPr lang="en-US" altLang="en-US" sz="1300" dirty="0" smtClean="0">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Christopher Williams</a:t>
            </a:r>
            <a:r>
              <a:rPr lang="en-US" sz="1400" baseline="30000" dirty="0">
                <a:latin typeface="Times New Roman" panose="02020603050405020304" pitchFamily="18" charset="0"/>
                <a:cs typeface="Times New Roman" panose="02020603050405020304" pitchFamily="18" charset="0"/>
              </a:rPr>
              <a:t>1</a:t>
            </a:r>
            <a:r>
              <a:rPr lang="en-US" sz="1400" dirty="0" smtClean="0">
                <a:solidFill>
                  <a:schemeClr val="tx1"/>
                </a:solidFill>
                <a:latin typeface="Times New Roman" panose="02020603050405020304" pitchFamily="18" charset="0"/>
                <a:cs typeface="Times New Roman" panose="02020603050405020304" pitchFamily="18" charset="0"/>
              </a:rPr>
              <a:t>, Andrey A. Grachev</a:t>
            </a:r>
            <a:r>
              <a:rPr lang="en-US" sz="1400" baseline="30000" dirty="0">
                <a:latin typeface="Times New Roman" panose="02020603050405020304" pitchFamily="18" charset="0"/>
                <a:cs typeface="Times New Roman" panose="02020603050405020304" pitchFamily="18" charset="0"/>
              </a:rPr>
              <a:t>1</a:t>
            </a:r>
            <a:r>
              <a:rPr lang="en-US" sz="1400" dirty="0" smtClean="0">
                <a:solidFill>
                  <a:schemeClr val="tx1"/>
                </a:solidFill>
                <a:latin typeface="Times New Roman" panose="02020603050405020304" pitchFamily="18" charset="0"/>
                <a:cs typeface="Times New Roman" panose="02020603050405020304" pitchFamily="18" charset="0"/>
              </a:rPr>
              <a:t>, Aditya Choukulkar</a:t>
            </a:r>
            <a:r>
              <a:rPr lang="en-US" sz="1400" baseline="30000" dirty="0" smtClean="0">
                <a:solidFill>
                  <a:schemeClr val="tx1"/>
                </a:solidFill>
                <a:latin typeface="Times New Roman" panose="02020603050405020304" pitchFamily="18" charset="0"/>
                <a:cs typeface="Times New Roman" panose="02020603050405020304" pitchFamily="18" charset="0"/>
              </a:rPr>
              <a:t>1</a:t>
            </a:r>
            <a:r>
              <a:rPr lang="en-US" sz="1400" dirty="0" smtClean="0">
                <a:solidFill>
                  <a:schemeClr val="tx1"/>
                </a:solidFill>
                <a:latin typeface="Times New Roman" panose="02020603050405020304" pitchFamily="18" charset="0"/>
                <a:cs typeface="Times New Roman" panose="02020603050405020304" pitchFamily="18" charset="0"/>
              </a:rPr>
              <a:t>, W. Alan Brewer</a:t>
            </a:r>
            <a:r>
              <a:rPr lang="en-US" sz="1400" baseline="30000" dirty="0" smtClean="0">
                <a:latin typeface="Times New Roman" panose="02020603050405020304" pitchFamily="18" charset="0"/>
                <a:cs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 </a:t>
            </a:r>
            <a:r>
              <a:rPr lang="en-US" altLang="en-US" sz="1300" dirty="0" smtClean="0">
                <a:latin typeface="Times New Roman" panose="02020603050405020304" pitchFamily="18" charset="0"/>
                <a:cs typeface="Times New Roman" panose="02020603050405020304" pitchFamily="18" charset="0"/>
              </a:rPr>
              <a:t>and V. Ghate</a:t>
            </a:r>
            <a:r>
              <a:rPr lang="en-US" altLang="en-US" sz="1300" baseline="30000" dirty="0" smtClean="0">
                <a:latin typeface="Times New Roman" panose="02020603050405020304" pitchFamily="18" charset="0"/>
                <a:cs typeface="Times New Roman" panose="02020603050405020304" pitchFamily="18" charset="0"/>
              </a:rPr>
              <a:t>3</a:t>
            </a:r>
            <a:r>
              <a:rPr lang="en-US" altLang="en-US" sz="1300" dirty="0" smtClean="0">
                <a:latin typeface="Times New Roman" panose="02020603050405020304" pitchFamily="18" charset="0"/>
                <a:cs typeface="Times New Roman" panose="02020603050405020304" pitchFamily="18" charset="0"/>
              </a:rPr>
              <a:t> </a:t>
            </a:r>
            <a:br>
              <a:rPr lang="en-US" altLang="en-US" sz="1300" dirty="0" smtClean="0">
                <a:latin typeface="Times New Roman" panose="02020603050405020304" pitchFamily="18" charset="0"/>
                <a:cs typeface="Times New Roman" panose="02020603050405020304" pitchFamily="18" charset="0"/>
              </a:rPr>
            </a:br>
            <a:r>
              <a:rPr lang="en-US" altLang="en-US" sz="1300" dirty="0" smtClean="0">
                <a:latin typeface="Times New Roman" panose="02020603050405020304" pitchFamily="18" charset="0"/>
                <a:cs typeface="Times New Roman" panose="02020603050405020304" pitchFamily="18" charset="0"/>
              </a:rPr>
              <a:t>(1)NOAA Earth System Research Laboratory, Boulder CO, USA, (2) Oregon State University, Corvallis, OR</a:t>
            </a:r>
            <a:br>
              <a:rPr lang="en-US" altLang="en-US" sz="1300" dirty="0" smtClean="0">
                <a:latin typeface="Times New Roman" panose="02020603050405020304" pitchFamily="18" charset="0"/>
                <a:cs typeface="Times New Roman" panose="02020603050405020304" pitchFamily="18" charset="0"/>
              </a:rPr>
            </a:br>
            <a:r>
              <a:rPr lang="en-US" altLang="en-US" sz="1300" dirty="0" smtClean="0">
                <a:latin typeface="Times New Roman" panose="02020603050405020304" pitchFamily="18" charset="0"/>
                <a:cs typeface="Times New Roman" panose="02020603050405020304" pitchFamily="18" charset="0"/>
              </a:rPr>
              <a:t>(3) Rutgers University, New Brunswick, NJ</a:t>
            </a:r>
            <a:br>
              <a:rPr lang="en-US" altLang="en-US" sz="1300" dirty="0" smtClean="0">
                <a:latin typeface="Times New Roman" panose="02020603050405020304" pitchFamily="18" charset="0"/>
                <a:cs typeface="Times New Roman" panose="02020603050405020304" pitchFamily="18" charset="0"/>
              </a:rPr>
            </a:br>
            <a:endParaRPr lang="en-US" altLang="en-US" sz="1300" dirty="0" smtClean="0"/>
          </a:p>
        </p:txBody>
      </p:sp>
      <p:sp>
        <p:nvSpPr>
          <p:cNvPr id="3" name="Subtitle 2"/>
          <p:cNvSpPr>
            <a:spLocks noGrp="1"/>
          </p:cNvSpPr>
          <p:nvPr>
            <p:ph type="subTitle" idx="1"/>
          </p:nvPr>
        </p:nvSpPr>
        <p:spPr>
          <a:xfrm>
            <a:off x="76200" y="2108200"/>
            <a:ext cx="4724400" cy="4826000"/>
          </a:xfrm>
        </p:spPr>
        <p:txBody>
          <a:bodyPr rtlCol="0">
            <a:normAutofit fontScale="70000" lnSpcReduction="20000"/>
          </a:bodyPr>
          <a:lstStyle/>
          <a:p>
            <a:pPr algn="l" defTabSz="2036763" eaLnBrk="1" hangingPunct="1">
              <a:spcBef>
                <a:spcPts val="600"/>
              </a:spcBef>
            </a:pPr>
            <a:r>
              <a:rPr lang="en-US" dirty="0" smtClean="0">
                <a:solidFill>
                  <a:srgbClr val="FF0000"/>
                </a:solidFill>
                <a:latin typeface="Times New Roman" panose="02020603050405020304" pitchFamily="18" charset="0"/>
                <a:cs typeface="Times New Roman" panose="02020603050405020304" pitchFamily="18" charset="0"/>
              </a:rPr>
              <a:t>The NOAA Physical Science Division has developed and recently deployed a new pitch-roll stabilized, vertically pointing </a:t>
            </a:r>
            <a:r>
              <a:rPr lang="en-US" b="1" dirty="0" smtClean="0">
                <a:solidFill>
                  <a:srgbClr val="FF0000"/>
                </a:solidFill>
                <a:latin typeface="Times New Roman" panose="02020603050405020304" pitchFamily="18" charset="0"/>
                <a:cs typeface="Times New Roman" panose="02020603050405020304" pitchFamily="18" charset="0"/>
              </a:rPr>
              <a:t>W-band </a:t>
            </a:r>
            <a:r>
              <a:rPr lang="en-US" dirty="0" smtClean="0">
                <a:solidFill>
                  <a:srgbClr val="FF0000"/>
                </a:solidFill>
                <a:latin typeface="Times New Roman" panose="02020603050405020304" pitchFamily="18" charset="0"/>
                <a:cs typeface="Times New Roman" panose="02020603050405020304" pitchFamily="18" charset="0"/>
              </a:rPr>
              <a:t>(94 GHz) Doppler cloud radar for research investigations of the dynamics and microphysics of marine clouds. </a:t>
            </a:r>
            <a:r>
              <a:rPr lang="en-US" altLang="en-US" dirty="0" smtClean="0">
                <a:solidFill>
                  <a:srgbClr val="FF0000"/>
                </a:solidFill>
                <a:latin typeface="Times New Roman" panose="02020603050405020304" pitchFamily="18" charset="0"/>
                <a:cs typeface="Times New Roman" panose="02020603050405020304" pitchFamily="18" charset="0"/>
              </a:rPr>
              <a:t>This </a:t>
            </a:r>
            <a:r>
              <a:rPr lang="en-US" altLang="en-US" dirty="0">
                <a:solidFill>
                  <a:srgbClr val="FF0000"/>
                </a:solidFill>
                <a:latin typeface="Times New Roman" panose="02020603050405020304" pitchFamily="18" charset="0"/>
                <a:cs typeface="Times New Roman" panose="02020603050405020304" pitchFamily="18" charset="0"/>
              </a:rPr>
              <a:t>paper is a discussion of separating </a:t>
            </a:r>
            <a:r>
              <a:rPr lang="en-US" altLang="en-US" b="1" dirty="0">
                <a:solidFill>
                  <a:srgbClr val="FF0000"/>
                </a:solidFill>
                <a:latin typeface="Times New Roman" panose="02020603050405020304" pitchFamily="18" charset="0"/>
                <a:cs typeface="Times New Roman" panose="02020603050405020304" pitchFamily="18" charset="0"/>
              </a:rPr>
              <a:t>turbulent</a:t>
            </a:r>
            <a:r>
              <a:rPr lang="en-US" altLang="en-US" dirty="0">
                <a:solidFill>
                  <a:srgbClr val="FF0000"/>
                </a:solidFill>
                <a:latin typeface="Times New Roman" panose="02020603050405020304" pitchFamily="18" charset="0"/>
                <a:cs typeface="Times New Roman" panose="02020603050405020304" pitchFamily="18" charset="0"/>
              </a:rPr>
              <a:t> and </a:t>
            </a:r>
            <a:r>
              <a:rPr lang="en-US" altLang="en-US" dirty="0" smtClean="0">
                <a:solidFill>
                  <a:srgbClr val="FF0000"/>
                </a:solidFill>
                <a:latin typeface="Times New Roman" panose="02020603050405020304" pitchFamily="18" charset="0"/>
                <a:cs typeface="Times New Roman" panose="02020603050405020304" pitchFamily="18" charset="0"/>
              </a:rPr>
              <a:t>droplet mean </a:t>
            </a:r>
            <a:r>
              <a:rPr lang="en-US" altLang="en-US" dirty="0">
                <a:solidFill>
                  <a:srgbClr val="FF0000"/>
                </a:solidFill>
                <a:latin typeface="Times New Roman" panose="02020603050405020304" pitchFamily="18" charset="0"/>
                <a:cs typeface="Times New Roman" panose="02020603050405020304" pitchFamily="18" charset="0"/>
              </a:rPr>
              <a:t>gravitational motions in the Doppler velocities</a:t>
            </a:r>
            <a:r>
              <a:rPr lang="en-US" altLang="en-US" dirty="0" smtClean="0">
                <a:solidFill>
                  <a:srgbClr val="FF0000"/>
                </a:solidFill>
                <a:latin typeface="Times New Roman" panose="02020603050405020304" pitchFamily="18" charset="0"/>
                <a:cs typeface="Times New Roman" panose="02020603050405020304" pitchFamily="18" charset="0"/>
              </a:rPr>
              <a:t>.  </a:t>
            </a:r>
          </a:p>
          <a:p>
            <a:pPr algn="l" defTabSz="2036763" eaLnBrk="1" hangingPunct="1">
              <a:spcBef>
                <a:spcPts val="600"/>
              </a:spcBef>
            </a:pPr>
            <a:endParaRPr lang="en-US" altLang="en-US" b="1" dirty="0">
              <a:solidFill>
                <a:srgbClr val="FF0000"/>
              </a:solidFill>
              <a:latin typeface="Times New Roman" panose="02020603050405020304" pitchFamily="18" charset="0"/>
              <a:cs typeface="Times New Roman" panose="02020603050405020304" pitchFamily="18" charset="0"/>
            </a:endParaRPr>
          </a:p>
          <a:p>
            <a:pPr algn="l" defTabSz="2036763" eaLnBrk="1" hangingPunct="1">
              <a:spcBef>
                <a:spcPts val="600"/>
              </a:spcBef>
            </a:pPr>
            <a:r>
              <a:rPr lang="en-US" altLang="en-US" b="1" dirty="0" smtClean="0">
                <a:solidFill>
                  <a:srgbClr val="FF0000"/>
                </a:solidFill>
                <a:latin typeface="Times New Roman" panose="02020603050405020304" pitchFamily="18" charset="0"/>
                <a:cs typeface="Times New Roman" panose="02020603050405020304" pitchFamily="18" charset="0"/>
              </a:rPr>
              <a:t>Turbulence</a:t>
            </a:r>
            <a:r>
              <a:rPr lang="en-US" altLang="en-US" dirty="0" smtClean="0">
                <a:solidFill>
                  <a:srgbClr val="FF0000"/>
                </a:solidFill>
                <a:latin typeface="Times New Roman" panose="02020603050405020304" pitchFamily="18" charset="0"/>
                <a:cs typeface="Times New Roman" panose="02020603050405020304" pitchFamily="18" charset="0"/>
              </a:rPr>
              <a:t> – BL mixing, fluxes, dynamics.  </a:t>
            </a:r>
            <a:r>
              <a:rPr lang="en-US" altLang="en-US" b="1" dirty="0" smtClean="0">
                <a:solidFill>
                  <a:srgbClr val="FF0000"/>
                </a:solidFill>
                <a:latin typeface="Times New Roman" panose="02020603050405020304" pitchFamily="18" charset="0"/>
                <a:cs typeface="Times New Roman" panose="02020603050405020304" pitchFamily="18" charset="0"/>
              </a:rPr>
              <a:t>Drop Microphysics</a:t>
            </a:r>
            <a:r>
              <a:rPr lang="en-US" altLang="en-US" dirty="0" smtClean="0">
                <a:solidFill>
                  <a:srgbClr val="FF0000"/>
                </a:solidFill>
                <a:latin typeface="Times New Roman" panose="02020603050405020304" pitchFamily="18" charset="0"/>
                <a:cs typeface="Times New Roman" panose="02020603050405020304" pitchFamily="18" charset="0"/>
              </a:rPr>
              <a:t> – cloud/radiative coupling, aerosol effects, precipitation formation, dynamics. </a:t>
            </a:r>
            <a:endParaRPr lang="en-US" altLang="en-US" dirty="0">
              <a:solidFill>
                <a:srgbClr val="FF0000"/>
              </a:solidFill>
              <a:latin typeface="Times New Roman" panose="02020603050405020304" pitchFamily="18" charset="0"/>
              <a:cs typeface="Times New Roman" panose="02020603050405020304" pitchFamily="18" charset="0"/>
            </a:endParaRPr>
          </a:p>
          <a:p>
            <a:pPr algn="l" eaLnBrk="1" fontAlgn="auto" hangingPunct="1">
              <a:spcAft>
                <a:spcPts val="0"/>
              </a:spcAft>
              <a:defRPr/>
            </a:pPr>
            <a:endParaRPr lang="en-US" dirty="0">
              <a:latin typeface="Times New Roman" panose="02020603050405020304" pitchFamily="18" charset="0"/>
              <a:cs typeface="Times New Roman" panose="02020603050405020304" pitchFamily="18" charset="0"/>
            </a:endParaRPr>
          </a:p>
        </p:txBody>
      </p:sp>
      <p:pic>
        <p:nvPicPr>
          <p:cNvPr id="4100" name="Picture 4" descr="radar_iic_IMG_252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32000"/>
            <a:ext cx="35623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850900"/>
          </a:xfrm>
        </p:spPr>
        <p:txBody>
          <a:bodyPr/>
          <a:lstStyle/>
          <a:p>
            <a:r>
              <a:rPr lang="en-US" altLang="en-US" smtClean="0"/>
              <a:t>November 20, a rainy period</a:t>
            </a:r>
          </a:p>
        </p:txBody>
      </p:sp>
      <p:pic>
        <p:nvPicPr>
          <p:cNvPr id="11267" name="Content Placeholder 3" descr="wband_nov20.png"/>
          <p:cNvPicPr>
            <a:picLocks noGrp="1" noChangeAspect="1"/>
          </p:cNvPicPr>
          <p:nvPr>
            <p:ph idx="1"/>
          </p:nvPr>
        </p:nvPicPr>
        <p:blipFill>
          <a:blip r:embed="rId2">
            <a:extLst>
              <a:ext uri="{28A0092B-C50C-407E-A947-70E740481C1C}">
                <a14:useLocalDpi xmlns:a14="http://schemas.microsoft.com/office/drawing/2010/main" val="0"/>
              </a:ext>
            </a:extLst>
          </a:blip>
          <a:srcRect l="2914" r="9229"/>
          <a:stretch>
            <a:fillRect/>
          </a:stretch>
        </p:blipFill>
        <p:spPr>
          <a:xfrm>
            <a:off x="1185863" y="1125538"/>
            <a:ext cx="6619875" cy="565308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76200"/>
            <a:ext cx="8458200" cy="563563"/>
          </a:xfrm>
        </p:spPr>
        <p:txBody>
          <a:bodyPr/>
          <a:lstStyle/>
          <a:p>
            <a:r>
              <a:rPr lang="en-US" altLang="en-US" sz="2400" smtClean="0">
                <a:solidFill>
                  <a:srgbClr val="000000"/>
                </a:solidFill>
              </a:rPr>
              <a:t>Joint dBZ-Velocity Distributions As Function of Height in the Cloud</a:t>
            </a:r>
            <a:br>
              <a:rPr lang="en-US" altLang="en-US" sz="2400" smtClean="0">
                <a:solidFill>
                  <a:srgbClr val="000000"/>
                </a:solidFill>
              </a:rPr>
            </a:br>
            <a:r>
              <a:rPr lang="en-US" altLang="en-US" sz="2400" smtClean="0"/>
              <a:t> From cloudtop down, 200 m height bins</a:t>
            </a:r>
            <a:r>
              <a:rPr lang="en-US" altLang="en-US" sz="2400" smtClean="0">
                <a:solidFill>
                  <a:srgbClr val="000000"/>
                </a:solidFill>
              </a:rPr>
              <a:t> </a:t>
            </a:r>
            <a:endParaRPr lang="en-US" altLang="en-US" smtClean="0"/>
          </a:p>
        </p:txBody>
      </p:sp>
      <p:pic>
        <p:nvPicPr>
          <p:cNvPr id="12291" name="Content Placeholder 3" descr="wband_nov18.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82850" y="838200"/>
            <a:ext cx="4984750" cy="6019800"/>
          </a:xfrm>
        </p:spPr>
      </p:pic>
      <p:sp>
        <p:nvSpPr>
          <p:cNvPr id="12292" name="TextBox 4"/>
          <p:cNvSpPr txBox="1">
            <a:spLocks noChangeArrowheads="1"/>
          </p:cNvSpPr>
          <p:nvPr/>
        </p:nvSpPr>
        <p:spPr bwMode="auto">
          <a:xfrm>
            <a:off x="304800" y="15240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Ztop   =1.8 km</a:t>
            </a:r>
          </a:p>
          <a:p>
            <a:pPr eaLnBrk="1" hangingPunct="1">
              <a:spcBef>
                <a:spcPct val="0"/>
              </a:spcBef>
              <a:buFontTx/>
              <a:buNone/>
            </a:pPr>
            <a:r>
              <a:rPr lang="en-US" altLang="en-US" sz="1800">
                <a:latin typeface="Arial" panose="020B0604020202020204" pitchFamily="34" charset="0"/>
              </a:rPr>
              <a:t>Zbase=1.3 km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563562"/>
          </a:xfrm>
        </p:spPr>
        <p:txBody>
          <a:bodyPr/>
          <a:lstStyle/>
          <a:p>
            <a:r>
              <a:rPr lang="en-US" altLang="en-US" sz="3200" b="1" smtClean="0">
                <a:solidFill>
                  <a:srgbClr val="000000"/>
                </a:solidFill>
                <a:latin typeface="Myriad Pro"/>
              </a:rPr>
              <a:t>Retrieval of Clear-air Velocities</a:t>
            </a:r>
            <a:r>
              <a:rPr lang="en-US" altLang="en-US" b="1" smtClean="0">
                <a:solidFill>
                  <a:srgbClr val="000000"/>
                </a:solidFill>
                <a:latin typeface="Myriad Pro"/>
              </a:rPr>
              <a:t/>
            </a:r>
            <a:br>
              <a:rPr lang="en-US" altLang="en-US" b="1" smtClean="0">
                <a:solidFill>
                  <a:srgbClr val="000000"/>
                </a:solidFill>
                <a:latin typeface="Myriad Pro"/>
              </a:rPr>
            </a:br>
            <a:endParaRPr lang="en-US" altLang="en-US" smtClean="0"/>
          </a:p>
        </p:txBody>
      </p:sp>
      <p:sp>
        <p:nvSpPr>
          <p:cNvPr id="3" name="Content Placeholder 2"/>
          <p:cNvSpPr>
            <a:spLocks noGrp="1"/>
          </p:cNvSpPr>
          <p:nvPr>
            <p:ph idx="1"/>
          </p:nvPr>
        </p:nvSpPr>
        <p:spPr>
          <a:xfrm>
            <a:off x="457200" y="533400"/>
            <a:ext cx="8305800" cy="6248400"/>
          </a:xfrm>
        </p:spPr>
        <p:txBody>
          <a:bodyPr/>
          <a:lstStyle/>
          <a:p>
            <a:pPr marL="0" indent="0" defTabSz="2037786" eaLnBrk="1" fontAlgn="auto" hangingPunct="1">
              <a:spcBef>
                <a:spcPts val="600"/>
              </a:spcBef>
              <a:spcAft>
                <a:spcPts val="0"/>
              </a:spcAft>
              <a:buFont typeface="Arial" panose="020B0604020202020204" pitchFamily="34" charset="0"/>
              <a:buNone/>
              <a:defRPr/>
            </a:pPr>
            <a:r>
              <a:rPr lang="en-US" sz="1800" dirty="0" smtClean="0">
                <a:solidFill>
                  <a:prstClr val="black"/>
                </a:solidFill>
                <a:latin typeface="Myriad Pro"/>
              </a:rPr>
              <a:t>In </a:t>
            </a:r>
            <a:r>
              <a:rPr lang="en-US" sz="1800" dirty="0">
                <a:solidFill>
                  <a:prstClr val="black"/>
                </a:solidFill>
                <a:latin typeface="Myriad Pro"/>
              </a:rPr>
              <a:t>order to retrieve the clear-air velocities from the radar measurements, the </a:t>
            </a:r>
            <a:r>
              <a:rPr lang="en-US" sz="1800" dirty="0" err="1">
                <a:solidFill>
                  <a:prstClr val="black"/>
                </a:solidFill>
                <a:latin typeface="Myriad Pro"/>
              </a:rPr>
              <a:t>Pinsky</a:t>
            </a:r>
            <a:r>
              <a:rPr lang="en-US" sz="1800" dirty="0">
                <a:solidFill>
                  <a:prstClr val="black"/>
                </a:solidFill>
                <a:latin typeface="Myriad Pro"/>
              </a:rPr>
              <a:t> et al. (2010) technique is utilized.</a:t>
            </a:r>
          </a:p>
          <a:p>
            <a:pPr marL="0" indent="0" defTabSz="2037786" eaLnBrk="1" fontAlgn="auto" hangingPunct="1">
              <a:spcBef>
                <a:spcPts val="600"/>
              </a:spcBef>
              <a:spcAft>
                <a:spcPts val="0"/>
              </a:spcAft>
              <a:buFont typeface="Arial" panose="020B0604020202020204" pitchFamily="34" charset="0"/>
              <a:buNone/>
              <a:defRPr/>
            </a:pPr>
            <a:r>
              <a:rPr lang="en-US" sz="1800" dirty="0">
                <a:solidFill>
                  <a:prstClr val="black"/>
                </a:solidFill>
                <a:latin typeface="Myriad Pro"/>
              </a:rPr>
              <a:t>The </a:t>
            </a:r>
            <a:r>
              <a:rPr lang="en-US" sz="1800" dirty="0" smtClean="0">
                <a:solidFill>
                  <a:prstClr val="black"/>
                </a:solidFill>
                <a:latin typeface="Myriad Pro"/>
              </a:rPr>
              <a:t>measured velocity, </a:t>
            </a:r>
            <a:r>
              <a:rPr lang="en-US" sz="1800" i="1" dirty="0" smtClean="0">
                <a:solidFill>
                  <a:prstClr val="black"/>
                </a:solidFill>
                <a:latin typeface="Myriad Pro"/>
              </a:rPr>
              <a:t>V</a:t>
            </a:r>
            <a:r>
              <a:rPr lang="en-US" sz="1800" dirty="0">
                <a:solidFill>
                  <a:prstClr val="black"/>
                </a:solidFill>
                <a:latin typeface="Myriad Pro"/>
              </a:rPr>
              <a:t>, </a:t>
            </a:r>
            <a:r>
              <a:rPr lang="en-US" sz="1800" dirty="0" smtClean="0">
                <a:solidFill>
                  <a:prstClr val="black"/>
                </a:solidFill>
                <a:latin typeface="Myriad Pro"/>
              </a:rPr>
              <a:t>at height </a:t>
            </a:r>
            <a:r>
              <a:rPr lang="en-US" sz="1800" i="1" dirty="0" smtClean="0">
                <a:solidFill>
                  <a:prstClr val="black"/>
                </a:solidFill>
                <a:latin typeface="Myriad Pro"/>
              </a:rPr>
              <a:t>h</a:t>
            </a:r>
            <a:r>
              <a:rPr lang="en-US" sz="1800" dirty="0" smtClean="0">
                <a:solidFill>
                  <a:prstClr val="black"/>
                </a:solidFill>
                <a:latin typeface="Myriad Pro"/>
              </a:rPr>
              <a:t> and time </a:t>
            </a:r>
            <a:r>
              <a:rPr lang="en-US" sz="1800" i="1" dirty="0" smtClean="0">
                <a:solidFill>
                  <a:prstClr val="black"/>
                </a:solidFill>
                <a:latin typeface="Myriad Pro"/>
              </a:rPr>
              <a:t>t</a:t>
            </a:r>
            <a:r>
              <a:rPr lang="en-US" sz="1800" dirty="0" smtClean="0">
                <a:solidFill>
                  <a:prstClr val="black"/>
                </a:solidFill>
                <a:latin typeface="Myriad Pro"/>
              </a:rPr>
              <a:t> is </a:t>
            </a:r>
            <a:r>
              <a:rPr lang="en-US" sz="1800" dirty="0">
                <a:solidFill>
                  <a:prstClr val="black"/>
                </a:solidFill>
                <a:latin typeface="Myriad Pro"/>
              </a:rPr>
              <a:t>split into:</a:t>
            </a:r>
          </a:p>
          <a:p>
            <a:pPr marL="0" indent="0" defTabSz="2037786" eaLnBrk="1" fontAlgn="auto" hangingPunct="1">
              <a:lnSpc>
                <a:spcPct val="150000"/>
              </a:lnSpc>
              <a:spcBef>
                <a:spcPts val="0"/>
              </a:spcBef>
              <a:spcAft>
                <a:spcPts val="0"/>
              </a:spcAft>
              <a:buFont typeface="Arial" panose="020B0604020202020204" pitchFamily="34" charset="0"/>
              <a:buNone/>
              <a:defRPr/>
            </a:pPr>
            <a:endParaRPr lang="en-US" sz="1800" dirty="0">
              <a:solidFill>
                <a:prstClr val="black"/>
              </a:solidFill>
              <a:latin typeface="Myriad Pro"/>
            </a:endParaRPr>
          </a:p>
          <a:p>
            <a:pPr marL="0" indent="0" defTabSz="2037786" eaLnBrk="1" fontAlgn="auto" hangingPunct="1">
              <a:lnSpc>
                <a:spcPct val="150000"/>
              </a:lnSpc>
              <a:spcBef>
                <a:spcPts val="0"/>
              </a:spcBef>
              <a:spcAft>
                <a:spcPts val="0"/>
              </a:spcAft>
              <a:buFont typeface="Arial" panose="020B0604020202020204" pitchFamily="34" charset="0"/>
              <a:buNone/>
              <a:defRPr/>
            </a:pPr>
            <a:r>
              <a:rPr lang="en-US" sz="1800" dirty="0" smtClean="0">
                <a:solidFill>
                  <a:prstClr val="black"/>
                </a:solidFill>
                <a:latin typeface="Myriad Pro"/>
              </a:rPr>
              <a:t>where</a:t>
            </a:r>
            <a:r>
              <a:rPr lang="en-US" sz="1800" dirty="0">
                <a:solidFill>
                  <a:prstClr val="black"/>
                </a:solidFill>
                <a:latin typeface="Myriad Pro"/>
              </a:rPr>
              <a:t>,</a:t>
            </a:r>
          </a:p>
          <a:p>
            <a:pPr marL="0" indent="0" defTabSz="2037786" eaLnBrk="1" fontAlgn="auto" hangingPunct="1">
              <a:lnSpc>
                <a:spcPct val="150000"/>
              </a:lnSpc>
              <a:spcBef>
                <a:spcPts val="0"/>
              </a:spcBef>
              <a:spcAft>
                <a:spcPts val="0"/>
              </a:spcAft>
              <a:buFont typeface="Arial" panose="020B0604020202020204" pitchFamily="34" charset="0"/>
              <a:buNone/>
              <a:defRPr/>
            </a:pPr>
            <a:endParaRPr lang="en-US" sz="1800" dirty="0" smtClean="0">
              <a:solidFill>
                <a:prstClr val="black"/>
              </a:solidFill>
              <a:latin typeface="Myriad Pro"/>
            </a:endParaRPr>
          </a:p>
          <a:p>
            <a:pPr marL="0" indent="0" defTabSz="2037786" eaLnBrk="1" fontAlgn="auto" hangingPunct="1">
              <a:lnSpc>
                <a:spcPct val="150000"/>
              </a:lnSpc>
              <a:spcBef>
                <a:spcPts val="0"/>
              </a:spcBef>
              <a:spcAft>
                <a:spcPts val="0"/>
              </a:spcAft>
              <a:buFont typeface="Arial" panose="020B0604020202020204" pitchFamily="34" charset="0"/>
              <a:buNone/>
              <a:defRPr/>
            </a:pPr>
            <a:r>
              <a:rPr lang="en-US" sz="1800" dirty="0" smtClean="0">
                <a:solidFill>
                  <a:prstClr val="black"/>
                </a:solidFill>
                <a:latin typeface="Myriad Pro"/>
              </a:rPr>
              <a:t>Assume</a:t>
            </a:r>
            <a:r>
              <a:rPr lang="en-US" sz="1800" dirty="0">
                <a:solidFill>
                  <a:prstClr val="black"/>
                </a:solidFill>
                <a:latin typeface="Myriad Pro"/>
              </a:rPr>
              <a:t>,     </a:t>
            </a:r>
          </a:p>
          <a:p>
            <a:pPr marL="0" indent="0" defTabSz="2037786" eaLnBrk="1" fontAlgn="auto" hangingPunct="1">
              <a:lnSpc>
                <a:spcPct val="150000"/>
              </a:lnSpc>
              <a:spcBef>
                <a:spcPts val="0"/>
              </a:spcBef>
              <a:spcAft>
                <a:spcPts val="0"/>
              </a:spcAft>
              <a:buFont typeface="Arial" panose="020B0604020202020204" pitchFamily="34" charset="0"/>
              <a:buNone/>
              <a:defRPr/>
            </a:pPr>
            <a:r>
              <a:rPr lang="en-US" sz="1800" dirty="0">
                <a:solidFill>
                  <a:prstClr val="black"/>
                </a:solidFill>
                <a:latin typeface="Myriad Pro"/>
              </a:rPr>
              <a:t>Estimate,                        </a:t>
            </a:r>
            <a:r>
              <a:rPr lang="en-US" sz="1800" dirty="0" smtClean="0">
                <a:solidFill>
                  <a:prstClr val="black"/>
                </a:solidFill>
                <a:latin typeface="Myriad Pro"/>
              </a:rPr>
              <a:t>           from </a:t>
            </a:r>
            <a:r>
              <a:rPr lang="en-US" sz="1800" dirty="0">
                <a:solidFill>
                  <a:prstClr val="black"/>
                </a:solidFill>
                <a:latin typeface="Myriad Pro"/>
              </a:rPr>
              <a:t>the data (as shown in Figure)</a:t>
            </a:r>
          </a:p>
          <a:p>
            <a:pPr marL="0" indent="0" defTabSz="2037786" eaLnBrk="1" fontAlgn="auto" hangingPunct="1">
              <a:lnSpc>
                <a:spcPct val="150000"/>
              </a:lnSpc>
              <a:spcBef>
                <a:spcPts val="0"/>
              </a:spcBef>
              <a:spcAft>
                <a:spcPts val="0"/>
              </a:spcAft>
              <a:buFont typeface="Arial" panose="020B0604020202020204" pitchFamily="34" charset="0"/>
              <a:buNone/>
              <a:defRPr/>
            </a:pPr>
            <a:r>
              <a:rPr lang="en-US" sz="1800" dirty="0" smtClean="0">
                <a:solidFill>
                  <a:prstClr val="black"/>
                </a:solidFill>
                <a:latin typeface="Myriad Pro"/>
              </a:rPr>
              <a:t>Therefore</a:t>
            </a:r>
            <a:r>
              <a:rPr lang="en-US" sz="1800" dirty="0">
                <a:solidFill>
                  <a:prstClr val="black"/>
                </a:solidFill>
                <a:latin typeface="Myriad Pro"/>
              </a:rPr>
              <a:t>, </a:t>
            </a:r>
          </a:p>
          <a:p>
            <a:pPr marL="0" indent="0" defTabSz="2037786" eaLnBrk="1" fontAlgn="auto" hangingPunct="1">
              <a:lnSpc>
                <a:spcPct val="150000"/>
              </a:lnSpc>
              <a:spcBef>
                <a:spcPts val="0"/>
              </a:spcBef>
              <a:spcAft>
                <a:spcPts val="0"/>
              </a:spcAft>
              <a:buFont typeface="Arial" panose="020B0604020202020204" pitchFamily="34" charset="0"/>
              <a:buNone/>
              <a:defRPr/>
            </a:pPr>
            <a:endParaRPr lang="en-US" sz="1800" dirty="0" smtClean="0">
              <a:solidFill>
                <a:prstClr val="black"/>
              </a:solidFill>
              <a:latin typeface="Myriad Pro"/>
            </a:endParaRPr>
          </a:p>
          <a:p>
            <a:pPr marL="0" indent="0" defTabSz="2037786" eaLnBrk="1" fontAlgn="auto" hangingPunct="1">
              <a:lnSpc>
                <a:spcPct val="150000"/>
              </a:lnSpc>
              <a:spcBef>
                <a:spcPts val="0"/>
              </a:spcBef>
              <a:spcAft>
                <a:spcPts val="0"/>
              </a:spcAft>
              <a:buFont typeface="Arial" panose="020B0604020202020204" pitchFamily="34" charset="0"/>
              <a:buNone/>
              <a:defRPr/>
            </a:pPr>
            <a:r>
              <a:rPr lang="en-US" sz="1800" dirty="0" smtClean="0">
                <a:solidFill>
                  <a:prstClr val="black"/>
                </a:solidFill>
                <a:latin typeface="Myriad Pro"/>
              </a:rPr>
              <a:t>And</a:t>
            </a:r>
            <a:r>
              <a:rPr lang="en-US" sz="1800" dirty="0">
                <a:solidFill>
                  <a:prstClr val="black"/>
                </a:solidFill>
                <a:latin typeface="Myriad Pro"/>
              </a:rPr>
              <a:t>,                                                </a:t>
            </a:r>
            <a:endParaRPr lang="en-US" sz="1800" dirty="0" smtClean="0">
              <a:solidFill>
                <a:prstClr val="black"/>
              </a:solidFill>
              <a:latin typeface="Myriad Pro"/>
            </a:endParaRPr>
          </a:p>
          <a:p>
            <a:pPr marL="0" indent="0" defTabSz="2037786" eaLnBrk="1" fontAlgn="auto" hangingPunct="1">
              <a:lnSpc>
                <a:spcPct val="150000"/>
              </a:lnSpc>
              <a:spcBef>
                <a:spcPts val="0"/>
              </a:spcBef>
              <a:spcAft>
                <a:spcPts val="0"/>
              </a:spcAft>
              <a:buFont typeface="Arial" panose="020B0604020202020204" pitchFamily="34" charset="0"/>
              <a:buNone/>
              <a:defRPr/>
            </a:pPr>
            <a:endParaRPr lang="en-US" sz="1800" dirty="0">
              <a:solidFill>
                <a:prstClr val="black"/>
              </a:solidFill>
              <a:latin typeface="Myriad Pro"/>
            </a:endParaRPr>
          </a:p>
          <a:p>
            <a:pPr marL="0" indent="0" defTabSz="2037786" eaLnBrk="1" fontAlgn="auto" hangingPunct="1">
              <a:lnSpc>
                <a:spcPct val="150000"/>
              </a:lnSpc>
              <a:spcBef>
                <a:spcPts val="0"/>
              </a:spcBef>
              <a:spcAft>
                <a:spcPts val="0"/>
              </a:spcAft>
              <a:buFont typeface="Arial" panose="020B0604020202020204" pitchFamily="34" charset="0"/>
              <a:buNone/>
              <a:defRPr/>
            </a:pPr>
            <a:r>
              <a:rPr lang="en-US" sz="1800" dirty="0" smtClean="0">
                <a:solidFill>
                  <a:prstClr val="black"/>
                </a:solidFill>
                <a:latin typeface="Myriad Pro"/>
              </a:rPr>
              <a:t>where</a:t>
            </a:r>
            <a:r>
              <a:rPr lang="en-US" sz="1800" dirty="0">
                <a:solidFill>
                  <a:prstClr val="black"/>
                </a:solidFill>
                <a:latin typeface="Myriad Pro"/>
              </a:rPr>
              <a:t>,</a:t>
            </a:r>
          </a:p>
          <a:p>
            <a:pPr marL="0" indent="0" defTabSz="2037786" eaLnBrk="1" fontAlgn="auto" hangingPunct="1">
              <a:lnSpc>
                <a:spcPct val="150000"/>
              </a:lnSpc>
              <a:spcBef>
                <a:spcPts val="0"/>
              </a:spcBef>
              <a:spcAft>
                <a:spcPts val="0"/>
              </a:spcAft>
              <a:buFont typeface="Arial" panose="020B0604020202020204" pitchFamily="34" charset="0"/>
              <a:buNone/>
              <a:defRPr/>
            </a:pPr>
            <a:endParaRPr lang="en-US" sz="1800" dirty="0">
              <a:solidFill>
                <a:prstClr val="black"/>
              </a:solidFill>
              <a:latin typeface="Myriad Pro"/>
            </a:endParaRPr>
          </a:p>
          <a:p>
            <a:pPr marL="0" indent="0" defTabSz="2037786" eaLnBrk="1" fontAlgn="auto" hangingPunct="1">
              <a:lnSpc>
                <a:spcPct val="150000"/>
              </a:lnSpc>
              <a:spcBef>
                <a:spcPts val="0"/>
              </a:spcBef>
              <a:spcAft>
                <a:spcPts val="0"/>
              </a:spcAft>
              <a:buFont typeface="Arial" panose="020B0604020202020204" pitchFamily="34" charset="0"/>
              <a:buNone/>
              <a:defRPr/>
            </a:pPr>
            <a:endParaRPr lang="en-US" sz="1800" dirty="0">
              <a:solidFill>
                <a:prstClr val="black"/>
              </a:solidFill>
              <a:latin typeface="Myriad Pro"/>
            </a:endParaRPr>
          </a:p>
          <a:p>
            <a:pPr marL="0" indent="0" defTabSz="2037786" eaLnBrk="1" fontAlgn="auto" hangingPunct="1">
              <a:spcBef>
                <a:spcPts val="0"/>
              </a:spcBef>
              <a:spcAft>
                <a:spcPts val="0"/>
              </a:spcAft>
              <a:buFont typeface="Arial" panose="020B0604020202020204" pitchFamily="34" charset="0"/>
              <a:buNone/>
              <a:defRPr/>
            </a:pPr>
            <a:endParaRPr lang="en-US" sz="1800" dirty="0">
              <a:solidFill>
                <a:prstClr val="black"/>
              </a:solidFill>
              <a:latin typeface="Myriad Pro"/>
            </a:endParaRPr>
          </a:p>
          <a:p>
            <a:pPr marL="0" indent="0" defTabSz="2037786" eaLnBrk="1" fontAlgn="auto" hangingPunct="1">
              <a:spcBef>
                <a:spcPts val="600"/>
              </a:spcBef>
              <a:spcAft>
                <a:spcPts val="0"/>
              </a:spcAft>
              <a:buFont typeface="Arial" panose="020B0604020202020204" pitchFamily="34" charset="0"/>
              <a:buNone/>
              <a:defRPr/>
            </a:pPr>
            <a:endParaRPr lang="en-US" sz="1800" dirty="0">
              <a:solidFill>
                <a:prstClr val="black"/>
              </a:solidFill>
              <a:latin typeface="Myriad Pro"/>
            </a:endParaRPr>
          </a:p>
          <a:p>
            <a:pPr>
              <a:defRPr/>
            </a:pPr>
            <a:endParaRPr lang="en-US" sz="2000" dirty="0"/>
          </a:p>
        </p:txBody>
      </p:sp>
      <p:graphicFrame>
        <p:nvGraphicFramePr>
          <p:cNvPr id="15364" name="Object 5"/>
          <p:cNvGraphicFramePr>
            <a:graphicFrameLocks noChangeAspect="1"/>
          </p:cNvGraphicFramePr>
          <p:nvPr/>
        </p:nvGraphicFramePr>
        <p:xfrm>
          <a:off x="838200" y="1524000"/>
          <a:ext cx="6253163" cy="460375"/>
        </p:xfrm>
        <a:graphic>
          <a:graphicData uri="http://schemas.openxmlformats.org/presentationml/2006/ole">
            <mc:AlternateContent xmlns:mc="http://schemas.openxmlformats.org/markup-compatibility/2006">
              <mc:Choice xmlns:v="urn:schemas-microsoft-com:vml" Requires="v">
                <p:oleObj spid="_x0000_s15461" name="Equation" r:id="rId3" imgW="3911600" imgH="254000" progId="Equation.3">
                  <p:embed/>
                </p:oleObj>
              </mc:Choice>
              <mc:Fallback>
                <p:oleObj name="Equation" r:id="rId3" imgW="3911600" imgH="2540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6253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5" name="Object 6"/>
          <p:cNvGraphicFramePr>
            <a:graphicFrameLocks noChangeAspect="1"/>
          </p:cNvGraphicFramePr>
          <p:nvPr>
            <p:extLst>
              <p:ext uri="{D42A27DB-BD31-4B8C-83A1-F6EECF244321}">
                <p14:modId xmlns:p14="http://schemas.microsoft.com/office/powerpoint/2010/main" val="841283052"/>
              </p:ext>
            </p:extLst>
          </p:nvPr>
        </p:nvGraphicFramePr>
        <p:xfrm>
          <a:off x="1390650" y="1917700"/>
          <a:ext cx="2247900" cy="723900"/>
        </p:xfrm>
        <a:graphic>
          <a:graphicData uri="http://schemas.openxmlformats.org/presentationml/2006/ole">
            <mc:AlternateContent xmlns:mc="http://schemas.openxmlformats.org/markup-compatibility/2006">
              <mc:Choice xmlns:v="urn:schemas-microsoft-com:vml" Requires="v">
                <p:oleObj spid="_x0000_s15462" name="Equation" r:id="rId5" imgW="1460160" imgH="469800" progId="Equation.DSMT4">
                  <p:embed/>
                </p:oleObj>
              </mc:Choice>
              <mc:Fallback>
                <p:oleObj name="Equation" r:id="rId5" imgW="1460160" imgH="469800" progId="Equation.DSMT4">
                  <p:embed/>
                  <p:pic>
                    <p:nvPicPr>
                      <p:cNvPr id="0" name="Object 6"/>
                      <p:cNvPicPr>
                        <a:picLocks noChangeAspect="1" noChangeArrowheads="1"/>
                      </p:cNvPicPr>
                      <p:nvPr/>
                    </p:nvPicPr>
                    <p:blipFill>
                      <a:blip r:embed="rId6"/>
                      <a:srcRect/>
                      <a:stretch>
                        <a:fillRect/>
                      </a:stretch>
                    </p:blipFill>
                    <p:spPr bwMode="auto">
                      <a:xfrm>
                        <a:off x="1390650" y="1917700"/>
                        <a:ext cx="2247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6" name="Object 7"/>
          <p:cNvGraphicFramePr>
            <a:graphicFrameLocks noChangeAspect="1"/>
          </p:cNvGraphicFramePr>
          <p:nvPr/>
        </p:nvGraphicFramePr>
        <p:xfrm>
          <a:off x="1600200" y="2819400"/>
          <a:ext cx="641350" cy="311150"/>
        </p:xfrm>
        <a:graphic>
          <a:graphicData uri="http://schemas.openxmlformats.org/presentationml/2006/ole">
            <mc:AlternateContent xmlns:mc="http://schemas.openxmlformats.org/markup-compatibility/2006">
              <mc:Choice xmlns:v="urn:schemas-microsoft-com:vml" Requires="v">
                <p:oleObj spid="_x0000_s15463" name="Equation" r:id="rId7" imgW="418918" imgH="203112" progId="Equation.3">
                  <p:embed/>
                </p:oleObj>
              </mc:Choice>
              <mc:Fallback>
                <p:oleObj name="Equation" r:id="rId7" imgW="418918" imgH="203112"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2819400"/>
                        <a:ext cx="6413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7" name="Object 8"/>
          <p:cNvGraphicFramePr>
            <a:graphicFrameLocks noChangeAspect="1"/>
          </p:cNvGraphicFramePr>
          <p:nvPr/>
        </p:nvGraphicFramePr>
        <p:xfrm>
          <a:off x="1533525" y="3175000"/>
          <a:ext cx="1905000" cy="436563"/>
        </p:xfrm>
        <a:graphic>
          <a:graphicData uri="http://schemas.openxmlformats.org/presentationml/2006/ole">
            <mc:AlternateContent xmlns:mc="http://schemas.openxmlformats.org/markup-compatibility/2006">
              <mc:Choice xmlns:v="urn:schemas-microsoft-com:vml" Requires="v">
                <p:oleObj spid="_x0000_s15464" name="Equation" r:id="rId9" imgW="1219200" imgH="279400" progId="Equation.3">
                  <p:embed/>
                </p:oleObj>
              </mc:Choice>
              <mc:Fallback>
                <p:oleObj name="Equation" r:id="rId9" imgW="1219200" imgH="2794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3525" y="3175000"/>
                        <a:ext cx="1905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8" name="Object 9"/>
          <p:cNvGraphicFramePr>
            <a:graphicFrameLocks noChangeAspect="1"/>
          </p:cNvGraphicFramePr>
          <p:nvPr/>
        </p:nvGraphicFramePr>
        <p:xfrm>
          <a:off x="1676400" y="3581400"/>
          <a:ext cx="4881563" cy="433388"/>
        </p:xfrm>
        <a:graphic>
          <a:graphicData uri="http://schemas.openxmlformats.org/presentationml/2006/ole">
            <mc:AlternateContent xmlns:mc="http://schemas.openxmlformats.org/markup-compatibility/2006">
              <mc:Choice xmlns:v="urn:schemas-microsoft-com:vml" Requires="v">
                <p:oleObj spid="_x0000_s15465" name="Equation" r:id="rId11" imgW="2857500" imgH="254000" progId="Equation.3">
                  <p:embed/>
                </p:oleObj>
              </mc:Choice>
              <mc:Fallback>
                <p:oleObj name="Equation" r:id="rId11" imgW="2857500" imgH="2540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3581400"/>
                        <a:ext cx="48815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9" name="Object 10"/>
          <p:cNvGraphicFramePr>
            <a:graphicFrameLocks noChangeAspect="1"/>
          </p:cNvGraphicFramePr>
          <p:nvPr/>
        </p:nvGraphicFramePr>
        <p:xfrm>
          <a:off x="1219200" y="4238625"/>
          <a:ext cx="3059113" cy="735013"/>
        </p:xfrm>
        <a:graphic>
          <a:graphicData uri="http://schemas.openxmlformats.org/presentationml/2006/ole">
            <mc:AlternateContent xmlns:mc="http://schemas.openxmlformats.org/markup-compatibility/2006">
              <mc:Choice xmlns:v="urn:schemas-microsoft-com:vml" Requires="v">
                <p:oleObj spid="_x0000_s15466" name="Equation" r:id="rId13" imgW="1905000" imgH="457200" progId="Equation.3">
                  <p:embed/>
                </p:oleObj>
              </mc:Choice>
              <mc:Fallback>
                <p:oleObj name="Equation" r:id="rId13" imgW="1905000" imgH="457200" progId="Equation.3">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9200" y="4238625"/>
                        <a:ext cx="305911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70" name="Object 11"/>
          <p:cNvGraphicFramePr>
            <a:graphicFrameLocks noChangeAspect="1"/>
          </p:cNvGraphicFramePr>
          <p:nvPr/>
        </p:nvGraphicFramePr>
        <p:xfrm>
          <a:off x="1527175" y="5105400"/>
          <a:ext cx="2832100" cy="1724025"/>
        </p:xfrm>
        <a:graphic>
          <a:graphicData uri="http://schemas.openxmlformats.org/presentationml/2006/ole">
            <mc:AlternateContent xmlns:mc="http://schemas.openxmlformats.org/markup-compatibility/2006">
              <mc:Choice xmlns:v="urn:schemas-microsoft-com:vml" Requires="v">
                <p:oleObj spid="_x0000_s15467" name="Equation" r:id="rId15" imgW="1752600" imgH="1066800" progId="Equation.3">
                  <p:embed/>
                </p:oleObj>
              </mc:Choice>
              <mc:Fallback>
                <p:oleObj name="Equation" r:id="rId15" imgW="1752600" imgH="1066800" progId="Equation.3">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7175" y="5105400"/>
                        <a:ext cx="28321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71" name="Object 12"/>
          <p:cNvGraphicFramePr>
            <a:graphicFrameLocks noChangeAspect="1"/>
          </p:cNvGraphicFramePr>
          <p:nvPr/>
        </p:nvGraphicFramePr>
        <p:xfrm>
          <a:off x="4176713" y="5054600"/>
          <a:ext cx="2665412" cy="344488"/>
        </p:xfrm>
        <a:graphic>
          <a:graphicData uri="http://schemas.openxmlformats.org/presentationml/2006/ole">
            <mc:AlternateContent xmlns:mc="http://schemas.openxmlformats.org/markup-compatibility/2006">
              <mc:Choice xmlns:v="urn:schemas-microsoft-com:vml" Requires="v">
                <p:oleObj spid="_x0000_s15468" name="Equation" r:id="rId17" imgW="1866600" imgH="241200" progId="Equation.DSMT4">
                  <p:embed/>
                </p:oleObj>
              </mc:Choice>
              <mc:Fallback>
                <p:oleObj name="Equation" r:id="rId17" imgW="1866600" imgH="241200" progId="Equation.DSMT4">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76713" y="5054600"/>
                        <a:ext cx="2665412"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2" name="TextBox 13"/>
          <p:cNvSpPr txBox="1">
            <a:spLocks noChangeArrowheads="1"/>
          </p:cNvSpPr>
          <p:nvPr/>
        </p:nvSpPr>
        <p:spPr bwMode="auto">
          <a:xfrm>
            <a:off x="4953000" y="5562600"/>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0000"/>
                </a:solidFill>
              </a:rPr>
              <a:t>Retrieval based on assumption that turbulence and microphysics are uncorrelated averaged over major time interval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792162"/>
          </a:xfrm>
        </p:spPr>
        <p:txBody>
          <a:bodyPr/>
          <a:lstStyle/>
          <a:p>
            <a:r>
              <a:rPr lang="en-US" altLang="en-US" sz="3200" smtClean="0"/>
              <a:t>Sample Velocity vs dBZ scatter plots</a:t>
            </a:r>
          </a:p>
        </p:txBody>
      </p:sp>
      <p:pic>
        <p:nvPicPr>
          <p:cNvPr id="16387" name="Picture 17" descr="C:\Users\achoukulkar\Desktop\Chris Images\repinskyplots15novtry2\fig1_Vobs_Z_scatter_2008_1115.t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924" t="3796" r="8086" b="4309"/>
          <a:stretch>
            <a:fillRect/>
          </a:stretch>
        </p:blipFill>
        <p:spPr>
          <a:xfrm>
            <a:off x="152400" y="1981200"/>
            <a:ext cx="4308475" cy="3535363"/>
          </a:xfrm>
        </p:spPr>
      </p:pic>
      <p:pic>
        <p:nvPicPr>
          <p:cNvPr id="16388" name="Picture 4"/>
          <p:cNvPicPr>
            <a:picLocks noChangeAspect="1"/>
          </p:cNvPicPr>
          <p:nvPr/>
        </p:nvPicPr>
        <p:blipFill>
          <a:blip r:embed="rId3">
            <a:extLst>
              <a:ext uri="{28A0092B-C50C-407E-A947-70E740481C1C}">
                <a14:useLocalDpi xmlns:a14="http://schemas.microsoft.com/office/drawing/2010/main" val="0"/>
              </a:ext>
            </a:extLst>
          </a:blip>
          <a:srcRect l="8139" t="3717" r="7443" b="3375"/>
          <a:stretch>
            <a:fillRect/>
          </a:stretch>
        </p:blipFill>
        <p:spPr bwMode="auto">
          <a:xfrm>
            <a:off x="4724400" y="2020888"/>
            <a:ext cx="423545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6"/>
          <p:cNvSpPr txBox="1">
            <a:spLocks noChangeArrowheads="1"/>
          </p:cNvSpPr>
          <p:nvPr/>
        </p:nvSpPr>
        <p:spPr bwMode="auto">
          <a:xfrm>
            <a:off x="838200" y="5943600"/>
            <a:ext cx="7543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Helvetica Neue Bold Condensed"/>
              </a:rPr>
              <a:t>Figure 2. Radar measured </a:t>
            </a:r>
            <a:r>
              <a:rPr lang="en-US" altLang="en-US" dirty="0" smtClean="0">
                <a:latin typeface="Helvetica Neue Bold Condensed"/>
              </a:rPr>
              <a:t>vertical velocity (-</a:t>
            </a:r>
            <a:r>
              <a:rPr lang="en-US" altLang="en-US" dirty="0" smtClean="0">
                <a:latin typeface="Helvetica Neue Bold Condensed"/>
              </a:rPr>
              <a:t> Doppler</a:t>
            </a:r>
            <a:r>
              <a:rPr lang="en-US" altLang="en-US" dirty="0" smtClean="0">
                <a:latin typeface="Helvetica Neue Bold Condensed"/>
              </a:rPr>
              <a:t>) as </a:t>
            </a:r>
            <a:r>
              <a:rPr lang="en-US" altLang="en-US" dirty="0">
                <a:latin typeface="Helvetica Neue Bold Condensed"/>
              </a:rPr>
              <a:t>a function of height and reflectivity (Z).  The function </a:t>
            </a:r>
            <a:r>
              <a:rPr lang="el-GR" altLang="en-US" dirty="0">
                <a:latin typeface="Helvetica Neue Bold Condensed"/>
              </a:rPr>
              <a:t>ϕ</a:t>
            </a:r>
            <a:r>
              <a:rPr lang="en-US" altLang="en-US" dirty="0">
                <a:latin typeface="Helvetica Neue Bold Condensed"/>
              </a:rPr>
              <a:t>(Z) </a:t>
            </a:r>
            <a:r>
              <a:rPr lang="en-US" altLang="en-US" dirty="0" smtClean="0">
                <a:latin typeface="Helvetica Neue Bold Condensed"/>
              </a:rPr>
              <a:t>(red line) is </a:t>
            </a:r>
            <a:r>
              <a:rPr lang="en-US" altLang="en-US" dirty="0">
                <a:latin typeface="Helvetica Neue Bold Condensed"/>
              </a:rPr>
              <a:t>estimated for each height.</a:t>
            </a:r>
          </a:p>
          <a:p>
            <a:pPr eaLnBrk="1" hangingPunct="1"/>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487362"/>
          </a:xfrm>
        </p:spPr>
        <p:txBody>
          <a:bodyPr/>
          <a:lstStyle/>
          <a:p>
            <a:r>
              <a:rPr lang="en-US" altLang="en-US" sz="3200" smtClean="0"/>
              <a:t>1 Hr from VOCALS: Pinsky Stats</a:t>
            </a:r>
          </a:p>
        </p:txBody>
      </p:sp>
      <p:sp>
        <p:nvSpPr>
          <p:cNvPr id="17411" name="TextBox 4"/>
          <p:cNvSpPr txBox="1">
            <a:spLocks noChangeArrowheads="1"/>
          </p:cNvSpPr>
          <p:nvPr/>
        </p:nvSpPr>
        <p:spPr bwMode="auto">
          <a:xfrm>
            <a:off x="533400" y="4419600"/>
            <a:ext cx="3657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Helvetica Neue Bold Condensed"/>
              </a:rPr>
              <a:t>Figure 3a.  Radar measured Mean Doppler velocity and STD as a function of dBZ at different levels in the cloud: 1=cloud top, 3=third range gate down, … .  </a:t>
            </a:r>
            <a:endParaRPr lang="en-US" altLang="en-US"/>
          </a:p>
        </p:txBody>
      </p:sp>
      <p:pic>
        <p:nvPicPr>
          <p:cNvPr id="17412" name="Content Placeholder 6"/>
          <p:cNvPicPr>
            <a:picLocks noGrp="1"/>
          </p:cNvPicPr>
          <p:nvPr>
            <p:ph idx="1"/>
          </p:nvPr>
        </p:nvPicPr>
        <p:blipFill>
          <a:blip r:embed="rId3">
            <a:extLst>
              <a:ext uri="{28A0092B-C50C-407E-A947-70E740481C1C}">
                <a14:useLocalDpi xmlns:a14="http://schemas.microsoft.com/office/drawing/2010/main" val="0"/>
              </a:ext>
            </a:extLst>
          </a:blip>
          <a:srcRect t="-2" r="7237" b="2339"/>
          <a:stretch>
            <a:fillRect/>
          </a:stretch>
        </p:blipFill>
        <p:spPr>
          <a:xfrm>
            <a:off x="0" y="914400"/>
            <a:ext cx="4648200" cy="3429000"/>
          </a:xfrm>
        </p:spPr>
      </p:pic>
      <p:pic>
        <p:nvPicPr>
          <p:cNvPr id="174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063" y="1042988"/>
            <a:ext cx="42291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8"/>
          <p:cNvSpPr txBox="1">
            <a:spLocks noChangeArrowheads="1"/>
          </p:cNvSpPr>
          <p:nvPr/>
        </p:nvSpPr>
        <p:spPr bwMode="auto">
          <a:xfrm>
            <a:off x="5334000" y="4267200"/>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Helvetica Neue Bold Condensed"/>
              </a:rPr>
              <a:t>Figure 3b.  Profile of the </a:t>
            </a:r>
            <a:r>
              <a:rPr lang="en-US" altLang="en-US" dirty="0" err="1">
                <a:latin typeface="Helvetica Neue Bold Condensed"/>
              </a:rPr>
              <a:t>Pinsky</a:t>
            </a:r>
            <a:r>
              <a:rPr lang="en-US" altLang="en-US" dirty="0">
                <a:latin typeface="Helvetica Neue Bold Condensed"/>
              </a:rPr>
              <a:t> a0 factor. </a:t>
            </a:r>
            <a:endParaRPr lang="en-US" altLang="en-US" dirty="0"/>
          </a:p>
        </p:txBody>
      </p:sp>
      <p:graphicFrame>
        <p:nvGraphicFramePr>
          <p:cNvPr id="17415" name="Object 9"/>
          <p:cNvGraphicFramePr>
            <a:graphicFrameLocks noChangeAspect="1"/>
          </p:cNvGraphicFramePr>
          <p:nvPr>
            <p:extLst>
              <p:ext uri="{D42A27DB-BD31-4B8C-83A1-F6EECF244321}">
                <p14:modId xmlns:p14="http://schemas.microsoft.com/office/powerpoint/2010/main" val="1090235194"/>
              </p:ext>
            </p:extLst>
          </p:nvPr>
        </p:nvGraphicFramePr>
        <p:xfrm>
          <a:off x="5410200" y="4876800"/>
          <a:ext cx="3059113" cy="735012"/>
        </p:xfrm>
        <a:graphic>
          <a:graphicData uri="http://schemas.openxmlformats.org/presentationml/2006/ole">
            <mc:AlternateContent xmlns:mc="http://schemas.openxmlformats.org/markup-compatibility/2006">
              <mc:Choice xmlns:v="urn:schemas-microsoft-com:vml" Requires="v">
                <p:oleObj spid="_x0000_s17459" name="Equation" r:id="rId5" imgW="1905000" imgH="457200" progId="Equation.3">
                  <p:embed/>
                </p:oleObj>
              </mc:Choice>
              <mc:Fallback>
                <p:oleObj name="Equation" r:id="rId5" imgW="1905000" imgH="4572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876800"/>
                        <a:ext cx="3059113"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6" name="Object 10"/>
          <p:cNvGraphicFramePr>
            <a:graphicFrameLocks noChangeAspect="1"/>
          </p:cNvGraphicFramePr>
          <p:nvPr>
            <p:extLst>
              <p:ext uri="{D42A27DB-BD31-4B8C-83A1-F6EECF244321}">
                <p14:modId xmlns:p14="http://schemas.microsoft.com/office/powerpoint/2010/main" val="1579981788"/>
              </p:ext>
            </p:extLst>
          </p:nvPr>
        </p:nvGraphicFramePr>
        <p:xfrm>
          <a:off x="5410200" y="5638800"/>
          <a:ext cx="1662113" cy="369887"/>
        </p:xfrm>
        <a:graphic>
          <a:graphicData uri="http://schemas.openxmlformats.org/presentationml/2006/ole">
            <mc:AlternateContent xmlns:mc="http://schemas.openxmlformats.org/markup-compatibility/2006">
              <mc:Choice xmlns:v="urn:schemas-microsoft-com:vml" Requires="v">
                <p:oleObj spid="_x0000_s17460" name="Equation" r:id="rId7" imgW="1028520" imgH="228600" progId="Equation.DSMT4">
                  <p:embed/>
                </p:oleObj>
              </mc:Choice>
              <mc:Fallback>
                <p:oleObj name="Equation" r:id="rId7" imgW="1028520" imgH="2286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5638800"/>
                        <a:ext cx="1662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7" name="Object 11"/>
          <p:cNvGraphicFramePr>
            <a:graphicFrameLocks noChangeAspect="1"/>
          </p:cNvGraphicFramePr>
          <p:nvPr/>
        </p:nvGraphicFramePr>
        <p:xfrm>
          <a:off x="1143000" y="6049963"/>
          <a:ext cx="1673225" cy="438150"/>
        </p:xfrm>
        <a:graphic>
          <a:graphicData uri="http://schemas.openxmlformats.org/presentationml/2006/ole">
            <mc:AlternateContent xmlns:mc="http://schemas.openxmlformats.org/markup-compatibility/2006">
              <mc:Choice xmlns:v="urn:schemas-microsoft-com:vml" Requires="v">
                <p:oleObj spid="_x0000_s17461" name="Equation" r:id="rId9" imgW="1066680" imgH="279360" progId="Equation.DSMT4">
                  <p:embed/>
                </p:oleObj>
              </mc:Choice>
              <mc:Fallback>
                <p:oleObj name="Equation" r:id="rId9" imgW="1066680" imgH="27936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6049963"/>
                        <a:ext cx="1673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4564063" y="6049963"/>
            <a:ext cx="4229100" cy="369332"/>
          </a:xfrm>
          <a:prstGeom prst="rect">
            <a:avLst/>
          </a:prstGeom>
          <a:noFill/>
        </p:spPr>
        <p:txBody>
          <a:bodyPr wrap="square" rtlCol="0">
            <a:spAutoFit/>
          </a:bodyPr>
          <a:lstStyle/>
          <a:p>
            <a:r>
              <a:rPr lang="en-US" dirty="0" smtClean="0"/>
              <a:t>If </a:t>
            </a:r>
            <a:r>
              <a:rPr lang="el-GR" dirty="0" smtClean="0"/>
              <a:t>θ</a:t>
            </a:r>
            <a:r>
              <a:rPr lang="en-US" dirty="0" smtClean="0"/>
              <a:t>=constant, a=1.0, and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560575484"/>
              </p:ext>
            </p:extLst>
          </p:nvPr>
        </p:nvGraphicFramePr>
        <p:xfrm>
          <a:off x="7239000" y="6077505"/>
          <a:ext cx="1708845" cy="323295"/>
        </p:xfrm>
        <a:graphic>
          <a:graphicData uri="http://schemas.openxmlformats.org/presentationml/2006/ole">
            <mc:AlternateContent xmlns:mc="http://schemas.openxmlformats.org/markup-compatibility/2006">
              <mc:Choice xmlns:v="urn:schemas-microsoft-com:vml" Requires="v">
                <p:oleObj spid="_x0000_s17462" name="Equation" r:id="rId11" imgW="939600" imgH="177480" progId="Equation.DSMT4">
                  <p:embed/>
                </p:oleObj>
              </mc:Choice>
              <mc:Fallback>
                <p:oleObj name="Equation" r:id="rId11" imgW="939600" imgH="177480" progId="Equation.DSMT4">
                  <p:embed/>
                  <p:pic>
                    <p:nvPicPr>
                      <p:cNvPr id="0" name=""/>
                      <p:cNvPicPr/>
                      <p:nvPr/>
                    </p:nvPicPr>
                    <p:blipFill>
                      <a:blip r:embed="rId12"/>
                      <a:stretch>
                        <a:fillRect/>
                      </a:stretch>
                    </p:blipFill>
                    <p:spPr>
                      <a:xfrm>
                        <a:off x="7239000" y="6077505"/>
                        <a:ext cx="1708845" cy="323295"/>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487362"/>
          </a:xfrm>
        </p:spPr>
        <p:txBody>
          <a:bodyPr/>
          <a:lstStyle/>
          <a:p>
            <a:r>
              <a:rPr lang="en-US" altLang="en-US" sz="3200" smtClean="0"/>
              <a:t>Pinksy </a:t>
            </a:r>
            <a:r>
              <a:rPr lang="en-US" altLang="en-US" sz="3200" i="1" smtClean="0"/>
              <a:t>a</a:t>
            </a:r>
            <a:r>
              <a:rPr lang="en-US" altLang="en-US" sz="3200" smtClean="0"/>
              <a:t> factor</a:t>
            </a:r>
          </a:p>
        </p:txBody>
      </p:sp>
      <p:pic>
        <p:nvPicPr>
          <p:cNvPr id="18435"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914400"/>
            <a:ext cx="5334000" cy="4000500"/>
          </a:xfrm>
        </p:spPr>
      </p:pic>
      <p:graphicFrame>
        <p:nvGraphicFramePr>
          <p:cNvPr id="18436" name="Object 4"/>
          <p:cNvGraphicFramePr>
            <a:graphicFrameLocks noChangeAspect="1"/>
          </p:cNvGraphicFramePr>
          <p:nvPr/>
        </p:nvGraphicFramePr>
        <p:xfrm>
          <a:off x="609600" y="5067300"/>
          <a:ext cx="3059113" cy="735013"/>
        </p:xfrm>
        <a:graphic>
          <a:graphicData uri="http://schemas.openxmlformats.org/presentationml/2006/ole">
            <mc:AlternateContent xmlns:mc="http://schemas.openxmlformats.org/markup-compatibility/2006">
              <mc:Choice xmlns:v="urn:schemas-microsoft-com:vml" Requires="v">
                <p:oleObj spid="_x0000_s18461" name="Equation" r:id="rId4" imgW="1905000" imgH="457200" progId="Equation.3">
                  <p:embed/>
                </p:oleObj>
              </mc:Choice>
              <mc:Fallback>
                <p:oleObj name="Equation" r:id="rId4" imgW="1905000" imgH="457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067300"/>
                        <a:ext cx="305911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7" name="TextBox 5"/>
          <p:cNvSpPr txBox="1">
            <a:spLocks noChangeArrowheads="1"/>
          </p:cNvSpPr>
          <p:nvPr/>
        </p:nvSpPr>
        <p:spPr bwMode="auto">
          <a:xfrm>
            <a:off x="5715000" y="1447800"/>
            <a:ext cx="2057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smtClean="0"/>
              <a:t>a&lt;1 </a:t>
            </a:r>
            <a:r>
              <a:rPr lang="en-US" altLang="en-US" dirty="0"/>
              <a:t>means updraft and Vg are </a:t>
            </a:r>
            <a:r>
              <a:rPr lang="en-US" altLang="en-US" dirty="0" err="1" smtClean="0"/>
              <a:t>anticorrelated</a:t>
            </a:r>
            <a:r>
              <a:rPr lang="en-US" altLang="en-US" dirty="0" smtClean="0"/>
              <a:t> </a:t>
            </a:r>
            <a:r>
              <a:rPr lang="en-US" altLang="en-US" dirty="0"/>
              <a:t>for small </a:t>
            </a:r>
            <a:r>
              <a:rPr lang="en-US" altLang="en-US" dirty="0" err="1"/>
              <a:t>dBZ</a:t>
            </a:r>
            <a:r>
              <a:rPr lang="en-US" altLang="en-US" dirty="0"/>
              <a:t>.</a:t>
            </a:r>
          </a:p>
          <a:p>
            <a:pPr eaLnBrk="1" hangingPunct="1"/>
            <a:r>
              <a:rPr lang="en-US" altLang="en-US" dirty="0">
                <a:solidFill>
                  <a:srgbClr val="FF0000"/>
                </a:solidFill>
              </a:rPr>
              <a:t>Downdrafts</a:t>
            </a:r>
            <a:r>
              <a:rPr lang="en-US" altLang="en-US" dirty="0"/>
              <a:t> include entrained dry air that evaporates small drops (</a:t>
            </a:r>
            <a:r>
              <a:rPr lang="en-US" altLang="en-US" dirty="0" smtClean="0"/>
              <a:t>Vg’&gt;</a:t>
            </a:r>
            <a:r>
              <a:rPr lang="en-US" altLang="en-US" dirty="0"/>
              <a:t>0).</a:t>
            </a:r>
          </a:p>
          <a:p>
            <a:pPr eaLnBrk="1" hangingPunct="1"/>
            <a:endParaRPr lang="en-US" altLang="en-US" dirty="0"/>
          </a:p>
          <a:p>
            <a:pPr eaLnBrk="1" hangingPunct="1"/>
            <a:r>
              <a:rPr lang="en-US" altLang="en-US" dirty="0" smtClean="0"/>
              <a:t>a&gt;1 </a:t>
            </a:r>
            <a:r>
              <a:rPr lang="en-US" altLang="en-US" dirty="0"/>
              <a:t>means updraft and Vg are correlated for large </a:t>
            </a:r>
            <a:r>
              <a:rPr lang="en-US" altLang="en-US" dirty="0" err="1"/>
              <a:t>dBZ</a:t>
            </a:r>
            <a:r>
              <a:rPr lang="en-US" altLang="en-US" dirty="0"/>
              <a:t>.</a:t>
            </a:r>
          </a:p>
          <a:p>
            <a:pPr eaLnBrk="1" hangingPunct="1"/>
            <a:r>
              <a:rPr lang="en-US" altLang="en-US" dirty="0"/>
              <a:t>Large drops only present in strong </a:t>
            </a:r>
            <a:r>
              <a:rPr lang="en-US" altLang="en-US" dirty="0">
                <a:solidFill>
                  <a:srgbClr val="FF0000"/>
                </a:solidFill>
              </a:rPr>
              <a:t>updrafts</a:t>
            </a:r>
            <a:r>
              <a:rPr lang="en-US" altLang="en-US" dirty="0"/>
              <a:t> near cloud top (</a:t>
            </a:r>
            <a:r>
              <a:rPr lang="en-US" altLang="en-US" dirty="0" smtClean="0"/>
              <a:t>Vg’&gt;0</a:t>
            </a:r>
            <a:r>
              <a:rPr lang="en-US" altLang="en-US" dirty="0"/>
              <a:t>).</a:t>
            </a:r>
          </a:p>
        </p:txBody>
      </p:sp>
      <p:graphicFrame>
        <p:nvGraphicFramePr>
          <p:cNvPr id="18438" name="Object 6"/>
          <p:cNvGraphicFramePr>
            <a:graphicFrameLocks noChangeAspect="1"/>
          </p:cNvGraphicFramePr>
          <p:nvPr/>
        </p:nvGraphicFramePr>
        <p:xfrm>
          <a:off x="609600" y="5867400"/>
          <a:ext cx="1662113" cy="369888"/>
        </p:xfrm>
        <a:graphic>
          <a:graphicData uri="http://schemas.openxmlformats.org/presentationml/2006/ole">
            <mc:AlternateContent xmlns:mc="http://schemas.openxmlformats.org/markup-compatibility/2006">
              <mc:Choice xmlns:v="urn:schemas-microsoft-com:vml" Requires="v">
                <p:oleObj spid="_x0000_s18462" name="Equation" r:id="rId6" imgW="1028520" imgH="228600" progId="Equation.DSMT4">
                  <p:embed/>
                </p:oleObj>
              </mc:Choice>
              <mc:Fallback>
                <p:oleObj name="Equation" r:id="rId6" imgW="1028520" imgH="2286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867400"/>
                        <a:ext cx="1662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495800" y="274638"/>
            <a:ext cx="4191000" cy="1143000"/>
          </a:xfrm>
        </p:spPr>
        <p:txBody>
          <a:bodyPr/>
          <a:lstStyle/>
          <a:p>
            <a:r>
              <a:rPr lang="en-US" altLang="en-US" sz="3200" dirty="0" err="1" smtClean="0">
                <a:solidFill>
                  <a:srgbClr val="FF0000"/>
                </a:solidFill>
              </a:rPr>
              <a:t>Pinsky</a:t>
            </a:r>
            <a:r>
              <a:rPr lang="en-US" altLang="en-US" sz="3200" dirty="0" smtClean="0">
                <a:solidFill>
                  <a:srgbClr val="FF0000"/>
                </a:solidFill>
              </a:rPr>
              <a:t> Results for ½ hour</a:t>
            </a:r>
            <a:endParaRPr lang="en-US" altLang="en-US" sz="3200" dirty="0" smtClean="0">
              <a:solidFill>
                <a:srgbClr val="FF0000"/>
              </a:solidFill>
            </a:endParaRPr>
          </a:p>
        </p:txBody>
      </p:sp>
      <p:pic>
        <p:nvPicPr>
          <p:cNvPr id="19459" name="Picture 20" descr="C:\Users\achoukulkar\Desktop\Chris Images\repinskyplots15novtry2\fig16_TimeHt_Wp_2008_1115.t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667" t="4440" r="11639" b="3336"/>
          <a:stretch>
            <a:fillRect/>
          </a:stretch>
        </p:blipFill>
        <p:spPr>
          <a:xfrm>
            <a:off x="304800" y="152400"/>
            <a:ext cx="3823816" cy="3236913"/>
          </a:xfrm>
        </p:spPr>
      </p:pic>
      <p:pic>
        <p:nvPicPr>
          <p:cNvPr id="19460" name="Picture 22" descr="C:\Users\achoukulkar\Desktop\Chris Images\repinskyplots15novtry2\fig18_TimeHt_Wp_2008_1115.tif"/>
          <p:cNvPicPr>
            <a:picLocks noChangeAspect="1" noChangeArrowheads="1"/>
          </p:cNvPicPr>
          <p:nvPr/>
        </p:nvPicPr>
        <p:blipFill>
          <a:blip r:embed="rId3">
            <a:extLst>
              <a:ext uri="{28A0092B-C50C-407E-A947-70E740481C1C}">
                <a14:useLocalDpi xmlns:a14="http://schemas.microsoft.com/office/drawing/2010/main" val="0"/>
              </a:ext>
            </a:extLst>
          </a:blip>
          <a:srcRect l="6252" t="3935" r="11487" b="3577"/>
          <a:stretch>
            <a:fillRect/>
          </a:stretch>
        </p:blipFill>
        <p:spPr bwMode="auto">
          <a:xfrm>
            <a:off x="228600" y="3581400"/>
            <a:ext cx="3810000" cy="321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4114800" y="3371671"/>
            <a:ext cx="358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Helvetica Neue Bold Condensed"/>
              </a:rPr>
              <a:t>Figure 4. Clear-air velocity retrieval process.  (a) Estimate of mean sedimentation velocity, (b) Estimate of turbulent air motion</a:t>
            </a:r>
            <a:endParaRPr lang="en-US" altLang="en-US" dirty="0"/>
          </a:p>
        </p:txBody>
      </p:sp>
      <p:sp>
        <p:nvSpPr>
          <p:cNvPr id="2" name="TextBox 1"/>
          <p:cNvSpPr txBox="1"/>
          <p:nvPr/>
        </p:nvSpPr>
        <p:spPr>
          <a:xfrm>
            <a:off x="4114800" y="2590800"/>
            <a:ext cx="3810000" cy="369332"/>
          </a:xfrm>
          <a:prstGeom prst="rect">
            <a:avLst/>
          </a:prstGeom>
          <a:noFill/>
        </p:spPr>
        <p:txBody>
          <a:bodyPr wrap="square" rtlCol="0">
            <a:spAutoFit/>
          </a:bodyPr>
          <a:lstStyle/>
          <a:p>
            <a:r>
              <a:rPr lang="en-US" dirty="0" smtClean="0"/>
              <a:t>Mean vertical drop velocity (-Vg)</a:t>
            </a:r>
            <a:endParaRPr lang="en-US" dirty="0"/>
          </a:p>
        </p:txBody>
      </p:sp>
      <p:sp>
        <p:nvSpPr>
          <p:cNvPr id="3" name="TextBox 2"/>
          <p:cNvSpPr txBox="1"/>
          <p:nvPr/>
        </p:nvSpPr>
        <p:spPr>
          <a:xfrm>
            <a:off x="4114800" y="5879068"/>
            <a:ext cx="1447800" cy="369332"/>
          </a:xfrm>
          <a:prstGeom prst="rect">
            <a:avLst/>
          </a:prstGeom>
          <a:noFill/>
        </p:spPr>
        <p:txBody>
          <a:bodyPr wrap="square" rtlCol="0">
            <a:spAutoFit/>
          </a:bodyPr>
          <a:lstStyle/>
          <a:p>
            <a:r>
              <a:rPr lang="en-US" dirty="0" smtClean="0"/>
              <a:t>Turbulence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715962"/>
          </a:xfrm>
        </p:spPr>
        <p:txBody>
          <a:bodyPr/>
          <a:lstStyle/>
          <a:p>
            <a:r>
              <a:rPr lang="en-US" altLang="en-US" sz="3200" smtClean="0"/>
              <a:t>Velocity Stats: Turbulence and Microphysics</a:t>
            </a:r>
          </a:p>
        </p:txBody>
      </p:sp>
      <p:sp>
        <p:nvSpPr>
          <p:cNvPr id="2" name="Content Placeholder 1"/>
          <p:cNvSpPr>
            <a:spLocks noGrp="1"/>
          </p:cNvSpPr>
          <p:nvPr>
            <p:ph idx="1"/>
          </p:nvPr>
        </p:nvSpPr>
        <p:spPr>
          <a:xfrm>
            <a:off x="5334000" y="990600"/>
            <a:ext cx="3429000" cy="5135563"/>
          </a:xfrm>
        </p:spPr>
        <p:txBody>
          <a:bodyPr/>
          <a:lstStyle/>
          <a:p>
            <a:r>
              <a:rPr lang="en-US" sz="2400" dirty="0" smtClean="0"/>
              <a:t>Fig. 5. Probability distributions of vertical velocity at different heights in the cloud:</a:t>
            </a:r>
          </a:p>
          <a:p>
            <a:r>
              <a:rPr lang="en-US" sz="2400" dirty="0" smtClean="0">
                <a:solidFill>
                  <a:srgbClr val="FF0000"/>
                </a:solidFill>
              </a:rPr>
              <a:t>Red dots</a:t>
            </a:r>
            <a:r>
              <a:rPr lang="en-US" sz="2400" dirty="0" smtClean="0"/>
              <a:t>=raw Doppler</a:t>
            </a:r>
          </a:p>
          <a:p>
            <a:r>
              <a:rPr lang="en-US" sz="2400" dirty="0" smtClean="0">
                <a:solidFill>
                  <a:schemeClr val="tx2"/>
                </a:solidFill>
              </a:rPr>
              <a:t>Blue line</a:t>
            </a:r>
            <a:r>
              <a:rPr lang="en-US" sz="2400" dirty="0" smtClean="0"/>
              <a:t>=turbulence</a:t>
            </a:r>
          </a:p>
          <a:p>
            <a:r>
              <a:rPr lang="en-US" sz="2400" dirty="0" smtClean="0">
                <a:solidFill>
                  <a:srgbClr val="00B050"/>
                </a:solidFill>
              </a:rPr>
              <a:t>Green line</a:t>
            </a:r>
            <a:r>
              <a:rPr lang="en-US" sz="2400" dirty="0" smtClean="0"/>
              <a:t>=Vg</a:t>
            </a:r>
            <a:endParaRPr lang="en-US" sz="2400" dirty="0"/>
          </a:p>
        </p:txBody>
      </p:sp>
      <p:pic>
        <p:nvPicPr>
          <p:cNvPr id="5" name="Picture 4"/>
          <p:cNvPicPr/>
          <p:nvPr/>
        </p:nvPicPr>
        <p:blipFill rotWithShape="1">
          <a:blip r:embed="rId2">
            <a:extLst>
              <a:ext uri="{28A0092B-C50C-407E-A947-70E740481C1C}">
                <a14:useLocalDpi xmlns:a14="http://schemas.microsoft.com/office/drawing/2010/main" val="0"/>
              </a:ext>
            </a:extLst>
          </a:blip>
          <a:srcRect t="4903" r="988" b="6266"/>
          <a:stretch/>
        </p:blipFill>
        <p:spPr bwMode="auto">
          <a:xfrm>
            <a:off x="990600" y="990600"/>
            <a:ext cx="4579620" cy="533781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411162"/>
          </a:xfrm>
        </p:spPr>
        <p:txBody>
          <a:bodyPr/>
          <a:lstStyle/>
          <a:p>
            <a:r>
              <a:rPr lang="en-US" altLang="en-US" sz="2800" smtClean="0"/>
              <a:t>Lidar + Radar </a:t>
            </a:r>
            <a:r>
              <a:rPr lang="en-US" altLang="en-US" sz="2800" smtClean="0">
                <a:latin typeface="Myriad Pro"/>
              </a:rPr>
              <a:t>Turbulence Retrievals</a:t>
            </a:r>
            <a:endParaRPr lang="en-US" altLang="en-US" sz="2800" smtClean="0"/>
          </a:p>
        </p:txBody>
      </p:sp>
      <p:pic>
        <p:nvPicPr>
          <p:cNvPr id="21507" name="Picture 40" descr="C:\Users\achoukulkar\Documents\MATLAB\MassFluxCalculations\Figure\MassFlux_error_Nov23\8.1766.t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961" t="3647" r="16920" b="5634"/>
          <a:stretch>
            <a:fillRect/>
          </a:stretch>
        </p:blipFill>
        <p:spPr>
          <a:xfrm>
            <a:off x="192088" y="762000"/>
            <a:ext cx="4514850" cy="3048000"/>
          </a:xfrm>
        </p:spPr>
      </p:pic>
      <p:pic>
        <p:nvPicPr>
          <p:cNvPr id="21508" name="Picture 39" descr="C:\Users\achoukulkar\Documents\MATLAB\MassFluxCalculations\Figure\MassFlux_errorstatNov23\8.1766.tif"/>
          <p:cNvPicPr>
            <a:picLocks noChangeAspect="1" noChangeArrowheads="1"/>
          </p:cNvPicPr>
          <p:nvPr/>
        </p:nvPicPr>
        <p:blipFill>
          <a:blip r:embed="rId3">
            <a:extLst>
              <a:ext uri="{28A0092B-C50C-407E-A947-70E740481C1C}">
                <a14:useLocalDpi xmlns:a14="http://schemas.microsoft.com/office/drawing/2010/main" val="0"/>
              </a:ext>
            </a:extLst>
          </a:blip>
          <a:srcRect l="7544" t="4301" r="7698" b="3822"/>
          <a:stretch>
            <a:fillRect/>
          </a:stretch>
        </p:blipFill>
        <p:spPr bwMode="auto">
          <a:xfrm>
            <a:off x="228600" y="3886200"/>
            <a:ext cx="47783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5"/>
          <p:cNvSpPr txBox="1">
            <a:spLocks noChangeArrowheads="1"/>
          </p:cNvSpPr>
          <p:nvPr/>
        </p:nvSpPr>
        <p:spPr bwMode="auto">
          <a:xfrm>
            <a:off x="5334000" y="1447800"/>
            <a:ext cx="2667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Helvetica Neue Bold Condensed"/>
              </a:rPr>
              <a:t>Figure </a:t>
            </a:r>
            <a:r>
              <a:rPr lang="en-US" altLang="en-US" dirty="0" smtClean="0">
                <a:latin typeface="Helvetica Neue Bold Condensed"/>
              </a:rPr>
              <a:t>6.  </a:t>
            </a:r>
            <a:r>
              <a:rPr lang="en-US" altLang="en-US" dirty="0">
                <a:latin typeface="Helvetica Neue Bold Condensed"/>
              </a:rPr>
              <a:t>Comparison of radar retrieved clear-air velocities and turbulence parameters with those measured by the High Resolution Doppler Lidar (HRDL).  (a) Comparison of vertical velocity, (b) Comparison of turbulence parameters.</a:t>
            </a:r>
          </a:p>
          <a:p>
            <a:pPr eaLnBrk="1" hangingPunct="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639762"/>
          </a:xfrm>
        </p:spPr>
        <p:txBody>
          <a:bodyPr/>
          <a:lstStyle/>
          <a:p>
            <a:r>
              <a:rPr lang="en-US" altLang="en-US" sz="2800" smtClean="0"/>
              <a:t>What is a Cloud Radar?</a:t>
            </a:r>
          </a:p>
        </p:txBody>
      </p:sp>
      <p:sp>
        <p:nvSpPr>
          <p:cNvPr id="5123" name="Content Placeholder 2"/>
          <p:cNvSpPr>
            <a:spLocks noGrp="1"/>
          </p:cNvSpPr>
          <p:nvPr>
            <p:ph idx="1"/>
          </p:nvPr>
        </p:nvSpPr>
        <p:spPr>
          <a:xfrm>
            <a:off x="457200" y="1143000"/>
            <a:ext cx="8229600" cy="4953000"/>
          </a:xfrm>
        </p:spPr>
        <p:txBody>
          <a:bodyPr/>
          <a:lstStyle/>
          <a:p>
            <a:r>
              <a:rPr lang="en-US" altLang="en-US" sz="1800" dirty="0" smtClean="0"/>
              <a:t>Radar scattering from a distribution of droplets:</a:t>
            </a:r>
          </a:p>
          <a:p>
            <a:pPr>
              <a:buFont typeface="Arial" panose="020B0604020202020204" pitchFamily="34" charset="0"/>
              <a:buNone/>
            </a:pPr>
            <a:endParaRPr lang="en-US" altLang="en-US" sz="1800" dirty="0" smtClean="0"/>
          </a:p>
          <a:p>
            <a:endParaRPr lang="en-US" altLang="en-US" sz="1800" dirty="0" smtClean="0"/>
          </a:p>
          <a:p>
            <a:r>
              <a:rPr lang="en-US" altLang="en-US" sz="1800" dirty="0" smtClean="0"/>
              <a:t>P</a:t>
            </a:r>
            <a:r>
              <a:rPr lang="en-US" altLang="en-US" sz="1800" baseline="-25000" dirty="0" smtClean="0"/>
              <a:t>t</a:t>
            </a:r>
            <a:r>
              <a:rPr lang="en-US" altLang="en-US" sz="1800" dirty="0" smtClean="0"/>
              <a:t>=Transmit power, R=range, </a:t>
            </a:r>
            <a:r>
              <a:rPr lang="en-US" altLang="en-US" sz="1800" dirty="0" err="1" smtClean="0"/>
              <a:t>A</a:t>
            </a:r>
            <a:r>
              <a:rPr lang="en-US" altLang="en-US" sz="1800" baseline="-25000" dirty="0" err="1" smtClean="0"/>
              <a:t>e</a:t>
            </a:r>
            <a:r>
              <a:rPr lang="en-US" altLang="en-US" sz="1800" dirty="0" smtClean="0"/>
              <a:t>=Antenna Area, </a:t>
            </a:r>
            <a:r>
              <a:rPr lang="el-GR" altLang="en-US" sz="1800" dirty="0" smtClean="0"/>
              <a:t>Δ</a:t>
            </a:r>
            <a:r>
              <a:rPr lang="en-US" altLang="en-US" sz="1800" dirty="0" smtClean="0"/>
              <a:t>R=Range resolution,</a:t>
            </a:r>
            <a:r>
              <a:rPr lang="el-GR" altLang="en-US" sz="1800" dirty="0" smtClean="0"/>
              <a:t> Δ</a:t>
            </a:r>
            <a:r>
              <a:rPr lang="en-US" altLang="en-US" sz="1800" dirty="0" smtClean="0"/>
              <a:t>t=‘Dwell’ time to produce velocity estimate, </a:t>
            </a:r>
            <a:r>
              <a:rPr lang="el-GR" altLang="en-US" sz="1800" dirty="0" smtClean="0"/>
              <a:t>λ</a:t>
            </a:r>
            <a:r>
              <a:rPr lang="en-US" altLang="en-US" sz="1800" dirty="0" smtClean="0"/>
              <a:t>=wavelength, </a:t>
            </a:r>
            <a:r>
              <a:rPr lang="en-US" altLang="en-US" sz="1800" dirty="0" err="1" smtClean="0"/>
              <a:t>q</a:t>
            </a:r>
            <a:r>
              <a:rPr lang="en-US" altLang="en-US" sz="1800" baseline="-25000" dirty="0" err="1" smtClean="0"/>
              <a:t>liq</a:t>
            </a:r>
            <a:r>
              <a:rPr lang="en-US" altLang="en-US" sz="1800" dirty="0" smtClean="0"/>
              <a:t>=amount of liquid water per volume, </a:t>
            </a:r>
            <a:r>
              <a:rPr lang="en-US" altLang="en-US" sz="1800" dirty="0" err="1" smtClean="0"/>
              <a:t>r</a:t>
            </a:r>
            <a:r>
              <a:rPr lang="en-US" altLang="en-US" sz="1800" baseline="-25000" dirty="0" err="1" smtClean="0"/>
              <a:t>m</a:t>
            </a:r>
            <a:r>
              <a:rPr lang="en-US" altLang="en-US" sz="1800" dirty="0" smtClean="0"/>
              <a:t>=drop radius</a:t>
            </a:r>
          </a:p>
          <a:p>
            <a:r>
              <a:rPr lang="en-US" altLang="en-US" sz="1800" dirty="0" smtClean="0"/>
              <a:t> Tradeoffs:</a:t>
            </a:r>
          </a:p>
          <a:p>
            <a:pPr lvl="1"/>
            <a:r>
              <a:rPr lang="en-US" altLang="en-US" sz="1800" dirty="0" smtClean="0"/>
              <a:t>Portable – </a:t>
            </a:r>
            <a:r>
              <a:rPr lang="en-US" altLang="en-US" sz="1800" dirty="0" err="1" smtClean="0"/>
              <a:t>A</a:t>
            </a:r>
            <a:r>
              <a:rPr lang="en-US" altLang="en-US" sz="1800" baseline="-25000" dirty="0" err="1" smtClean="0"/>
              <a:t>e</a:t>
            </a:r>
            <a:r>
              <a:rPr lang="en-US" altLang="en-US" sz="1800" dirty="0" smtClean="0"/>
              <a:t> small</a:t>
            </a:r>
          </a:p>
          <a:p>
            <a:pPr lvl="1"/>
            <a:r>
              <a:rPr lang="en-US" altLang="en-US" sz="1800" dirty="0" smtClean="0"/>
              <a:t>Affordable , safe, reliable- P</a:t>
            </a:r>
            <a:r>
              <a:rPr lang="en-US" altLang="en-US" sz="1800" baseline="-25000" dirty="0" smtClean="0"/>
              <a:t>t</a:t>
            </a:r>
            <a:r>
              <a:rPr lang="en-US" altLang="en-US" sz="1800" dirty="0" smtClean="0"/>
              <a:t> small</a:t>
            </a:r>
          </a:p>
          <a:p>
            <a:pPr lvl="1"/>
            <a:r>
              <a:rPr lang="en-US" altLang="en-US" sz="1800" dirty="0" smtClean="0"/>
              <a:t>Resolve processes – </a:t>
            </a:r>
            <a:r>
              <a:rPr lang="el-GR" altLang="en-US" sz="1800" dirty="0" smtClean="0"/>
              <a:t>Δ</a:t>
            </a:r>
            <a:r>
              <a:rPr lang="en-US" altLang="en-US" sz="1800" dirty="0" smtClean="0"/>
              <a:t>R, </a:t>
            </a:r>
            <a:r>
              <a:rPr lang="el-GR" altLang="en-US" sz="1800" dirty="0" smtClean="0"/>
              <a:t>Δ</a:t>
            </a:r>
            <a:r>
              <a:rPr lang="en-US" altLang="en-US" sz="1800" dirty="0" smtClean="0"/>
              <a:t>t small</a:t>
            </a:r>
          </a:p>
          <a:p>
            <a:pPr lvl="1"/>
            <a:r>
              <a:rPr lang="en-US" altLang="en-US" sz="1800" dirty="0" smtClean="0"/>
              <a:t>Sensitive – </a:t>
            </a:r>
            <a:r>
              <a:rPr lang="en-US" altLang="en-US" sz="1800" dirty="0" err="1" smtClean="0"/>
              <a:t>A</a:t>
            </a:r>
            <a:r>
              <a:rPr lang="en-US" altLang="en-US" sz="1800" baseline="-25000" dirty="0" err="1" smtClean="0"/>
              <a:t>e</a:t>
            </a:r>
            <a:r>
              <a:rPr lang="en-US" altLang="en-US" sz="1800" dirty="0" smtClean="0"/>
              <a:t>, P</a:t>
            </a:r>
            <a:r>
              <a:rPr lang="en-US" altLang="en-US" sz="1800" baseline="-25000" dirty="0" smtClean="0"/>
              <a:t>t</a:t>
            </a:r>
            <a:r>
              <a:rPr lang="en-US" altLang="en-US" sz="1800" dirty="0" smtClean="0"/>
              <a:t>, </a:t>
            </a:r>
            <a:r>
              <a:rPr lang="el-GR" altLang="en-US" sz="1800" dirty="0" smtClean="0"/>
              <a:t>Δ</a:t>
            </a:r>
            <a:r>
              <a:rPr lang="en-US" altLang="en-US" sz="1800" dirty="0" smtClean="0"/>
              <a:t>R, </a:t>
            </a:r>
            <a:r>
              <a:rPr lang="el-GR" altLang="en-US" sz="1800" dirty="0" smtClean="0"/>
              <a:t>Δ</a:t>
            </a:r>
            <a:r>
              <a:rPr lang="en-US" altLang="en-US" sz="1800" dirty="0" smtClean="0"/>
              <a:t>t Large</a:t>
            </a:r>
          </a:p>
          <a:p>
            <a:r>
              <a:rPr lang="en-US" altLang="en-US" sz="1800" dirty="0" smtClean="0"/>
              <a:t>Rain drops </a:t>
            </a:r>
            <a:r>
              <a:rPr lang="en-US" altLang="en-US" sz="1800" dirty="0" err="1" smtClean="0"/>
              <a:t>r</a:t>
            </a:r>
            <a:r>
              <a:rPr lang="en-US" altLang="en-US" sz="1800" baseline="-25000" dirty="0" err="1" smtClean="0"/>
              <a:t>m</a:t>
            </a:r>
            <a:r>
              <a:rPr lang="en-US" altLang="en-US" sz="1800" dirty="0" smtClean="0"/>
              <a:t>=1 mm; Cloud drops </a:t>
            </a:r>
            <a:r>
              <a:rPr lang="en-US" altLang="en-US" sz="1800" dirty="0" err="1" smtClean="0"/>
              <a:t>r</a:t>
            </a:r>
            <a:r>
              <a:rPr lang="en-US" altLang="en-US" sz="1800" baseline="-25000" dirty="0" err="1" smtClean="0"/>
              <a:t>m</a:t>
            </a:r>
            <a:r>
              <a:rPr lang="en-US" altLang="en-US" sz="1800" dirty="0" smtClean="0"/>
              <a:t>=0.01 mm.  </a:t>
            </a:r>
            <a:r>
              <a:rPr lang="en-US" altLang="en-US" sz="1800" dirty="0" smtClean="0">
                <a:solidFill>
                  <a:srgbClr val="FF0000"/>
                </a:solidFill>
              </a:rPr>
              <a:t>Clouds require 10</a:t>
            </a:r>
            <a:r>
              <a:rPr lang="en-US" altLang="en-US" sz="1800" baseline="30000" dirty="0" smtClean="0">
                <a:solidFill>
                  <a:srgbClr val="FF0000"/>
                </a:solidFill>
              </a:rPr>
              <a:t>6 </a:t>
            </a:r>
            <a:r>
              <a:rPr lang="en-US" altLang="en-US" sz="1800" dirty="0" smtClean="0">
                <a:solidFill>
                  <a:srgbClr val="FF0000"/>
                </a:solidFill>
              </a:rPr>
              <a:t>more sensitivity.</a:t>
            </a:r>
          </a:p>
          <a:p>
            <a:r>
              <a:rPr lang="en-US" altLang="en-US" sz="1800" dirty="0" smtClean="0">
                <a:solidFill>
                  <a:srgbClr val="FF0000"/>
                </a:solidFill>
              </a:rPr>
              <a:t>Solution – </a:t>
            </a:r>
            <a:r>
              <a:rPr lang="el-GR" altLang="en-US" sz="1800" dirty="0" smtClean="0">
                <a:solidFill>
                  <a:srgbClr val="FF0000"/>
                </a:solidFill>
              </a:rPr>
              <a:t>λ</a:t>
            </a:r>
            <a:r>
              <a:rPr lang="en-US" altLang="en-US" sz="1800" dirty="0" smtClean="0">
                <a:solidFill>
                  <a:srgbClr val="FF0000"/>
                </a:solidFill>
              </a:rPr>
              <a:t> small</a:t>
            </a:r>
            <a:r>
              <a:rPr lang="en-US" altLang="en-US" sz="1800" dirty="0" smtClean="0"/>
              <a:t>.  Typically 3 or 8 mm (94 GHz or 35 GHz)</a:t>
            </a:r>
            <a:endParaRPr lang="en-US" altLang="en-US" sz="2400" dirty="0" smtClean="0"/>
          </a:p>
          <a:p>
            <a:pPr lvl="1"/>
            <a:endParaRPr lang="en-US" altLang="en-US" sz="1600" dirty="0" smtClean="0"/>
          </a:p>
          <a:p>
            <a:pPr lvl="1"/>
            <a:endParaRPr lang="en-US" altLang="en-US" sz="2000" dirty="0" smtClean="0"/>
          </a:p>
        </p:txBody>
      </p:sp>
      <p:sp>
        <p:nvSpPr>
          <p:cNvPr id="512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12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5126" name="Object 3"/>
          <p:cNvGraphicFramePr>
            <a:graphicFrameLocks noChangeAspect="1"/>
          </p:cNvGraphicFramePr>
          <p:nvPr/>
        </p:nvGraphicFramePr>
        <p:xfrm>
          <a:off x="1752600" y="1447800"/>
          <a:ext cx="3581400" cy="715963"/>
        </p:xfrm>
        <a:graphic>
          <a:graphicData uri="http://schemas.openxmlformats.org/presentationml/2006/ole">
            <mc:AlternateContent xmlns:mc="http://schemas.openxmlformats.org/markup-compatibility/2006">
              <mc:Choice xmlns:v="urn:schemas-microsoft-com:vml" Requires="v">
                <p:oleObj spid="_x0000_s5138" name="Equation" r:id="rId3" imgW="2095500" imgH="419100" progId="Equation.3">
                  <p:embed/>
                </p:oleObj>
              </mc:Choice>
              <mc:Fallback>
                <p:oleObj name="Equation" r:id="rId3" imgW="2095500" imgH="4191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447800"/>
                        <a:ext cx="3581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6038"/>
            <a:ext cx="8229600" cy="487362"/>
          </a:xfrm>
        </p:spPr>
        <p:txBody>
          <a:bodyPr/>
          <a:lstStyle/>
          <a:p>
            <a:r>
              <a:rPr lang="en-US" altLang="en-US" sz="2800" smtClean="0"/>
              <a:t>Historical Background Meteorological Cloud Radars</a:t>
            </a:r>
          </a:p>
        </p:txBody>
      </p:sp>
      <p:sp>
        <p:nvSpPr>
          <p:cNvPr id="6147" name="Content Placeholder 2"/>
          <p:cNvSpPr>
            <a:spLocks noGrp="1"/>
          </p:cNvSpPr>
          <p:nvPr>
            <p:ph idx="1"/>
          </p:nvPr>
        </p:nvSpPr>
        <p:spPr>
          <a:xfrm>
            <a:off x="457200" y="533400"/>
            <a:ext cx="8305800" cy="3048000"/>
          </a:xfrm>
        </p:spPr>
        <p:txBody>
          <a:bodyPr/>
          <a:lstStyle/>
          <a:p>
            <a:r>
              <a:rPr lang="en-US" altLang="en-US" sz="2000" dirty="0" smtClean="0"/>
              <a:t>1950’s  TPQ-11 35 GHz radar ‘ceilometer’ for airports</a:t>
            </a:r>
          </a:p>
          <a:p>
            <a:r>
              <a:rPr lang="en-US" altLang="en-US" sz="2000" dirty="0" smtClean="0"/>
              <a:t>1983  NOAA-K 35 GHz scanning Doppler radar (100 kw, 1.2 m, 5 sec)</a:t>
            </a:r>
          </a:p>
          <a:p>
            <a:r>
              <a:rPr lang="en-US" altLang="en-US" sz="2000" dirty="0" smtClean="0"/>
              <a:t>1987  </a:t>
            </a:r>
            <a:r>
              <a:rPr lang="en-US" altLang="en-US" sz="2000" dirty="0" err="1" smtClean="0"/>
              <a:t>Lhermitte</a:t>
            </a:r>
            <a:r>
              <a:rPr lang="en-US" altLang="en-US" sz="2000" dirty="0" smtClean="0"/>
              <a:t> 94 GHz Doppler </a:t>
            </a:r>
          </a:p>
          <a:p>
            <a:r>
              <a:rPr lang="en-US" altLang="en-US" sz="2000" dirty="0" smtClean="0"/>
              <a:t>1995 </a:t>
            </a:r>
            <a:r>
              <a:rPr lang="en-US" altLang="en-US" sz="2000" dirty="0" smtClean="0"/>
              <a:t> Moran </a:t>
            </a:r>
            <a:r>
              <a:rPr lang="en-US" altLang="en-US" sz="2000" dirty="0" smtClean="0"/>
              <a:t>ARM/</a:t>
            </a:r>
            <a:r>
              <a:rPr lang="en-US" altLang="en-US" sz="2000" dirty="0" smtClean="0">
                <a:solidFill>
                  <a:srgbClr val="FF0000"/>
                </a:solidFill>
              </a:rPr>
              <a:t>MMCR</a:t>
            </a:r>
            <a:r>
              <a:rPr lang="en-US" altLang="en-US" sz="2000" dirty="0" smtClean="0"/>
              <a:t> 35 GHz (continuous, spectral processing, 0.1 kw, 1m, 20 sec)</a:t>
            </a:r>
          </a:p>
          <a:p>
            <a:r>
              <a:rPr lang="en-US" altLang="en-US" sz="2000" dirty="0" smtClean="0"/>
              <a:t>Marine deployments</a:t>
            </a:r>
          </a:p>
          <a:p>
            <a:pPr lvl="1"/>
            <a:r>
              <a:rPr lang="en-US" altLang="en-US" sz="1600" dirty="0" smtClean="0"/>
              <a:t>1994 Penn State 94 GHz Doppler Monterey Ship Tracks Experiment</a:t>
            </a:r>
          </a:p>
          <a:p>
            <a:pPr lvl="1"/>
            <a:r>
              <a:rPr lang="en-US" altLang="en-US" sz="1600" dirty="0" smtClean="0"/>
              <a:t>1999 NOAA/PSD 35 GHz MMCR JASMINE (Indian Ocean); [2000, 2001, 2004, 2008]</a:t>
            </a:r>
          </a:p>
          <a:p>
            <a:pPr lvl="1"/>
            <a:r>
              <a:rPr lang="en-US" altLang="en-US" sz="1600" dirty="0" smtClean="0"/>
              <a:t>2008 NOAA/PSD 94 GHz VOCALS Marine Stratus (stabilized, 1.2 kw, 0.25 m, 0.3 sec)</a:t>
            </a:r>
          </a:p>
        </p:txBody>
      </p:sp>
      <p:pic>
        <p:nvPicPr>
          <p:cNvPr id="6148" name="Picture 3" descr="noaak.alpha1.bru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81400"/>
            <a:ext cx="1917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npco.florida.jpg"/>
          <p:cNvPicPr>
            <a:picLocks noChangeAspect="1"/>
          </p:cNvPicPr>
          <p:nvPr/>
        </p:nvPicPr>
        <p:blipFill>
          <a:blip r:embed="rId3">
            <a:extLst>
              <a:ext uri="{28A0092B-C50C-407E-A947-70E740481C1C}">
                <a14:useLocalDpi xmlns:a14="http://schemas.microsoft.com/office/drawing/2010/main" val="0"/>
              </a:ext>
            </a:extLst>
          </a:blip>
          <a:srcRect l="3571" t="9790" r="16071"/>
          <a:stretch>
            <a:fillRect/>
          </a:stretch>
        </p:blipFill>
        <p:spPr bwMode="auto">
          <a:xfrm>
            <a:off x="2208213" y="3581400"/>
            <a:ext cx="396398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radar_iic_IMG_252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3581400"/>
            <a:ext cx="21145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6"/>
          <p:cNvSpPr txBox="1">
            <a:spLocks noChangeArrowheads="1"/>
          </p:cNvSpPr>
          <p:nvPr/>
        </p:nvSpPr>
        <p:spPr bwMode="auto">
          <a:xfrm>
            <a:off x="381000" y="641191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NOAA-K</a:t>
            </a:r>
          </a:p>
        </p:txBody>
      </p:sp>
      <p:sp>
        <p:nvSpPr>
          <p:cNvPr id="6152" name="TextBox 7"/>
          <p:cNvSpPr txBox="1">
            <a:spLocks noChangeArrowheads="1"/>
          </p:cNvSpPr>
          <p:nvPr/>
        </p:nvSpPr>
        <p:spPr bwMode="auto">
          <a:xfrm>
            <a:off x="3048000" y="64008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MMCR</a:t>
            </a:r>
          </a:p>
        </p:txBody>
      </p:sp>
      <p:sp>
        <p:nvSpPr>
          <p:cNvPr id="6153" name="TextBox 8"/>
          <p:cNvSpPr txBox="1">
            <a:spLocks noChangeArrowheads="1"/>
          </p:cNvSpPr>
          <p:nvPr/>
        </p:nvSpPr>
        <p:spPr bwMode="auto">
          <a:xfrm>
            <a:off x="6705600" y="64008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PSD Wband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defRPr/>
            </a:pPr>
            <a:r>
              <a:rPr lang="en-US" sz="2800" dirty="0" smtClean="0"/>
              <a:t>Doppler Spectrum Moment Processing</a:t>
            </a:r>
            <a:endParaRPr lang="en-US" sz="2800" dirty="0"/>
          </a:p>
        </p:txBody>
      </p:sp>
      <p:pic>
        <p:nvPicPr>
          <p:cNvPr id="7171" name="Picture 2"/>
          <p:cNvPicPr>
            <a:picLocks noChangeAspect="1" noChangeArrowheads="1"/>
          </p:cNvPicPr>
          <p:nvPr/>
        </p:nvPicPr>
        <p:blipFill>
          <a:blip r:embed="rId4">
            <a:extLst>
              <a:ext uri="{28A0092B-C50C-407E-A947-70E740481C1C}">
                <a14:useLocalDpi xmlns:a14="http://schemas.microsoft.com/office/drawing/2010/main" val="0"/>
              </a:ext>
            </a:extLst>
          </a:blip>
          <a:srcRect t="2850" r="6689" b="31578"/>
          <a:stretch>
            <a:fillRect/>
          </a:stretch>
        </p:blipFill>
        <p:spPr bwMode="auto">
          <a:xfrm>
            <a:off x="6019800" y="990600"/>
            <a:ext cx="2514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l="1280" t="3847" r="177" b="3825"/>
          <a:stretch>
            <a:fillRect/>
          </a:stretch>
        </p:blipFill>
        <p:spPr>
          <a:xfrm>
            <a:off x="76200" y="762000"/>
            <a:ext cx="5867400" cy="3657600"/>
          </a:xfrm>
        </p:spPr>
      </p:pic>
      <p:sp>
        <p:nvSpPr>
          <p:cNvPr id="7173" name="TextBox 4"/>
          <p:cNvSpPr txBox="1">
            <a:spLocks noChangeArrowheads="1"/>
          </p:cNvSpPr>
          <p:nvPr/>
        </p:nvSpPr>
        <p:spPr bwMode="auto">
          <a:xfrm>
            <a:off x="381000" y="4495800"/>
            <a:ext cx="533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Three Basic Moments:</a:t>
            </a:r>
          </a:p>
          <a:p>
            <a:pPr eaLnBrk="1" hangingPunct="1">
              <a:spcBef>
                <a:spcPct val="0"/>
              </a:spcBef>
              <a:buFontTx/>
              <a:buNone/>
            </a:pPr>
            <a:r>
              <a:rPr lang="en-US" altLang="en-US" sz="1800">
                <a:latin typeface="Arial" panose="020B0604020202020204" pitchFamily="34" charset="0"/>
              </a:rPr>
              <a:t>Mean Doppler Velocity (V</a:t>
            </a:r>
            <a:r>
              <a:rPr lang="en-US" altLang="en-US" sz="1800" baseline="-25000">
                <a:latin typeface="Arial" panose="020B0604020202020204" pitchFamily="34" charset="0"/>
              </a:rPr>
              <a:t>a</a:t>
            </a:r>
            <a:r>
              <a:rPr lang="en-US" altLang="en-US" sz="1800">
                <a:latin typeface="Arial" panose="020B0604020202020204" pitchFamily="34" charset="0"/>
              </a:rPr>
              <a:t>=W)</a:t>
            </a:r>
          </a:p>
          <a:p>
            <a:pPr eaLnBrk="1" hangingPunct="1">
              <a:spcBef>
                <a:spcPct val="0"/>
              </a:spcBef>
              <a:buFontTx/>
              <a:buNone/>
            </a:pPr>
            <a:r>
              <a:rPr lang="en-US" altLang="en-US" sz="1800">
                <a:latin typeface="Arial" panose="020B0604020202020204" pitchFamily="34" charset="0"/>
              </a:rPr>
              <a:t>Doppler width (</a:t>
            </a:r>
            <a:r>
              <a:rPr lang="el-GR" altLang="en-US" sz="1800">
                <a:latin typeface="Arial" panose="020B0604020202020204" pitchFamily="34" charset="0"/>
              </a:rPr>
              <a:t>σ</a:t>
            </a:r>
            <a:r>
              <a:rPr lang="en-US" altLang="en-US" sz="1800" baseline="-25000">
                <a:latin typeface="Arial" panose="020B0604020202020204" pitchFamily="34" charset="0"/>
              </a:rPr>
              <a:t>w</a:t>
            </a:r>
            <a:r>
              <a:rPr lang="en-US" altLang="en-US" sz="1800">
                <a:latin typeface="Arial" panose="020B0604020202020204" pitchFamily="34" charset="0"/>
              </a:rPr>
              <a:t>)</a:t>
            </a:r>
          </a:p>
          <a:p>
            <a:pPr eaLnBrk="1" hangingPunct="1">
              <a:spcBef>
                <a:spcPct val="0"/>
              </a:spcBef>
              <a:buFontTx/>
              <a:buNone/>
            </a:pPr>
            <a:r>
              <a:rPr lang="en-US" altLang="en-US" sz="1800">
                <a:latin typeface="Arial" panose="020B0604020202020204" pitchFamily="34" charset="0"/>
              </a:rPr>
              <a:t>Backscatter (dBZ)</a:t>
            </a:r>
          </a:p>
        </p:txBody>
      </p:sp>
      <p:graphicFrame>
        <p:nvGraphicFramePr>
          <p:cNvPr id="7174" name="Object 2"/>
          <p:cNvGraphicFramePr>
            <a:graphicFrameLocks noChangeAspect="1"/>
          </p:cNvGraphicFramePr>
          <p:nvPr/>
        </p:nvGraphicFramePr>
        <p:xfrm>
          <a:off x="457200" y="5772150"/>
          <a:ext cx="1673225" cy="438150"/>
        </p:xfrm>
        <a:graphic>
          <a:graphicData uri="http://schemas.openxmlformats.org/presentationml/2006/ole">
            <mc:AlternateContent xmlns:mc="http://schemas.openxmlformats.org/markup-compatibility/2006">
              <mc:Choice xmlns:v="urn:schemas-microsoft-com:vml" Requires="v">
                <p:oleObj spid="_x0000_s7187" name="Equation" r:id="rId6" imgW="1066680" imgH="279360" progId="Equation.DSMT4">
                  <p:embed/>
                </p:oleObj>
              </mc:Choice>
              <mc:Fallback>
                <p:oleObj name="Equation" r:id="rId6" imgW="1066680" imgH="27936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772150"/>
                        <a:ext cx="1673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175" name="Picture 9" descr="fig_fallvel_lin.jpg"/>
          <p:cNvPicPr>
            <a:picLocks noChangeAspect="1"/>
          </p:cNvPicPr>
          <p:nvPr/>
        </p:nvPicPr>
        <p:blipFill>
          <a:blip r:embed="rId8">
            <a:extLst>
              <a:ext uri="{28A0092B-C50C-407E-A947-70E740481C1C}">
                <a14:useLocalDpi xmlns:a14="http://schemas.microsoft.com/office/drawing/2010/main" val="0"/>
              </a:ext>
            </a:extLst>
          </a:blip>
          <a:srcRect l="5000" t="3333" r="5000"/>
          <a:stretch>
            <a:fillRect/>
          </a:stretch>
        </p:blipFill>
        <p:spPr bwMode="auto">
          <a:xfrm>
            <a:off x="5905500" y="4495800"/>
            <a:ext cx="28956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ctrTitle"/>
          </p:nvPr>
        </p:nvSpPr>
        <p:spPr>
          <a:xfrm>
            <a:off x="685800" y="206375"/>
            <a:ext cx="7772400" cy="708025"/>
          </a:xfrm>
        </p:spPr>
        <p:txBody>
          <a:bodyPr/>
          <a:lstStyle/>
          <a:p>
            <a:r>
              <a:rPr lang="en-US" altLang="en-US" sz="2400" smtClean="0"/>
              <a:t>Example DropSize spectra and Doppler Spectra</a:t>
            </a:r>
          </a:p>
        </p:txBody>
      </p:sp>
      <p:sp>
        <p:nvSpPr>
          <p:cNvPr id="3" name="Subtitle 2"/>
          <p:cNvSpPr>
            <a:spLocks noGrp="1"/>
          </p:cNvSpPr>
          <p:nvPr>
            <p:ph type="subTitle" idx="1"/>
          </p:nvPr>
        </p:nvSpPr>
        <p:spPr/>
        <p:txBody>
          <a:bodyPr/>
          <a:lstStyle/>
          <a:p>
            <a:pPr>
              <a:defRPr/>
            </a:pPr>
            <a:endParaRPr lang="en-US"/>
          </a:p>
        </p:txBody>
      </p:sp>
      <p:pic>
        <p:nvPicPr>
          <p:cNvPr id="4101" name="Picture 2"/>
          <p:cNvPicPr>
            <a:picLocks noChangeAspect="1" noChangeArrowheads="1"/>
          </p:cNvPicPr>
          <p:nvPr/>
        </p:nvPicPr>
        <p:blipFill>
          <a:blip r:embed="rId3">
            <a:extLst>
              <a:ext uri="{28A0092B-C50C-407E-A947-70E740481C1C}">
                <a14:useLocalDpi xmlns:a14="http://schemas.microsoft.com/office/drawing/2010/main" val="0"/>
              </a:ext>
            </a:extLst>
          </a:blip>
          <a:srcRect l="3522" t="5972" r="3139" b="8423"/>
          <a:stretch>
            <a:fillRect/>
          </a:stretch>
        </p:blipFill>
        <p:spPr bwMode="auto">
          <a:xfrm>
            <a:off x="4841875" y="2133600"/>
            <a:ext cx="42259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
          <p:cNvPicPr>
            <a:picLocks noChangeAspect="1" noChangeArrowheads="1"/>
          </p:cNvPicPr>
          <p:nvPr/>
        </p:nvPicPr>
        <p:blipFill>
          <a:blip r:embed="rId4">
            <a:extLst>
              <a:ext uri="{28A0092B-C50C-407E-A947-70E740481C1C}">
                <a14:useLocalDpi xmlns:a14="http://schemas.microsoft.com/office/drawing/2010/main" val="0"/>
              </a:ext>
            </a:extLst>
          </a:blip>
          <a:srcRect t="2222" r="10168" b="6667"/>
          <a:stretch>
            <a:fillRect/>
          </a:stretch>
        </p:blipFill>
        <p:spPr bwMode="auto">
          <a:xfrm>
            <a:off x="0" y="2209800"/>
            <a:ext cx="44196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4098" name="Object 1"/>
          <p:cNvGraphicFramePr>
            <a:graphicFrameLocks noChangeAspect="1"/>
          </p:cNvGraphicFramePr>
          <p:nvPr/>
        </p:nvGraphicFramePr>
        <p:xfrm>
          <a:off x="4572000" y="1295400"/>
          <a:ext cx="3965575" cy="762000"/>
        </p:xfrm>
        <a:graphic>
          <a:graphicData uri="http://schemas.openxmlformats.org/presentationml/2006/ole">
            <mc:AlternateContent xmlns:mc="http://schemas.openxmlformats.org/markup-compatibility/2006">
              <mc:Choice xmlns:v="urn:schemas-microsoft-com:vml" Requires="v">
                <p:oleObj spid="_x0000_s33803" name="Equation" r:id="rId5" imgW="2425700" imgH="469900" progId="Equation.3">
                  <p:embed/>
                </p:oleObj>
              </mc:Choice>
              <mc:Fallback>
                <p:oleObj name="Equation" r:id="rId5" imgW="24257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295400"/>
                        <a:ext cx="39655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Box 8"/>
          <p:cNvSpPr txBox="1">
            <a:spLocks noChangeArrowheads="1"/>
          </p:cNvSpPr>
          <p:nvPr/>
        </p:nvSpPr>
        <p:spPr bwMode="auto">
          <a:xfrm>
            <a:off x="381000" y="990600"/>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Log-Normal DropSize distribution:</a:t>
            </a:r>
          </a:p>
          <a:p>
            <a:pPr eaLnBrk="1" hangingPunct="1"/>
            <a:r>
              <a:rPr lang="en-US" altLang="en-US"/>
              <a:t>N</a:t>
            </a:r>
            <a:r>
              <a:rPr lang="en-US" altLang="en-US" baseline="-25000"/>
              <a:t>o</a:t>
            </a:r>
            <a:r>
              <a:rPr lang="en-US" altLang="en-US"/>
              <a:t>=total number drops/volume</a:t>
            </a:r>
          </a:p>
          <a:p>
            <a:pPr eaLnBrk="1" hangingPunct="1"/>
            <a:r>
              <a:rPr lang="en-US" altLang="en-US"/>
              <a:t>r</a:t>
            </a:r>
            <a:r>
              <a:rPr lang="en-US" altLang="en-US" baseline="-25000"/>
              <a:t>m</a:t>
            </a:r>
            <a:r>
              <a:rPr lang="en-US" altLang="en-US"/>
              <a:t>=mode radius</a:t>
            </a:r>
          </a:p>
          <a:p>
            <a:pPr eaLnBrk="1" hangingPunct="1"/>
            <a:r>
              <a:rPr lang="en-US" altLang="en-US"/>
              <a:t>σ</a:t>
            </a:r>
            <a:r>
              <a:rPr lang="en-US" altLang="en-US" baseline="-25000"/>
              <a:t>x</a:t>
            </a:r>
            <a:r>
              <a:rPr lang="en-US" altLang="en-US"/>
              <a:t> = log width</a:t>
            </a:r>
          </a:p>
        </p:txBody>
      </p:sp>
      <p:sp>
        <p:nvSpPr>
          <p:cNvPr id="4105" name="TextBox 9"/>
          <p:cNvSpPr txBox="1">
            <a:spLocks noChangeArrowheads="1"/>
          </p:cNvSpPr>
          <p:nvPr/>
        </p:nvSpPr>
        <p:spPr bwMode="auto">
          <a:xfrm>
            <a:off x="5486400" y="5715000"/>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0000"/>
                </a:solidFill>
              </a:rPr>
              <a:t>Cloud dBZ=-18</a:t>
            </a:r>
          </a:p>
          <a:p>
            <a:pPr eaLnBrk="1" hangingPunct="1"/>
            <a:r>
              <a:rPr lang="en-US" altLang="en-US">
                <a:solidFill>
                  <a:srgbClr val="FF0000"/>
                </a:solidFill>
              </a:rPr>
              <a:t>Drizzle dBZ=-5</a:t>
            </a:r>
          </a:p>
        </p:txBody>
      </p:sp>
    </p:spTree>
    <p:extLst>
      <p:ext uri="{BB962C8B-B14F-4D97-AF65-F5344CB8AC3E}">
        <p14:creationId xmlns:p14="http://schemas.microsoft.com/office/powerpoint/2010/main" val="321424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smtClean="0">
                <a:solidFill>
                  <a:srgbClr val="000000"/>
                </a:solidFill>
                <a:latin typeface="Myriad Pro"/>
              </a:rPr>
              <a:t>VOCALS REx Measurements</a:t>
            </a:r>
            <a:br>
              <a:rPr lang="en-US" altLang="en-US" b="1" smtClean="0">
                <a:solidFill>
                  <a:srgbClr val="000000"/>
                </a:solidFill>
                <a:latin typeface="Myriad Pro"/>
              </a:rPr>
            </a:br>
            <a:endParaRPr lang="en-US" altLang="en-US" smtClean="0"/>
          </a:p>
        </p:txBody>
      </p:sp>
      <p:sp>
        <p:nvSpPr>
          <p:cNvPr id="3" name="Content Placeholder 2"/>
          <p:cNvSpPr>
            <a:spLocks noGrp="1"/>
          </p:cNvSpPr>
          <p:nvPr>
            <p:ph idx="1"/>
          </p:nvPr>
        </p:nvSpPr>
        <p:spPr>
          <a:xfrm>
            <a:off x="457200" y="914400"/>
            <a:ext cx="8229600" cy="4525963"/>
          </a:xfrm>
        </p:spPr>
        <p:txBody>
          <a:bodyPr/>
          <a:lstStyle/>
          <a:p>
            <a:pPr marL="0" indent="0" defTabSz="2037786" eaLnBrk="1" fontAlgn="auto" hangingPunct="1">
              <a:spcBef>
                <a:spcPts val="600"/>
              </a:spcBef>
              <a:spcAft>
                <a:spcPts val="0"/>
              </a:spcAft>
              <a:buFont typeface="Arial" panose="020B0604020202020204" pitchFamily="34" charset="0"/>
              <a:buNone/>
              <a:defRPr/>
            </a:pPr>
            <a:r>
              <a:rPr lang="en-US" sz="1600" dirty="0" smtClean="0">
                <a:solidFill>
                  <a:prstClr val="black"/>
                </a:solidFill>
                <a:latin typeface="Myriad Pro"/>
              </a:rPr>
              <a:t>Seven </a:t>
            </a:r>
            <a:r>
              <a:rPr lang="en-US" sz="1600" dirty="0">
                <a:solidFill>
                  <a:prstClr val="black"/>
                </a:solidFill>
                <a:latin typeface="Myriad Pro"/>
              </a:rPr>
              <a:t>years of research cruises on the southeastern tropical Pacific Ocean culminated with two cruises for the VOCALS Regional Experiment (</a:t>
            </a:r>
            <a:r>
              <a:rPr lang="en-US" sz="1600" dirty="0" err="1">
                <a:solidFill>
                  <a:prstClr val="black"/>
                </a:solidFill>
                <a:latin typeface="Myriad Pro"/>
              </a:rPr>
              <a:t>REx</a:t>
            </a:r>
            <a:r>
              <a:rPr lang="en-US" sz="1600" dirty="0">
                <a:solidFill>
                  <a:prstClr val="black"/>
                </a:solidFill>
                <a:latin typeface="Myriad Pro"/>
              </a:rPr>
              <a:t>) in October-December 2008. Investigators measured surface meteorology and air-sea fluxes aboard the ship. Remote sensing observations from </a:t>
            </a:r>
            <a:r>
              <a:rPr lang="en-US" sz="1600" dirty="0" err="1">
                <a:solidFill>
                  <a:prstClr val="black"/>
                </a:solidFill>
                <a:latin typeface="Myriad Pro"/>
              </a:rPr>
              <a:t>rawinsondes</a:t>
            </a:r>
            <a:r>
              <a:rPr lang="en-US" sz="1600" dirty="0">
                <a:solidFill>
                  <a:prstClr val="black"/>
                </a:solidFill>
                <a:latin typeface="Myriad Pro"/>
              </a:rPr>
              <a:t>, radar, lidar, and passive radiometers aboard the NOAA ship </a:t>
            </a:r>
            <a:r>
              <a:rPr lang="en-US" sz="1600" i="1" dirty="0">
                <a:solidFill>
                  <a:prstClr val="black"/>
                </a:solidFill>
                <a:latin typeface="Myriad Pro"/>
              </a:rPr>
              <a:t>Ronald H. </a:t>
            </a:r>
            <a:r>
              <a:rPr lang="en-US" sz="1600" i="1" dirty="0">
                <a:solidFill>
                  <a:prstClr val="black"/>
                </a:solidFill>
                <a:latin typeface="Myriad Pro"/>
              </a:rPr>
              <a:t>Brown </a:t>
            </a:r>
            <a:r>
              <a:rPr lang="en-US" sz="1600" dirty="0">
                <a:solidFill>
                  <a:prstClr val="black"/>
                </a:solidFill>
                <a:latin typeface="Myriad Pro"/>
              </a:rPr>
              <a:t>provide statistics about the thermodynamics of the atmosphere and the distribution of clouds and rain in the marine stratocumulus </a:t>
            </a:r>
            <a:r>
              <a:rPr lang="en-US" sz="1600" dirty="0" smtClean="0">
                <a:solidFill>
                  <a:prstClr val="black"/>
                </a:solidFill>
                <a:latin typeface="Myriad Pro"/>
              </a:rPr>
              <a:t>deck off the coast of Chile </a:t>
            </a:r>
            <a:r>
              <a:rPr lang="en-US" sz="1600" dirty="0">
                <a:solidFill>
                  <a:prstClr val="black"/>
                </a:solidFill>
                <a:latin typeface="Myriad Pro"/>
              </a:rPr>
              <a:t>(</a:t>
            </a:r>
            <a:r>
              <a:rPr lang="en-US" sz="1600" dirty="0" smtClean="0">
                <a:solidFill>
                  <a:prstClr val="black"/>
                </a:solidFill>
                <a:latin typeface="Myriad Pro"/>
              </a:rPr>
              <a:t>Fig.1).</a:t>
            </a:r>
            <a:endParaRPr lang="en-US" sz="1600" dirty="0">
              <a:solidFill>
                <a:prstClr val="black"/>
              </a:solidFill>
              <a:latin typeface="Myriad Pro"/>
            </a:endParaRPr>
          </a:p>
          <a:p>
            <a:pPr>
              <a:defRPr/>
            </a:pPr>
            <a:endParaRPr lang="en-US" sz="1600" dirty="0"/>
          </a:p>
        </p:txBody>
      </p:sp>
      <p:pic>
        <p:nvPicPr>
          <p:cNvPr id="14340" name="Picture 2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177381"/>
            <a:ext cx="4866209"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ST_map_298_334.jpg"/>
          <p:cNvPicPr>
            <a:picLocks noChangeAspect="1"/>
          </p:cNvPicPr>
          <p:nvPr/>
        </p:nvPicPr>
        <p:blipFill>
          <a:blip r:embed="rId3">
            <a:extLst>
              <a:ext uri="{28A0092B-C50C-407E-A947-70E740481C1C}">
                <a14:useLocalDpi xmlns:a14="http://schemas.microsoft.com/office/drawing/2010/main" val="0"/>
              </a:ext>
            </a:extLst>
          </a:blip>
          <a:srcRect l="3659" t="9743" r="4878" b="12195"/>
          <a:stretch>
            <a:fillRect/>
          </a:stretch>
        </p:blipFill>
        <p:spPr bwMode="auto">
          <a:xfrm>
            <a:off x="5292929" y="3459162"/>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37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3"/>
          </a:xfrm>
        </p:spPr>
        <p:txBody>
          <a:bodyPr rtlCol="0">
            <a:normAutofit fontScale="90000"/>
          </a:bodyPr>
          <a:lstStyle/>
          <a:p>
            <a:pPr eaLnBrk="1" fontAlgn="auto" hangingPunct="1">
              <a:spcAft>
                <a:spcPts val="0"/>
              </a:spcAft>
              <a:defRPr/>
            </a:pPr>
            <a:r>
              <a:rPr lang="en-US" sz="3200" dirty="0" smtClean="0"/>
              <a:t>Time-Height Cross Section Cloud Views</a:t>
            </a:r>
            <a:endParaRPr lang="en-US" sz="3200" dirty="0"/>
          </a:p>
        </p:txBody>
      </p:sp>
      <p:sp>
        <p:nvSpPr>
          <p:cNvPr id="3" name="Content Placeholder 2"/>
          <p:cNvSpPr>
            <a:spLocks noGrp="1"/>
          </p:cNvSpPr>
          <p:nvPr>
            <p:ph idx="1"/>
          </p:nvPr>
        </p:nvSpPr>
        <p:spPr>
          <a:xfrm>
            <a:off x="4191000" y="5181600"/>
            <a:ext cx="4572000" cy="1524000"/>
          </a:xfrm>
        </p:spPr>
        <p:txBody>
          <a:bodyPr rtlCol="0">
            <a:normAutofit fontScale="25000" lnSpcReduction="20000"/>
          </a:bodyPr>
          <a:lstStyle/>
          <a:p>
            <a:pPr eaLnBrk="1" fontAlgn="auto" hangingPunct="1">
              <a:spcAft>
                <a:spcPts val="0"/>
              </a:spcAft>
              <a:buFont typeface="Arial" panose="020B0604020202020204" pitchFamily="34" charset="0"/>
              <a:buNone/>
              <a:defRPr/>
            </a:pPr>
            <a:r>
              <a:rPr lang="en-US" sz="6400" dirty="0" smtClean="0"/>
              <a:t>Time-height cross section from </a:t>
            </a:r>
            <a:r>
              <a:rPr lang="en-US" sz="6400" b="1" dirty="0" smtClean="0"/>
              <a:t>1 hour </a:t>
            </a:r>
            <a:r>
              <a:rPr lang="en-US" sz="6400" dirty="0" smtClean="0"/>
              <a:t>of data beginning at 0600 on Nov. 28 (Day 333) from ESRL/PSD W-band cloud radar.  The top panel is the radar reflectivity (</a:t>
            </a:r>
            <a:r>
              <a:rPr lang="en-US" sz="6400" dirty="0" err="1" smtClean="0"/>
              <a:t>dBZ</a:t>
            </a:r>
            <a:r>
              <a:rPr lang="en-US" sz="6400" dirty="0" smtClean="0"/>
              <a:t>); the middle panel is the mean Doppler velocity (m/s, positive down); the bottom panel is the Doppler width (m/s) of the return.</a:t>
            </a:r>
          </a:p>
          <a:p>
            <a:pPr eaLnBrk="1" fontAlgn="auto" hangingPunct="1">
              <a:spcAft>
                <a:spcPts val="0"/>
              </a:spcAft>
              <a:buFont typeface="Arial" panose="020B0604020202020204" pitchFamily="34" charset="0"/>
              <a:buNone/>
              <a:defRPr/>
            </a:pPr>
            <a:endParaRPr lang="en-US" dirty="0"/>
          </a:p>
        </p:txBody>
      </p:sp>
      <p:pic>
        <p:nvPicPr>
          <p:cNvPr id="8196" name="Picture 2" descr="ceilo_333"/>
          <p:cNvPicPr>
            <a:picLocks noChangeAspect="1" noChangeArrowheads="1"/>
          </p:cNvPicPr>
          <p:nvPr/>
        </p:nvPicPr>
        <p:blipFill>
          <a:blip r:embed="rId2">
            <a:extLst>
              <a:ext uri="{28A0092B-C50C-407E-A947-70E740481C1C}">
                <a14:useLocalDpi xmlns:a14="http://schemas.microsoft.com/office/drawing/2010/main" val="0"/>
              </a:ext>
            </a:extLst>
          </a:blip>
          <a:srcRect l="4424" r="4897"/>
          <a:stretch>
            <a:fillRect/>
          </a:stretch>
        </p:blipFill>
        <p:spPr bwMode="auto">
          <a:xfrm>
            <a:off x="152400" y="609600"/>
            <a:ext cx="3565525"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381000" y="35814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Time series of ceilometer </a:t>
            </a:r>
            <a:r>
              <a:rPr lang="en-US" altLang="en-US" sz="1800">
                <a:solidFill>
                  <a:srgbClr val="FF0000"/>
                </a:solidFill>
              </a:rPr>
              <a:t>cloudbase</a:t>
            </a:r>
            <a:r>
              <a:rPr lang="en-US" altLang="en-US" sz="1800"/>
              <a:t> height for Nov. 28.</a:t>
            </a:r>
          </a:p>
        </p:txBody>
      </p:sp>
      <p:pic>
        <p:nvPicPr>
          <p:cNvPr id="8198" name="Picture 6" descr="Wband_ref_333_06.jpg"/>
          <p:cNvPicPr>
            <a:picLocks noChangeAspect="1"/>
          </p:cNvPicPr>
          <p:nvPr/>
        </p:nvPicPr>
        <p:blipFill>
          <a:blip r:embed="rId3">
            <a:extLst>
              <a:ext uri="{28A0092B-C50C-407E-A947-70E740481C1C}">
                <a14:useLocalDpi xmlns:a14="http://schemas.microsoft.com/office/drawing/2010/main" val="0"/>
              </a:ext>
            </a:extLst>
          </a:blip>
          <a:srcRect l="4411" r="8824" b="1961"/>
          <a:stretch>
            <a:fillRect/>
          </a:stretch>
        </p:blipFill>
        <p:spPr bwMode="auto">
          <a:xfrm>
            <a:off x="3678238" y="492125"/>
            <a:ext cx="544512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 y="4648200"/>
            <a:ext cx="3657600" cy="923330"/>
          </a:xfrm>
          <a:prstGeom prst="rect">
            <a:avLst/>
          </a:prstGeom>
          <a:noFill/>
        </p:spPr>
        <p:txBody>
          <a:bodyPr wrap="square" rtlCol="0">
            <a:spAutoFit/>
          </a:bodyPr>
          <a:lstStyle/>
          <a:p>
            <a:r>
              <a:rPr lang="en-US" dirty="0" smtClean="0"/>
              <a:t>Cloud -30&lt;</a:t>
            </a:r>
            <a:r>
              <a:rPr lang="en-US" dirty="0" err="1" smtClean="0"/>
              <a:t>dBZ</a:t>
            </a:r>
            <a:r>
              <a:rPr lang="en-US" dirty="0" smtClean="0"/>
              <a:t>&lt;-15 Vg&lt;0.2 m/s</a:t>
            </a:r>
          </a:p>
          <a:p>
            <a:r>
              <a:rPr lang="en-US" dirty="0" smtClean="0"/>
              <a:t>Drizzle -18&lt;</a:t>
            </a:r>
            <a:r>
              <a:rPr lang="en-US" dirty="0" err="1" smtClean="0"/>
              <a:t>dBZ</a:t>
            </a:r>
            <a:r>
              <a:rPr lang="en-US" dirty="0" smtClean="0"/>
              <a:t>&lt;0  0.5&lt;Vg&lt;3 m/s</a:t>
            </a:r>
          </a:p>
          <a:p>
            <a:r>
              <a:rPr lang="en-US" dirty="0" smtClean="0"/>
              <a:t>Rain 0&lt;</a:t>
            </a:r>
            <a:r>
              <a:rPr lang="en-US" dirty="0" err="1" smtClean="0"/>
              <a:t>dBZ</a:t>
            </a:r>
            <a:r>
              <a:rPr lang="en-US" dirty="0" smtClean="0"/>
              <a:t>&lt;30   3&lt;Vg&lt;9 m/s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52400" y="1244600"/>
            <a:ext cx="2819400" cy="3860800"/>
            <a:chOff x="1104" y="1008"/>
            <a:chExt cx="1465" cy="2048"/>
          </a:xfrm>
        </p:grpSpPr>
        <p:pic>
          <p:nvPicPr>
            <p:cNvPr id="9224" name="Picture 3" descr="VOCALS_stabilizers_10242008 002"/>
            <p:cNvPicPr>
              <a:picLocks noChangeAspect="1" noChangeArrowheads="1"/>
            </p:cNvPicPr>
            <p:nvPr/>
          </p:nvPicPr>
          <p:blipFill>
            <a:blip r:embed="rId2">
              <a:extLst>
                <a:ext uri="{28A0092B-C50C-407E-A947-70E740481C1C}">
                  <a14:useLocalDpi xmlns:a14="http://schemas.microsoft.com/office/drawing/2010/main" val="0"/>
                </a:ext>
              </a:extLst>
            </a:blip>
            <a:srcRect r="7735"/>
            <a:stretch>
              <a:fillRect/>
            </a:stretch>
          </p:blipFill>
          <p:spPr bwMode="auto">
            <a:xfrm>
              <a:off x="1152" y="1008"/>
              <a:ext cx="1417" cy="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4"/>
            <p:cNvSpPr txBox="1">
              <a:spLocks noChangeArrowheads="1"/>
            </p:cNvSpPr>
            <p:nvPr/>
          </p:nvSpPr>
          <p:spPr bwMode="auto">
            <a:xfrm>
              <a:off x="1104" y="1056"/>
              <a:ext cx="363" cy="2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W-band</a:t>
              </a:r>
            </a:p>
            <a:p>
              <a:pPr eaLnBrk="1" hangingPunct="1">
                <a:spcBef>
                  <a:spcPct val="0"/>
                </a:spcBef>
                <a:buFontTx/>
                <a:buNone/>
              </a:pPr>
              <a:r>
                <a:rPr lang="en-US" altLang="en-US" sz="1200"/>
                <a:t>antenna</a:t>
              </a:r>
            </a:p>
          </p:txBody>
        </p:sp>
        <p:sp>
          <p:nvSpPr>
            <p:cNvPr id="9226" name="Line 5"/>
            <p:cNvSpPr>
              <a:spLocks noChangeShapeType="1"/>
            </p:cNvSpPr>
            <p:nvPr/>
          </p:nvSpPr>
          <p:spPr bwMode="auto">
            <a:xfrm>
              <a:off x="1536" y="1200"/>
              <a:ext cx="24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9219" name="Text Box 11"/>
          <p:cNvSpPr txBox="1">
            <a:spLocks noChangeArrowheads="1"/>
          </p:cNvSpPr>
          <p:nvPr/>
        </p:nvSpPr>
        <p:spPr bwMode="auto">
          <a:xfrm>
            <a:off x="1219200" y="304800"/>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t>Motion Stabilization And Correction</a:t>
            </a:r>
          </a:p>
        </p:txBody>
      </p:sp>
      <p:pic>
        <p:nvPicPr>
          <p:cNvPr id="9220" name="Content Placeholder 4" descr="OldVelocity.png"/>
          <p:cNvPicPr>
            <a:picLocks noChangeAspect="1"/>
          </p:cNvPicPr>
          <p:nvPr/>
        </p:nvPicPr>
        <p:blipFill>
          <a:blip r:embed="rId3">
            <a:extLst>
              <a:ext uri="{28A0092B-C50C-407E-A947-70E740481C1C}">
                <a14:useLocalDpi xmlns:a14="http://schemas.microsoft.com/office/drawing/2010/main" val="0"/>
              </a:ext>
            </a:extLst>
          </a:blip>
          <a:srcRect l="6886" t="4651" r="5614" b="6976"/>
          <a:stretch>
            <a:fillRect/>
          </a:stretch>
        </p:blipFill>
        <p:spPr bwMode="auto">
          <a:xfrm>
            <a:off x="3048000" y="1111250"/>
            <a:ext cx="60960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Content Placeholder 5" descr="NewVelocity.png"/>
          <p:cNvPicPr>
            <a:picLocks noChangeAspect="1"/>
          </p:cNvPicPr>
          <p:nvPr/>
        </p:nvPicPr>
        <p:blipFill>
          <a:blip r:embed="rId4">
            <a:extLst>
              <a:ext uri="{28A0092B-C50C-407E-A947-70E740481C1C}">
                <a14:useLocalDpi xmlns:a14="http://schemas.microsoft.com/office/drawing/2010/main" val="0"/>
              </a:ext>
            </a:extLst>
          </a:blip>
          <a:srcRect l="6322" t="4836" r="5980" b="5702"/>
          <a:stretch>
            <a:fillRect/>
          </a:stretch>
        </p:blipFill>
        <p:spPr bwMode="auto">
          <a:xfrm>
            <a:off x="2971800" y="3684588"/>
            <a:ext cx="617220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13"/>
          <p:cNvSpPr txBox="1">
            <a:spLocks noChangeArrowheads="1"/>
          </p:cNvSpPr>
          <p:nvPr/>
        </p:nvSpPr>
        <p:spPr bwMode="auto">
          <a:xfrm>
            <a:off x="3352800" y="6400800"/>
            <a:ext cx="556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Mean Motions Before and After Vertical motion Correction </a:t>
            </a:r>
          </a:p>
        </p:txBody>
      </p:sp>
      <p:sp>
        <p:nvSpPr>
          <p:cNvPr id="9223" name="TextBox 14"/>
          <p:cNvSpPr txBox="1">
            <a:spLocks noChangeArrowheads="1"/>
          </p:cNvSpPr>
          <p:nvPr/>
        </p:nvSpPr>
        <p:spPr bwMode="auto">
          <a:xfrm>
            <a:off x="152400" y="5257800"/>
            <a:ext cx="2895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*Pitch/Roll </a:t>
            </a:r>
            <a:r>
              <a:rPr lang="en-US" altLang="en-US" sz="1800">
                <a:solidFill>
                  <a:srgbClr val="FF0000"/>
                </a:solidFill>
                <a:latin typeface="Arial" panose="020B0604020202020204" pitchFamily="34" charset="0"/>
              </a:rPr>
              <a:t>stabilization</a:t>
            </a:r>
            <a:r>
              <a:rPr lang="en-US" altLang="en-US" sz="1800">
                <a:latin typeface="Arial" panose="020B0604020202020204" pitchFamily="34" charset="0"/>
              </a:rPr>
              <a:t> maintains antenna level</a:t>
            </a:r>
          </a:p>
          <a:p>
            <a:pPr eaLnBrk="1" hangingPunct="1">
              <a:spcBef>
                <a:spcPct val="0"/>
              </a:spcBef>
              <a:buFontTx/>
              <a:buNone/>
            </a:pPr>
            <a:r>
              <a:rPr lang="en-US" altLang="en-US" sz="1800">
                <a:latin typeface="Arial" panose="020B0604020202020204" pitchFamily="34" charset="0"/>
              </a:rPr>
              <a:t>*</a:t>
            </a:r>
            <a:r>
              <a:rPr lang="en-US" altLang="en-US" sz="1800">
                <a:solidFill>
                  <a:srgbClr val="FF0000"/>
                </a:solidFill>
                <a:latin typeface="Arial" panose="020B0604020202020204" pitchFamily="34" charset="0"/>
              </a:rPr>
              <a:t>Measured ship vertical </a:t>
            </a:r>
            <a:r>
              <a:rPr lang="en-US" altLang="en-US" sz="1800">
                <a:latin typeface="Arial" panose="020B0604020202020204" pitchFamily="34" charset="0"/>
              </a:rPr>
              <a:t>motion is subtracted from Doppler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411162"/>
          </a:xfrm>
        </p:spPr>
        <p:txBody>
          <a:bodyPr/>
          <a:lstStyle/>
          <a:p>
            <a:r>
              <a:rPr lang="en-US" altLang="en-US" sz="2400" smtClean="0"/>
              <a:t>Turbulent Velocity Profile Information</a:t>
            </a:r>
          </a:p>
        </p:txBody>
      </p:sp>
      <p:pic>
        <p:nvPicPr>
          <p:cNvPr id="10243" name="Content Placeholder 3" descr="W_vs_time3_332_08.jpg"/>
          <p:cNvPicPr>
            <a:picLocks noGrp="1" noChangeAspect="1"/>
          </p:cNvPicPr>
          <p:nvPr>
            <p:ph idx="1"/>
          </p:nvPr>
        </p:nvPicPr>
        <p:blipFill>
          <a:blip r:embed="rId3">
            <a:extLst>
              <a:ext uri="{28A0092B-C50C-407E-A947-70E740481C1C}">
                <a14:useLocalDpi xmlns:a14="http://schemas.microsoft.com/office/drawing/2010/main" val="0"/>
              </a:ext>
            </a:extLst>
          </a:blip>
          <a:srcRect t="5797" r="6595"/>
          <a:stretch>
            <a:fillRect/>
          </a:stretch>
        </p:blipFill>
        <p:spPr>
          <a:xfrm>
            <a:off x="152400" y="1325563"/>
            <a:ext cx="4343400" cy="5227637"/>
          </a:xfrm>
        </p:spPr>
      </p:pic>
      <p:sp>
        <p:nvSpPr>
          <p:cNvPr id="102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10245" name="Object 1"/>
          <p:cNvGraphicFramePr>
            <a:graphicFrameLocks noChangeAspect="1"/>
          </p:cNvGraphicFramePr>
          <p:nvPr>
            <p:extLst>
              <p:ext uri="{D42A27DB-BD31-4B8C-83A1-F6EECF244321}">
                <p14:modId xmlns:p14="http://schemas.microsoft.com/office/powerpoint/2010/main" val="2734156101"/>
              </p:ext>
            </p:extLst>
          </p:nvPr>
        </p:nvGraphicFramePr>
        <p:xfrm>
          <a:off x="2436813" y="685800"/>
          <a:ext cx="4298950" cy="466725"/>
        </p:xfrm>
        <a:graphic>
          <a:graphicData uri="http://schemas.openxmlformats.org/presentationml/2006/ole">
            <mc:AlternateContent xmlns:mc="http://schemas.openxmlformats.org/markup-compatibility/2006">
              <mc:Choice xmlns:v="urn:schemas-microsoft-com:vml" Requires="v">
                <p:oleObj spid="_x0000_s10259" name="Equation" r:id="rId4" imgW="2197080" imgH="241200" progId="Equation.DSMT4">
                  <p:embed/>
                </p:oleObj>
              </mc:Choice>
              <mc:Fallback>
                <p:oleObj name="Equation" r:id="rId4" imgW="2197080" imgH="241200" progId="Equation.DSMT4">
                  <p:embed/>
                  <p:pic>
                    <p:nvPicPr>
                      <p:cNvPr id="0" name="Object 1"/>
                      <p:cNvPicPr>
                        <a:picLocks noChangeAspect="1" noChangeArrowheads="1"/>
                      </p:cNvPicPr>
                      <p:nvPr/>
                    </p:nvPicPr>
                    <p:blipFill>
                      <a:blip r:embed="rId5"/>
                      <a:srcRect/>
                      <a:stretch>
                        <a:fillRect/>
                      </a:stretch>
                    </p:blipFill>
                    <p:spPr bwMode="auto">
                      <a:xfrm>
                        <a:off x="2436813" y="685800"/>
                        <a:ext cx="42989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46" name="Picture 6" descr="W_spectrum_zmid_332_08.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810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1219200"/>
            <a:ext cx="3530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5729</TotalTime>
  <Words>958</Words>
  <Application>Microsoft Office PowerPoint</Application>
  <PresentationFormat>On-screen Show (4:3)</PresentationFormat>
  <Paragraphs>100</Paragraphs>
  <Slides>18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6" baseType="lpstr">
      <vt:lpstr>Arial</vt:lpstr>
      <vt:lpstr>Calibri</vt:lpstr>
      <vt:lpstr>Times New Roman</vt:lpstr>
      <vt:lpstr>Myriad Pro</vt:lpstr>
      <vt:lpstr>Helvetica Neue Bold Condensed</vt:lpstr>
      <vt:lpstr>Office Theme</vt:lpstr>
      <vt:lpstr>Equation</vt:lpstr>
      <vt:lpstr>MathType 6.0 Equation</vt:lpstr>
      <vt:lpstr>Ship-based Observations of Turbulence and Stratocumulus Cloud Microphysics in the SE Pacific Ocean from the VOCALS Field Program  C.W. Fairall1, K. Moran1, S. Pezoa1,  D.E. Wolfe1, S. de Szoeke2, Christopher Williams1, Andrey A. Grachev1, Aditya Choukulkar1, W. Alan Brewer1, and V. Ghate3  (1)NOAA Earth System Research Laboratory, Boulder CO, USA, (2) Oregon State University, Corvallis, OR (3) Rutgers University, New Brunswick, NJ </vt:lpstr>
      <vt:lpstr>What is a Cloud Radar?</vt:lpstr>
      <vt:lpstr>Historical Background Meteorological Cloud Radars</vt:lpstr>
      <vt:lpstr>Doppler Spectrum Moment Processing</vt:lpstr>
      <vt:lpstr>Example DropSize spectra and Doppler Spectra</vt:lpstr>
      <vt:lpstr>VOCALS REx Measurements </vt:lpstr>
      <vt:lpstr>Time-Height Cross Section Cloud Views</vt:lpstr>
      <vt:lpstr>PowerPoint Presentation</vt:lpstr>
      <vt:lpstr>Turbulent Velocity Profile Information</vt:lpstr>
      <vt:lpstr>November 20, a rainy period</vt:lpstr>
      <vt:lpstr>Joint dBZ-Velocity Distributions As Function of Height in the Cloud  From cloudtop down, 200 m height bins </vt:lpstr>
      <vt:lpstr>Retrieval of Clear-air Velocities </vt:lpstr>
      <vt:lpstr>Sample Velocity vs dBZ scatter plots</vt:lpstr>
      <vt:lpstr>1 Hr from VOCALS: Pinsky Stats</vt:lpstr>
      <vt:lpstr>Pinksy a factor</vt:lpstr>
      <vt:lpstr>Pinsky Results for ½ hour</vt:lpstr>
      <vt:lpstr>Velocity Stats: Turbulence and Microphysics</vt:lpstr>
      <vt:lpstr>Lidar + Radar Turbulence Retrievals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cfairall</dc:creator>
  <cp:lastModifiedBy>Chris Fairall</cp:lastModifiedBy>
  <cp:revision>386</cp:revision>
  <dcterms:created xsi:type="dcterms:W3CDTF">2008-12-22T21:28:54Z</dcterms:created>
  <dcterms:modified xsi:type="dcterms:W3CDTF">2014-04-02T19:35:15Z</dcterms:modified>
</cp:coreProperties>
</file>