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slideLayouts/slideLayout27.xml" ContentType="application/vnd.openxmlformats-officedocument.presentationml.slideLayout+xml"/>
  <Override PartName="/ppt/theme/theme15.xml" ContentType="application/vnd.openxmlformats-officedocument.theme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slideLayouts/slideLayout29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18.xml" ContentType="application/vnd.openxmlformats-officedocument.theme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slideLayouts/slideLayout36.xml" ContentType="application/vnd.openxmlformats-officedocument.presentationml.slideLayout+xml"/>
  <Override PartName="/ppt/theme/theme24.xml" ContentType="application/vnd.openxmlformats-officedocument.theme+xml"/>
  <Override PartName="/ppt/slideLayouts/slideLayout37.xml" ContentType="application/vnd.openxmlformats-officedocument.presentationml.slideLayout+xml"/>
  <Override PartName="/ppt/theme/theme25.xml" ContentType="application/vnd.openxmlformats-officedocument.theme+xml"/>
  <Override PartName="/ppt/slideLayouts/slideLayout38.xml" ContentType="application/vnd.openxmlformats-officedocument.presentationml.slideLayout+xml"/>
  <Override PartName="/ppt/theme/theme26.xml" ContentType="application/vnd.openxmlformats-officedocument.theme+xml"/>
  <Override PartName="/ppt/slideLayouts/slideLayout39.xml" ContentType="application/vnd.openxmlformats-officedocument.presentationml.slideLayout+xml"/>
  <Override PartName="/ppt/theme/theme27.xml" ContentType="application/vnd.openxmlformats-officedocument.theme+xml"/>
  <Override PartName="/ppt/slideLayouts/slideLayout40.xml" ContentType="application/vnd.openxmlformats-officedocument.presentationml.slideLayout+xml"/>
  <Override PartName="/ppt/theme/theme28.xml" ContentType="application/vnd.openxmlformats-officedocument.theme+xml"/>
  <Override PartName="/ppt/slideLayouts/slideLayout41.xml" ContentType="application/vnd.openxmlformats-officedocument.presentationml.slideLayout+xml"/>
  <Override PartName="/ppt/theme/theme29.xml" ContentType="application/vnd.openxmlformats-officedocument.theme+xml"/>
  <Override PartName="/ppt/slideLayouts/slideLayout42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7" r:id="rId4"/>
    <p:sldMasterId id="2147483679" r:id="rId5"/>
    <p:sldMasterId id="2147483681" r:id="rId6"/>
    <p:sldMasterId id="2147483683" r:id="rId7"/>
    <p:sldMasterId id="2147483685" r:id="rId8"/>
    <p:sldMasterId id="2147483687" r:id="rId9"/>
    <p:sldMasterId id="2147483689" r:id="rId10"/>
    <p:sldMasterId id="2147483691" r:id="rId11"/>
    <p:sldMasterId id="2147483693" r:id="rId12"/>
    <p:sldMasterId id="2147483695" r:id="rId13"/>
    <p:sldMasterId id="2147483697" r:id="rId14"/>
    <p:sldMasterId id="2147483699" r:id="rId15"/>
    <p:sldMasterId id="2147483702" r:id="rId16"/>
    <p:sldMasterId id="2147483704" r:id="rId17"/>
    <p:sldMasterId id="2147483706" r:id="rId18"/>
    <p:sldMasterId id="2147483709" r:id="rId19"/>
    <p:sldMasterId id="2147483711" r:id="rId20"/>
    <p:sldMasterId id="2147483713" r:id="rId21"/>
    <p:sldMasterId id="2147483715" r:id="rId22"/>
    <p:sldMasterId id="2147483717" r:id="rId23"/>
    <p:sldMasterId id="2147483719" r:id="rId24"/>
    <p:sldMasterId id="2147483721" r:id="rId25"/>
    <p:sldMasterId id="2147483723" r:id="rId26"/>
    <p:sldMasterId id="2147483725" r:id="rId27"/>
    <p:sldMasterId id="2147483731" r:id="rId28"/>
    <p:sldMasterId id="2147483733" r:id="rId29"/>
    <p:sldMasterId id="2147483735" r:id="rId30"/>
  </p:sldMasterIdLst>
  <p:notesMasterIdLst>
    <p:notesMasterId r:id="rId91"/>
  </p:notesMasterIdLst>
  <p:sldIdLst>
    <p:sldId id="299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80" r:id="rId49"/>
    <p:sldId id="381" r:id="rId50"/>
    <p:sldId id="382" r:id="rId51"/>
    <p:sldId id="383" r:id="rId52"/>
    <p:sldId id="384" r:id="rId53"/>
    <p:sldId id="268" r:id="rId54"/>
    <p:sldId id="270" r:id="rId55"/>
    <p:sldId id="269" r:id="rId56"/>
    <p:sldId id="308" r:id="rId57"/>
    <p:sldId id="273" r:id="rId58"/>
    <p:sldId id="272" r:id="rId59"/>
    <p:sldId id="288" r:id="rId60"/>
    <p:sldId id="282" r:id="rId61"/>
    <p:sldId id="281" r:id="rId62"/>
    <p:sldId id="261" r:id="rId63"/>
    <p:sldId id="260" r:id="rId64"/>
    <p:sldId id="257" r:id="rId65"/>
    <p:sldId id="311" r:id="rId66"/>
    <p:sldId id="362" r:id="rId67"/>
    <p:sldId id="283" r:id="rId68"/>
    <p:sldId id="286" r:id="rId69"/>
    <p:sldId id="300" r:id="rId70"/>
    <p:sldId id="385" r:id="rId71"/>
    <p:sldId id="386" r:id="rId72"/>
    <p:sldId id="387" r:id="rId73"/>
    <p:sldId id="388" r:id="rId74"/>
    <p:sldId id="389" r:id="rId75"/>
    <p:sldId id="390" r:id="rId76"/>
    <p:sldId id="391" r:id="rId77"/>
    <p:sldId id="392" r:id="rId78"/>
    <p:sldId id="393" r:id="rId79"/>
    <p:sldId id="358" r:id="rId80"/>
    <p:sldId id="359" r:id="rId81"/>
    <p:sldId id="396" r:id="rId82"/>
    <p:sldId id="397" r:id="rId83"/>
    <p:sldId id="398" r:id="rId84"/>
    <p:sldId id="399" r:id="rId85"/>
    <p:sldId id="400" r:id="rId86"/>
    <p:sldId id="401" r:id="rId87"/>
    <p:sldId id="402" r:id="rId88"/>
    <p:sldId id="403" r:id="rId89"/>
    <p:sldId id="404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03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slide" Target="slides/slide46.xml"/><Relationship Id="rId84" Type="http://schemas.openxmlformats.org/officeDocument/2006/relationships/slide" Target="slides/slide54.xml"/><Relationship Id="rId89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90" Type="http://schemas.openxmlformats.org/officeDocument/2006/relationships/slide" Target="slides/slide60.xml"/><Relationship Id="rId95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DB72C-12E7-44C3-BA8B-7DC69B17BC3F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BCB66-C744-486F-97E3-694C4E616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5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US" dirty="0" smtClean="0"/>
              <a:t>WISPAR </a:t>
            </a:r>
            <a:r>
              <a:rPr lang="en-US" baseline="0" dirty="0" smtClean="0"/>
              <a:t>was a collaborative effort between NOAA-NASA-NCAR.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5CE7E-6473-2643-B8E3-9A042BA0F0E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0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4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2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6974D-C57B-4A79-A4E6-C9B3756A77E7}" type="slidenum">
              <a:rPr lang="en-US"/>
              <a:pPr/>
              <a:t>24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3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78B5BC-0EDE-4DB8-BD34-D22B3365CAF7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1509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C57831-731D-4121-B55E-5A17DBA7315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Twohy et al 1997</a:t>
            </a:r>
          </a:p>
        </p:txBody>
      </p:sp>
    </p:spTree>
    <p:extLst>
      <p:ext uri="{BB962C8B-B14F-4D97-AF65-F5344CB8AC3E}">
        <p14:creationId xmlns:p14="http://schemas.microsoft.com/office/powerpoint/2010/main" val="273668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99049-B02A-48A2-AABA-657DB471A53E}" type="slidenum">
              <a:rPr lang="en-US"/>
              <a:pPr/>
              <a:t>29</a:t>
            </a:fld>
            <a:endParaRPr lang="en-US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3A6F8F-F5AE-4872-8838-22147BE12501}" type="slidenum">
              <a:rPr lang="en-US" sz="1200">
                <a:ea typeface="ＭＳ Ｐゴシック" pitchFamily="-107" charset="-128"/>
              </a:rPr>
              <a:pPr algn="r"/>
              <a:t>29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2129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Aerosols</a:t>
            </a:r>
            <a:r>
              <a:rPr lang="en-US" baseline="0" dirty="0" smtClean="0"/>
              <a:t> impact clouds—but do they affect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?  Most people say no…Field study showed otherwise…now this research will inspire new model inputs and lab studies…demonstrates synergy between lab, field, and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28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produce it correctly—had to move beyond standard methods (frits)-only happened because we are part of a Center which collaborates with SIO and oceanographers—forced chemists outside of the box…took over a year to get it right as you will here more about from Grant Deane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90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3DB9E-8F99-E341-A83D-54AA45EDC3A6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14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7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7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4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32C4-EE2A-4705-AA03-972E289395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41AD-1601-429B-877F-5CDCEECBD6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22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7CE9A-74DB-4678-A9C1-C6533026A9CC}" type="datetime1">
              <a:rPr lang="en-US"/>
              <a:pPr>
                <a:defRPr/>
              </a:pPr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1DD88-35E0-4E97-A9F0-89017CA06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54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22E-1ECF-47CF-A935-F0E54D9687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18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8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54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58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48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5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34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25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80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06BB2-326B-43CC-A9FA-687D7DA36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41E2-8E7F-4658-868A-B4F11F1C2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63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40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3B0-BE7D-4AFB-9CDF-61728A912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E1373-AEE4-4363-BDB6-B71875FB7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80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57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05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5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14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1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95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78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28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99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7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17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05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5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3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1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83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50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May 16,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0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0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5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8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7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2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6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7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8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9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40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E8D9-54B2-471F-9BDC-CAF65C92D6F4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F125C-59F9-4759-B88F-A6AE3F12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6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3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6BB2-326B-43CC-A9FA-687D7DA36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41E2-8E7F-4658-868A-B4F11F1C2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6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  <p:sldLayoutId id="214748370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8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25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5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9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017F5-8CE0-4668-BB1F-0A5C927F78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A41AD-1601-429B-877F-5CDCEECBD6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3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9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0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2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9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7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E78EB12-8DB4-A745-BA37-779614291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A5E20-4864-2A45-9778-1054DBBA72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0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Hobo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752E068-B184-4636-BFD6-0FD22596D09A}" type="datetime1">
              <a:rPr lang="en-US">
                <a:ea typeface="ＭＳ Ｐゴシック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5/16/2013</a:t>
            </a:fld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92DC904-241C-4713-A21C-207A848BE443}" type="slidenum">
              <a:rPr lang="en-US">
                <a:ea typeface="ＭＳ Ｐゴシック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323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457200"/>
            <a:fld id="{1205DB16-F3E1-7B41-BE18-DA9132C94C8C}" type="datetime4">
              <a:rPr lang="en-US" smtClean="0"/>
              <a:pPr defTabSz="457200"/>
              <a:t>May 16, 2013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457200"/>
            <a:fld id="{03722D57-58D6-9447-A6D5-A97F6C35A8FB}" type="slidenum">
              <a:rPr lang="en-US" smtClean="0"/>
              <a:pPr defTabSz="45720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5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5358-A498-43DF-BBC8-AAA5F70CAA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6DDD5-44DB-491F-AE13-9097F20C2A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0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5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FA64-BAF9-43EA-B6EF-4F4B16BCB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A898-8395-4EFA-8376-5E5FD11EF5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0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8.png"/><Relationship Id="rId4" Type="http://schemas.openxmlformats.org/officeDocument/2006/relationships/package" Target="../embeddings/Microsoft_Word_Document1.docx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23" y="101358"/>
            <a:ext cx="7886700" cy="184174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Overview: </a:t>
            </a:r>
            <a:r>
              <a:rPr lang="en-US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CalWater</a:t>
            </a:r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Briefing</a:t>
            </a:r>
            <a:b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National Science Foundation</a:t>
            </a:r>
            <a:b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May 16, 2013</a:t>
            </a:r>
            <a:endParaRPr lang="en-US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86109"/>
            <a:ext cx="9144000" cy="4351338"/>
          </a:xfrm>
        </p:spPr>
        <p:txBody>
          <a:bodyPr/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Marty Ralph (NOAA): Overview of </a:t>
            </a: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CalWater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, AR theme</a:t>
            </a: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Kim Prather (UCSD): Aerosol-cloud-precipitation theme</a:t>
            </a: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Chris </a:t>
            </a: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Fairall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(NOAA): CalWater2 Air-Sea Studies</a:t>
            </a: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Ruby Leung (PNNL): ACAPEX campaign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g04_2004-02-16_SSMI+Streamflow_prel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2" y="0"/>
            <a:ext cx="5038725" cy="6853238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58798" y="3785191"/>
            <a:ext cx="45561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  SSM/I satellite </a:t>
            </a:r>
            <a:r>
              <a:rPr lang="en-US" sz="1600" b="1" dirty="0" smtClean="0">
                <a:solidFill>
                  <a:prstClr val="white"/>
                </a:solidFill>
              </a:rPr>
              <a:t> data </a:t>
            </a:r>
            <a:r>
              <a:rPr lang="en-US" sz="1600" b="1" dirty="0">
                <a:solidFill>
                  <a:prstClr val="white"/>
                </a:solidFill>
              </a:rPr>
              <a:t>shows </a:t>
            </a:r>
            <a:r>
              <a:rPr lang="en-US" sz="1600" b="1" dirty="0" smtClean="0">
                <a:solidFill>
                  <a:prstClr val="white"/>
                </a:solidFill>
              </a:rPr>
              <a:t>atmospheric </a:t>
            </a:r>
            <a:r>
              <a:rPr lang="en-US" sz="1600" b="1" dirty="0">
                <a:solidFill>
                  <a:prstClr val="white"/>
                </a:solidFill>
              </a:rPr>
              <a:t>river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  </a:t>
            </a:r>
            <a:r>
              <a:rPr lang="en-US" sz="1600" b="1" dirty="0" smtClean="0">
                <a:solidFill>
                  <a:prstClr val="white"/>
                </a:solidFill>
              </a:rPr>
              <a:t>Stream gauge </a:t>
            </a:r>
            <a:r>
              <a:rPr lang="en-US" sz="1600" b="1" dirty="0">
                <a:solidFill>
                  <a:prstClr val="white"/>
                </a:solidFill>
              </a:rPr>
              <a:t>data </a:t>
            </a:r>
            <a:r>
              <a:rPr lang="en-US" sz="1600" b="1" dirty="0" smtClean="0">
                <a:solidFill>
                  <a:prstClr val="white"/>
                </a:solidFill>
              </a:rPr>
              <a:t>show regional </a:t>
            </a:r>
            <a:r>
              <a:rPr lang="en-US" sz="1600" b="1" dirty="0">
                <a:solidFill>
                  <a:prstClr val="white"/>
                </a:solidFill>
              </a:rPr>
              <a:t>extent of high </a:t>
            </a:r>
            <a:r>
              <a:rPr lang="en-US" sz="1600" b="1" dirty="0" smtClean="0">
                <a:solidFill>
                  <a:prstClr val="white"/>
                </a:solidFill>
              </a:rPr>
              <a:t>stream flow covers </a:t>
            </a:r>
            <a:r>
              <a:rPr lang="en-US" sz="1600" b="1" dirty="0">
                <a:solidFill>
                  <a:prstClr val="white"/>
                </a:solidFill>
              </a:rPr>
              <a:t>500 km of </a:t>
            </a:r>
            <a:r>
              <a:rPr lang="en-US" sz="1600" b="1" dirty="0" smtClean="0">
                <a:solidFill>
                  <a:prstClr val="white"/>
                </a:solidFill>
              </a:rPr>
              <a:t>coast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4969" y="2209816"/>
            <a:ext cx="395283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Russian River floods are associated with atmospheric rivers 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- all 7 floods over 8 years.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334001" y="304816"/>
            <a:ext cx="3651302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Flooding on California’s Russian River:  Role of atmospheric rivers </a:t>
            </a:r>
          </a:p>
          <a:p>
            <a:pPr algn="ctr"/>
            <a:endParaRPr lang="en-US" sz="14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Ralph, F.M., P. J. Neiman, G. A. Wick, S. I. </a:t>
            </a:r>
            <a:r>
              <a:rPr lang="en-US" sz="1400" dirty="0" err="1" smtClean="0">
                <a:solidFill>
                  <a:prstClr val="black"/>
                </a:solidFill>
              </a:rPr>
              <a:t>Gutman</a:t>
            </a:r>
            <a:r>
              <a:rPr lang="en-US" sz="1400" dirty="0" smtClean="0">
                <a:solidFill>
                  <a:prstClr val="black"/>
                </a:solidFill>
              </a:rPr>
              <a:t>, M. D. </a:t>
            </a:r>
            <a:r>
              <a:rPr lang="en-US" sz="1400" dirty="0" err="1" smtClean="0">
                <a:solidFill>
                  <a:prstClr val="black"/>
                </a:solidFill>
              </a:rPr>
              <a:t>Dettinger</a:t>
            </a:r>
            <a:r>
              <a:rPr lang="en-US" sz="1400" dirty="0" smtClean="0">
                <a:solidFill>
                  <a:prstClr val="black"/>
                </a:solidFill>
              </a:rPr>
              <a:t>, D. R. </a:t>
            </a:r>
            <a:r>
              <a:rPr lang="en-US" sz="1400" dirty="0" err="1" smtClean="0">
                <a:solidFill>
                  <a:prstClr val="black"/>
                </a:solidFill>
              </a:rPr>
              <a:t>Cayan</a:t>
            </a:r>
            <a:r>
              <a:rPr lang="en-US" sz="1400" dirty="0" smtClean="0">
                <a:solidFill>
                  <a:prstClr val="black"/>
                </a:solidFill>
              </a:rPr>
              <a:t>, A. White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sz="1400" i="1" dirty="0" err="1" smtClean="0">
                <a:solidFill>
                  <a:prstClr val="black"/>
                </a:solidFill>
              </a:rPr>
              <a:t>Geophys</a:t>
            </a:r>
            <a:r>
              <a:rPr lang="en-US" sz="1400" i="1" dirty="0" smtClean="0">
                <a:solidFill>
                  <a:prstClr val="black"/>
                </a:solidFill>
              </a:rPr>
              <a:t>. Res. </a:t>
            </a:r>
            <a:r>
              <a:rPr lang="en-US" sz="1400" i="1" dirty="0" err="1" smtClean="0">
                <a:solidFill>
                  <a:prstClr val="black"/>
                </a:solidFill>
              </a:rPr>
              <a:t>Lett</a:t>
            </a:r>
            <a:r>
              <a:rPr lang="en-US" sz="1400" i="1" dirty="0" smtClean="0">
                <a:solidFill>
                  <a:prstClr val="black"/>
                </a:solidFill>
              </a:rPr>
              <a:t>., 2006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133110" y="3657616"/>
            <a:ext cx="3923259" cy="2462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Flooding in Western Washington: The Connection to Atmospheric Rivers</a:t>
            </a:r>
          </a:p>
          <a:p>
            <a:pPr algn="ctr"/>
            <a:endParaRPr lang="en-US" sz="1400" dirty="0" smtClean="0">
              <a:solidFill>
                <a:prstClr val="black"/>
              </a:solidFill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Paul </a:t>
            </a:r>
            <a:r>
              <a:rPr lang="en-US" sz="1400" dirty="0">
                <a:solidFill>
                  <a:prstClr val="black"/>
                </a:solidFill>
              </a:rPr>
              <a:t>J. Neiman, Lawrence J. Schick, F. Martin Ralph, Mimi Hughes, and Gary A. Wick</a:t>
            </a:r>
          </a:p>
          <a:p>
            <a:pPr algn="ctr"/>
            <a:r>
              <a:rPr lang="en-US" sz="1400" i="1" dirty="0" smtClean="0">
                <a:solidFill>
                  <a:prstClr val="black"/>
                </a:solidFill>
              </a:rPr>
              <a:t>J. Hydrometeorology (2011)</a:t>
            </a:r>
          </a:p>
          <a:p>
            <a:pPr algn="ctr"/>
            <a:endParaRPr lang="en-US" sz="1400" i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>
                <a:solidFill>
                  <a:prstClr val="black"/>
                </a:solidFill>
              </a:rPr>
              <a:t>Of 48 annual peak daily flows on 4 watersheds, 46 were associated with the land-fall of atmospheric river conditions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_ar.ppt_contrib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609" y="1405606"/>
            <a:ext cx="5837295" cy="5282946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188731" y="304822"/>
            <a:ext cx="642336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Atmospheric Rivers, Floods and the Water Resources of California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by Mike </a:t>
            </a:r>
            <a:r>
              <a:rPr lang="en-US" sz="1400" dirty="0" err="1">
                <a:solidFill>
                  <a:prstClr val="black"/>
                </a:solidFill>
              </a:rPr>
              <a:t>Dettinger</a:t>
            </a:r>
            <a:r>
              <a:rPr lang="en-US" sz="1400" dirty="0">
                <a:solidFill>
                  <a:prstClr val="black"/>
                </a:solidFill>
              </a:rPr>
              <a:t>, Marty Ralph, , </a:t>
            </a:r>
            <a:r>
              <a:rPr lang="en-US" sz="1400" dirty="0" err="1">
                <a:solidFill>
                  <a:prstClr val="black"/>
                </a:solidFill>
              </a:rPr>
              <a:t>Tapash</a:t>
            </a:r>
            <a:r>
              <a:rPr lang="en-US" sz="1400" dirty="0">
                <a:solidFill>
                  <a:prstClr val="black"/>
                </a:solidFill>
              </a:rPr>
              <a:t> Das, Paul Neiman, Dan </a:t>
            </a:r>
            <a:r>
              <a:rPr lang="en-US" sz="1400" dirty="0" err="1">
                <a:solidFill>
                  <a:prstClr val="black"/>
                </a:solidFill>
              </a:rPr>
              <a:t>Cayan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b="1" i="1" dirty="0">
                <a:solidFill>
                  <a:prstClr val="black"/>
                </a:solidFill>
              </a:rPr>
              <a:t>Water, </a:t>
            </a:r>
            <a:r>
              <a:rPr lang="en-US" sz="1400" b="1" i="1" dirty="0" smtClean="0">
                <a:solidFill>
                  <a:prstClr val="black"/>
                </a:solidFill>
              </a:rPr>
              <a:t>2011</a:t>
            </a:r>
            <a:endParaRPr lang="en-US" sz="1400" b="1" dirty="0">
              <a:solidFill>
                <a:prstClr val="black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437609" y="1281815"/>
            <a:ext cx="8409045" cy="2090057"/>
            <a:chOff x="437609" y="1281793"/>
            <a:chExt cx="8409045" cy="2090057"/>
          </a:xfrm>
        </p:grpSpPr>
        <p:sp>
          <p:nvSpPr>
            <p:cNvPr id="5" name="TextBox 4"/>
            <p:cNvSpPr txBox="1"/>
            <p:nvPr/>
          </p:nvSpPr>
          <p:spPr>
            <a:xfrm>
              <a:off x="6274904" y="1281793"/>
              <a:ext cx="25717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25-35% of annual precipitation in the Pacific Northwest fell in association with atmospheric river events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0800000" flipV="1">
              <a:off x="1428750" y="1763486"/>
              <a:ext cx="4846154" cy="9956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37609" y="2020456"/>
              <a:ext cx="1497327" cy="13513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457200" y="3429011"/>
            <a:ext cx="6686550" cy="3429000"/>
            <a:chOff x="457200" y="3429000"/>
            <a:chExt cx="6686550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4572000" y="5657671"/>
              <a:ext cx="25717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35-45% of annual precipitation in California fell in association with atmospheric river events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0800000">
              <a:off x="1524000" y="4805634"/>
              <a:ext cx="2971800" cy="14427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57200" y="3429000"/>
              <a:ext cx="1086391" cy="13513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77000" y="3124211"/>
            <a:ext cx="2438400" cy="224676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An average AR transports the equivalent of 7.5 times the average discharge of the Mississippi River, or ~10 M acre feet/day</a:t>
            </a:r>
          </a:p>
        </p:txBody>
      </p:sp>
    </p:spTree>
    <p:extLst>
      <p:ext uri="{BB962C8B-B14F-4D97-AF65-F5344CB8AC3E}">
        <p14:creationId xmlns:p14="http://schemas.microsoft.com/office/powerpoint/2010/main" val="7920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15"/>
          <a:stretch/>
        </p:blipFill>
        <p:spPr bwMode="auto">
          <a:xfrm>
            <a:off x="4513264" y="1219216"/>
            <a:ext cx="4398962" cy="266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333399"/>
                </a:solidFill>
              </a:rPr>
              <a:t>Kinematic and Thermodynamic Structures of Sierra Barrier Jets and Overrunning Atmospheric Rivers during a Land-falling Winter Storm in Northern California</a:t>
            </a:r>
          </a:p>
          <a:p>
            <a:pPr algn="ctr" eaLnBrk="1" hangingPunct="1"/>
            <a:endParaRPr lang="en-US" sz="800" b="1">
              <a:solidFill>
                <a:srgbClr val="333399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1400">
                <a:solidFill>
                  <a:prstClr val="black"/>
                </a:solidFill>
                <a:latin typeface="Comic Sans MS" pitchFamily="66" charset="0"/>
              </a:rPr>
              <a:t>Kingsmill, Neiman, Moore, Hughes, Yuter and Ralph</a:t>
            </a:r>
            <a:endParaRPr lang="en-US" sz="1400" b="1">
              <a:solidFill>
                <a:srgbClr val="333399"/>
              </a:solidFill>
            </a:endParaRPr>
          </a:p>
          <a:p>
            <a:pPr algn="ctr" eaLnBrk="1" hangingPunct="1"/>
            <a:r>
              <a:rPr lang="en-US" sz="1200" b="1" i="1">
                <a:solidFill>
                  <a:srgbClr val="1F497D"/>
                </a:solidFill>
              </a:rPr>
              <a:t>Journal of Hydrometeorology, 2013  In Press</a:t>
            </a:r>
          </a:p>
        </p:txBody>
      </p:sp>
      <p:sp>
        <p:nvSpPr>
          <p:cNvPr id="2052" name="Rectangle 3"/>
          <p:cNvSpPr txBox="1">
            <a:spLocks noChangeArrowheads="1"/>
          </p:cNvSpPr>
          <p:nvPr/>
        </p:nvSpPr>
        <p:spPr bwMode="auto">
          <a:xfrm>
            <a:off x="76199" y="4980725"/>
            <a:ext cx="4437063" cy="180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Observing network clearly monitored both the AR and SBJ during two sub-periods within the </a:t>
            </a:r>
            <a:r>
              <a:rPr lang="en-US" b="1" dirty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-day IOP</a:t>
            </a:r>
            <a:endParaRPr lang="en-US" b="1" dirty="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</a:rPr>
              <a:t>SBJ western edge detected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</a:rPr>
              <a:t>SBJ deepened toward the north</a:t>
            </a:r>
            <a:endParaRPr lang="en-US" sz="1600" dirty="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</a:rPr>
              <a:t>AR rode up and over the SBJ</a:t>
            </a:r>
            <a:endParaRPr lang="en-US" sz="1600" dirty="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2" b="26136"/>
          <a:stretch/>
        </p:blipFill>
        <p:spPr bwMode="auto">
          <a:xfrm>
            <a:off x="4513265" y="3830799"/>
            <a:ext cx="4402137" cy="144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6"/>
          <a:stretch/>
        </p:blipFill>
        <p:spPr bwMode="auto">
          <a:xfrm>
            <a:off x="4513265" y="5230107"/>
            <a:ext cx="4402137" cy="147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1681" y="1288475"/>
            <a:ext cx="3434051" cy="2015836"/>
            <a:chOff x="221673" y="1219200"/>
            <a:chExt cx="3434051" cy="2015836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500" r="35613" b="26585"/>
            <a:stretch/>
          </p:blipFill>
          <p:spPr bwMode="auto">
            <a:xfrm>
              <a:off x="221673" y="1219200"/>
              <a:ext cx="1953491" cy="2015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698" y="1219200"/>
              <a:ext cx="1597026" cy="1270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31"/>
            <a:stretch/>
          </p:blipFill>
          <p:spPr bwMode="auto">
            <a:xfrm>
              <a:off x="2057400" y="2489994"/>
              <a:ext cx="1598324" cy="745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6199" y="3581400"/>
            <a:ext cx="44370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b="1" dirty="0">
                <a:solidFill>
                  <a:prstClr val="black"/>
                </a:solidFill>
              </a:rPr>
              <a:t>Landfalling storm 14-16 February 2011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</a:rPr>
              <a:t>Multi-Doppler scanning-radar retrievals 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</a:rPr>
              <a:t>Multi-wind-profiler time series diagnostics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</a:rPr>
              <a:t>Balloon soundings</a:t>
            </a:r>
            <a:endParaRPr lang="en-US" sz="1600" dirty="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/>
              <a:t>Representation of the Sierra Barrier Jet in 11 years of a high-resolution dynamical reanalysis downscaling compared with long-term wind profiler observations.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r="2805" b="2542"/>
          <a:stretch/>
        </p:blipFill>
        <p:spPr bwMode="auto">
          <a:xfrm>
            <a:off x="4077346" y="2438400"/>
            <a:ext cx="4990454" cy="44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1447800"/>
            <a:ext cx="853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Hughes, M., P. J. Neiman, E. </a:t>
            </a:r>
            <a:r>
              <a:rPr lang="en-US" sz="1600" dirty="0" err="1">
                <a:solidFill>
                  <a:prstClr val="black"/>
                </a:solidFill>
              </a:rPr>
              <a:t>Sukovich</a:t>
            </a:r>
            <a:r>
              <a:rPr lang="en-US" sz="1600" dirty="0">
                <a:solidFill>
                  <a:prstClr val="black"/>
                </a:solidFill>
              </a:rPr>
              <a:t> and F. M. Ralph, </a:t>
            </a:r>
            <a:r>
              <a:rPr lang="en-US" sz="1600" dirty="0" smtClean="0">
                <a:solidFill>
                  <a:prstClr val="black"/>
                </a:solidFill>
              </a:rPr>
              <a:t>2012, </a:t>
            </a:r>
            <a:r>
              <a:rPr lang="en-US" sz="1600" i="1" dirty="0">
                <a:solidFill>
                  <a:prstClr val="black"/>
                </a:solidFill>
              </a:rPr>
              <a:t>J. </a:t>
            </a:r>
            <a:r>
              <a:rPr lang="en-US" sz="1600" i="1" dirty="0" err="1">
                <a:solidFill>
                  <a:prstClr val="black"/>
                </a:solidFill>
              </a:rPr>
              <a:t>Geophys</a:t>
            </a:r>
            <a:r>
              <a:rPr lang="en-US" sz="1600" i="1" dirty="0">
                <a:solidFill>
                  <a:prstClr val="black"/>
                </a:solidFill>
              </a:rPr>
              <a:t>. Res. – Atmos.,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prstClr val="black"/>
                </a:solidFill>
              </a:rPr>
              <a:t>117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4453" y="2111514"/>
            <a:ext cx="194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NARR 32 km grid size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1893" y="2111514"/>
            <a:ext cx="1598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RD 6 km grid size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36" y="2111514"/>
            <a:ext cx="40427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Method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11 years of profiler-observed SBJs (256)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Compared  with </a:t>
            </a:r>
            <a:r>
              <a:rPr lang="en-US" sz="1600" dirty="0" err="1" smtClean="0">
                <a:solidFill>
                  <a:prstClr val="black"/>
                </a:solidFill>
              </a:rPr>
              <a:t>reanalyses</a:t>
            </a:r>
            <a:r>
              <a:rPr lang="en-US" sz="1600" dirty="0" smtClean="0">
                <a:solidFill>
                  <a:prstClr val="black"/>
                </a:solidFill>
              </a:rPr>
              <a:t> ranging from 275 km, 32 km, 10 km to 6 km grid sizes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3280958"/>
            <a:ext cx="400114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Results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NNRP (275 km) does not have SBJs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NARR (32 km) and CARD (10 km) SBJ is 2 times as deep as observed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WRF RD (6 km) has 80% of SBJs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SBJs in WRF RD (6 km) are best match to observed strength and depth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WRF RD misses stable layer below 500 m MSL in SBJs (compared to </a:t>
            </a:r>
            <a:r>
              <a:rPr lang="en-US" sz="1600" dirty="0" err="1" smtClean="0">
                <a:solidFill>
                  <a:prstClr val="black"/>
                </a:solidFill>
              </a:rPr>
              <a:t>radiosondes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Vapor transport in 6-km WRF-RD differs greatly from 32-km NARR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NARR 35% too much flux into Sierra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NARR 20% too little flux along Sierra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0272" r="10695" b="48104"/>
          <a:stretch/>
        </p:blipFill>
        <p:spPr>
          <a:xfrm>
            <a:off x="23410" y="1371600"/>
            <a:ext cx="9109454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6" y="457222"/>
            <a:ext cx="80138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Planetary- and synoptic-scale conditions in a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March 2005 case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9805" y="6172200"/>
            <a:ext cx="386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From Ralph et al. 2011, </a:t>
            </a:r>
            <a:r>
              <a:rPr lang="en-US" i="1" dirty="0" smtClean="0">
                <a:solidFill>
                  <a:prstClr val="black"/>
                </a:solidFill>
              </a:rPr>
              <a:t>Mon. </a:t>
            </a:r>
            <a:r>
              <a:rPr lang="en-US" i="1" dirty="0" err="1">
                <a:solidFill>
                  <a:prstClr val="black"/>
                </a:solidFill>
              </a:rPr>
              <a:t>W</a:t>
            </a:r>
            <a:r>
              <a:rPr lang="en-US" i="1" dirty="0" err="1" smtClean="0">
                <a:solidFill>
                  <a:prstClr val="black"/>
                </a:solidFill>
              </a:rPr>
              <a:t>ea</a:t>
            </a:r>
            <a:r>
              <a:rPr lang="en-US" i="1" dirty="0" smtClean="0">
                <a:solidFill>
                  <a:prstClr val="black"/>
                </a:solidFill>
              </a:rPr>
              <a:t>. Rev.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awra_fig3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50485"/>
              <a:stretch>
                <a:fillRect/>
              </a:stretch>
            </p:blipFill>
          </mc:Choice>
          <mc:Fallback>
            <p:blipFill>
              <a:blip r:embed="rId3"/>
              <a:srcRect l="50485"/>
              <a:stretch>
                <a:fillRect/>
              </a:stretch>
            </p:blipFill>
          </mc:Fallback>
        </mc:AlternateContent>
        <p:spPr>
          <a:xfrm>
            <a:off x="44375" y="1080271"/>
            <a:ext cx="4663411" cy="57505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ar_reanalysi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6" y="702208"/>
            <a:ext cx="2261037" cy="1399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2037" y="83403"/>
            <a:ext cx="609716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 smtClean="0">
                <a:solidFill>
                  <a:prstClr val="black"/>
                </a:solidFill>
              </a:rPr>
              <a:t>Atmospheric Rivers in IPCC-AR4 climate-change projections by 7 modern </a:t>
            </a:r>
            <a:r>
              <a:rPr lang="en-US" sz="2400" b="1" dirty="0" err="1" smtClean="0">
                <a:solidFill>
                  <a:prstClr val="black"/>
                </a:solidFill>
              </a:rPr>
              <a:t>GCMs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656" y="5159840"/>
            <a:ext cx="3810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Dettinger, M.D., 2011, Climate change, atmospheric rivers and floods in California—A </a:t>
            </a:r>
            <a:r>
              <a:rPr lang="en-US" sz="1600" dirty="0" err="1">
                <a:solidFill>
                  <a:prstClr val="black"/>
                </a:solidFill>
              </a:rPr>
              <a:t>multimodel</a:t>
            </a:r>
            <a:r>
              <a:rPr lang="en-US" sz="1600" dirty="0">
                <a:solidFill>
                  <a:prstClr val="black"/>
                </a:solidFill>
              </a:rPr>
              <a:t> analysis of storm frequency and magnitude changes: Journal of American Water Resources Association, 47, 514-523.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8683" y="16667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</a:rPr>
              <a:t>Water Vapor &amp;</a:t>
            </a:r>
          </a:p>
          <a:p>
            <a:pPr defTabSz="457200"/>
            <a:r>
              <a:rPr lang="en-US" dirty="0" smtClean="0">
                <a:solidFill>
                  <a:srgbClr val="FFFFFF"/>
                </a:solidFill>
              </a:rPr>
              <a:t> Low-Level Winds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3898" y="714829"/>
            <a:ext cx="101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 smtClean="0">
                <a:solidFill>
                  <a:prstClr val="white"/>
                </a:solidFill>
              </a:rPr>
              <a:t>Obs</a:t>
            </a:r>
            <a:r>
              <a:rPr lang="en-US" dirty="0" smtClean="0">
                <a:solidFill>
                  <a:prstClr val="white"/>
                </a:solidFill>
              </a:rPr>
              <a:t> case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7654" y="1322725"/>
            <a:ext cx="4113946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00"/>
                </a:solidFill>
              </a:rPr>
              <a:t>By end of 21</a:t>
            </a:r>
            <a:r>
              <a:rPr lang="en-US" b="1" baseline="30000" dirty="0" smtClean="0">
                <a:solidFill>
                  <a:srgbClr val="000000"/>
                </a:solidFill>
              </a:rPr>
              <a:t>st</a:t>
            </a:r>
            <a:r>
              <a:rPr lang="en-US" b="1" dirty="0" smtClean="0">
                <a:solidFill>
                  <a:srgbClr val="000000"/>
                </a:solidFill>
              </a:rPr>
              <a:t> Century, most </a:t>
            </a:r>
            <a:r>
              <a:rPr lang="en-US" b="1" dirty="0" err="1" smtClean="0">
                <a:solidFill>
                  <a:srgbClr val="000000"/>
                </a:solidFill>
              </a:rPr>
              <a:t>GCMs</a:t>
            </a:r>
            <a:r>
              <a:rPr lang="en-US" b="1" dirty="0" smtClean="0">
                <a:solidFill>
                  <a:srgbClr val="000000"/>
                </a:solidFill>
              </a:rPr>
              <a:t> yield:</a:t>
            </a:r>
          </a:p>
          <a:p>
            <a:pPr defTabSz="457200"/>
            <a:r>
              <a:rPr lang="en-US" b="1" dirty="0" smtClean="0">
                <a:solidFill>
                  <a:srgbClr val="000000"/>
                </a:solidFill>
              </a:rPr>
              <a:t> </a:t>
            </a:r>
          </a:p>
          <a:p>
            <a:pPr defTabSz="457200">
              <a:buFont typeface="Arial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  </a:t>
            </a:r>
            <a:r>
              <a:rPr lang="en-US" b="1" dirty="0" smtClean="0">
                <a:solidFill>
                  <a:srgbClr val="000000"/>
                </a:solidFill>
              </a:rPr>
              <a:t>More atmospheric vapor content, but weakening westerly winds </a:t>
            </a:r>
          </a:p>
          <a:p>
            <a:pPr defTabSz="457200">
              <a:buFont typeface="Arial" charset="0"/>
              <a:buChar char="•"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defTabSz="457200">
              <a:buFont typeface="Wingdings" pitchFamily="-65" charset="2"/>
              <a:buChar char="à"/>
            </a:pPr>
            <a:r>
              <a:rPr lang="en-US" b="1" dirty="0" smtClean="0">
                <a:solidFill>
                  <a:srgbClr val="000000"/>
                </a:solidFill>
                <a:sym typeface="Wingdings" charset="2"/>
              </a:rPr>
              <a:t>Net increase in “intensity” of extreme AR storms</a:t>
            </a:r>
            <a:endParaRPr lang="en-US" b="1" dirty="0" smtClean="0">
              <a:solidFill>
                <a:srgbClr val="000000"/>
              </a:solidFill>
            </a:endParaRPr>
          </a:p>
          <a:p>
            <a:pPr defTabSz="457200"/>
            <a:endParaRPr lang="en-US" b="1" dirty="0" smtClean="0">
              <a:solidFill>
                <a:srgbClr val="000000"/>
              </a:solidFill>
            </a:endParaRPr>
          </a:p>
          <a:p>
            <a:pPr defTabSz="457200">
              <a:buFont typeface="Arial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 Warmer ARs (+1.8 C) 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 snowline raised by about 1000 feet on average</a:t>
            </a:r>
            <a:endParaRPr lang="en-US" b="1" dirty="0" smtClean="0">
              <a:solidFill>
                <a:srgbClr val="000000"/>
              </a:solidFill>
            </a:endParaRPr>
          </a:p>
          <a:p>
            <a:pPr defTabSz="457200">
              <a:buFont typeface="Arial" charset="0"/>
              <a:buChar char="•"/>
            </a:pPr>
            <a:endParaRPr lang="en-US" sz="1400" b="1" i="1" dirty="0" smtClean="0">
              <a:solidFill>
                <a:srgbClr val="000000"/>
              </a:solidFill>
            </a:endParaRPr>
          </a:p>
          <a:p>
            <a:pPr defTabSz="457200">
              <a:buFont typeface="Arial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 Lengthening of AR seasons (maybe?)</a:t>
            </a:r>
          </a:p>
          <a:p>
            <a:pPr defTabSz="457200">
              <a:buFont typeface="Arial" charset="0"/>
              <a:buChar char="•"/>
            </a:pPr>
            <a:endParaRPr lang="en-US" sz="1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D09-0306-0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8" y="-25400"/>
            <a:ext cx="92122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ispar_emble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8" y="76200"/>
            <a:ext cx="1379879" cy="1371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600200" y="0"/>
            <a:ext cx="8077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>
              <a:defRPr/>
            </a:pPr>
            <a:r>
              <a:rPr lang="en-US" sz="32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W</a:t>
            </a:r>
            <a:r>
              <a:rPr lang="en-US" sz="28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INTER</a:t>
            </a:r>
            <a:r>
              <a:rPr lang="en-US" sz="32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 S</a:t>
            </a:r>
            <a:r>
              <a:rPr lang="en-US" sz="28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TORMS</a:t>
            </a:r>
            <a:r>
              <a:rPr lang="en-US" sz="32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8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AND</a:t>
            </a:r>
            <a:r>
              <a:rPr lang="en-US" sz="32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 P</a:t>
            </a:r>
            <a:r>
              <a:rPr lang="en-US" sz="28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ACIFIC</a:t>
            </a:r>
            <a:r>
              <a:rPr lang="en-US" sz="32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 A</a:t>
            </a:r>
            <a:r>
              <a:rPr lang="en-US" sz="28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TMOSPHERIC</a:t>
            </a:r>
            <a:r>
              <a:rPr lang="en-US" sz="32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 R</a:t>
            </a:r>
            <a:r>
              <a:rPr lang="en-US" sz="28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IVERS</a:t>
            </a:r>
            <a:r>
              <a:rPr lang="en-US" sz="3200" kern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 (WISPAR)</a:t>
            </a:r>
            <a:endParaRPr lang="en-US" sz="3200" kern="0" dirty="0">
              <a:ln w="10160">
                <a:solidFill>
                  <a:srgbClr val="4F81BD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 rot="16200000">
            <a:off x="8326989" y="6059079"/>
            <a:ext cx="13468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rgbClr val="FFFFF7"/>
                </a:solidFill>
              </a:rPr>
              <a:t>Photo Credit:  </a:t>
            </a:r>
            <a:r>
              <a:rPr lang="en-US" sz="1000" dirty="0" smtClean="0">
                <a:solidFill>
                  <a:srgbClr val="FFFFF7"/>
                </a:solidFill>
              </a:rPr>
              <a:t>NASA</a:t>
            </a:r>
            <a:endParaRPr lang="en-US" sz="1000" dirty="0">
              <a:solidFill>
                <a:srgbClr val="FFFFF7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4648200"/>
            <a:ext cx="8610600" cy="2133600"/>
            <a:chOff x="228600" y="4648200"/>
            <a:chExt cx="8610600" cy="2133600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228600" y="4648200"/>
              <a:ext cx="59436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spc="5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J. R. Spackman</a:t>
              </a:r>
              <a:r>
                <a:rPr lang="en-US" sz="1800" b="1" spc="50" baseline="3000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1,2</a:t>
              </a:r>
              <a:r>
                <a:rPr lang="en-US" sz="1800" b="1" spc="5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G. A. Wick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1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M. L. Black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3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F. M. Ralph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1</a:t>
              </a:r>
              <a:r>
                <a:rPr lang="en-US" sz="1800" b="1" spc="5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Y. Song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4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</a:t>
              </a:r>
              <a:r>
                <a:rPr lang="en-US" sz="1800" b="1" spc="5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Y. 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Zhu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4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P. J. Neiman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1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J. Intrieri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1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T. Hock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5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B. H. Lambrigtsen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6</a:t>
              </a:r>
              <a:r>
                <a:rPr lang="en-US" sz="18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, R. E. Hood</a:t>
              </a:r>
              <a:r>
                <a:rPr lang="en-US" sz="18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7</a:t>
              </a:r>
              <a:endParaRPr lang="en-US" sz="1800" b="1" spc="50" baseline="300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04800" y="5715000"/>
              <a:ext cx="85344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numCol="2" spcCol="9144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 spc="50" baseline="3000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1</a:t>
              </a:r>
              <a:r>
                <a:rPr lang="en-US" sz="1400" b="1" spc="5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NOAA Earth System Research Laboratory</a:t>
              </a:r>
            </a:p>
            <a:p>
              <a:r>
                <a:rPr lang="en-US" sz="14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2</a:t>
              </a:r>
              <a:r>
                <a:rPr lang="en-US" sz="14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Science and Technology Corporation</a:t>
              </a:r>
              <a:endParaRPr lang="en-US" sz="1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endParaRPr>
            </a:p>
            <a:p>
              <a:r>
                <a:rPr lang="en-US" sz="14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3</a:t>
              </a:r>
              <a:r>
                <a:rPr lang="en-US" sz="14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NOAA AOML Hurricane Research Division</a:t>
              </a:r>
              <a:endParaRPr lang="en-US" sz="1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endParaRPr>
            </a:p>
            <a:p>
              <a:r>
                <a:rPr lang="en-US" sz="14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4</a:t>
              </a:r>
              <a:r>
                <a:rPr lang="en-US" sz="14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NCEP Environmental Modeling Center</a:t>
              </a:r>
            </a:p>
            <a:p>
              <a:r>
                <a:rPr lang="en-US" sz="14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5</a:t>
              </a:r>
              <a:r>
                <a:rPr lang="en-US" sz="14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National Center for Atmospheric Research</a:t>
              </a:r>
              <a:endParaRPr lang="en-US" sz="1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endParaRPr>
            </a:p>
            <a:p>
              <a:r>
                <a:rPr lang="en-US" sz="14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6</a:t>
              </a:r>
              <a:r>
                <a:rPr lang="en-US" sz="14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NASA Jet Propulsion Laboratory</a:t>
              </a:r>
              <a:endParaRPr lang="en-US" sz="1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endParaRPr>
            </a:p>
            <a:p>
              <a:r>
                <a:rPr lang="en-US" sz="1400" b="1" spc="50" baseline="3000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7</a:t>
              </a:r>
              <a:r>
                <a:rPr lang="en-US" sz="14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/>
                  <a:cs typeface="Arial"/>
                </a:rPr>
                <a:t>NOAA Unmanned Aircraft Systems Program</a:t>
              </a:r>
              <a:endParaRPr lang="en-US" sz="1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endParaRPr>
            </a:p>
            <a:p>
              <a:endParaRPr lang="en-US" sz="14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4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ivt_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" y="152400"/>
            <a:ext cx="90344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5562600" y="609616"/>
            <a:ext cx="3200400" cy="9310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68634" tIns="34317" rIns="68634" bIns="343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prstClr val="black"/>
                </a:solidFill>
              </a:rPr>
              <a:t>GH AR Flight, </a:t>
            </a:r>
            <a:endParaRPr lang="en-US" sz="2800" dirty="0" smtClean="0">
              <a:solidFill>
                <a:prstClr val="black"/>
              </a:solidFill>
            </a:endParaRPr>
          </a:p>
          <a:p>
            <a:pPr algn="ctr" eaLnBrk="1" hangingPunct="1"/>
            <a:r>
              <a:rPr lang="en-US" sz="2800" dirty="0" smtClean="0">
                <a:solidFill>
                  <a:prstClr val="black"/>
                </a:solidFill>
              </a:rPr>
              <a:t>11-12 </a:t>
            </a:r>
            <a:r>
              <a:rPr lang="en-US" sz="2800" dirty="0">
                <a:solidFill>
                  <a:prstClr val="black"/>
                </a:solidFill>
              </a:rPr>
              <a:t>Feb </a:t>
            </a:r>
            <a:r>
              <a:rPr lang="en-US" sz="2800" dirty="0" smtClean="0">
                <a:solidFill>
                  <a:prstClr val="black"/>
                </a:solidFill>
              </a:rPr>
              <a:t>2011, IVT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9220" name="Group 3"/>
          <p:cNvGrpSpPr>
            <a:grpSpLocks/>
          </p:cNvGrpSpPr>
          <p:nvPr/>
        </p:nvGrpSpPr>
        <p:grpSpPr bwMode="auto">
          <a:xfrm>
            <a:off x="1371601" y="990604"/>
            <a:ext cx="1854296" cy="2111375"/>
            <a:chOff x="1704109" y="2466109"/>
            <a:chExt cx="3383911" cy="3851564"/>
          </a:xfrm>
        </p:grpSpPr>
        <p:pic>
          <p:nvPicPr>
            <p:cNvPr id="9221" name="Picture 1" descr="drops_f18_0530z_full_domai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3" t="41357" r="47971" b="18434"/>
            <a:stretch>
              <a:fillRect/>
            </a:stretch>
          </p:blipFill>
          <p:spPr bwMode="auto">
            <a:xfrm>
              <a:off x="1704109" y="2466109"/>
              <a:ext cx="3134591" cy="385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Box 52"/>
            <p:cNvSpPr txBox="1">
              <a:spLocks noChangeArrowheads="1"/>
            </p:cNvSpPr>
            <p:nvPr/>
          </p:nvSpPr>
          <p:spPr bwMode="auto">
            <a:xfrm>
              <a:off x="2128027" y="2878456"/>
              <a:ext cx="1119932" cy="673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start</a:t>
              </a:r>
            </a:p>
          </p:txBody>
        </p:sp>
        <p:sp>
          <p:nvSpPr>
            <p:cNvPr id="9223" name="TextBox 53"/>
            <p:cNvSpPr txBox="1">
              <a:spLocks noChangeArrowheads="1"/>
            </p:cNvSpPr>
            <p:nvPr/>
          </p:nvSpPr>
          <p:spPr bwMode="auto">
            <a:xfrm>
              <a:off x="4095749" y="4576763"/>
              <a:ext cx="992271" cy="673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prstClr val="black"/>
                  </a:solidFill>
                </a:rPr>
                <a:t>end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183622" y="2805592"/>
            <a:ext cx="3475182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186x10</a:t>
            </a:r>
            <a:r>
              <a:rPr lang="en-US" sz="3600" b="1" baseline="30000" dirty="0" smtClean="0">
                <a:solidFill>
                  <a:prstClr val="black"/>
                </a:solidFill>
              </a:rPr>
              <a:t>6</a:t>
            </a:r>
            <a:r>
              <a:rPr lang="en-US" sz="3600" b="1" dirty="0" smtClean="0">
                <a:solidFill>
                  <a:prstClr val="black"/>
                </a:solidFill>
              </a:rPr>
              <a:t> kg/s flux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3752" y="1868215"/>
            <a:ext cx="2630848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403 km wide</a:t>
            </a:r>
            <a:endParaRPr lang="en-US" sz="3600" b="1" dirty="0">
              <a:solidFill>
                <a:prstClr val="black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733800" y="2514600"/>
            <a:ext cx="2438400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81600" y="3429004"/>
            <a:ext cx="3768980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~11 “</a:t>
            </a:r>
            <a:r>
              <a:rPr lang="en-US" sz="3600" b="1" dirty="0" err="1" smtClean="0">
                <a:solidFill>
                  <a:prstClr val="black"/>
                </a:solidFill>
              </a:rPr>
              <a:t>Mississippis</a:t>
            </a:r>
            <a:r>
              <a:rPr lang="en-US" sz="3600" b="1" dirty="0" smtClean="0">
                <a:solidFill>
                  <a:prstClr val="black"/>
                </a:solidFill>
              </a:rPr>
              <a:t>” 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86909" y="4075347"/>
            <a:ext cx="500233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10 Million Acre Feet/day 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1" y="41423"/>
            <a:ext cx="7401727" cy="67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C89F6-B92D-49F7-9054-A617BBB8577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5832" y="228622"/>
            <a:ext cx="3276600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California has begun implementation of key land-based sensors</a:t>
            </a:r>
          </a:p>
        </p:txBody>
      </p:sp>
      <p:sp>
        <p:nvSpPr>
          <p:cNvPr id="5" name="Oval 4"/>
          <p:cNvSpPr/>
          <p:nvPr/>
        </p:nvSpPr>
        <p:spPr>
          <a:xfrm>
            <a:off x="790481" y="699730"/>
            <a:ext cx="402336" cy="401696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87159" y="2186804"/>
            <a:ext cx="402336" cy="401696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96796" y="3388802"/>
            <a:ext cx="402336" cy="401696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98875" y="4513052"/>
            <a:ext cx="402336" cy="401696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717422" y="5304806"/>
            <a:ext cx="182880" cy="182880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8353" y="4108258"/>
            <a:ext cx="182880" cy="18288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68754" y="1693940"/>
            <a:ext cx="7699057" cy="2031325"/>
            <a:chOff x="1368743" y="2743200"/>
            <a:chExt cx="7699057" cy="2031325"/>
          </a:xfrm>
        </p:grpSpPr>
        <p:sp>
          <p:nvSpPr>
            <p:cNvPr id="2" name="TextBox 1"/>
            <p:cNvSpPr txBox="1"/>
            <p:nvPr/>
          </p:nvSpPr>
          <p:spPr>
            <a:xfrm>
              <a:off x="4876800" y="2743200"/>
              <a:ext cx="4191000" cy="2031325"/>
            </a:xfrm>
            <a:prstGeom prst="rect">
              <a:avLst/>
            </a:prstGeom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An Atmospheric River-focused long-term observing network is being installed in CA as part of a 5-year project between CA Dept. of Water Resources (DWR), NOAA and Scripps Inst. Of Oceanography</a:t>
              </a:r>
            </a:p>
            <a:p>
              <a:pPr marL="342900" indent="-342900">
                <a:buFontTx/>
                <a:buChar char="-"/>
              </a:pPr>
              <a:r>
                <a:rPr lang="en-US" b="1" dirty="0">
                  <a:solidFill>
                    <a:prstClr val="white"/>
                  </a:solidFill>
                </a:rPr>
                <a:t>Installed 2008-2014</a:t>
              </a:r>
            </a:p>
            <a:p>
              <a:pPr marL="342900" indent="-342900">
                <a:buFontTx/>
                <a:buChar char="-"/>
              </a:pPr>
              <a:r>
                <a:rPr lang="en-US" b="1" dirty="0">
                  <a:solidFill>
                    <a:prstClr val="white"/>
                  </a:solidFill>
                </a:rPr>
                <a:t>&gt;100 field sites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368743" y="3106671"/>
              <a:ext cx="640080" cy="640080"/>
            </a:xfrm>
            <a:prstGeom prst="ellipse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8363" y="2675557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Bodega Bay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Atmos. River Observatory (ARO) to be installed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Dec 2012</a:t>
            </a:r>
          </a:p>
        </p:txBody>
      </p:sp>
    </p:spTree>
    <p:extLst>
      <p:ext uri="{BB962C8B-B14F-4D97-AF65-F5344CB8AC3E}">
        <p14:creationId xmlns:p14="http://schemas.microsoft.com/office/powerpoint/2010/main" val="29352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/>
          <a:stretch/>
        </p:blipFill>
        <p:spPr bwMode="auto">
          <a:xfrm>
            <a:off x="1090613" y="304800"/>
            <a:ext cx="6962775" cy="560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867400" y="1782649"/>
            <a:ext cx="1219200" cy="636723"/>
            <a:chOff x="5939703" y="2397072"/>
            <a:chExt cx="1219200" cy="636723"/>
          </a:xfrm>
        </p:grpSpPr>
        <p:sp>
          <p:nvSpPr>
            <p:cNvPr id="4" name="Rectangle 3"/>
            <p:cNvSpPr/>
            <p:nvPr/>
          </p:nvSpPr>
          <p:spPr>
            <a:xfrm rot="18720000">
              <a:off x="6435003" y="2097956"/>
              <a:ext cx="228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rot="-180000" flipH="1">
              <a:off x="6382442" y="2558513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-180000" flipH="1">
              <a:off x="6563763" y="2719954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-180000" flipH="1">
              <a:off x="6745084" y="2881395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-180000" flipH="1">
              <a:off x="6201121" y="2397072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 rot="3657845">
            <a:off x="7375674" y="1753053"/>
            <a:ext cx="381000" cy="64375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347490" y="1703493"/>
            <a:ext cx="604160" cy="662879"/>
          </a:xfrm>
          <a:custGeom>
            <a:avLst/>
            <a:gdLst>
              <a:gd name="connsiteX0" fmla="*/ 59237 w 563111"/>
              <a:gd name="connsiteY0" fmla="*/ 85240 h 635430"/>
              <a:gd name="connsiteX1" fmla="*/ 97982 w 563111"/>
              <a:gd name="connsiteY1" fmla="*/ 54244 h 635430"/>
              <a:gd name="connsiteX2" fmla="*/ 136728 w 563111"/>
              <a:gd name="connsiteY2" fmla="*/ 23247 h 635430"/>
              <a:gd name="connsiteX3" fmla="*/ 183223 w 563111"/>
              <a:gd name="connsiteY3" fmla="*/ 7749 h 635430"/>
              <a:gd name="connsiteX4" fmla="*/ 206470 w 563111"/>
              <a:gd name="connsiteY4" fmla="*/ 0 h 635430"/>
              <a:gd name="connsiteX5" fmla="*/ 260715 w 563111"/>
              <a:gd name="connsiteY5" fmla="*/ 7749 h 635430"/>
              <a:gd name="connsiteX6" fmla="*/ 307209 w 563111"/>
              <a:gd name="connsiteY6" fmla="*/ 23247 h 635430"/>
              <a:gd name="connsiteX7" fmla="*/ 314959 w 563111"/>
              <a:gd name="connsiteY7" fmla="*/ 46494 h 635430"/>
              <a:gd name="connsiteX8" fmla="*/ 330457 w 563111"/>
              <a:gd name="connsiteY8" fmla="*/ 61993 h 635430"/>
              <a:gd name="connsiteX9" fmla="*/ 345955 w 563111"/>
              <a:gd name="connsiteY9" fmla="*/ 85240 h 635430"/>
              <a:gd name="connsiteX10" fmla="*/ 353704 w 563111"/>
              <a:gd name="connsiteY10" fmla="*/ 108488 h 635430"/>
              <a:gd name="connsiteX11" fmla="*/ 369203 w 563111"/>
              <a:gd name="connsiteY11" fmla="*/ 123986 h 635430"/>
              <a:gd name="connsiteX12" fmla="*/ 392450 w 563111"/>
              <a:gd name="connsiteY12" fmla="*/ 185979 h 635430"/>
              <a:gd name="connsiteX13" fmla="*/ 423447 w 563111"/>
              <a:gd name="connsiteY13" fmla="*/ 278969 h 635430"/>
              <a:gd name="connsiteX14" fmla="*/ 431196 w 563111"/>
              <a:gd name="connsiteY14" fmla="*/ 302216 h 635430"/>
              <a:gd name="connsiteX15" fmla="*/ 438945 w 563111"/>
              <a:gd name="connsiteY15" fmla="*/ 325464 h 635430"/>
              <a:gd name="connsiteX16" fmla="*/ 469942 w 563111"/>
              <a:gd name="connsiteY16" fmla="*/ 371959 h 635430"/>
              <a:gd name="connsiteX17" fmla="*/ 485440 w 563111"/>
              <a:gd name="connsiteY17" fmla="*/ 418454 h 635430"/>
              <a:gd name="connsiteX18" fmla="*/ 493189 w 563111"/>
              <a:gd name="connsiteY18" fmla="*/ 441701 h 635430"/>
              <a:gd name="connsiteX19" fmla="*/ 508687 w 563111"/>
              <a:gd name="connsiteY19" fmla="*/ 457200 h 635430"/>
              <a:gd name="connsiteX20" fmla="*/ 539684 w 563111"/>
              <a:gd name="connsiteY20" fmla="*/ 503694 h 635430"/>
              <a:gd name="connsiteX21" fmla="*/ 547433 w 563111"/>
              <a:gd name="connsiteY21" fmla="*/ 534691 h 635430"/>
              <a:gd name="connsiteX22" fmla="*/ 562932 w 563111"/>
              <a:gd name="connsiteY22" fmla="*/ 550189 h 635430"/>
              <a:gd name="connsiteX23" fmla="*/ 539684 w 563111"/>
              <a:gd name="connsiteY23" fmla="*/ 596684 h 635430"/>
              <a:gd name="connsiteX24" fmla="*/ 524186 w 563111"/>
              <a:gd name="connsiteY24" fmla="*/ 612183 h 635430"/>
              <a:gd name="connsiteX25" fmla="*/ 431196 w 563111"/>
              <a:gd name="connsiteY25" fmla="*/ 635430 h 635430"/>
              <a:gd name="connsiteX26" fmla="*/ 369203 w 563111"/>
              <a:gd name="connsiteY26" fmla="*/ 627681 h 635430"/>
              <a:gd name="connsiteX27" fmla="*/ 330457 w 563111"/>
              <a:gd name="connsiteY27" fmla="*/ 604433 h 635430"/>
              <a:gd name="connsiteX28" fmla="*/ 283962 w 563111"/>
              <a:gd name="connsiteY28" fmla="*/ 588935 h 635430"/>
              <a:gd name="connsiteX29" fmla="*/ 229718 w 563111"/>
              <a:gd name="connsiteY29" fmla="*/ 573437 h 635430"/>
              <a:gd name="connsiteX30" fmla="*/ 183223 w 563111"/>
              <a:gd name="connsiteY30" fmla="*/ 550189 h 635430"/>
              <a:gd name="connsiteX31" fmla="*/ 159976 w 563111"/>
              <a:gd name="connsiteY31" fmla="*/ 534691 h 635430"/>
              <a:gd name="connsiteX32" fmla="*/ 113481 w 563111"/>
              <a:gd name="connsiteY32" fmla="*/ 519193 h 635430"/>
              <a:gd name="connsiteX33" fmla="*/ 90233 w 563111"/>
              <a:gd name="connsiteY33" fmla="*/ 511444 h 635430"/>
              <a:gd name="connsiteX34" fmla="*/ 74735 w 563111"/>
              <a:gd name="connsiteY34" fmla="*/ 495945 h 635430"/>
              <a:gd name="connsiteX35" fmla="*/ 59237 w 563111"/>
              <a:gd name="connsiteY35" fmla="*/ 449450 h 635430"/>
              <a:gd name="connsiteX36" fmla="*/ 43738 w 563111"/>
              <a:gd name="connsiteY36" fmla="*/ 433952 h 635430"/>
              <a:gd name="connsiteX37" fmla="*/ 28240 w 563111"/>
              <a:gd name="connsiteY37" fmla="*/ 379708 h 635430"/>
              <a:gd name="connsiteX38" fmla="*/ 12742 w 563111"/>
              <a:gd name="connsiteY38" fmla="*/ 356461 h 635430"/>
              <a:gd name="connsiteX39" fmla="*/ 12742 w 563111"/>
              <a:gd name="connsiteY39" fmla="*/ 201477 h 635430"/>
              <a:gd name="connsiteX40" fmla="*/ 20491 w 563111"/>
              <a:gd name="connsiteY40" fmla="*/ 178230 h 635430"/>
              <a:gd name="connsiteX41" fmla="*/ 35989 w 563111"/>
              <a:gd name="connsiteY41" fmla="*/ 154983 h 635430"/>
              <a:gd name="connsiteX42" fmla="*/ 66986 w 563111"/>
              <a:gd name="connsiteY42" fmla="*/ 123986 h 635430"/>
              <a:gd name="connsiteX43" fmla="*/ 59237 w 563111"/>
              <a:gd name="connsiteY43" fmla="*/ 85240 h 635430"/>
              <a:gd name="connsiteX0" fmla="*/ 106551 w 610425"/>
              <a:gd name="connsiteY0" fmla="*/ 85240 h 635430"/>
              <a:gd name="connsiteX1" fmla="*/ 145296 w 610425"/>
              <a:gd name="connsiteY1" fmla="*/ 54244 h 635430"/>
              <a:gd name="connsiteX2" fmla="*/ 184042 w 610425"/>
              <a:gd name="connsiteY2" fmla="*/ 23247 h 635430"/>
              <a:gd name="connsiteX3" fmla="*/ 230537 w 610425"/>
              <a:gd name="connsiteY3" fmla="*/ 7749 h 635430"/>
              <a:gd name="connsiteX4" fmla="*/ 253784 w 610425"/>
              <a:gd name="connsiteY4" fmla="*/ 0 h 635430"/>
              <a:gd name="connsiteX5" fmla="*/ 308029 w 610425"/>
              <a:gd name="connsiteY5" fmla="*/ 7749 h 635430"/>
              <a:gd name="connsiteX6" fmla="*/ 354523 w 610425"/>
              <a:gd name="connsiteY6" fmla="*/ 23247 h 635430"/>
              <a:gd name="connsiteX7" fmla="*/ 362273 w 610425"/>
              <a:gd name="connsiteY7" fmla="*/ 46494 h 635430"/>
              <a:gd name="connsiteX8" fmla="*/ 377771 w 610425"/>
              <a:gd name="connsiteY8" fmla="*/ 61993 h 635430"/>
              <a:gd name="connsiteX9" fmla="*/ 393269 w 610425"/>
              <a:gd name="connsiteY9" fmla="*/ 85240 h 635430"/>
              <a:gd name="connsiteX10" fmla="*/ 401018 w 610425"/>
              <a:gd name="connsiteY10" fmla="*/ 108488 h 635430"/>
              <a:gd name="connsiteX11" fmla="*/ 416517 w 610425"/>
              <a:gd name="connsiteY11" fmla="*/ 123986 h 635430"/>
              <a:gd name="connsiteX12" fmla="*/ 439764 w 610425"/>
              <a:gd name="connsiteY12" fmla="*/ 185979 h 635430"/>
              <a:gd name="connsiteX13" fmla="*/ 470761 w 610425"/>
              <a:gd name="connsiteY13" fmla="*/ 278969 h 635430"/>
              <a:gd name="connsiteX14" fmla="*/ 478510 w 610425"/>
              <a:gd name="connsiteY14" fmla="*/ 302216 h 635430"/>
              <a:gd name="connsiteX15" fmla="*/ 486259 w 610425"/>
              <a:gd name="connsiteY15" fmla="*/ 325464 h 635430"/>
              <a:gd name="connsiteX16" fmla="*/ 517256 w 610425"/>
              <a:gd name="connsiteY16" fmla="*/ 371959 h 635430"/>
              <a:gd name="connsiteX17" fmla="*/ 532754 w 610425"/>
              <a:gd name="connsiteY17" fmla="*/ 418454 h 635430"/>
              <a:gd name="connsiteX18" fmla="*/ 540503 w 610425"/>
              <a:gd name="connsiteY18" fmla="*/ 441701 h 635430"/>
              <a:gd name="connsiteX19" fmla="*/ 556001 w 610425"/>
              <a:gd name="connsiteY19" fmla="*/ 457200 h 635430"/>
              <a:gd name="connsiteX20" fmla="*/ 586998 w 610425"/>
              <a:gd name="connsiteY20" fmla="*/ 503694 h 635430"/>
              <a:gd name="connsiteX21" fmla="*/ 594747 w 610425"/>
              <a:gd name="connsiteY21" fmla="*/ 534691 h 635430"/>
              <a:gd name="connsiteX22" fmla="*/ 610246 w 610425"/>
              <a:gd name="connsiteY22" fmla="*/ 550189 h 635430"/>
              <a:gd name="connsiteX23" fmla="*/ 586998 w 610425"/>
              <a:gd name="connsiteY23" fmla="*/ 596684 h 635430"/>
              <a:gd name="connsiteX24" fmla="*/ 571500 w 610425"/>
              <a:gd name="connsiteY24" fmla="*/ 612183 h 635430"/>
              <a:gd name="connsiteX25" fmla="*/ 478510 w 610425"/>
              <a:gd name="connsiteY25" fmla="*/ 635430 h 635430"/>
              <a:gd name="connsiteX26" fmla="*/ 416517 w 610425"/>
              <a:gd name="connsiteY26" fmla="*/ 627681 h 635430"/>
              <a:gd name="connsiteX27" fmla="*/ 377771 w 610425"/>
              <a:gd name="connsiteY27" fmla="*/ 604433 h 635430"/>
              <a:gd name="connsiteX28" fmla="*/ 331276 w 610425"/>
              <a:gd name="connsiteY28" fmla="*/ 588935 h 635430"/>
              <a:gd name="connsiteX29" fmla="*/ 277032 w 610425"/>
              <a:gd name="connsiteY29" fmla="*/ 573437 h 635430"/>
              <a:gd name="connsiteX30" fmla="*/ 230537 w 610425"/>
              <a:gd name="connsiteY30" fmla="*/ 550189 h 635430"/>
              <a:gd name="connsiteX31" fmla="*/ 207290 w 610425"/>
              <a:gd name="connsiteY31" fmla="*/ 534691 h 635430"/>
              <a:gd name="connsiteX32" fmla="*/ 160795 w 610425"/>
              <a:gd name="connsiteY32" fmla="*/ 519193 h 635430"/>
              <a:gd name="connsiteX33" fmla="*/ 137547 w 610425"/>
              <a:gd name="connsiteY33" fmla="*/ 511444 h 635430"/>
              <a:gd name="connsiteX34" fmla="*/ 122049 w 610425"/>
              <a:gd name="connsiteY34" fmla="*/ 495945 h 635430"/>
              <a:gd name="connsiteX35" fmla="*/ 106551 w 610425"/>
              <a:gd name="connsiteY35" fmla="*/ 449450 h 635430"/>
              <a:gd name="connsiteX36" fmla="*/ 91052 w 610425"/>
              <a:gd name="connsiteY36" fmla="*/ 433952 h 635430"/>
              <a:gd name="connsiteX37" fmla="*/ 75554 w 610425"/>
              <a:gd name="connsiteY37" fmla="*/ 379708 h 635430"/>
              <a:gd name="connsiteX38" fmla="*/ 60056 w 610425"/>
              <a:gd name="connsiteY38" fmla="*/ 356461 h 635430"/>
              <a:gd name="connsiteX39" fmla="*/ 60056 w 610425"/>
              <a:gd name="connsiteY39" fmla="*/ 201477 h 635430"/>
              <a:gd name="connsiteX40" fmla="*/ 67805 w 610425"/>
              <a:gd name="connsiteY40" fmla="*/ 178230 h 635430"/>
              <a:gd name="connsiteX41" fmla="*/ 83303 w 610425"/>
              <a:gd name="connsiteY41" fmla="*/ 154983 h 635430"/>
              <a:gd name="connsiteX42" fmla="*/ 0 w 610425"/>
              <a:gd name="connsiteY42" fmla="*/ 119224 h 635430"/>
              <a:gd name="connsiteX43" fmla="*/ 106551 w 610425"/>
              <a:gd name="connsiteY43" fmla="*/ 85240 h 635430"/>
              <a:gd name="connsiteX0" fmla="*/ 109366 w 613240"/>
              <a:gd name="connsiteY0" fmla="*/ 85240 h 635430"/>
              <a:gd name="connsiteX1" fmla="*/ 148111 w 613240"/>
              <a:gd name="connsiteY1" fmla="*/ 54244 h 635430"/>
              <a:gd name="connsiteX2" fmla="*/ 186857 w 613240"/>
              <a:gd name="connsiteY2" fmla="*/ 23247 h 635430"/>
              <a:gd name="connsiteX3" fmla="*/ 233352 w 613240"/>
              <a:gd name="connsiteY3" fmla="*/ 7749 h 635430"/>
              <a:gd name="connsiteX4" fmla="*/ 256599 w 613240"/>
              <a:gd name="connsiteY4" fmla="*/ 0 h 635430"/>
              <a:gd name="connsiteX5" fmla="*/ 310844 w 613240"/>
              <a:gd name="connsiteY5" fmla="*/ 7749 h 635430"/>
              <a:gd name="connsiteX6" fmla="*/ 357338 w 613240"/>
              <a:gd name="connsiteY6" fmla="*/ 23247 h 635430"/>
              <a:gd name="connsiteX7" fmla="*/ 365088 w 613240"/>
              <a:gd name="connsiteY7" fmla="*/ 46494 h 635430"/>
              <a:gd name="connsiteX8" fmla="*/ 380586 w 613240"/>
              <a:gd name="connsiteY8" fmla="*/ 61993 h 635430"/>
              <a:gd name="connsiteX9" fmla="*/ 396084 w 613240"/>
              <a:gd name="connsiteY9" fmla="*/ 85240 h 635430"/>
              <a:gd name="connsiteX10" fmla="*/ 403833 w 613240"/>
              <a:gd name="connsiteY10" fmla="*/ 108488 h 635430"/>
              <a:gd name="connsiteX11" fmla="*/ 419332 w 613240"/>
              <a:gd name="connsiteY11" fmla="*/ 123986 h 635430"/>
              <a:gd name="connsiteX12" fmla="*/ 442579 w 613240"/>
              <a:gd name="connsiteY12" fmla="*/ 185979 h 635430"/>
              <a:gd name="connsiteX13" fmla="*/ 473576 w 613240"/>
              <a:gd name="connsiteY13" fmla="*/ 278969 h 635430"/>
              <a:gd name="connsiteX14" fmla="*/ 481325 w 613240"/>
              <a:gd name="connsiteY14" fmla="*/ 302216 h 635430"/>
              <a:gd name="connsiteX15" fmla="*/ 489074 w 613240"/>
              <a:gd name="connsiteY15" fmla="*/ 325464 h 635430"/>
              <a:gd name="connsiteX16" fmla="*/ 520071 w 613240"/>
              <a:gd name="connsiteY16" fmla="*/ 371959 h 635430"/>
              <a:gd name="connsiteX17" fmla="*/ 535569 w 613240"/>
              <a:gd name="connsiteY17" fmla="*/ 418454 h 635430"/>
              <a:gd name="connsiteX18" fmla="*/ 543318 w 613240"/>
              <a:gd name="connsiteY18" fmla="*/ 441701 h 635430"/>
              <a:gd name="connsiteX19" fmla="*/ 558816 w 613240"/>
              <a:gd name="connsiteY19" fmla="*/ 457200 h 635430"/>
              <a:gd name="connsiteX20" fmla="*/ 589813 w 613240"/>
              <a:gd name="connsiteY20" fmla="*/ 503694 h 635430"/>
              <a:gd name="connsiteX21" fmla="*/ 597562 w 613240"/>
              <a:gd name="connsiteY21" fmla="*/ 534691 h 635430"/>
              <a:gd name="connsiteX22" fmla="*/ 613061 w 613240"/>
              <a:gd name="connsiteY22" fmla="*/ 550189 h 635430"/>
              <a:gd name="connsiteX23" fmla="*/ 589813 w 613240"/>
              <a:gd name="connsiteY23" fmla="*/ 596684 h 635430"/>
              <a:gd name="connsiteX24" fmla="*/ 574315 w 613240"/>
              <a:gd name="connsiteY24" fmla="*/ 612183 h 635430"/>
              <a:gd name="connsiteX25" fmla="*/ 481325 w 613240"/>
              <a:gd name="connsiteY25" fmla="*/ 635430 h 635430"/>
              <a:gd name="connsiteX26" fmla="*/ 419332 w 613240"/>
              <a:gd name="connsiteY26" fmla="*/ 627681 h 635430"/>
              <a:gd name="connsiteX27" fmla="*/ 380586 w 613240"/>
              <a:gd name="connsiteY27" fmla="*/ 604433 h 635430"/>
              <a:gd name="connsiteX28" fmla="*/ 334091 w 613240"/>
              <a:gd name="connsiteY28" fmla="*/ 588935 h 635430"/>
              <a:gd name="connsiteX29" fmla="*/ 279847 w 613240"/>
              <a:gd name="connsiteY29" fmla="*/ 573437 h 635430"/>
              <a:gd name="connsiteX30" fmla="*/ 233352 w 613240"/>
              <a:gd name="connsiteY30" fmla="*/ 550189 h 635430"/>
              <a:gd name="connsiteX31" fmla="*/ 210105 w 613240"/>
              <a:gd name="connsiteY31" fmla="*/ 534691 h 635430"/>
              <a:gd name="connsiteX32" fmla="*/ 163610 w 613240"/>
              <a:gd name="connsiteY32" fmla="*/ 519193 h 635430"/>
              <a:gd name="connsiteX33" fmla="*/ 140362 w 613240"/>
              <a:gd name="connsiteY33" fmla="*/ 511444 h 635430"/>
              <a:gd name="connsiteX34" fmla="*/ 124864 w 613240"/>
              <a:gd name="connsiteY34" fmla="*/ 495945 h 635430"/>
              <a:gd name="connsiteX35" fmla="*/ 109366 w 613240"/>
              <a:gd name="connsiteY35" fmla="*/ 449450 h 635430"/>
              <a:gd name="connsiteX36" fmla="*/ 93867 w 613240"/>
              <a:gd name="connsiteY36" fmla="*/ 433952 h 635430"/>
              <a:gd name="connsiteX37" fmla="*/ 78369 w 613240"/>
              <a:gd name="connsiteY37" fmla="*/ 379708 h 635430"/>
              <a:gd name="connsiteX38" fmla="*/ 62871 w 613240"/>
              <a:gd name="connsiteY38" fmla="*/ 356461 h 635430"/>
              <a:gd name="connsiteX39" fmla="*/ 62871 w 613240"/>
              <a:gd name="connsiteY39" fmla="*/ 201477 h 635430"/>
              <a:gd name="connsiteX40" fmla="*/ 70620 w 613240"/>
              <a:gd name="connsiteY40" fmla="*/ 178230 h 635430"/>
              <a:gd name="connsiteX41" fmla="*/ 393 w 613240"/>
              <a:gd name="connsiteY41" fmla="*/ 193083 h 635430"/>
              <a:gd name="connsiteX42" fmla="*/ 2815 w 613240"/>
              <a:gd name="connsiteY42" fmla="*/ 119224 h 635430"/>
              <a:gd name="connsiteX43" fmla="*/ 109366 w 613240"/>
              <a:gd name="connsiteY43" fmla="*/ 85240 h 635430"/>
              <a:gd name="connsiteX0" fmla="*/ 108973 w 612847"/>
              <a:gd name="connsiteY0" fmla="*/ 85240 h 635430"/>
              <a:gd name="connsiteX1" fmla="*/ 147718 w 612847"/>
              <a:gd name="connsiteY1" fmla="*/ 54244 h 635430"/>
              <a:gd name="connsiteX2" fmla="*/ 186464 w 612847"/>
              <a:gd name="connsiteY2" fmla="*/ 23247 h 635430"/>
              <a:gd name="connsiteX3" fmla="*/ 232959 w 612847"/>
              <a:gd name="connsiteY3" fmla="*/ 7749 h 635430"/>
              <a:gd name="connsiteX4" fmla="*/ 256206 w 612847"/>
              <a:gd name="connsiteY4" fmla="*/ 0 h 635430"/>
              <a:gd name="connsiteX5" fmla="*/ 310451 w 612847"/>
              <a:gd name="connsiteY5" fmla="*/ 7749 h 635430"/>
              <a:gd name="connsiteX6" fmla="*/ 356945 w 612847"/>
              <a:gd name="connsiteY6" fmla="*/ 23247 h 635430"/>
              <a:gd name="connsiteX7" fmla="*/ 364695 w 612847"/>
              <a:gd name="connsiteY7" fmla="*/ 46494 h 635430"/>
              <a:gd name="connsiteX8" fmla="*/ 380193 w 612847"/>
              <a:gd name="connsiteY8" fmla="*/ 61993 h 635430"/>
              <a:gd name="connsiteX9" fmla="*/ 395691 w 612847"/>
              <a:gd name="connsiteY9" fmla="*/ 85240 h 635430"/>
              <a:gd name="connsiteX10" fmla="*/ 403440 w 612847"/>
              <a:gd name="connsiteY10" fmla="*/ 108488 h 635430"/>
              <a:gd name="connsiteX11" fmla="*/ 418939 w 612847"/>
              <a:gd name="connsiteY11" fmla="*/ 123986 h 635430"/>
              <a:gd name="connsiteX12" fmla="*/ 442186 w 612847"/>
              <a:gd name="connsiteY12" fmla="*/ 185979 h 635430"/>
              <a:gd name="connsiteX13" fmla="*/ 473183 w 612847"/>
              <a:gd name="connsiteY13" fmla="*/ 278969 h 635430"/>
              <a:gd name="connsiteX14" fmla="*/ 480932 w 612847"/>
              <a:gd name="connsiteY14" fmla="*/ 302216 h 635430"/>
              <a:gd name="connsiteX15" fmla="*/ 488681 w 612847"/>
              <a:gd name="connsiteY15" fmla="*/ 325464 h 635430"/>
              <a:gd name="connsiteX16" fmla="*/ 519678 w 612847"/>
              <a:gd name="connsiteY16" fmla="*/ 371959 h 635430"/>
              <a:gd name="connsiteX17" fmla="*/ 535176 w 612847"/>
              <a:gd name="connsiteY17" fmla="*/ 418454 h 635430"/>
              <a:gd name="connsiteX18" fmla="*/ 542925 w 612847"/>
              <a:gd name="connsiteY18" fmla="*/ 441701 h 635430"/>
              <a:gd name="connsiteX19" fmla="*/ 558423 w 612847"/>
              <a:gd name="connsiteY19" fmla="*/ 457200 h 635430"/>
              <a:gd name="connsiteX20" fmla="*/ 589420 w 612847"/>
              <a:gd name="connsiteY20" fmla="*/ 503694 h 635430"/>
              <a:gd name="connsiteX21" fmla="*/ 597169 w 612847"/>
              <a:gd name="connsiteY21" fmla="*/ 534691 h 635430"/>
              <a:gd name="connsiteX22" fmla="*/ 612668 w 612847"/>
              <a:gd name="connsiteY22" fmla="*/ 550189 h 635430"/>
              <a:gd name="connsiteX23" fmla="*/ 589420 w 612847"/>
              <a:gd name="connsiteY23" fmla="*/ 596684 h 635430"/>
              <a:gd name="connsiteX24" fmla="*/ 573922 w 612847"/>
              <a:gd name="connsiteY24" fmla="*/ 612183 h 635430"/>
              <a:gd name="connsiteX25" fmla="*/ 480932 w 612847"/>
              <a:gd name="connsiteY25" fmla="*/ 635430 h 635430"/>
              <a:gd name="connsiteX26" fmla="*/ 418939 w 612847"/>
              <a:gd name="connsiteY26" fmla="*/ 627681 h 635430"/>
              <a:gd name="connsiteX27" fmla="*/ 380193 w 612847"/>
              <a:gd name="connsiteY27" fmla="*/ 604433 h 635430"/>
              <a:gd name="connsiteX28" fmla="*/ 333698 w 612847"/>
              <a:gd name="connsiteY28" fmla="*/ 588935 h 635430"/>
              <a:gd name="connsiteX29" fmla="*/ 279454 w 612847"/>
              <a:gd name="connsiteY29" fmla="*/ 573437 h 635430"/>
              <a:gd name="connsiteX30" fmla="*/ 232959 w 612847"/>
              <a:gd name="connsiteY30" fmla="*/ 550189 h 635430"/>
              <a:gd name="connsiteX31" fmla="*/ 209712 w 612847"/>
              <a:gd name="connsiteY31" fmla="*/ 534691 h 635430"/>
              <a:gd name="connsiteX32" fmla="*/ 163217 w 612847"/>
              <a:gd name="connsiteY32" fmla="*/ 519193 h 635430"/>
              <a:gd name="connsiteX33" fmla="*/ 139969 w 612847"/>
              <a:gd name="connsiteY33" fmla="*/ 511444 h 635430"/>
              <a:gd name="connsiteX34" fmla="*/ 124471 w 612847"/>
              <a:gd name="connsiteY34" fmla="*/ 495945 h 635430"/>
              <a:gd name="connsiteX35" fmla="*/ 108973 w 612847"/>
              <a:gd name="connsiteY35" fmla="*/ 449450 h 635430"/>
              <a:gd name="connsiteX36" fmla="*/ 93474 w 612847"/>
              <a:gd name="connsiteY36" fmla="*/ 433952 h 635430"/>
              <a:gd name="connsiteX37" fmla="*/ 77976 w 612847"/>
              <a:gd name="connsiteY37" fmla="*/ 379708 h 635430"/>
              <a:gd name="connsiteX38" fmla="*/ 62478 w 612847"/>
              <a:gd name="connsiteY38" fmla="*/ 356461 h 635430"/>
              <a:gd name="connsiteX39" fmla="*/ 62478 w 612847"/>
              <a:gd name="connsiteY39" fmla="*/ 201477 h 635430"/>
              <a:gd name="connsiteX40" fmla="*/ 0 w 612847"/>
              <a:gd name="connsiteY40" fmla="*/ 193083 h 635430"/>
              <a:gd name="connsiteX41" fmla="*/ 2422 w 612847"/>
              <a:gd name="connsiteY41" fmla="*/ 119224 h 635430"/>
              <a:gd name="connsiteX42" fmla="*/ 108973 w 612847"/>
              <a:gd name="connsiteY42" fmla="*/ 85240 h 635430"/>
              <a:gd name="connsiteX0" fmla="*/ 108973 w 612847"/>
              <a:gd name="connsiteY0" fmla="*/ 85240 h 635430"/>
              <a:gd name="connsiteX1" fmla="*/ 147718 w 612847"/>
              <a:gd name="connsiteY1" fmla="*/ 54244 h 635430"/>
              <a:gd name="connsiteX2" fmla="*/ 186464 w 612847"/>
              <a:gd name="connsiteY2" fmla="*/ 23247 h 635430"/>
              <a:gd name="connsiteX3" fmla="*/ 232959 w 612847"/>
              <a:gd name="connsiteY3" fmla="*/ 7749 h 635430"/>
              <a:gd name="connsiteX4" fmla="*/ 256206 w 612847"/>
              <a:gd name="connsiteY4" fmla="*/ 0 h 635430"/>
              <a:gd name="connsiteX5" fmla="*/ 310451 w 612847"/>
              <a:gd name="connsiteY5" fmla="*/ 7749 h 635430"/>
              <a:gd name="connsiteX6" fmla="*/ 356945 w 612847"/>
              <a:gd name="connsiteY6" fmla="*/ 23247 h 635430"/>
              <a:gd name="connsiteX7" fmla="*/ 364695 w 612847"/>
              <a:gd name="connsiteY7" fmla="*/ 46494 h 635430"/>
              <a:gd name="connsiteX8" fmla="*/ 380193 w 612847"/>
              <a:gd name="connsiteY8" fmla="*/ 61993 h 635430"/>
              <a:gd name="connsiteX9" fmla="*/ 395691 w 612847"/>
              <a:gd name="connsiteY9" fmla="*/ 85240 h 635430"/>
              <a:gd name="connsiteX10" fmla="*/ 403440 w 612847"/>
              <a:gd name="connsiteY10" fmla="*/ 108488 h 635430"/>
              <a:gd name="connsiteX11" fmla="*/ 418939 w 612847"/>
              <a:gd name="connsiteY11" fmla="*/ 123986 h 635430"/>
              <a:gd name="connsiteX12" fmla="*/ 442186 w 612847"/>
              <a:gd name="connsiteY12" fmla="*/ 185979 h 635430"/>
              <a:gd name="connsiteX13" fmla="*/ 473183 w 612847"/>
              <a:gd name="connsiteY13" fmla="*/ 278969 h 635430"/>
              <a:gd name="connsiteX14" fmla="*/ 480932 w 612847"/>
              <a:gd name="connsiteY14" fmla="*/ 302216 h 635430"/>
              <a:gd name="connsiteX15" fmla="*/ 488681 w 612847"/>
              <a:gd name="connsiteY15" fmla="*/ 325464 h 635430"/>
              <a:gd name="connsiteX16" fmla="*/ 519678 w 612847"/>
              <a:gd name="connsiteY16" fmla="*/ 371959 h 635430"/>
              <a:gd name="connsiteX17" fmla="*/ 535176 w 612847"/>
              <a:gd name="connsiteY17" fmla="*/ 418454 h 635430"/>
              <a:gd name="connsiteX18" fmla="*/ 542925 w 612847"/>
              <a:gd name="connsiteY18" fmla="*/ 441701 h 635430"/>
              <a:gd name="connsiteX19" fmla="*/ 558423 w 612847"/>
              <a:gd name="connsiteY19" fmla="*/ 457200 h 635430"/>
              <a:gd name="connsiteX20" fmla="*/ 589420 w 612847"/>
              <a:gd name="connsiteY20" fmla="*/ 503694 h 635430"/>
              <a:gd name="connsiteX21" fmla="*/ 597169 w 612847"/>
              <a:gd name="connsiteY21" fmla="*/ 534691 h 635430"/>
              <a:gd name="connsiteX22" fmla="*/ 612668 w 612847"/>
              <a:gd name="connsiteY22" fmla="*/ 550189 h 635430"/>
              <a:gd name="connsiteX23" fmla="*/ 589420 w 612847"/>
              <a:gd name="connsiteY23" fmla="*/ 596684 h 635430"/>
              <a:gd name="connsiteX24" fmla="*/ 573922 w 612847"/>
              <a:gd name="connsiteY24" fmla="*/ 612183 h 635430"/>
              <a:gd name="connsiteX25" fmla="*/ 480932 w 612847"/>
              <a:gd name="connsiteY25" fmla="*/ 635430 h 635430"/>
              <a:gd name="connsiteX26" fmla="*/ 418939 w 612847"/>
              <a:gd name="connsiteY26" fmla="*/ 627681 h 635430"/>
              <a:gd name="connsiteX27" fmla="*/ 380193 w 612847"/>
              <a:gd name="connsiteY27" fmla="*/ 604433 h 635430"/>
              <a:gd name="connsiteX28" fmla="*/ 333698 w 612847"/>
              <a:gd name="connsiteY28" fmla="*/ 588935 h 635430"/>
              <a:gd name="connsiteX29" fmla="*/ 279454 w 612847"/>
              <a:gd name="connsiteY29" fmla="*/ 573437 h 635430"/>
              <a:gd name="connsiteX30" fmla="*/ 232959 w 612847"/>
              <a:gd name="connsiteY30" fmla="*/ 550189 h 635430"/>
              <a:gd name="connsiteX31" fmla="*/ 209712 w 612847"/>
              <a:gd name="connsiteY31" fmla="*/ 534691 h 635430"/>
              <a:gd name="connsiteX32" fmla="*/ 163217 w 612847"/>
              <a:gd name="connsiteY32" fmla="*/ 519193 h 635430"/>
              <a:gd name="connsiteX33" fmla="*/ 139969 w 612847"/>
              <a:gd name="connsiteY33" fmla="*/ 511444 h 635430"/>
              <a:gd name="connsiteX34" fmla="*/ 124471 w 612847"/>
              <a:gd name="connsiteY34" fmla="*/ 495945 h 635430"/>
              <a:gd name="connsiteX35" fmla="*/ 108973 w 612847"/>
              <a:gd name="connsiteY35" fmla="*/ 449450 h 635430"/>
              <a:gd name="connsiteX36" fmla="*/ 93474 w 612847"/>
              <a:gd name="connsiteY36" fmla="*/ 433952 h 635430"/>
              <a:gd name="connsiteX37" fmla="*/ 77976 w 612847"/>
              <a:gd name="connsiteY37" fmla="*/ 379708 h 635430"/>
              <a:gd name="connsiteX38" fmla="*/ 62478 w 612847"/>
              <a:gd name="connsiteY38" fmla="*/ 356461 h 635430"/>
              <a:gd name="connsiteX39" fmla="*/ 0 w 612847"/>
              <a:gd name="connsiteY39" fmla="*/ 193083 h 635430"/>
              <a:gd name="connsiteX40" fmla="*/ 2422 w 612847"/>
              <a:gd name="connsiteY40" fmla="*/ 119224 h 635430"/>
              <a:gd name="connsiteX41" fmla="*/ 108973 w 612847"/>
              <a:gd name="connsiteY41" fmla="*/ 85240 h 635430"/>
              <a:gd name="connsiteX0" fmla="*/ 2422 w 612847"/>
              <a:gd name="connsiteY0" fmla="*/ 119224 h 635430"/>
              <a:gd name="connsiteX1" fmla="*/ 147718 w 612847"/>
              <a:gd name="connsiteY1" fmla="*/ 54244 h 635430"/>
              <a:gd name="connsiteX2" fmla="*/ 186464 w 612847"/>
              <a:gd name="connsiteY2" fmla="*/ 23247 h 635430"/>
              <a:gd name="connsiteX3" fmla="*/ 232959 w 612847"/>
              <a:gd name="connsiteY3" fmla="*/ 7749 h 635430"/>
              <a:gd name="connsiteX4" fmla="*/ 256206 w 612847"/>
              <a:gd name="connsiteY4" fmla="*/ 0 h 635430"/>
              <a:gd name="connsiteX5" fmla="*/ 310451 w 612847"/>
              <a:gd name="connsiteY5" fmla="*/ 7749 h 635430"/>
              <a:gd name="connsiteX6" fmla="*/ 356945 w 612847"/>
              <a:gd name="connsiteY6" fmla="*/ 23247 h 635430"/>
              <a:gd name="connsiteX7" fmla="*/ 364695 w 612847"/>
              <a:gd name="connsiteY7" fmla="*/ 46494 h 635430"/>
              <a:gd name="connsiteX8" fmla="*/ 380193 w 612847"/>
              <a:gd name="connsiteY8" fmla="*/ 61993 h 635430"/>
              <a:gd name="connsiteX9" fmla="*/ 395691 w 612847"/>
              <a:gd name="connsiteY9" fmla="*/ 85240 h 635430"/>
              <a:gd name="connsiteX10" fmla="*/ 403440 w 612847"/>
              <a:gd name="connsiteY10" fmla="*/ 108488 h 635430"/>
              <a:gd name="connsiteX11" fmla="*/ 418939 w 612847"/>
              <a:gd name="connsiteY11" fmla="*/ 123986 h 635430"/>
              <a:gd name="connsiteX12" fmla="*/ 442186 w 612847"/>
              <a:gd name="connsiteY12" fmla="*/ 185979 h 635430"/>
              <a:gd name="connsiteX13" fmla="*/ 473183 w 612847"/>
              <a:gd name="connsiteY13" fmla="*/ 278969 h 635430"/>
              <a:gd name="connsiteX14" fmla="*/ 480932 w 612847"/>
              <a:gd name="connsiteY14" fmla="*/ 302216 h 635430"/>
              <a:gd name="connsiteX15" fmla="*/ 488681 w 612847"/>
              <a:gd name="connsiteY15" fmla="*/ 325464 h 635430"/>
              <a:gd name="connsiteX16" fmla="*/ 519678 w 612847"/>
              <a:gd name="connsiteY16" fmla="*/ 371959 h 635430"/>
              <a:gd name="connsiteX17" fmla="*/ 535176 w 612847"/>
              <a:gd name="connsiteY17" fmla="*/ 418454 h 635430"/>
              <a:gd name="connsiteX18" fmla="*/ 542925 w 612847"/>
              <a:gd name="connsiteY18" fmla="*/ 441701 h 635430"/>
              <a:gd name="connsiteX19" fmla="*/ 558423 w 612847"/>
              <a:gd name="connsiteY19" fmla="*/ 457200 h 635430"/>
              <a:gd name="connsiteX20" fmla="*/ 589420 w 612847"/>
              <a:gd name="connsiteY20" fmla="*/ 503694 h 635430"/>
              <a:gd name="connsiteX21" fmla="*/ 597169 w 612847"/>
              <a:gd name="connsiteY21" fmla="*/ 534691 h 635430"/>
              <a:gd name="connsiteX22" fmla="*/ 612668 w 612847"/>
              <a:gd name="connsiteY22" fmla="*/ 550189 h 635430"/>
              <a:gd name="connsiteX23" fmla="*/ 589420 w 612847"/>
              <a:gd name="connsiteY23" fmla="*/ 596684 h 635430"/>
              <a:gd name="connsiteX24" fmla="*/ 573922 w 612847"/>
              <a:gd name="connsiteY24" fmla="*/ 612183 h 635430"/>
              <a:gd name="connsiteX25" fmla="*/ 480932 w 612847"/>
              <a:gd name="connsiteY25" fmla="*/ 635430 h 635430"/>
              <a:gd name="connsiteX26" fmla="*/ 418939 w 612847"/>
              <a:gd name="connsiteY26" fmla="*/ 627681 h 635430"/>
              <a:gd name="connsiteX27" fmla="*/ 380193 w 612847"/>
              <a:gd name="connsiteY27" fmla="*/ 604433 h 635430"/>
              <a:gd name="connsiteX28" fmla="*/ 333698 w 612847"/>
              <a:gd name="connsiteY28" fmla="*/ 588935 h 635430"/>
              <a:gd name="connsiteX29" fmla="*/ 279454 w 612847"/>
              <a:gd name="connsiteY29" fmla="*/ 573437 h 635430"/>
              <a:gd name="connsiteX30" fmla="*/ 232959 w 612847"/>
              <a:gd name="connsiteY30" fmla="*/ 550189 h 635430"/>
              <a:gd name="connsiteX31" fmla="*/ 209712 w 612847"/>
              <a:gd name="connsiteY31" fmla="*/ 534691 h 635430"/>
              <a:gd name="connsiteX32" fmla="*/ 163217 w 612847"/>
              <a:gd name="connsiteY32" fmla="*/ 519193 h 635430"/>
              <a:gd name="connsiteX33" fmla="*/ 139969 w 612847"/>
              <a:gd name="connsiteY33" fmla="*/ 511444 h 635430"/>
              <a:gd name="connsiteX34" fmla="*/ 124471 w 612847"/>
              <a:gd name="connsiteY34" fmla="*/ 495945 h 635430"/>
              <a:gd name="connsiteX35" fmla="*/ 108973 w 612847"/>
              <a:gd name="connsiteY35" fmla="*/ 449450 h 635430"/>
              <a:gd name="connsiteX36" fmla="*/ 93474 w 612847"/>
              <a:gd name="connsiteY36" fmla="*/ 433952 h 635430"/>
              <a:gd name="connsiteX37" fmla="*/ 77976 w 612847"/>
              <a:gd name="connsiteY37" fmla="*/ 379708 h 635430"/>
              <a:gd name="connsiteX38" fmla="*/ 62478 w 612847"/>
              <a:gd name="connsiteY38" fmla="*/ 356461 h 635430"/>
              <a:gd name="connsiteX39" fmla="*/ 0 w 612847"/>
              <a:gd name="connsiteY39" fmla="*/ 193083 h 635430"/>
              <a:gd name="connsiteX40" fmla="*/ 2422 w 612847"/>
              <a:gd name="connsiteY40" fmla="*/ 119224 h 635430"/>
              <a:gd name="connsiteX0" fmla="*/ 2422 w 612847"/>
              <a:gd name="connsiteY0" fmla="*/ 119224 h 635430"/>
              <a:gd name="connsiteX1" fmla="*/ 186464 w 612847"/>
              <a:gd name="connsiteY1" fmla="*/ 23247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0932 w 612847"/>
              <a:gd name="connsiteY13" fmla="*/ 302216 h 635430"/>
              <a:gd name="connsiteX14" fmla="*/ 488681 w 612847"/>
              <a:gd name="connsiteY14" fmla="*/ 325464 h 635430"/>
              <a:gd name="connsiteX15" fmla="*/ 519678 w 612847"/>
              <a:gd name="connsiteY15" fmla="*/ 371959 h 635430"/>
              <a:gd name="connsiteX16" fmla="*/ 535176 w 612847"/>
              <a:gd name="connsiteY16" fmla="*/ 418454 h 635430"/>
              <a:gd name="connsiteX17" fmla="*/ 542925 w 612847"/>
              <a:gd name="connsiteY17" fmla="*/ 441701 h 635430"/>
              <a:gd name="connsiteX18" fmla="*/ 558423 w 612847"/>
              <a:gd name="connsiteY18" fmla="*/ 457200 h 635430"/>
              <a:gd name="connsiteX19" fmla="*/ 589420 w 612847"/>
              <a:gd name="connsiteY19" fmla="*/ 503694 h 635430"/>
              <a:gd name="connsiteX20" fmla="*/ 597169 w 612847"/>
              <a:gd name="connsiteY20" fmla="*/ 534691 h 635430"/>
              <a:gd name="connsiteX21" fmla="*/ 612668 w 612847"/>
              <a:gd name="connsiteY21" fmla="*/ 550189 h 635430"/>
              <a:gd name="connsiteX22" fmla="*/ 589420 w 612847"/>
              <a:gd name="connsiteY22" fmla="*/ 596684 h 635430"/>
              <a:gd name="connsiteX23" fmla="*/ 573922 w 612847"/>
              <a:gd name="connsiteY23" fmla="*/ 612183 h 635430"/>
              <a:gd name="connsiteX24" fmla="*/ 480932 w 612847"/>
              <a:gd name="connsiteY24" fmla="*/ 635430 h 635430"/>
              <a:gd name="connsiteX25" fmla="*/ 418939 w 612847"/>
              <a:gd name="connsiteY25" fmla="*/ 627681 h 635430"/>
              <a:gd name="connsiteX26" fmla="*/ 380193 w 612847"/>
              <a:gd name="connsiteY26" fmla="*/ 604433 h 635430"/>
              <a:gd name="connsiteX27" fmla="*/ 333698 w 612847"/>
              <a:gd name="connsiteY27" fmla="*/ 588935 h 635430"/>
              <a:gd name="connsiteX28" fmla="*/ 279454 w 612847"/>
              <a:gd name="connsiteY28" fmla="*/ 573437 h 635430"/>
              <a:gd name="connsiteX29" fmla="*/ 232959 w 612847"/>
              <a:gd name="connsiteY29" fmla="*/ 550189 h 635430"/>
              <a:gd name="connsiteX30" fmla="*/ 209712 w 612847"/>
              <a:gd name="connsiteY30" fmla="*/ 534691 h 635430"/>
              <a:gd name="connsiteX31" fmla="*/ 163217 w 612847"/>
              <a:gd name="connsiteY31" fmla="*/ 519193 h 635430"/>
              <a:gd name="connsiteX32" fmla="*/ 139969 w 612847"/>
              <a:gd name="connsiteY32" fmla="*/ 511444 h 635430"/>
              <a:gd name="connsiteX33" fmla="*/ 124471 w 612847"/>
              <a:gd name="connsiteY33" fmla="*/ 495945 h 635430"/>
              <a:gd name="connsiteX34" fmla="*/ 108973 w 612847"/>
              <a:gd name="connsiteY34" fmla="*/ 449450 h 635430"/>
              <a:gd name="connsiteX35" fmla="*/ 93474 w 612847"/>
              <a:gd name="connsiteY35" fmla="*/ 433952 h 635430"/>
              <a:gd name="connsiteX36" fmla="*/ 77976 w 612847"/>
              <a:gd name="connsiteY36" fmla="*/ 379708 h 635430"/>
              <a:gd name="connsiteX37" fmla="*/ 62478 w 612847"/>
              <a:gd name="connsiteY37" fmla="*/ 356461 h 635430"/>
              <a:gd name="connsiteX38" fmla="*/ 0 w 612847"/>
              <a:gd name="connsiteY38" fmla="*/ 193083 h 635430"/>
              <a:gd name="connsiteX39" fmla="*/ 2422 w 612847"/>
              <a:gd name="connsiteY39" fmla="*/ 119224 h 635430"/>
              <a:gd name="connsiteX0" fmla="*/ 2422 w 612847"/>
              <a:gd name="connsiteY0" fmla="*/ 119224 h 635430"/>
              <a:gd name="connsiteX1" fmla="*/ 115026 w 612847"/>
              <a:gd name="connsiteY1" fmla="*/ 37534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0932 w 612847"/>
              <a:gd name="connsiteY13" fmla="*/ 302216 h 635430"/>
              <a:gd name="connsiteX14" fmla="*/ 488681 w 612847"/>
              <a:gd name="connsiteY14" fmla="*/ 325464 h 635430"/>
              <a:gd name="connsiteX15" fmla="*/ 519678 w 612847"/>
              <a:gd name="connsiteY15" fmla="*/ 371959 h 635430"/>
              <a:gd name="connsiteX16" fmla="*/ 535176 w 612847"/>
              <a:gd name="connsiteY16" fmla="*/ 418454 h 635430"/>
              <a:gd name="connsiteX17" fmla="*/ 542925 w 612847"/>
              <a:gd name="connsiteY17" fmla="*/ 441701 h 635430"/>
              <a:gd name="connsiteX18" fmla="*/ 558423 w 612847"/>
              <a:gd name="connsiteY18" fmla="*/ 457200 h 635430"/>
              <a:gd name="connsiteX19" fmla="*/ 589420 w 612847"/>
              <a:gd name="connsiteY19" fmla="*/ 503694 h 635430"/>
              <a:gd name="connsiteX20" fmla="*/ 597169 w 612847"/>
              <a:gd name="connsiteY20" fmla="*/ 534691 h 635430"/>
              <a:gd name="connsiteX21" fmla="*/ 612668 w 612847"/>
              <a:gd name="connsiteY21" fmla="*/ 550189 h 635430"/>
              <a:gd name="connsiteX22" fmla="*/ 589420 w 612847"/>
              <a:gd name="connsiteY22" fmla="*/ 596684 h 635430"/>
              <a:gd name="connsiteX23" fmla="*/ 573922 w 612847"/>
              <a:gd name="connsiteY23" fmla="*/ 612183 h 635430"/>
              <a:gd name="connsiteX24" fmla="*/ 480932 w 612847"/>
              <a:gd name="connsiteY24" fmla="*/ 635430 h 635430"/>
              <a:gd name="connsiteX25" fmla="*/ 418939 w 612847"/>
              <a:gd name="connsiteY25" fmla="*/ 627681 h 635430"/>
              <a:gd name="connsiteX26" fmla="*/ 380193 w 612847"/>
              <a:gd name="connsiteY26" fmla="*/ 604433 h 635430"/>
              <a:gd name="connsiteX27" fmla="*/ 333698 w 612847"/>
              <a:gd name="connsiteY27" fmla="*/ 588935 h 635430"/>
              <a:gd name="connsiteX28" fmla="*/ 279454 w 612847"/>
              <a:gd name="connsiteY28" fmla="*/ 573437 h 635430"/>
              <a:gd name="connsiteX29" fmla="*/ 232959 w 612847"/>
              <a:gd name="connsiteY29" fmla="*/ 550189 h 635430"/>
              <a:gd name="connsiteX30" fmla="*/ 209712 w 612847"/>
              <a:gd name="connsiteY30" fmla="*/ 534691 h 635430"/>
              <a:gd name="connsiteX31" fmla="*/ 163217 w 612847"/>
              <a:gd name="connsiteY31" fmla="*/ 519193 h 635430"/>
              <a:gd name="connsiteX32" fmla="*/ 139969 w 612847"/>
              <a:gd name="connsiteY32" fmla="*/ 511444 h 635430"/>
              <a:gd name="connsiteX33" fmla="*/ 124471 w 612847"/>
              <a:gd name="connsiteY33" fmla="*/ 495945 h 635430"/>
              <a:gd name="connsiteX34" fmla="*/ 108973 w 612847"/>
              <a:gd name="connsiteY34" fmla="*/ 449450 h 635430"/>
              <a:gd name="connsiteX35" fmla="*/ 93474 w 612847"/>
              <a:gd name="connsiteY35" fmla="*/ 433952 h 635430"/>
              <a:gd name="connsiteX36" fmla="*/ 77976 w 612847"/>
              <a:gd name="connsiteY36" fmla="*/ 379708 h 635430"/>
              <a:gd name="connsiteX37" fmla="*/ 62478 w 612847"/>
              <a:gd name="connsiteY37" fmla="*/ 356461 h 635430"/>
              <a:gd name="connsiteX38" fmla="*/ 0 w 612847"/>
              <a:gd name="connsiteY38" fmla="*/ 193083 h 635430"/>
              <a:gd name="connsiteX39" fmla="*/ 2422 w 612847"/>
              <a:gd name="connsiteY39" fmla="*/ 119224 h 635430"/>
              <a:gd name="connsiteX0" fmla="*/ 2422 w 612847"/>
              <a:gd name="connsiteY0" fmla="*/ 119224 h 635430"/>
              <a:gd name="connsiteX1" fmla="*/ 115026 w 612847"/>
              <a:gd name="connsiteY1" fmla="*/ 37534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8681 w 612847"/>
              <a:gd name="connsiteY13" fmla="*/ 325464 h 635430"/>
              <a:gd name="connsiteX14" fmla="*/ 519678 w 612847"/>
              <a:gd name="connsiteY14" fmla="*/ 371959 h 635430"/>
              <a:gd name="connsiteX15" fmla="*/ 535176 w 612847"/>
              <a:gd name="connsiteY15" fmla="*/ 418454 h 635430"/>
              <a:gd name="connsiteX16" fmla="*/ 542925 w 612847"/>
              <a:gd name="connsiteY16" fmla="*/ 441701 h 635430"/>
              <a:gd name="connsiteX17" fmla="*/ 558423 w 612847"/>
              <a:gd name="connsiteY17" fmla="*/ 457200 h 635430"/>
              <a:gd name="connsiteX18" fmla="*/ 589420 w 612847"/>
              <a:gd name="connsiteY18" fmla="*/ 503694 h 635430"/>
              <a:gd name="connsiteX19" fmla="*/ 597169 w 612847"/>
              <a:gd name="connsiteY19" fmla="*/ 534691 h 635430"/>
              <a:gd name="connsiteX20" fmla="*/ 612668 w 612847"/>
              <a:gd name="connsiteY20" fmla="*/ 550189 h 635430"/>
              <a:gd name="connsiteX21" fmla="*/ 589420 w 612847"/>
              <a:gd name="connsiteY21" fmla="*/ 596684 h 635430"/>
              <a:gd name="connsiteX22" fmla="*/ 573922 w 612847"/>
              <a:gd name="connsiteY22" fmla="*/ 612183 h 635430"/>
              <a:gd name="connsiteX23" fmla="*/ 480932 w 612847"/>
              <a:gd name="connsiteY23" fmla="*/ 635430 h 635430"/>
              <a:gd name="connsiteX24" fmla="*/ 418939 w 612847"/>
              <a:gd name="connsiteY24" fmla="*/ 627681 h 635430"/>
              <a:gd name="connsiteX25" fmla="*/ 380193 w 612847"/>
              <a:gd name="connsiteY25" fmla="*/ 604433 h 635430"/>
              <a:gd name="connsiteX26" fmla="*/ 333698 w 612847"/>
              <a:gd name="connsiteY26" fmla="*/ 588935 h 635430"/>
              <a:gd name="connsiteX27" fmla="*/ 279454 w 612847"/>
              <a:gd name="connsiteY27" fmla="*/ 573437 h 635430"/>
              <a:gd name="connsiteX28" fmla="*/ 232959 w 612847"/>
              <a:gd name="connsiteY28" fmla="*/ 550189 h 635430"/>
              <a:gd name="connsiteX29" fmla="*/ 209712 w 612847"/>
              <a:gd name="connsiteY29" fmla="*/ 534691 h 635430"/>
              <a:gd name="connsiteX30" fmla="*/ 163217 w 612847"/>
              <a:gd name="connsiteY30" fmla="*/ 519193 h 635430"/>
              <a:gd name="connsiteX31" fmla="*/ 139969 w 612847"/>
              <a:gd name="connsiteY31" fmla="*/ 511444 h 635430"/>
              <a:gd name="connsiteX32" fmla="*/ 124471 w 612847"/>
              <a:gd name="connsiteY32" fmla="*/ 495945 h 635430"/>
              <a:gd name="connsiteX33" fmla="*/ 108973 w 612847"/>
              <a:gd name="connsiteY33" fmla="*/ 449450 h 635430"/>
              <a:gd name="connsiteX34" fmla="*/ 93474 w 612847"/>
              <a:gd name="connsiteY34" fmla="*/ 433952 h 635430"/>
              <a:gd name="connsiteX35" fmla="*/ 77976 w 612847"/>
              <a:gd name="connsiteY35" fmla="*/ 379708 h 635430"/>
              <a:gd name="connsiteX36" fmla="*/ 62478 w 612847"/>
              <a:gd name="connsiteY36" fmla="*/ 356461 h 635430"/>
              <a:gd name="connsiteX37" fmla="*/ 0 w 612847"/>
              <a:gd name="connsiteY37" fmla="*/ 193083 h 635430"/>
              <a:gd name="connsiteX38" fmla="*/ 2422 w 612847"/>
              <a:gd name="connsiteY38" fmla="*/ 119224 h 635430"/>
              <a:gd name="connsiteX0" fmla="*/ 2422 w 612847"/>
              <a:gd name="connsiteY0" fmla="*/ 119224 h 635430"/>
              <a:gd name="connsiteX1" fmla="*/ 115026 w 612847"/>
              <a:gd name="connsiteY1" fmla="*/ 37534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8681 w 612847"/>
              <a:gd name="connsiteY13" fmla="*/ 325464 h 635430"/>
              <a:gd name="connsiteX14" fmla="*/ 519678 w 612847"/>
              <a:gd name="connsiteY14" fmla="*/ 371959 h 635430"/>
              <a:gd name="connsiteX15" fmla="*/ 535176 w 612847"/>
              <a:gd name="connsiteY15" fmla="*/ 418454 h 635430"/>
              <a:gd name="connsiteX16" fmla="*/ 558423 w 612847"/>
              <a:gd name="connsiteY16" fmla="*/ 457200 h 635430"/>
              <a:gd name="connsiteX17" fmla="*/ 589420 w 612847"/>
              <a:gd name="connsiteY17" fmla="*/ 503694 h 635430"/>
              <a:gd name="connsiteX18" fmla="*/ 597169 w 612847"/>
              <a:gd name="connsiteY18" fmla="*/ 534691 h 635430"/>
              <a:gd name="connsiteX19" fmla="*/ 612668 w 612847"/>
              <a:gd name="connsiteY19" fmla="*/ 550189 h 635430"/>
              <a:gd name="connsiteX20" fmla="*/ 589420 w 612847"/>
              <a:gd name="connsiteY20" fmla="*/ 596684 h 635430"/>
              <a:gd name="connsiteX21" fmla="*/ 573922 w 612847"/>
              <a:gd name="connsiteY21" fmla="*/ 612183 h 635430"/>
              <a:gd name="connsiteX22" fmla="*/ 480932 w 612847"/>
              <a:gd name="connsiteY22" fmla="*/ 635430 h 635430"/>
              <a:gd name="connsiteX23" fmla="*/ 418939 w 612847"/>
              <a:gd name="connsiteY23" fmla="*/ 627681 h 635430"/>
              <a:gd name="connsiteX24" fmla="*/ 380193 w 612847"/>
              <a:gd name="connsiteY24" fmla="*/ 604433 h 635430"/>
              <a:gd name="connsiteX25" fmla="*/ 333698 w 612847"/>
              <a:gd name="connsiteY25" fmla="*/ 588935 h 635430"/>
              <a:gd name="connsiteX26" fmla="*/ 279454 w 612847"/>
              <a:gd name="connsiteY26" fmla="*/ 573437 h 635430"/>
              <a:gd name="connsiteX27" fmla="*/ 232959 w 612847"/>
              <a:gd name="connsiteY27" fmla="*/ 550189 h 635430"/>
              <a:gd name="connsiteX28" fmla="*/ 209712 w 612847"/>
              <a:gd name="connsiteY28" fmla="*/ 534691 h 635430"/>
              <a:gd name="connsiteX29" fmla="*/ 163217 w 612847"/>
              <a:gd name="connsiteY29" fmla="*/ 519193 h 635430"/>
              <a:gd name="connsiteX30" fmla="*/ 139969 w 612847"/>
              <a:gd name="connsiteY30" fmla="*/ 511444 h 635430"/>
              <a:gd name="connsiteX31" fmla="*/ 124471 w 612847"/>
              <a:gd name="connsiteY31" fmla="*/ 495945 h 635430"/>
              <a:gd name="connsiteX32" fmla="*/ 108973 w 612847"/>
              <a:gd name="connsiteY32" fmla="*/ 449450 h 635430"/>
              <a:gd name="connsiteX33" fmla="*/ 93474 w 612847"/>
              <a:gd name="connsiteY33" fmla="*/ 433952 h 635430"/>
              <a:gd name="connsiteX34" fmla="*/ 77976 w 612847"/>
              <a:gd name="connsiteY34" fmla="*/ 379708 h 635430"/>
              <a:gd name="connsiteX35" fmla="*/ 62478 w 612847"/>
              <a:gd name="connsiteY35" fmla="*/ 356461 h 635430"/>
              <a:gd name="connsiteX36" fmla="*/ 0 w 612847"/>
              <a:gd name="connsiteY36" fmla="*/ 193083 h 635430"/>
              <a:gd name="connsiteX37" fmla="*/ 2422 w 612847"/>
              <a:gd name="connsiteY37" fmla="*/ 119224 h 635430"/>
              <a:gd name="connsiteX0" fmla="*/ 2422 w 612668"/>
              <a:gd name="connsiteY0" fmla="*/ 119224 h 635430"/>
              <a:gd name="connsiteX1" fmla="*/ 115026 w 612668"/>
              <a:gd name="connsiteY1" fmla="*/ 37534 h 635430"/>
              <a:gd name="connsiteX2" fmla="*/ 232959 w 612668"/>
              <a:gd name="connsiteY2" fmla="*/ 7749 h 635430"/>
              <a:gd name="connsiteX3" fmla="*/ 256206 w 612668"/>
              <a:gd name="connsiteY3" fmla="*/ 0 h 635430"/>
              <a:gd name="connsiteX4" fmla="*/ 310451 w 612668"/>
              <a:gd name="connsiteY4" fmla="*/ 7749 h 635430"/>
              <a:gd name="connsiteX5" fmla="*/ 356945 w 612668"/>
              <a:gd name="connsiteY5" fmla="*/ 23247 h 635430"/>
              <a:gd name="connsiteX6" fmla="*/ 364695 w 612668"/>
              <a:gd name="connsiteY6" fmla="*/ 46494 h 635430"/>
              <a:gd name="connsiteX7" fmla="*/ 380193 w 612668"/>
              <a:gd name="connsiteY7" fmla="*/ 61993 h 635430"/>
              <a:gd name="connsiteX8" fmla="*/ 395691 w 612668"/>
              <a:gd name="connsiteY8" fmla="*/ 85240 h 635430"/>
              <a:gd name="connsiteX9" fmla="*/ 403440 w 612668"/>
              <a:gd name="connsiteY9" fmla="*/ 108488 h 635430"/>
              <a:gd name="connsiteX10" fmla="*/ 418939 w 612668"/>
              <a:gd name="connsiteY10" fmla="*/ 123986 h 635430"/>
              <a:gd name="connsiteX11" fmla="*/ 442186 w 612668"/>
              <a:gd name="connsiteY11" fmla="*/ 185979 h 635430"/>
              <a:gd name="connsiteX12" fmla="*/ 473183 w 612668"/>
              <a:gd name="connsiteY12" fmla="*/ 278969 h 635430"/>
              <a:gd name="connsiteX13" fmla="*/ 488681 w 612668"/>
              <a:gd name="connsiteY13" fmla="*/ 325464 h 635430"/>
              <a:gd name="connsiteX14" fmla="*/ 519678 w 612668"/>
              <a:gd name="connsiteY14" fmla="*/ 371959 h 635430"/>
              <a:gd name="connsiteX15" fmla="*/ 535176 w 612668"/>
              <a:gd name="connsiteY15" fmla="*/ 418454 h 635430"/>
              <a:gd name="connsiteX16" fmla="*/ 558423 w 612668"/>
              <a:gd name="connsiteY16" fmla="*/ 457200 h 635430"/>
              <a:gd name="connsiteX17" fmla="*/ 589420 w 612668"/>
              <a:gd name="connsiteY17" fmla="*/ 503694 h 635430"/>
              <a:gd name="connsiteX18" fmla="*/ 612668 w 612668"/>
              <a:gd name="connsiteY18" fmla="*/ 550189 h 635430"/>
              <a:gd name="connsiteX19" fmla="*/ 589420 w 612668"/>
              <a:gd name="connsiteY19" fmla="*/ 596684 h 635430"/>
              <a:gd name="connsiteX20" fmla="*/ 573922 w 612668"/>
              <a:gd name="connsiteY20" fmla="*/ 612183 h 635430"/>
              <a:gd name="connsiteX21" fmla="*/ 480932 w 612668"/>
              <a:gd name="connsiteY21" fmla="*/ 635430 h 635430"/>
              <a:gd name="connsiteX22" fmla="*/ 418939 w 612668"/>
              <a:gd name="connsiteY22" fmla="*/ 627681 h 635430"/>
              <a:gd name="connsiteX23" fmla="*/ 380193 w 612668"/>
              <a:gd name="connsiteY23" fmla="*/ 604433 h 635430"/>
              <a:gd name="connsiteX24" fmla="*/ 333698 w 612668"/>
              <a:gd name="connsiteY24" fmla="*/ 588935 h 635430"/>
              <a:gd name="connsiteX25" fmla="*/ 279454 w 612668"/>
              <a:gd name="connsiteY25" fmla="*/ 573437 h 635430"/>
              <a:gd name="connsiteX26" fmla="*/ 232959 w 612668"/>
              <a:gd name="connsiteY26" fmla="*/ 550189 h 635430"/>
              <a:gd name="connsiteX27" fmla="*/ 209712 w 612668"/>
              <a:gd name="connsiteY27" fmla="*/ 534691 h 635430"/>
              <a:gd name="connsiteX28" fmla="*/ 163217 w 612668"/>
              <a:gd name="connsiteY28" fmla="*/ 519193 h 635430"/>
              <a:gd name="connsiteX29" fmla="*/ 139969 w 612668"/>
              <a:gd name="connsiteY29" fmla="*/ 511444 h 635430"/>
              <a:gd name="connsiteX30" fmla="*/ 124471 w 612668"/>
              <a:gd name="connsiteY30" fmla="*/ 495945 h 635430"/>
              <a:gd name="connsiteX31" fmla="*/ 108973 w 612668"/>
              <a:gd name="connsiteY31" fmla="*/ 449450 h 635430"/>
              <a:gd name="connsiteX32" fmla="*/ 93474 w 612668"/>
              <a:gd name="connsiteY32" fmla="*/ 433952 h 635430"/>
              <a:gd name="connsiteX33" fmla="*/ 77976 w 612668"/>
              <a:gd name="connsiteY33" fmla="*/ 379708 h 635430"/>
              <a:gd name="connsiteX34" fmla="*/ 62478 w 612668"/>
              <a:gd name="connsiteY34" fmla="*/ 356461 h 635430"/>
              <a:gd name="connsiteX35" fmla="*/ 0 w 612668"/>
              <a:gd name="connsiteY35" fmla="*/ 193083 h 635430"/>
              <a:gd name="connsiteX36" fmla="*/ 2422 w 612668"/>
              <a:gd name="connsiteY36" fmla="*/ 119224 h 635430"/>
              <a:gd name="connsiteX0" fmla="*/ 2422 w 612668"/>
              <a:gd name="connsiteY0" fmla="*/ 119224 h 635430"/>
              <a:gd name="connsiteX1" fmla="*/ 115026 w 612668"/>
              <a:gd name="connsiteY1" fmla="*/ 37534 h 635430"/>
              <a:gd name="connsiteX2" fmla="*/ 232959 w 612668"/>
              <a:gd name="connsiteY2" fmla="*/ 7749 h 635430"/>
              <a:gd name="connsiteX3" fmla="*/ 256206 w 612668"/>
              <a:gd name="connsiteY3" fmla="*/ 0 h 635430"/>
              <a:gd name="connsiteX4" fmla="*/ 310451 w 612668"/>
              <a:gd name="connsiteY4" fmla="*/ 7749 h 635430"/>
              <a:gd name="connsiteX5" fmla="*/ 356945 w 612668"/>
              <a:gd name="connsiteY5" fmla="*/ 23247 h 635430"/>
              <a:gd name="connsiteX6" fmla="*/ 364695 w 612668"/>
              <a:gd name="connsiteY6" fmla="*/ 46494 h 635430"/>
              <a:gd name="connsiteX7" fmla="*/ 395691 w 612668"/>
              <a:gd name="connsiteY7" fmla="*/ 85240 h 635430"/>
              <a:gd name="connsiteX8" fmla="*/ 403440 w 612668"/>
              <a:gd name="connsiteY8" fmla="*/ 108488 h 635430"/>
              <a:gd name="connsiteX9" fmla="*/ 418939 w 612668"/>
              <a:gd name="connsiteY9" fmla="*/ 123986 h 635430"/>
              <a:gd name="connsiteX10" fmla="*/ 442186 w 612668"/>
              <a:gd name="connsiteY10" fmla="*/ 185979 h 635430"/>
              <a:gd name="connsiteX11" fmla="*/ 473183 w 612668"/>
              <a:gd name="connsiteY11" fmla="*/ 278969 h 635430"/>
              <a:gd name="connsiteX12" fmla="*/ 488681 w 612668"/>
              <a:gd name="connsiteY12" fmla="*/ 325464 h 635430"/>
              <a:gd name="connsiteX13" fmla="*/ 519678 w 612668"/>
              <a:gd name="connsiteY13" fmla="*/ 371959 h 635430"/>
              <a:gd name="connsiteX14" fmla="*/ 535176 w 612668"/>
              <a:gd name="connsiteY14" fmla="*/ 418454 h 635430"/>
              <a:gd name="connsiteX15" fmla="*/ 558423 w 612668"/>
              <a:gd name="connsiteY15" fmla="*/ 457200 h 635430"/>
              <a:gd name="connsiteX16" fmla="*/ 589420 w 612668"/>
              <a:gd name="connsiteY16" fmla="*/ 503694 h 635430"/>
              <a:gd name="connsiteX17" fmla="*/ 612668 w 612668"/>
              <a:gd name="connsiteY17" fmla="*/ 550189 h 635430"/>
              <a:gd name="connsiteX18" fmla="*/ 589420 w 612668"/>
              <a:gd name="connsiteY18" fmla="*/ 596684 h 635430"/>
              <a:gd name="connsiteX19" fmla="*/ 573922 w 612668"/>
              <a:gd name="connsiteY19" fmla="*/ 612183 h 635430"/>
              <a:gd name="connsiteX20" fmla="*/ 480932 w 612668"/>
              <a:gd name="connsiteY20" fmla="*/ 635430 h 635430"/>
              <a:gd name="connsiteX21" fmla="*/ 418939 w 612668"/>
              <a:gd name="connsiteY21" fmla="*/ 627681 h 635430"/>
              <a:gd name="connsiteX22" fmla="*/ 380193 w 612668"/>
              <a:gd name="connsiteY22" fmla="*/ 604433 h 635430"/>
              <a:gd name="connsiteX23" fmla="*/ 333698 w 612668"/>
              <a:gd name="connsiteY23" fmla="*/ 588935 h 635430"/>
              <a:gd name="connsiteX24" fmla="*/ 279454 w 612668"/>
              <a:gd name="connsiteY24" fmla="*/ 573437 h 635430"/>
              <a:gd name="connsiteX25" fmla="*/ 232959 w 612668"/>
              <a:gd name="connsiteY25" fmla="*/ 550189 h 635430"/>
              <a:gd name="connsiteX26" fmla="*/ 209712 w 612668"/>
              <a:gd name="connsiteY26" fmla="*/ 534691 h 635430"/>
              <a:gd name="connsiteX27" fmla="*/ 163217 w 612668"/>
              <a:gd name="connsiteY27" fmla="*/ 519193 h 635430"/>
              <a:gd name="connsiteX28" fmla="*/ 139969 w 612668"/>
              <a:gd name="connsiteY28" fmla="*/ 511444 h 635430"/>
              <a:gd name="connsiteX29" fmla="*/ 124471 w 612668"/>
              <a:gd name="connsiteY29" fmla="*/ 495945 h 635430"/>
              <a:gd name="connsiteX30" fmla="*/ 108973 w 612668"/>
              <a:gd name="connsiteY30" fmla="*/ 449450 h 635430"/>
              <a:gd name="connsiteX31" fmla="*/ 93474 w 612668"/>
              <a:gd name="connsiteY31" fmla="*/ 433952 h 635430"/>
              <a:gd name="connsiteX32" fmla="*/ 77976 w 612668"/>
              <a:gd name="connsiteY32" fmla="*/ 379708 h 635430"/>
              <a:gd name="connsiteX33" fmla="*/ 62478 w 612668"/>
              <a:gd name="connsiteY33" fmla="*/ 356461 h 635430"/>
              <a:gd name="connsiteX34" fmla="*/ 0 w 612668"/>
              <a:gd name="connsiteY34" fmla="*/ 193083 h 635430"/>
              <a:gd name="connsiteX35" fmla="*/ 2422 w 612668"/>
              <a:gd name="connsiteY35" fmla="*/ 119224 h 635430"/>
              <a:gd name="connsiteX0" fmla="*/ 2422 w 612668"/>
              <a:gd name="connsiteY0" fmla="*/ 119224 h 635430"/>
              <a:gd name="connsiteX1" fmla="*/ 115026 w 612668"/>
              <a:gd name="connsiteY1" fmla="*/ 37534 h 635430"/>
              <a:gd name="connsiteX2" fmla="*/ 232959 w 612668"/>
              <a:gd name="connsiteY2" fmla="*/ 7749 h 635430"/>
              <a:gd name="connsiteX3" fmla="*/ 256206 w 612668"/>
              <a:gd name="connsiteY3" fmla="*/ 0 h 635430"/>
              <a:gd name="connsiteX4" fmla="*/ 310451 w 612668"/>
              <a:gd name="connsiteY4" fmla="*/ 7749 h 635430"/>
              <a:gd name="connsiteX5" fmla="*/ 356945 w 612668"/>
              <a:gd name="connsiteY5" fmla="*/ 23247 h 635430"/>
              <a:gd name="connsiteX6" fmla="*/ 364695 w 612668"/>
              <a:gd name="connsiteY6" fmla="*/ 46494 h 635430"/>
              <a:gd name="connsiteX7" fmla="*/ 395691 w 612668"/>
              <a:gd name="connsiteY7" fmla="*/ 85240 h 635430"/>
              <a:gd name="connsiteX8" fmla="*/ 418939 w 612668"/>
              <a:gd name="connsiteY8" fmla="*/ 123986 h 635430"/>
              <a:gd name="connsiteX9" fmla="*/ 442186 w 612668"/>
              <a:gd name="connsiteY9" fmla="*/ 185979 h 635430"/>
              <a:gd name="connsiteX10" fmla="*/ 473183 w 612668"/>
              <a:gd name="connsiteY10" fmla="*/ 278969 h 635430"/>
              <a:gd name="connsiteX11" fmla="*/ 488681 w 612668"/>
              <a:gd name="connsiteY11" fmla="*/ 325464 h 635430"/>
              <a:gd name="connsiteX12" fmla="*/ 519678 w 612668"/>
              <a:gd name="connsiteY12" fmla="*/ 371959 h 635430"/>
              <a:gd name="connsiteX13" fmla="*/ 535176 w 612668"/>
              <a:gd name="connsiteY13" fmla="*/ 418454 h 635430"/>
              <a:gd name="connsiteX14" fmla="*/ 558423 w 612668"/>
              <a:gd name="connsiteY14" fmla="*/ 457200 h 635430"/>
              <a:gd name="connsiteX15" fmla="*/ 589420 w 612668"/>
              <a:gd name="connsiteY15" fmla="*/ 503694 h 635430"/>
              <a:gd name="connsiteX16" fmla="*/ 612668 w 612668"/>
              <a:gd name="connsiteY16" fmla="*/ 550189 h 635430"/>
              <a:gd name="connsiteX17" fmla="*/ 589420 w 612668"/>
              <a:gd name="connsiteY17" fmla="*/ 596684 h 635430"/>
              <a:gd name="connsiteX18" fmla="*/ 573922 w 612668"/>
              <a:gd name="connsiteY18" fmla="*/ 612183 h 635430"/>
              <a:gd name="connsiteX19" fmla="*/ 480932 w 612668"/>
              <a:gd name="connsiteY19" fmla="*/ 635430 h 635430"/>
              <a:gd name="connsiteX20" fmla="*/ 418939 w 612668"/>
              <a:gd name="connsiteY20" fmla="*/ 627681 h 635430"/>
              <a:gd name="connsiteX21" fmla="*/ 380193 w 612668"/>
              <a:gd name="connsiteY21" fmla="*/ 604433 h 635430"/>
              <a:gd name="connsiteX22" fmla="*/ 333698 w 612668"/>
              <a:gd name="connsiteY22" fmla="*/ 588935 h 635430"/>
              <a:gd name="connsiteX23" fmla="*/ 279454 w 612668"/>
              <a:gd name="connsiteY23" fmla="*/ 573437 h 635430"/>
              <a:gd name="connsiteX24" fmla="*/ 232959 w 612668"/>
              <a:gd name="connsiteY24" fmla="*/ 550189 h 635430"/>
              <a:gd name="connsiteX25" fmla="*/ 209712 w 612668"/>
              <a:gd name="connsiteY25" fmla="*/ 534691 h 635430"/>
              <a:gd name="connsiteX26" fmla="*/ 163217 w 612668"/>
              <a:gd name="connsiteY26" fmla="*/ 519193 h 635430"/>
              <a:gd name="connsiteX27" fmla="*/ 139969 w 612668"/>
              <a:gd name="connsiteY27" fmla="*/ 511444 h 635430"/>
              <a:gd name="connsiteX28" fmla="*/ 124471 w 612668"/>
              <a:gd name="connsiteY28" fmla="*/ 495945 h 635430"/>
              <a:gd name="connsiteX29" fmla="*/ 108973 w 612668"/>
              <a:gd name="connsiteY29" fmla="*/ 449450 h 635430"/>
              <a:gd name="connsiteX30" fmla="*/ 93474 w 612668"/>
              <a:gd name="connsiteY30" fmla="*/ 433952 h 635430"/>
              <a:gd name="connsiteX31" fmla="*/ 77976 w 612668"/>
              <a:gd name="connsiteY31" fmla="*/ 379708 h 635430"/>
              <a:gd name="connsiteX32" fmla="*/ 62478 w 612668"/>
              <a:gd name="connsiteY32" fmla="*/ 356461 h 635430"/>
              <a:gd name="connsiteX33" fmla="*/ 0 w 612668"/>
              <a:gd name="connsiteY33" fmla="*/ 193083 h 635430"/>
              <a:gd name="connsiteX34" fmla="*/ 2422 w 612668"/>
              <a:gd name="connsiteY34" fmla="*/ 119224 h 635430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64695 w 612668"/>
              <a:gd name="connsiteY5" fmla="*/ 41643 h 630579"/>
              <a:gd name="connsiteX6" fmla="*/ 395691 w 612668"/>
              <a:gd name="connsiteY6" fmla="*/ 80389 h 630579"/>
              <a:gd name="connsiteX7" fmla="*/ 418939 w 612668"/>
              <a:gd name="connsiteY7" fmla="*/ 119135 h 630579"/>
              <a:gd name="connsiteX8" fmla="*/ 442186 w 612668"/>
              <a:gd name="connsiteY8" fmla="*/ 181128 h 630579"/>
              <a:gd name="connsiteX9" fmla="*/ 473183 w 612668"/>
              <a:gd name="connsiteY9" fmla="*/ 274118 h 630579"/>
              <a:gd name="connsiteX10" fmla="*/ 488681 w 612668"/>
              <a:gd name="connsiteY10" fmla="*/ 320613 h 630579"/>
              <a:gd name="connsiteX11" fmla="*/ 519678 w 612668"/>
              <a:gd name="connsiteY11" fmla="*/ 367108 h 630579"/>
              <a:gd name="connsiteX12" fmla="*/ 535176 w 612668"/>
              <a:gd name="connsiteY12" fmla="*/ 413603 h 630579"/>
              <a:gd name="connsiteX13" fmla="*/ 558423 w 612668"/>
              <a:gd name="connsiteY13" fmla="*/ 452349 h 630579"/>
              <a:gd name="connsiteX14" fmla="*/ 589420 w 612668"/>
              <a:gd name="connsiteY14" fmla="*/ 498843 h 630579"/>
              <a:gd name="connsiteX15" fmla="*/ 612668 w 612668"/>
              <a:gd name="connsiteY15" fmla="*/ 545338 h 630579"/>
              <a:gd name="connsiteX16" fmla="*/ 589420 w 612668"/>
              <a:gd name="connsiteY16" fmla="*/ 591833 h 630579"/>
              <a:gd name="connsiteX17" fmla="*/ 573922 w 612668"/>
              <a:gd name="connsiteY17" fmla="*/ 607332 h 630579"/>
              <a:gd name="connsiteX18" fmla="*/ 480932 w 612668"/>
              <a:gd name="connsiteY18" fmla="*/ 630579 h 630579"/>
              <a:gd name="connsiteX19" fmla="*/ 418939 w 612668"/>
              <a:gd name="connsiteY19" fmla="*/ 622830 h 630579"/>
              <a:gd name="connsiteX20" fmla="*/ 380193 w 612668"/>
              <a:gd name="connsiteY20" fmla="*/ 599582 h 630579"/>
              <a:gd name="connsiteX21" fmla="*/ 333698 w 612668"/>
              <a:gd name="connsiteY21" fmla="*/ 584084 h 630579"/>
              <a:gd name="connsiteX22" fmla="*/ 279454 w 612668"/>
              <a:gd name="connsiteY22" fmla="*/ 568586 h 630579"/>
              <a:gd name="connsiteX23" fmla="*/ 232959 w 612668"/>
              <a:gd name="connsiteY23" fmla="*/ 545338 h 630579"/>
              <a:gd name="connsiteX24" fmla="*/ 209712 w 612668"/>
              <a:gd name="connsiteY24" fmla="*/ 529840 h 630579"/>
              <a:gd name="connsiteX25" fmla="*/ 163217 w 612668"/>
              <a:gd name="connsiteY25" fmla="*/ 514342 h 630579"/>
              <a:gd name="connsiteX26" fmla="*/ 139969 w 612668"/>
              <a:gd name="connsiteY26" fmla="*/ 506593 h 630579"/>
              <a:gd name="connsiteX27" fmla="*/ 124471 w 612668"/>
              <a:gd name="connsiteY27" fmla="*/ 491094 h 630579"/>
              <a:gd name="connsiteX28" fmla="*/ 108973 w 612668"/>
              <a:gd name="connsiteY28" fmla="*/ 444599 h 630579"/>
              <a:gd name="connsiteX29" fmla="*/ 93474 w 612668"/>
              <a:gd name="connsiteY29" fmla="*/ 429101 h 630579"/>
              <a:gd name="connsiteX30" fmla="*/ 77976 w 612668"/>
              <a:gd name="connsiteY30" fmla="*/ 374857 h 630579"/>
              <a:gd name="connsiteX31" fmla="*/ 62478 w 612668"/>
              <a:gd name="connsiteY31" fmla="*/ 351610 h 630579"/>
              <a:gd name="connsiteX32" fmla="*/ 0 w 612668"/>
              <a:gd name="connsiteY32" fmla="*/ 188232 h 630579"/>
              <a:gd name="connsiteX33" fmla="*/ 2422 w 612668"/>
              <a:gd name="connsiteY33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473183 w 612668"/>
              <a:gd name="connsiteY8" fmla="*/ 274118 h 630579"/>
              <a:gd name="connsiteX9" fmla="*/ 488681 w 612668"/>
              <a:gd name="connsiteY9" fmla="*/ 320613 h 630579"/>
              <a:gd name="connsiteX10" fmla="*/ 519678 w 612668"/>
              <a:gd name="connsiteY10" fmla="*/ 367108 h 630579"/>
              <a:gd name="connsiteX11" fmla="*/ 535176 w 612668"/>
              <a:gd name="connsiteY11" fmla="*/ 413603 h 630579"/>
              <a:gd name="connsiteX12" fmla="*/ 558423 w 612668"/>
              <a:gd name="connsiteY12" fmla="*/ 452349 h 630579"/>
              <a:gd name="connsiteX13" fmla="*/ 589420 w 612668"/>
              <a:gd name="connsiteY13" fmla="*/ 498843 h 630579"/>
              <a:gd name="connsiteX14" fmla="*/ 612668 w 612668"/>
              <a:gd name="connsiteY14" fmla="*/ 545338 h 630579"/>
              <a:gd name="connsiteX15" fmla="*/ 589420 w 612668"/>
              <a:gd name="connsiteY15" fmla="*/ 591833 h 630579"/>
              <a:gd name="connsiteX16" fmla="*/ 573922 w 612668"/>
              <a:gd name="connsiteY16" fmla="*/ 607332 h 630579"/>
              <a:gd name="connsiteX17" fmla="*/ 480932 w 612668"/>
              <a:gd name="connsiteY17" fmla="*/ 630579 h 630579"/>
              <a:gd name="connsiteX18" fmla="*/ 418939 w 612668"/>
              <a:gd name="connsiteY18" fmla="*/ 622830 h 630579"/>
              <a:gd name="connsiteX19" fmla="*/ 380193 w 612668"/>
              <a:gd name="connsiteY19" fmla="*/ 599582 h 630579"/>
              <a:gd name="connsiteX20" fmla="*/ 333698 w 612668"/>
              <a:gd name="connsiteY20" fmla="*/ 584084 h 630579"/>
              <a:gd name="connsiteX21" fmla="*/ 279454 w 612668"/>
              <a:gd name="connsiteY21" fmla="*/ 568586 h 630579"/>
              <a:gd name="connsiteX22" fmla="*/ 232959 w 612668"/>
              <a:gd name="connsiteY22" fmla="*/ 545338 h 630579"/>
              <a:gd name="connsiteX23" fmla="*/ 209712 w 612668"/>
              <a:gd name="connsiteY23" fmla="*/ 529840 h 630579"/>
              <a:gd name="connsiteX24" fmla="*/ 163217 w 612668"/>
              <a:gd name="connsiteY24" fmla="*/ 514342 h 630579"/>
              <a:gd name="connsiteX25" fmla="*/ 139969 w 612668"/>
              <a:gd name="connsiteY25" fmla="*/ 506593 h 630579"/>
              <a:gd name="connsiteX26" fmla="*/ 124471 w 612668"/>
              <a:gd name="connsiteY26" fmla="*/ 491094 h 630579"/>
              <a:gd name="connsiteX27" fmla="*/ 108973 w 612668"/>
              <a:gd name="connsiteY27" fmla="*/ 444599 h 630579"/>
              <a:gd name="connsiteX28" fmla="*/ 93474 w 612668"/>
              <a:gd name="connsiteY28" fmla="*/ 429101 h 630579"/>
              <a:gd name="connsiteX29" fmla="*/ 77976 w 612668"/>
              <a:gd name="connsiteY29" fmla="*/ 374857 h 630579"/>
              <a:gd name="connsiteX30" fmla="*/ 62478 w 612668"/>
              <a:gd name="connsiteY30" fmla="*/ 351610 h 630579"/>
              <a:gd name="connsiteX31" fmla="*/ 0 w 612668"/>
              <a:gd name="connsiteY31" fmla="*/ 188232 h 630579"/>
              <a:gd name="connsiteX32" fmla="*/ 2422 w 612668"/>
              <a:gd name="connsiteY32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473183 w 612668"/>
              <a:gd name="connsiteY8" fmla="*/ 274118 h 630579"/>
              <a:gd name="connsiteX9" fmla="*/ 550593 w 612668"/>
              <a:gd name="connsiteY9" fmla="*/ 325376 h 630579"/>
              <a:gd name="connsiteX10" fmla="*/ 519678 w 612668"/>
              <a:gd name="connsiteY10" fmla="*/ 367108 h 630579"/>
              <a:gd name="connsiteX11" fmla="*/ 535176 w 612668"/>
              <a:gd name="connsiteY11" fmla="*/ 413603 h 630579"/>
              <a:gd name="connsiteX12" fmla="*/ 558423 w 612668"/>
              <a:gd name="connsiteY12" fmla="*/ 452349 h 630579"/>
              <a:gd name="connsiteX13" fmla="*/ 589420 w 612668"/>
              <a:gd name="connsiteY13" fmla="*/ 498843 h 630579"/>
              <a:gd name="connsiteX14" fmla="*/ 612668 w 612668"/>
              <a:gd name="connsiteY14" fmla="*/ 545338 h 630579"/>
              <a:gd name="connsiteX15" fmla="*/ 589420 w 612668"/>
              <a:gd name="connsiteY15" fmla="*/ 591833 h 630579"/>
              <a:gd name="connsiteX16" fmla="*/ 573922 w 612668"/>
              <a:gd name="connsiteY16" fmla="*/ 607332 h 630579"/>
              <a:gd name="connsiteX17" fmla="*/ 480932 w 612668"/>
              <a:gd name="connsiteY17" fmla="*/ 630579 h 630579"/>
              <a:gd name="connsiteX18" fmla="*/ 418939 w 612668"/>
              <a:gd name="connsiteY18" fmla="*/ 622830 h 630579"/>
              <a:gd name="connsiteX19" fmla="*/ 380193 w 612668"/>
              <a:gd name="connsiteY19" fmla="*/ 599582 h 630579"/>
              <a:gd name="connsiteX20" fmla="*/ 333698 w 612668"/>
              <a:gd name="connsiteY20" fmla="*/ 584084 h 630579"/>
              <a:gd name="connsiteX21" fmla="*/ 279454 w 612668"/>
              <a:gd name="connsiteY21" fmla="*/ 568586 h 630579"/>
              <a:gd name="connsiteX22" fmla="*/ 232959 w 612668"/>
              <a:gd name="connsiteY22" fmla="*/ 545338 h 630579"/>
              <a:gd name="connsiteX23" fmla="*/ 209712 w 612668"/>
              <a:gd name="connsiteY23" fmla="*/ 529840 h 630579"/>
              <a:gd name="connsiteX24" fmla="*/ 163217 w 612668"/>
              <a:gd name="connsiteY24" fmla="*/ 514342 h 630579"/>
              <a:gd name="connsiteX25" fmla="*/ 139969 w 612668"/>
              <a:gd name="connsiteY25" fmla="*/ 506593 h 630579"/>
              <a:gd name="connsiteX26" fmla="*/ 124471 w 612668"/>
              <a:gd name="connsiteY26" fmla="*/ 491094 h 630579"/>
              <a:gd name="connsiteX27" fmla="*/ 108973 w 612668"/>
              <a:gd name="connsiteY27" fmla="*/ 444599 h 630579"/>
              <a:gd name="connsiteX28" fmla="*/ 93474 w 612668"/>
              <a:gd name="connsiteY28" fmla="*/ 429101 h 630579"/>
              <a:gd name="connsiteX29" fmla="*/ 77976 w 612668"/>
              <a:gd name="connsiteY29" fmla="*/ 374857 h 630579"/>
              <a:gd name="connsiteX30" fmla="*/ 62478 w 612668"/>
              <a:gd name="connsiteY30" fmla="*/ 351610 h 630579"/>
              <a:gd name="connsiteX31" fmla="*/ 0 w 612668"/>
              <a:gd name="connsiteY31" fmla="*/ 188232 h 630579"/>
              <a:gd name="connsiteX32" fmla="*/ 2422 w 612668"/>
              <a:gd name="connsiteY32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501758 w 612668"/>
              <a:gd name="connsiteY8" fmla="*/ 255068 h 630579"/>
              <a:gd name="connsiteX9" fmla="*/ 550593 w 612668"/>
              <a:gd name="connsiteY9" fmla="*/ 325376 h 630579"/>
              <a:gd name="connsiteX10" fmla="*/ 519678 w 612668"/>
              <a:gd name="connsiteY10" fmla="*/ 367108 h 630579"/>
              <a:gd name="connsiteX11" fmla="*/ 535176 w 612668"/>
              <a:gd name="connsiteY11" fmla="*/ 413603 h 630579"/>
              <a:gd name="connsiteX12" fmla="*/ 558423 w 612668"/>
              <a:gd name="connsiteY12" fmla="*/ 452349 h 630579"/>
              <a:gd name="connsiteX13" fmla="*/ 589420 w 612668"/>
              <a:gd name="connsiteY13" fmla="*/ 498843 h 630579"/>
              <a:gd name="connsiteX14" fmla="*/ 612668 w 612668"/>
              <a:gd name="connsiteY14" fmla="*/ 545338 h 630579"/>
              <a:gd name="connsiteX15" fmla="*/ 589420 w 612668"/>
              <a:gd name="connsiteY15" fmla="*/ 591833 h 630579"/>
              <a:gd name="connsiteX16" fmla="*/ 573922 w 612668"/>
              <a:gd name="connsiteY16" fmla="*/ 607332 h 630579"/>
              <a:gd name="connsiteX17" fmla="*/ 480932 w 612668"/>
              <a:gd name="connsiteY17" fmla="*/ 630579 h 630579"/>
              <a:gd name="connsiteX18" fmla="*/ 418939 w 612668"/>
              <a:gd name="connsiteY18" fmla="*/ 622830 h 630579"/>
              <a:gd name="connsiteX19" fmla="*/ 380193 w 612668"/>
              <a:gd name="connsiteY19" fmla="*/ 599582 h 630579"/>
              <a:gd name="connsiteX20" fmla="*/ 333698 w 612668"/>
              <a:gd name="connsiteY20" fmla="*/ 584084 h 630579"/>
              <a:gd name="connsiteX21" fmla="*/ 279454 w 612668"/>
              <a:gd name="connsiteY21" fmla="*/ 568586 h 630579"/>
              <a:gd name="connsiteX22" fmla="*/ 232959 w 612668"/>
              <a:gd name="connsiteY22" fmla="*/ 545338 h 630579"/>
              <a:gd name="connsiteX23" fmla="*/ 209712 w 612668"/>
              <a:gd name="connsiteY23" fmla="*/ 529840 h 630579"/>
              <a:gd name="connsiteX24" fmla="*/ 163217 w 612668"/>
              <a:gd name="connsiteY24" fmla="*/ 514342 h 630579"/>
              <a:gd name="connsiteX25" fmla="*/ 139969 w 612668"/>
              <a:gd name="connsiteY25" fmla="*/ 506593 h 630579"/>
              <a:gd name="connsiteX26" fmla="*/ 124471 w 612668"/>
              <a:gd name="connsiteY26" fmla="*/ 491094 h 630579"/>
              <a:gd name="connsiteX27" fmla="*/ 108973 w 612668"/>
              <a:gd name="connsiteY27" fmla="*/ 444599 h 630579"/>
              <a:gd name="connsiteX28" fmla="*/ 93474 w 612668"/>
              <a:gd name="connsiteY28" fmla="*/ 429101 h 630579"/>
              <a:gd name="connsiteX29" fmla="*/ 77976 w 612668"/>
              <a:gd name="connsiteY29" fmla="*/ 374857 h 630579"/>
              <a:gd name="connsiteX30" fmla="*/ 62478 w 612668"/>
              <a:gd name="connsiteY30" fmla="*/ 351610 h 630579"/>
              <a:gd name="connsiteX31" fmla="*/ 0 w 612668"/>
              <a:gd name="connsiteY31" fmla="*/ 188232 h 630579"/>
              <a:gd name="connsiteX32" fmla="*/ 2422 w 612668"/>
              <a:gd name="connsiteY32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550593 w 612668"/>
              <a:gd name="connsiteY8" fmla="*/ 325376 h 630579"/>
              <a:gd name="connsiteX9" fmla="*/ 519678 w 612668"/>
              <a:gd name="connsiteY9" fmla="*/ 367108 h 630579"/>
              <a:gd name="connsiteX10" fmla="*/ 535176 w 612668"/>
              <a:gd name="connsiteY10" fmla="*/ 413603 h 630579"/>
              <a:gd name="connsiteX11" fmla="*/ 558423 w 612668"/>
              <a:gd name="connsiteY11" fmla="*/ 452349 h 630579"/>
              <a:gd name="connsiteX12" fmla="*/ 589420 w 612668"/>
              <a:gd name="connsiteY12" fmla="*/ 498843 h 630579"/>
              <a:gd name="connsiteX13" fmla="*/ 612668 w 612668"/>
              <a:gd name="connsiteY13" fmla="*/ 545338 h 630579"/>
              <a:gd name="connsiteX14" fmla="*/ 589420 w 612668"/>
              <a:gd name="connsiteY14" fmla="*/ 591833 h 630579"/>
              <a:gd name="connsiteX15" fmla="*/ 573922 w 612668"/>
              <a:gd name="connsiteY15" fmla="*/ 607332 h 630579"/>
              <a:gd name="connsiteX16" fmla="*/ 480932 w 612668"/>
              <a:gd name="connsiteY16" fmla="*/ 630579 h 630579"/>
              <a:gd name="connsiteX17" fmla="*/ 418939 w 612668"/>
              <a:gd name="connsiteY17" fmla="*/ 622830 h 630579"/>
              <a:gd name="connsiteX18" fmla="*/ 380193 w 612668"/>
              <a:gd name="connsiteY18" fmla="*/ 599582 h 630579"/>
              <a:gd name="connsiteX19" fmla="*/ 333698 w 612668"/>
              <a:gd name="connsiteY19" fmla="*/ 584084 h 630579"/>
              <a:gd name="connsiteX20" fmla="*/ 279454 w 612668"/>
              <a:gd name="connsiteY20" fmla="*/ 568586 h 630579"/>
              <a:gd name="connsiteX21" fmla="*/ 232959 w 612668"/>
              <a:gd name="connsiteY21" fmla="*/ 545338 h 630579"/>
              <a:gd name="connsiteX22" fmla="*/ 209712 w 612668"/>
              <a:gd name="connsiteY22" fmla="*/ 529840 h 630579"/>
              <a:gd name="connsiteX23" fmla="*/ 163217 w 612668"/>
              <a:gd name="connsiteY23" fmla="*/ 514342 h 630579"/>
              <a:gd name="connsiteX24" fmla="*/ 139969 w 612668"/>
              <a:gd name="connsiteY24" fmla="*/ 506593 h 630579"/>
              <a:gd name="connsiteX25" fmla="*/ 124471 w 612668"/>
              <a:gd name="connsiteY25" fmla="*/ 491094 h 630579"/>
              <a:gd name="connsiteX26" fmla="*/ 108973 w 612668"/>
              <a:gd name="connsiteY26" fmla="*/ 444599 h 630579"/>
              <a:gd name="connsiteX27" fmla="*/ 93474 w 612668"/>
              <a:gd name="connsiteY27" fmla="*/ 429101 h 630579"/>
              <a:gd name="connsiteX28" fmla="*/ 77976 w 612668"/>
              <a:gd name="connsiteY28" fmla="*/ 374857 h 630579"/>
              <a:gd name="connsiteX29" fmla="*/ 62478 w 612668"/>
              <a:gd name="connsiteY29" fmla="*/ 351610 h 630579"/>
              <a:gd name="connsiteX30" fmla="*/ 0 w 612668"/>
              <a:gd name="connsiteY30" fmla="*/ 188232 h 630579"/>
              <a:gd name="connsiteX31" fmla="*/ 2422 w 612668"/>
              <a:gd name="connsiteY31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42186 w 612668"/>
              <a:gd name="connsiteY6" fmla="*/ 181128 h 630579"/>
              <a:gd name="connsiteX7" fmla="*/ 550593 w 612668"/>
              <a:gd name="connsiteY7" fmla="*/ 325376 h 630579"/>
              <a:gd name="connsiteX8" fmla="*/ 519678 w 612668"/>
              <a:gd name="connsiteY8" fmla="*/ 367108 h 630579"/>
              <a:gd name="connsiteX9" fmla="*/ 535176 w 612668"/>
              <a:gd name="connsiteY9" fmla="*/ 413603 h 630579"/>
              <a:gd name="connsiteX10" fmla="*/ 558423 w 612668"/>
              <a:gd name="connsiteY10" fmla="*/ 452349 h 630579"/>
              <a:gd name="connsiteX11" fmla="*/ 589420 w 612668"/>
              <a:gd name="connsiteY11" fmla="*/ 498843 h 630579"/>
              <a:gd name="connsiteX12" fmla="*/ 612668 w 612668"/>
              <a:gd name="connsiteY12" fmla="*/ 545338 h 630579"/>
              <a:gd name="connsiteX13" fmla="*/ 589420 w 612668"/>
              <a:gd name="connsiteY13" fmla="*/ 591833 h 630579"/>
              <a:gd name="connsiteX14" fmla="*/ 573922 w 612668"/>
              <a:gd name="connsiteY14" fmla="*/ 607332 h 630579"/>
              <a:gd name="connsiteX15" fmla="*/ 480932 w 612668"/>
              <a:gd name="connsiteY15" fmla="*/ 630579 h 630579"/>
              <a:gd name="connsiteX16" fmla="*/ 418939 w 612668"/>
              <a:gd name="connsiteY16" fmla="*/ 622830 h 630579"/>
              <a:gd name="connsiteX17" fmla="*/ 380193 w 612668"/>
              <a:gd name="connsiteY17" fmla="*/ 599582 h 630579"/>
              <a:gd name="connsiteX18" fmla="*/ 333698 w 612668"/>
              <a:gd name="connsiteY18" fmla="*/ 584084 h 630579"/>
              <a:gd name="connsiteX19" fmla="*/ 279454 w 612668"/>
              <a:gd name="connsiteY19" fmla="*/ 568586 h 630579"/>
              <a:gd name="connsiteX20" fmla="*/ 232959 w 612668"/>
              <a:gd name="connsiteY20" fmla="*/ 545338 h 630579"/>
              <a:gd name="connsiteX21" fmla="*/ 209712 w 612668"/>
              <a:gd name="connsiteY21" fmla="*/ 529840 h 630579"/>
              <a:gd name="connsiteX22" fmla="*/ 163217 w 612668"/>
              <a:gd name="connsiteY22" fmla="*/ 514342 h 630579"/>
              <a:gd name="connsiteX23" fmla="*/ 139969 w 612668"/>
              <a:gd name="connsiteY23" fmla="*/ 506593 h 630579"/>
              <a:gd name="connsiteX24" fmla="*/ 124471 w 612668"/>
              <a:gd name="connsiteY24" fmla="*/ 491094 h 630579"/>
              <a:gd name="connsiteX25" fmla="*/ 108973 w 612668"/>
              <a:gd name="connsiteY25" fmla="*/ 444599 h 630579"/>
              <a:gd name="connsiteX26" fmla="*/ 93474 w 612668"/>
              <a:gd name="connsiteY26" fmla="*/ 429101 h 630579"/>
              <a:gd name="connsiteX27" fmla="*/ 77976 w 612668"/>
              <a:gd name="connsiteY27" fmla="*/ 374857 h 630579"/>
              <a:gd name="connsiteX28" fmla="*/ 62478 w 612668"/>
              <a:gd name="connsiteY28" fmla="*/ 351610 h 630579"/>
              <a:gd name="connsiteX29" fmla="*/ 0 w 612668"/>
              <a:gd name="connsiteY29" fmla="*/ 188232 h 630579"/>
              <a:gd name="connsiteX30" fmla="*/ 2422 w 612668"/>
              <a:gd name="connsiteY30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85049 w 612668"/>
              <a:gd name="connsiteY6" fmla="*/ 181128 h 630579"/>
              <a:gd name="connsiteX7" fmla="*/ 550593 w 612668"/>
              <a:gd name="connsiteY7" fmla="*/ 325376 h 630579"/>
              <a:gd name="connsiteX8" fmla="*/ 519678 w 612668"/>
              <a:gd name="connsiteY8" fmla="*/ 367108 h 630579"/>
              <a:gd name="connsiteX9" fmla="*/ 535176 w 612668"/>
              <a:gd name="connsiteY9" fmla="*/ 413603 h 630579"/>
              <a:gd name="connsiteX10" fmla="*/ 558423 w 612668"/>
              <a:gd name="connsiteY10" fmla="*/ 452349 h 630579"/>
              <a:gd name="connsiteX11" fmla="*/ 589420 w 612668"/>
              <a:gd name="connsiteY11" fmla="*/ 498843 h 630579"/>
              <a:gd name="connsiteX12" fmla="*/ 612668 w 612668"/>
              <a:gd name="connsiteY12" fmla="*/ 545338 h 630579"/>
              <a:gd name="connsiteX13" fmla="*/ 589420 w 612668"/>
              <a:gd name="connsiteY13" fmla="*/ 591833 h 630579"/>
              <a:gd name="connsiteX14" fmla="*/ 573922 w 612668"/>
              <a:gd name="connsiteY14" fmla="*/ 607332 h 630579"/>
              <a:gd name="connsiteX15" fmla="*/ 480932 w 612668"/>
              <a:gd name="connsiteY15" fmla="*/ 630579 h 630579"/>
              <a:gd name="connsiteX16" fmla="*/ 418939 w 612668"/>
              <a:gd name="connsiteY16" fmla="*/ 622830 h 630579"/>
              <a:gd name="connsiteX17" fmla="*/ 380193 w 612668"/>
              <a:gd name="connsiteY17" fmla="*/ 599582 h 630579"/>
              <a:gd name="connsiteX18" fmla="*/ 333698 w 612668"/>
              <a:gd name="connsiteY18" fmla="*/ 584084 h 630579"/>
              <a:gd name="connsiteX19" fmla="*/ 279454 w 612668"/>
              <a:gd name="connsiteY19" fmla="*/ 568586 h 630579"/>
              <a:gd name="connsiteX20" fmla="*/ 232959 w 612668"/>
              <a:gd name="connsiteY20" fmla="*/ 545338 h 630579"/>
              <a:gd name="connsiteX21" fmla="*/ 209712 w 612668"/>
              <a:gd name="connsiteY21" fmla="*/ 529840 h 630579"/>
              <a:gd name="connsiteX22" fmla="*/ 163217 w 612668"/>
              <a:gd name="connsiteY22" fmla="*/ 514342 h 630579"/>
              <a:gd name="connsiteX23" fmla="*/ 139969 w 612668"/>
              <a:gd name="connsiteY23" fmla="*/ 506593 h 630579"/>
              <a:gd name="connsiteX24" fmla="*/ 124471 w 612668"/>
              <a:gd name="connsiteY24" fmla="*/ 491094 h 630579"/>
              <a:gd name="connsiteX25" fmla="*/ 108973 w 612668"/>
              <a:gd name="connsiteY25" fmla="*/ 444599 h 630579"/>
              <a:gd name="connsiteX26" fmla="*/ 93474 w 612668"/>
              <a:gd name="connsiteY26" fmla="*/ 429101 h 630579"/>
              <a:gd name="connsiteX27" fmla="*/ 77976 w 612668"/>
              <a:gd name="connsiteY27" fmla="*/ 374857 h 630579"/>
              <a:gd name="connsiteX28" fmla="*/ 62478 w 612668"/>
              <a:gd name="connsiteY28" fmla="*/ 351610 h 630579"/>
              <a:gd name="connsiteX29" fmla="*/ 0 w 612668"/>
              <a:gd name="connsiteY29" fmla="*/ 188232 h 630579"/>
              <a:gd name="connsiteX30" fmla="*/ 2422 w 612668"/>
              <a:gd name="connsiteY30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414741 w 612668"/>
              <a:gd name="connsiteY5" fmla="*/ 51814 h 630579"/>
              <a:gd name="connsiteX6" fmla="*/ 485049 w 612668"/>
              <a:gd name="connsiteY6" fmla="*/ 181128 h 630579"/>
              <a:gd name="connsiteX7" fmla="*/ 550593 w 612668"/>
              <a:gd name="connsiteY7" fmla="*/ 325376 h 630579"/>
              <a:gd name="connsiteX8" fmla="*/ 519678 w 612668"/>
              <a:gd name="connsiteY8" fmla="*/ 367108 h 630579"/>
              <a:gd name="connsiteX9" fmla="*/ 535176 w 612668"/>
              <a:gd name="connsiteY9" fmla="*/ 413603 h 630579"/>
              <a:gd name="connsiteX10" fmla="*/ 558423 w 612668"/>
              <a:gd name="connsiteY10" fmla="*/ 452349 h 630579"/>
              <a:gd name="connsiteX11" fmla="*/ 589420 w 612668"/>
              <a:gd name="connsiteY11" fmla="*/ 498843 h 630579"/>
              <a:gd name="connsiteX12" fmla="*/ 612668 w 612668"/>
              <a:gd name="connsiteY12" fmla="*/ 545338 h 630579"/>
              <a:gd name="connsiteX13" fmla="*/ 589420 w 612668"/>
              <a:gd name="connsiteY13" fmla="*/ 591833 h 630579"/>
              <a:gd name="connsiteX14" fmla="*/ 573922 w 612668"/>
              <a:gd name="connsiteY14" fmla="*/ 607332 h 630579"/>
              <a:gd name="connsiteX15" fmla="*/ 480932 w 612668"/>
              <a:gd name="connsiteY15" fmla="*/ 630579 h 630579"/>
              <a:gd name="connsiteX16" fmla="*/ 418939 w 612668"/>
              <a:gd name="connsiteY16" fmla="*/ 622830 h 630579"/>
              <a:gd name="connsiteX17" fmla="*/ 380193 w 612668"/>
              <a:gd name="connsiteY17" fmla="*/ 599582 h 630579"/>
              <a:gd name="connsiteX18" fmla="*/ 333698 w 612668"/>
              <a:gd name="connsiteY18" fmla="*/ 584084 h 630579"/>
              <a:gd name="connsiteX19" fmla="*/ 279454 w 612668"/>
              <a:gd name="connsiteY19" fmla="*/ 568586 h 630579"/>
              <a:gd name="connsiteX20" fmla="*/ 232959 w 612668"/>
              <a:gd name="connsiteY20" fmla="*/ 545338 h 630579"/>
              <a:gd name="connsiteX21" fmla="*/ 209712 w 612668"/>
              <a:gd name="connsiteY21" fmla="*/ 529840 h 630579"/>
              <a:gd name="connsiteX22" fmla="*/ 163217 w 612668"/>
              <a:gd name="connsiteY22" fmla="*/ 514342 h 630579"/>
              <a:gd name="connsiteX23" fmla="*/ 139969 w 612668"/>
              <a:gd name="connsiteY23" fmla="*/ 506593 h 630579"/>
              <a:gd name="connsiteX24" fmla="*/ 124471 w 612668"/>
              <a:gd name="connsiteY24" fmla="*/ 491094 h 630579"/>
              <a:gd name="connsiteX25" fmla="*/ 108973 w 612668"/>
              <a:gd name="connsiteY25" fmla="*/ 444599 h 630579"/>
              <a:gd name="connsiteX26" fmla="*/ 93474 w 612668"/>
              <a:gd name="connsiteY26" fmla="*/ 429101 h 630579"/>
              <a:gd name="connsiteX27" fmla="*/ 77976 w 612668"/>
              <a:gd name="connsiteY27" fmla="*/ 374857 h 630579"/>
              <a:gd name="connsiteX28" fmla="*/ 62478 w 612668"/>
              <a:gd name="connsiteY28" fmla="*/ 351610 h 630579"/>
              <a:gd name="connsiteX29" fmla="*/ 0 w 612668"/>
              <a:gd name="connsiteY29" fmla="*/ 188232 h 630579"/>
              <a:gd name="connsiteX30" fmla="*/ 2422 w 612668"/>
              <a:gd name="connsiteY30" fmla="*/ 114373 h 630579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19678 w 612668"/>
              <a:gd name="connsiteY7" fmla="*/ 369199 h 632670"/>
              <a:gd name="connsiteX8" fmla="*/ 535176 w 612668"/>
              <a:gd name="connsiteY8" fmla="*/ 415694 h 632670"/>
              <a:gd name="connsiteX9" fmla="*/ 558423 w 612668"/>
              <a:gd name="connsiteY9" fmla="*/ 454440 h 632670"/>
              <a:gd name="connsiteX10" fmla="*/ 589420 w 612668"/>
              <a:gd name="connsiteY10" fmla="*/ 500934 h 632670"/>
              <a:gd name="connsiteX11" fmla="*/ 612668 w 612668"/>
              <a:gd name="connsiteY11" fmla="*/ 547429 h 632670"/>
              <a:gd name="connsiteX12" fmla="*/ 589420 w 612668"/>
              <a:gd name="connsiteY12" fmla="*/ 593924 h 632670"/>
              <a:gd name="connsiteX13" fmla="*/ 573922 w 612668"/>
              <a:gd name="connsiteY13" fmla="*/ 609423 h 632670"/>
              <a:gd name="connsiteX14" fmla="*/ 480932 w 612668"/>
              <a:gd name="connsiteY14" fmla="*/ 632670 h 632670"/>
              <a:gd name="connsiteX15" fmla="*/ 418939 w 612668"/>
              <a:gd name="connsiteY15" fmla="*/ 624921 h 632670"/>
              <a:gd name="connsiteX16" fmla="*/ 380193 w 612668"/>
              <a:gd name="connsiteY16" fmla="*/ 601673 h 632670"/>
              <a:gd name="connsiteX17" fmla="*/ 333698 w 612668"/>
              <a:gd name="connsiteY17" fmla="*/ 586175 h 632670"/>
              <a:gd name="connsiteX18" fmla="*/ 279454 w 612668"/>
              <a:gd name="connsiteY18" fmla="*/ 570677 h 632670"/>
              <a:gd name="connsiteX19" fmla="*/ 232959 w 612668"/>
              <a:gd name="connsiteY19" fmla="*/ 547429 h 632670"/>
              <a:gd name="connsiteX20" fmla="*/ 209712 w 612668"/>
              <a:gd name="connsiteY20" fmla="*/ 531931 h 632670"/>
              <a:gd name="connsiteX21" fmla="*/ 163217 w 612668"/>
              <a:gd name="connsiteY21" fmla="*/ 516433 h 632670"/>
              <a:gd name="connsiteX22" fmla="*/ 139969 w 612668"/>
              <a:gd name="connsiteY22" fmla="*/ 508684 h 632670"/>
              <a:gd name="connsiteX23" fmla="*/ 124471 w 612668"/>
              <a:gd name="connsiteY23" fmla="*/ 493185 h 632670"/>
              <a:gd name="connsiteX24" fmla="*/ 108973 w 612668"/>
              <a:gd name="connsiteY24" fmla="*/ 446690 h 632670"/>
              <a:gd name="connsiteX25" fmla="*/ 93474 w 612668"/>
              <a:gd name="connsiteY25" fmla="*/ 431192 h 632670"/>
              <a:gd name="connsiteX26" fmla="*/ 77976 w 612668"/>
              <a:gd name="connsiteY26" fmla="*/ 376948 h 632670"/>
              <a:gd name="connsiteX27" fmla="*/ 62478 w 612668"/>
              <a:gd name="connsiteY27" fmla="*/ 353701 h 632670"/>
              <a:gd name="connsiteX28" fmla="*/ 0 w 612668"/>
              <a:gd name="connsiteY28" fmla="*/ 190323 h 632670"/>
              <a:gd name="connsiteX29" fmla="*/ 2422 w 612668"/>
              <a:gd name="connsiteY29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35176 w 612668"/>
              <a:gd name="connsiteY7" fmla="*/ 415694 h 632670"/>
              <a:gd name="connsiteX8" fmla="*/ 558423 w 612668"/>
              <a:gd name="connsiteY8" fmla="*/ 454440 h 632670"/>
              <a:gd name="connsiteX9" fmla="*/ 589420 w 612668"/>
              <a:gd name="connsiteY9" fmla="*/ 500934 h 632670"/>
              <a:gd name="connsiteX10" fmla="*/ 612668 w 612668"/>
              <a:gd name="connsiteY10" fmla="*/ 547429 h 632670"/>
              <a:gd name="connsiteX11" fmla="*/ 589420 w 612668"/>
              <a:gd name="connsiteY11" fmla="*/ 593924 h 632670"/>
              <a:gd name="connsiteX12" fmla="*/ 573922 w 612668"/>
              <a:gd name="connsiteY12" fmla="*/ 609423 h 632670"/>
              <a:gd name="connsiteX13" fmla="*/ 480932 w 612668"/>
              <a:gd name="connsiteY13" fmla="*/ 632670 h 632670"/>
              <a:gd name="connsiteX14" fmla="*/ 418939 w 612668"/>
              <a:gd name="connsiteY14" fmla="*/ 624921 h 632670"/>
              <a:gd name="connsiteX15" fmla="*/ 380193 w 612668"/>
              <a:gd name="connsiteY15" fmla="*/ 601673 h 632670"/>
              <a:gd name="connsiteX16" fmla="*/ 333698 w 612668"/>
              <a:gd name="connsiteY16" fmla="*/ 586175 h 632670"/>
              <a:gd name="connsiteX17" fmla="*/ 279454 w 612668"/>
              <a:gd name="connsiteY17" fmla="*/ 570677 h 632670"/>
              <a:gd name="connsiteX18" fmla="*/ 232959 w 612668"/>
              <a:gd name="connsiteY18" fmla="*/ 547429 h 632670"/>
              <a:gd name="connsiteX19" fmla="*/ 209712 w 612668"/>
              <a:gd name="connsiteY19" fmla="*/ 531931 h 632670"/>
              <a:gd name="connsiteX20" fmla="*/ 163217 w 612668"/>
              <a:gd name="connsiteY20" fmla="*/ 516433 h 632670"/>
              <a:gd name="connsiteX21" fmla="*/ 139969 w 612668"/>
              <a:gd name="connsiteY21" fmla="*/ 508684 h 632670"/>
              <a:gd name="connsiteX22" fmla="*/ 124471 w 612668"/>
              <a:gd name="connsiteY22" fmla="*/ 493185 h 632670"/>
              <a:gd name="connsiteX23" fmla="*/ 108973 w 612668"/>
              <a:gd name="connsiteY23" fmla="*/ 446690 h 632670"/>
              <a:gd name="connsiteX24" fmla="*/ 93474 w 612668"/>
              <a:gd name="connsiteY24" fmla="*/ 431192 h 632670"/>
              <a:gd name="connsiteX25" fmla="*/ 77976 w 612668"/>
              <a:gd name="connsiteY25" fmla="*/ 376948 h 632670"/>
              <a:gd name="connsiteX26" fmla="*/ 62478 w 612668"/>
              <a:gd name="connsiteY26" fmla="*/ 353701 h 632670"/>
              <a:gd name="connsiteX27" fmla="*/ 0 w 612668"/>
              <a:gd name="connsiteY27" fmla="*/ 190323 h 632670"/>
              <a:gd name="connsiteX28" fmla="*/ 2422 w 612668"/>
              <a:gd name="connsiteY28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35176 w 612668"/>
              <a:gd name="connsiteY7" fmla="*/ 415694 h 632670"/>
              <a:gd name="connsiteX8" fmla="*/ 558423 w 612668"/>
              <a:gd name="connsiteY8" fmla="*/ 454440 h 632670"/>
              <a:gd name="connsiteX9" fmla="*/ 589420 w 612668"/>
              <a:gd name="connsiteY9" fmla="*/ 500934 h 632670"/>
              <a:gd name="connsiteX10" fmla="*/ 612668 w 612668"/>
              <a:gd name="connsiteY10" fmla="*/ 547429 h 632670"/>
              <a:gd name="connsiteX11" fmla="*/ 589420 w 612668"/>
              <a:gd name="connsiteY11" fmla="*/ 593924 h 632670"/>
              <a:gd name="connsiteX12" fmla="*/ 573922 w 612668"/>
              <a:gd name="connsiteY12" fmla="*/ 609423 h 632670"/>
              <a:gd name="connsiteX13" fmla="*/ 480932 w 612668"/>
              <a:gd name="connsiteY13" fmla="*/ 632670 h 632670"/>
              <a:gd name="connsiteX14" fmla="*/ 418939 w 612668"/>
              <a:gd name="connsiteY14" fmla="*/ 624921 h 632670"/>
              <a:gd name="connsiteX15" fmla="*/ 380193 w 612668"/>
              <a:gd name="connsiteY15" fmla="*/ 601673 h 632670"/>
              <a:gd name="connsiteX16" fmla="*/ 333698 w 612668"/>
              <a:gd name="connsiteY16" fmla="*/ 586175 h 632670"/>
              <a:gd name="connsiteX17" fmla="*/ 279454 w 612668"/>
              <a:gd name="connsiteY17" fmla="*/ 570677 h 632670"/>
              <a:gd name="connsiteX18" fmla="*/ 232959 w 612668"/>
              <a:gd name="connsiteY18" fmla="*/ 547429 h 632670"/>
              <a:gd name="connsiteX19" fmla="*/ 209712 w 612668"/>
              <a:gd name="connsiteY19" fmla="*/ 531931 h 632670"/>
              <a:gd name="connsiteX20" fmla="*/ 163217 w 612668"/>
              <a:gd name="connsiteY20" fmla="*/ 516433 h 632670"/>
              <a:gd name="connsiteX21" fmla="*/ 139969 w 612668"/>
              <a:gd name="connsiteY21" fmla="*/ 508684 h 632670"/>
              <a:gd name="connsiteX22" fmla="*/ 124471 w 612668"/>
              <a:gd name="connsiteY22" fmla="*/ 493185 h 632670"/>
              <a:gd name="connsiteX23" fmla="*/ 108973 w 612668"/>
              <a:gd name="connsiteY23" fmla="*/ 446690 h 632670"/>
              <a:gd name="connsiteX24" fmla="*/ 93474 w 612668"/>
              <a:gd name="connsiteY24" fmla="*/ 431192 h 632670"/>
              <a:gd name="connsiteX25" fmla="*/ 77976 w 612668"/>
              <a:gd name="connsiteY25" fmla="*/ 376948 h 632670"/>
              <a:gd name="connsiteX26" fmla="*/ 62478 w 612668"/>
              <a:gd name="connsiteY26" fmla="*/ 353701 h 632670"/>
              <a:gd name="connsiteX27" fmla="*/ 0 w 612668"/>
              <a:gd name="connsiteY27" fmla="*/ 190323 h 632670"/>
              <a:gd name="connsiteX28" fmla="*/ 2422 w 612668"/>
              <a:gd name="connsiteY28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58423 w 612668"/>
              <a:gd name="connsiteY7" fmla="*/ 454440 h 632670"/>
              <a:gd name="connsiteX8" fmla="*/ 589420 w 612668"/>
              <a:gd name="connsiteY8" fmla="*/ 500934 h 632670"/>
              <a:gd name="connsiteX9" fmla="*/ 612668 w 612668"/>
              <a:gd name="connsiteY9" fmla="*/ 547429 h 632670"/>
              <a:gd name="connsiteX10" fmla="*/ 589420 w 612668"/>
              <a:gd name="connsiteY10" fmla="*/ 593924 h 632670"/>
              <a:gd name="connsiteX11" fmla="*/ 573922 w 612668"/>
              <a:gd name="connsiteY11" fmla="*/ 609423 h 632670"/>
              <a:gd name="connsiteX12" fmla="*/ 480932 w 612668"/>
              <a:gd name="connsiteY12" fmla="*/ 632670 h 632670"/>
              <a:gd name="connsiteX13" fmla="*/ 418939 w 612668"/>
              <a:gd name="connsiteY13" fmla="*/ 624921 h 632670"/>
              <a:gd name="connsiteX14" fmla="*/ 380193 w 612668"/>
              <a:gd name="connsiteY14" fmla="*/ 601673 h 632670"/>
              <a:gd name="connsiteX15" fmla="*/ 333698 w 612668"/>
              <a:gd name="connsiteY15" fmla="*/ 586175 h 632670"/>
              <a:gd name="connsiteX16" fmla="*/ 279454 w 612668"/>
              <a:gd name="connsiteY16" fmla="*/ 570677 h 632670"/>
              <a:gd name="connsiteX17" fmla="*/ 232959 w 612668"/>
              <a:gd name="connsiteY17" fmla="*/ 547429 h 632670"/>
              <a:gd name="connsiteX18" fmla="*/ 209712 w 612668"/>
              <a:gd name="connsiteY18" fmla="*/ 531931 h 632670"/>
              <a:gd name="connsiteX19" fmla="*/ 163217 w 612668"/>
              <a:gd name="connsiteY19" fmla="*/ 516433 h 632670"/>
              <a:gd name="connsiteX20" fmla="*/ 139969 w 612668"/>
              <a:gd name="connsiteY20" fmla="*/ 508684 h 632670"/>
              <a:gd name="connsiteX21" fmla="*/ 124471 w 612668"/>
              <a:gd name="connsiteY21" fmla="*/ 493185 h 632670"/>
              <a:gd name="connsiteX22" fmla="*/ 108973 w 612668"/>
              <a:gd name="connsiteY22" fmla="*/ 446690 h 632670"/>
              <a:gd name="connsiteX23" fmla="*/ 93474 w 612668"/>
              <a:gd name="connsiteY23" fmla="*/ 431192 h 632670"/>
              <a:gd name="connsiteX24" fmla="*/ 77976 w 612668"/>
              <a:gd name="connsiteY24" fmla="*/ 376948 h 632670"/>
              <a:gd name="connsiteX25" fmla="*/ 62478 w 612668"/>
              <a:gd name="connsiteY25" fmla="*/ 353701 h 632670"/>
              <a:gd name="connsiteX26" fmla="*/ 0 w 612668"/>
              <a:gd name="connsiteY26" fmla="*/ 190323 h 632670"/>
              <a:gd name="connsiteX27" fmla="*/ 2422 w 612668"/>
              <a:gd name="connsiteY27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610811 w 612668"/>
              <a:gd name="connsiteY7" fmla="*/ 454440 h 632670"/>
              <a:gd name="connsiteX8" fmla="*/ 589420 w 612668"/>
              <a:gd name="connsiteY8" fmla="*/ 500934 h 632670"/>
              <a:gd name="connsiteX9" fmla="*/ 612668 w 612668"/>
              <a:gd name="connsiteY9" fmla="*/ 547429 h 632670"/>
              <a:gd name="connsiteX10" fmla="*/ 589420 w 612668"/>
              <a:gd name="connsiteY10" fmla="*/ 593924 h 632670"/>
              <a:gd name="connsiteX11" fmla="*/ 573922 w 612668"/>
              <a:gd name="connsiteY11" fmla="*/ 609423 h 632670"/>
              <a:gd name="connsiteX12" fmla="*/ 480932 w 612668"/>
              <a:gd name="connsiteY12" fmla="*/ 632670 h 632670"/>
              <a:gd name="connsiteX13" fmla="*/ 418939 w 612668"/>
              <a:gd name="connsiteY13" fmla="*/ 624921 h 632670"/>
              <a:gd name="connsiteX14" fmla="*/ 380193 w 612668"/>
              <a:gd name="connsiteY14" fmla="*/ 601673 h 632670"/>
              <a:gd name="connsiteX15" fmla="*/ 333698 w 612668"/>
              <a:gd name="connsiteY15" fmla="*/ 586175 h 632670"/>
              <a:gd name="connsiteX16" fmla="*/ 279454 w 612668"/>
              <a:gd name="connsiteY16" fmla="*/ 570677 h 632670"/>
              <a:gd name="connsiteX17" fmla="*/ 232959 w 612668"/>
              <a:gd name="connsiteY17" fmla="*/ 547429 h 632670"/>
              <a:gd name="connsiteX18" fmla="*/ 209712 w 612668"/>
              <a:gd name="connsiteY18" fmla="*/ 531931 h 632670"/>
              <a:gd name="connsiteX19" fmla="*/ 163217 w 612668"/>
              <a:gd name="connsiteY19" fmla="*/ 516433 h 632670"/>
              <a:gd name="connsiteX20" fmla="*/ 139969 w 612668"/>
              <a:gd name="connsiteY20" fmla="*/ 508684 h 632670"/>
              <a:gd name="connsiteX21" fmla="*/ 124471 w 612668"/>
              <a:gd name="connsiteY21" fmla="*/ 493185 h 632670"/>
              <a:gd name="connsiteX22" fmla="*/ 108973 w 612668"/>
              <a:gd name="connsiteY22" fmla="*/ 446690 h 632670"/>
              <a:gd name="connsiteX23" fmla="*/ 93474 w 612668"/>
              <a:gd name="connsiteY23" fmla="*/ 431192 h 632670"/>
              <a:gd name="connsiteX24" fmla="*/ 77976 w 612668"/>
              <a:gd name="connsiteY24" fmla="*/ 376948 h 632670"/>
              <a:gd name="connsiteX25" fmla="*/ 62478 w 612668"/>
              <a:gd name="connsiteY25" fmla="*/ 353701 h 632670"/>
              <a:gd name="connsiteX26" fmla="*/ 0 w 612668"/>
              <a:gd name="connsiteY26" fmla="*/ 190323 h 632670"/>
              <a:gd name="connsiteX27" fmla="*/ 2422 w 612668"/>
              <a:gd name="connsiteY27" fmla="*/ 116464 h 632670"/>
              <a:gd name="connsiteX0" fmla="*/ 2422 w 617016"/>
              <a:gd name="connsiteY0" fmla="*/ 116464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93474 w 617016"/>
              <a:gd name="connsiteY22" fmla="*/ 431192 h 632670"/>
              <a:gd name="connsiteX23" fmla="*/ 77976 w 617016"/>
              <a:gd name="connsiteY23" fmla="*/ 376948 h 632670"/>
              <a:gd name="connsiteX24" fmla="*/ 62478 w 617016"/>
              <a:gd name="connsiteY24" fmla="*/ 353701 h 632670"/>
              <a:gd name="connsiteX25" fmla="*/ 0 w 617016"/>
              <a:gd name="connsiteY25" fmla="*/ 190323 h 632670"/>
              <a:gd name="connsiteX26" fmla="*/ 2422 w 617016"/>
              <a:gd name="connsiteY26" fmla="*/ 116464 h 632670"/>
              <a:gd name="connsiteX0" fmla="*/ 2422 w 617016"/>
              <a:gd name="connsiteY0" fmla="*/ 116464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77976 w 617016"/>
              <a:gd name="connsiteY22" fmla="*/ 376948 h 632670"/>
              <a:gd name="connsiteX23" fmla="*/ 62478 w 617016"/>
              <a:gd name="connsiteY23" fmla="*/ 353701 h 632670"/>
              <a:gd name="connsiteX24" fmla="*/ 0 w 617016"/>
              <a:gd name="connsiteY24" fmla="*/ 190323 h 632670"/>
              <a:gd name="connsiteX25" fmla="*/ 2422 w 617016"/>
              <a:gd name="connsiteY25" fmla="*/ 116464 h 632670"/>
              <a:gd name="connsiteX0" fmla="*/ 2422 w 617016"/>
              <a:gd name="connsiteY0" fmla="*/ 116464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62478 w 617016"/>
              <a:gd name="connsiteY22" fmla="*/ 353701 h 632670"/>
              <a:gd name="connsiteX23" fmla="*/ 0 w 617016"/>
              <a:gd name="connsiteY23" fmla="*/ 190323 h 632670"/>
              <a:gd name="connsiteX24" fmla="*/ 2422 w 617016"/>
              <a:gd name="connsiteY24" fmla="*/ 116464 h 632670"/>
              <a:gd name="connsiteX0" fmla="*/ 26235 w 617016"/>
              <a:gd name="connsiteY0" fmla="*/ 87889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62478 w 617016"/>
              <a:gd name="connsiteY22" fmla="*/ 353701 h 632670"/>
              <a:gd name="connsiteX23" fmla="*/ 0 w 617016"/>
              <a:gd name="connsiteY23" fmla="*/ 190323 h 632670"/>
              <a:gd name="connsiteX24" fmla="*/ 26235 w 617016"/>
              <a:gd name="connsiteY24" fmla="*/ 87889 h 632670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79454 w 617016"/>
              <a:gd name="connsiteY15" fmla="*/ 570184 h 632177"/>
              <a:gd name="connsiteX16" fmla="*/ 232959 w 617016"/>
              <a:gd name="connsiteY16" fmla="*/ 546936 h 632177"/>
              <a:gd name="connsiteX17" fmla="*/ 209712 w 617016"/>
              <a:gd name="connsiteY17" fmla="*/ 531438 h 632177"/>
              <a:gd name="connsiteX18" fmla="*/ 163217 w 617016"/>
              <a:gd name="connsiteY18" fmla="*/ 515940 h 632177"/>
              <a:gd name="connsiteX19" fmla="*/ 139969 w 617016"/>
              <a:gd name="connsiteY19" fmla="*/ 508191 h 632177"/>
              <a:gd name="connsiteX20" fmla="*/ 124471 w 617016"/>
              <a:gd name="connsiteY20" fmla="*/ 492692 h 632177"/>
              <a:gd name="connsiteX21" fmla="*/ 108973 w 617016"/>
              <a:gd name="connsiteY21" fmla="*/ 446197 h 632177"/>
              <a:gd name="connsiteX22" fmla="*/ 62478 w 617016"/>
              <a:gd name="connsiteY22" fmla="*/ 353208 h 632177"/>
              <a:gd name="connsiteX23" fmla="*/ 0 w 617016"/>
              <a:gd name="connsiteY23" fmla="*/ 189830 h 632177"/>
              <a:gd name="connsiteX24" fmla="*/ 26235 w 617016"/>
              <a:gd name="connsiteY24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79454 w 617016"/>
              <a:gd name="connsiteY15" fmla="*/ 570184 h 632177"/>
              <a:gd name="connsiteX16" fmla="*/ 232959 w 617016"/>
              <a:gd name="connsiteY16" fmla="*/ 546936 h 632177"/>
              <a:gd name="connsiteX17" fmla="*/ 209712 w 617016"/>
              <a:gd name="connsiteY17" fmla="*/ 531438 h 632177"/>
              <a:gd name="connsiteX18" fmla="*/ 163217 w 617016"/>
              <a:gd name="connsiteY18" fmla="*/ 515940 h 632177"/>
              <a:gd name="connsiteX19" fmla="*/ 124471 w 617016"/>
              <a:gd name="connsiteY19" fmla="*/ 492692 h 632177"/>
              <a:gd name="connsiteX20" fmla="*/ 108973 w 617016"/>
              <a:gd name="connsiteY20" fmla="*/ 446197 h 632177"/>
              <a:gd name="connsiteX21" fmla="*/ 62478 w 617016"/>
              <a:gd name="connsiteY21" fmla="*/ 353208 h 632177"/>
              <a:gd name="connsiteX22" fmla="*/ 0 w 617016"/>
              <a:gd name="connsiteY22" fmla="*/ 189830 h 632177"/>
              <a:gd name="connsiteX23" fmla="*/ 26235 w 617016"/>
              <a:gd name="connsiteY23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79454 w 617016"/>
              <a:gd name="connsiteY15" fmla="*/ 570184 h 632177"/>
              <a:gd name="connsiteX16" fmla="*/ 232959 w 617016"/>
              <a:gd name="connsiteY16" fmla="*/ 546936 h 632177"/>
              <a:gd name="connsiteX17" fmla="*/ 209712 w 617016"/>
              <a:gd name="connsiteY17" fmla="*/ 531438 h 632177"/>
              <a:gd name="connsiteX18" fmla="*/ 124471 w 617016"/>
              <a:gd name="connsiteY18" fmla="*/ 492692 h 632177"/>
              <a:gd name="connsiteX19" fmla="*/ 108973 w 617016"/>
              <a:gd name="connsiteY19" fmla="*/ 446197 h 632177"/>
              <a:gd name="connsiteX20" fmla="*/ 62478 w 617016"/>
              <a:gd name="connsiteY20" fmla="*/ 353208 h 632177"/>
              <a:gd name="connsiteX21" fmla="*/ 0 w 617016"/>
              <a:gd name="connsiteY21" fmla="*/ 189830 h 632177"/>
              <a:gd name="connsiteX22" fmla="*/ 26235 w 617016"/>
              <a:gd name="connsiteY22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32959 w 617016"/>
              <a:gd name="connsiteY15" fmla="*/ 546936 h 632177"/>
              <a:gd name="connsiteX16" fmla="*/ 209712 w 617016"/>
              <a:gd name="connsiteY16" fmla="*/ 531438 h 632177"/>
              <a:gd name="connsiteX17" fmla="*/ 124471 w 617016"/>
              <a:gd name="connsiteY17" fmla="*/ 492692 h 632177"/>
              <a:gd name="connsiteX18" fmla="*/ 108973 w 617016"/>
              <a:gd name="connsiteY18" fmla="*/ 446197 h 632177"/>
              <a:gd name="connsiteX19" fmla="*/ 62478 w 617016"/>
              <a:gd name="connsiteY19" fmla="*/ 353208 h 632177"/>
              <a:gd name="connsiteX20" fmla="*/ 0 w 617016"/>
              <a:gd name="connsiteY20" fmla="*/ 189830 h 632177"/>
              <a:gd name="connsiteX21" fmla="*/ 26235 w 617016"/>
              <a:gd name="connsiteY21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09712 w 617016"/>
              <a:gd name="connsiteY15" fmla="*/ 531438 h 632177"/>
              <a:gd name="connsiteX16" fmla="*/ 124471 w 617016"/>
              <a:gd name="connsiteY16" fmla="*/ 492692 h 632177"/>
              <a:gd name="connsiteX17" fmla="*/ 108973 w 617016"/>
              <a:gd name="connsiteY17" fmla="*/ 446197 h 632177"/>
              <a:gd name="connsiteX18" fmla="*/ 62478 w 617016"/>
              <a:gd name="connsiteY18" fmla="*/ 353208 h 632177"/>
              <a:gd name="connsiteX19" fmla="*/ 0 w 617016"/>
              <a:gd name="connsiteY19" fmla="*/ 189830 h 632177"/>
              <a:gd name="connsiteX20" fmla="*/ 26235 w 617016"/>
              <a:gd name="connsiteY20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33698 w 617016"/>
              <a:gd name="connsiteY13" fmla="*/ 585682 h 632177"/>
              <a:gd name="connsiteX14" fmla="*/ 209712 w 617016"/>
              <a:gd name="connsiteY14" fmla="*/ 531438 h 632177"/>
              <a:gd name="connsiteX15" fmla="*/ 124471 w 617016"/>
              <a:gd name="connsiteY15" fmla="*/ 492692 h 632177"/>
              <a:gd name="connsiteX16" fmla="*/ 108973 w 617016"/>
              <a:gd name="connsiteY16" fmla="*/ 446197 h 632177"/>
              <a:gd name="connsiteX17" fmla="*/ 62478 w 617016"/>
              <a:gd name="connsiteY17" fmla="*/ 353208 h 632177"/>
              <a:gd name="connsiteX18" fmla="*/ 0 w 617016"/>
              <a:gd name="connsiteY18" fmla="*/ 189830 h 632177"/>
              <a:gd name="connsiteX19" fmla="*/ 26235 w 617016"/>
              <a:gd name="connsiteY19" fmla="*/ 87396 h 632177"/>
              <a:gd name="connsiteX0" fmla="*/ 26235 w 617016"/>
              <a:gd name="connsiteY0" fmla="*/ 87396 h 634256"/>
              <a:gd name="connsiteX1" fmla="*/ 134076 w 617016"/>
              <a:gd name="connsiteY1" fmla="*/ 24756 h 634256"/>
              <a:gd name="connsiteX2" fmla="*/ 232959 w 617016"/>
              <a:gd name="connsiteY2" fmla="*/ 4496 h 634256"/>
              <a:gd name="connsiteX3" fmla="*/ 310451 w 617016"/>
              <a:gd name="connsiteY3" fmla="*/ 4496 h 634256"/>
              <a:gd name="connsiteX4" fmla="*/ 414741 w 617016"/>
              <a:gd name="connsiteY4" fmla="*/ 53412 h 634256"/>
              <a:gd name="connsiteX5" fmla="*/ 485049 w 617016"/>
              <a:gd name="connsiteY5" fmla="*/ 182726 h 634256"/>
              <a:gd name="connsiteX6" fmla="*/ 550593 w 617016"/>
              <a:gd name="connsiteY6" fmla="*/ 326974 h 634256"/>
              <a:gd name="connsiteX7" fmla="*/ 610811 w 617016"/>
              <a:gd name="connsiteY7" fmla="*/ 453947 h 634256"/>
              <a:gd name="connsiteX8" fmla="*/ 612668 w 617016"/>
              <a:gd name="connsiteY8" fmla="*/ 546936 h 634256"/>
              <a:gd name="connsiteX9" fmla="*/ 589420 w 617016"/>
              <a:gd name="connsiteY9" fmla="*/ 593431 h 634256"/>
              <a:gd name="connsiteX10" fmla="*/ 480932 w 617016"/>
              <a:gd name="connsiteY10" fmla="*/ 632177 h 634256"/>
              <a:gd name="connsiteX11" fmla="*/ 418939 w 617016"/>
              <a:gd name="connsiteY11" fmla="*/ 624428 h 634256"/>
              <a:gd name="connsiteX12" fmla="*/ 333698 w 617016"/>
              <a:gd name="connsiteY12" fmla="*/ 585682 h 634256"/>
              <a:gd name="connsiteX13" fmla="*/ 209712 w 617016"/>
              <a:gd name="connsiteY13" fmla="*/ 531438 h 634256"/>
              <a:gd name="connsiteX14" fmla="*/ 124471 w 617016"/>
              <a:gd name="connsiteY14" fmla="*/ 492692 h 634256"/>
              <a:gd name="connsiteX15" fmla="*/ 108973 w 617016"/>
              <a:gd name="connsiteY15" fmla="*/ 446197 h 634256"/>
              <a:gd name="connsiteX16" fmla="*/ 62478 w 617016"/>
              <a:gd name="connsiteY16" fmla="*/ 353208 h 634256"/>
              <a:gd name="connsiteX17" fmla="*/ 0 w 617016"/>
              <a:gd name="connsiteY17" fmla="*/ 189830 h 634256"/>
              <a:gd name="connsiteX18" fmla="*/ 26235 w 617016"/>
              <a:gd name="connsiteY18" fmla="*/ 87396 h 634256"/>
              <a:gd name="connsiteX0" fmla="*/ 26235 w 618448"/>
              <a:gd name="connsiteY0" fmla="*/ 87396 h 634256"/>
              <a:gd name="connsiteX1" fmla="*/ 134076 w 618448"/>
              <a:gd name="connsiteY1" fmla="*/ 24756 h 634256"/>
              <a:gd name="connsiteX2" fmla="*/ 232959 w 618448"/>
              <a:gd name="connsiteY2" fmla="*/ 4496 h 634256"/>
              <a:gd name="connsiteX3" fmla="*/ 310451 w 618448"/>
              <a:gd name="connsiteY3" fmla="*/ 4496 h 634256"/>
              <a:gd name="connsiteX4" fmla="*/ 414741 w 618448"/>
              <a:gd name="connsiteY4" fmla="*/ 53412 h 634256"/>
              <a:gd name="connsiteX5" fmla="*/ 485049 w 618448"/>
              <a:gd name="connsiteY5" fmla="*/ 182726 h 634256"/>
              <a:gd name="connsiteX6" fmla="*/ 550593 w 618448"/>
              <a:gd name="connsiteY6" fmla="*/ 326974 h 634256"/>
              <a:gd name="connsiteX7" fmla="*/ 610811 w 618448"/>
              <a:gd name="connsiteY7" fmla="*/ 453947 h 634256"/>
              <a:gd name="connsiteX8" fmla="*/ 612668 w 618448"/>
              <a:gd name="connsiteY8" fmla="*/ 546936 h 634256"/>
              <a:gd name="connsiteX9" fmla="*/ 565608 w 618448"/>
              <a:gd name="connsiteY9" fmla="*/ 612481 h 634256"/>
              <a:gd name="connsiteX10" fmla="*/ 480932 w 618448"/>
              <a:gd name="connsiteY10" fmla="*/ 632177 h 634256"/>
              <a:gd name="connsiteX11" fmla="*/ 418939 w 618448"/>
              <a:gd name="connsiteY11" fmla="*/ 624428 h 634256"/>
              <a:gd name="connsiteX12" fmla="*/ 333698 w 618448"/>
              <a:gd name="connsiteY12" fmla="*/ 585682 h 634256"/>
              <a:gd name="connsiteX13" fmla="*/ 209712 w 618448"/>
              <a:gd name="connsiteY13" fmla="*/ 531438 h 634256"/>
              <a:gd name="connsiteX14" fmla="*/ 124471 w 618448"/>
              <a:gd name="connsiteY14" fmla="*/ 492692 h 634256"/>
              <a:gd name="connsiteX15" fmla="*/ 108973 w 618448"/>
              <a:gd name="connsiteY15" fmla="*/ 446197 h 634256"/>
              <a:gd name="connsiteX16" fmla="*/ 62478 w 618448"/>
              <a:gd name="connsiteY16" fmla="*/ 353208 h 634256"/>
              <a:gd name="connsiteX17" fmla="*/ 0 w 618448"/>
              <a:gd name="connsiteY17" fmla="*/ 189830 h 634256"/>
              <a:gd name="connsiteX18" fmla="*/ 26235 w 618448"/>
              <a:gd name="connsiteY18" fmla="*/ 87396 h 634256"/>
              <a:gd name="connsiteX0" fmla="*/ 26235 w 618448"/>
              <a:gd name="connsiteY0" fmla="*/ 87396 h 634549"/>
              <a:gd name="connsiteX1" fmla="*/ 134076 w 618448"/>
              <a:gd name="connsiteY1" fmla="*/ 24756 h 634549"/>
              <a:gd name="connsiteX2" fmla="*/ 232959 w 618448"/>
              <a:gd name="connsiteY2" fmla="*/ 4496 h 634549"/>
              <a:gd name="connsiteX3" fmla="*/ 310451 w 618448"/>
              <a:gd name="connsiteY3" fmla="*/ 4496 h 634549"/>
              <a:gd name="connsiteX4" fmla="*/ 414741 w 618448"/>
              <a:gd name="connsiteY4" fmla="*/ 53412 h 634549"/>
              <a:gd name="connsiteX5" fmla="*/ 485049 w 618448"/>
              <a:gd name="connsiteY5" fmla="*/ 182726 h 634549"/>
              <a:gd name="connsiteX6" fmla="*/ 550593 w 618448"/>
              <a:gd name="connsiteY6" fmla="*/ 326974 h 634549"/>
              <a:gd name="connsiteX7" fmla="*/ 610811 w 618448"/>
              <a:gd name="connsiteY7" fmla="*/ 453947 h 634549"/>
              <a:gd name="connsiteX8" fmla="*/ 612668 w 618448"/>
              <a:gd name="connsiteY8" fmla="*/ 546936 h 634549"/>
              <a:gd name="connsiteX9" fmla="*/ 565608 w 618448"/>
              <a:gd name="connsiteY9" fmla="*/ 612481 h 634549"/>
              <a:gd name="connsiteX10" fmla="*/ 480932 w 618448"/>
              <a:gd name="connsiteY10" fmla="*/ 632177 h 634549"/>
              <a:gd name="connsiteX11" fmla="*/ 418939 w 618448"/>
              <a:gd name="connsiteY11" fmla="*/ 624428 h 634549"/>
              <a:gd name="connsiteX12" fmla="*/ 309885 w 618448"/>
              <a:gd name="connsiteY12" fmla="*/ 576157 h 634549"/>
              <a:gd name="connsiteX13" fmla="*/ 209712 w 618448"/>
              <a:gd name="connsiteY13" fmla="*/ 531438 h 634549"/>
              <a:gd name="connsiteX14" fmla="*/ 124471 w 618448"/>
              <a:gd name="connsiteY14" fmla="*/ 492692 h 634549"/>
              <a:gd name="connsiteX15" fmla="*/ 108973 w 618448"/>
              <a:gd name="connsiteY15" fmla="*/ 446197 h 634549"/>
              <a:gd name="connsiteX16" fmla="*/ 62478 w 618448"/>
              <a:gd name="connsiteY16" fmla="*/ 353208 h 634549"/>
              <a:gd name="connsiteX17" fmla="*/ 0 w 618448"/>
              <a:gd name="connsiteY17" fmla="*/ 189830 h 634549"/>
              <a:gd name="connsiteX18" fmla="*/ 26235 w 618448"/>
              <a:gd name="connsiteY18" fmla="*/ 87396 h 634549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9712 w 618448"/>
              <a:gd name="connsiteY13" fmla="*/ 531438 h 633568"/>
              <a:gd name="connsiteX14" fmla="*/ 124471 w 618448"/>
              <a:gd name="connsiteY14" fmla="*/ 492692 h 633568"/>
              <a:gd name="connsiteX15" fmla="*/ 108973 w 618448"/>
              <a:gd name="connsiteY15" fmla="*/ 446197 h 633568"/>
              <a:gd name="connsiteX16" fmla="*/ 62478 w 618448"/>
              <a:gd name="connsiteY16" fmla="*/ 353208 h 633568"/>
              <a:gd name="connsiteX17" fmla="*/ 0 w 618448"/>
              <a:gd name="connsiteY17" fmla="*/ 189830 h 633568"/>
              <a:gd name="connsiteX18" fmla="*/ 26235 w 618448"/>
              <a:gd name="connsiteY18" fmla="*/ 87396 h 633568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4949 w 618448"/>
              <a:gd name="connsiteY13" fmla="*/ 555251 h 633568"/>
              <a:gd name="connsiteX14" fmla="*/ 124471 w 618448"/>
              <a:gd name="connsiteY14" fmla="*/ 492692 h 633568"/>
              <a:gd name="connsiteX15" fmla="*/ 108973 w 618448"/>
              <a:gd name="connsiteY15" fmla="*/ 446197 h 633568"/>
              <a:gd name="connsiteX16" fmla="*/ 62478 w 618448"/>
              <a:gd name="connsiteY16" fmla="*/ 353208 h 633568"/>
              <a:gd name="connsiteX17" fmla="*/ 0 w 618448"/>
              <a:gd name="connsiteY17" fmla="*/ 189830 h 633568"/>
              <a:gd name="connsiteX18" fmla="*/ 26235 w 618448"/>
              <a:gd name="connsiteY18" fmla="*/ 87396 h 633568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4949 w 618448"/>
              <a:gd name="connsiteY13" fmla="*/ 555251 h 633568"/>
              <a:gd name="connsiteX14" fmla="*/ 108973 w 618448"/>
              <a:gd name="connsiteY14" fmla="*/ 446197 h 633568"/>
              <a:gd name="connsiteX15" fmla="*/ 62478 w 618448"/>
              <a:gd name="connsiteY15" fmla="*/ 353208 h 633568"/>
              <a:gd name="connsiteX16" fmla="*/ 0 w 618448"/>
              <a:gd name="connsiteY16" fmla="*/ 189830 h 633568"/>
              <a:gd name="connsiteX17" fmla="*/ 26235 w 618448"/>
              <a:gd name="connsiteY17" fmla="*/ 87396 h 633568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4949 w 618448"/>
              <a:gd name="connsiteY13" fmla="*/ 555251 h 633568"/>
              <a:gd name="connsiteX14" fmla="*/ 108973 w 618448"/>
              <a:gd name="connsiteY14" fmla="*/ 446197 h 633568"/>
              <a:gd name="connsiteX15" fmla="*/ 62478 w 618448"/>
              <a:gd name="connsiteY15" fmla="*/ 353208 h 633568"/>
              <a:gd name="connsiteX16" fmla="*/ 0 w 618448"/>
              <a:gd name="connsiteY16" fmla="*/ 189830 h 633568"/>
              <a:gd name="connsiteX17" fmla="*/ 26235 w 618448"/>
              <a:gd name="connsiteY17" fmla="*/ 87396 h 633568"/>
              <a:gd name="connsiteX0" fmla="*/ 26235 w 618448"/>
              <a:gd name="connsiteY0" fmla="*/ 87396 h 632471"/>
              <a:gd name="connsiteX1" fmla="*/ 134076 w 618448"/>
              <a:gd name="connsiteY1" fmla="*/ 24756 h 632471"/>
              <a:gd name="connsiteX2" fmla="*/ 232959 w 618448"/>
              <a:gd name="connsiteY2" fmla="*/ 4496 h 632471"/>
              <a:gd name="connsiteX3" fmla="*/ 310451 w 618448"/>
              <a:gd name="connsiteY3" fmla="*/ 4496 h 632471"/>
              <a:gd name="connsiteX4" fmla="*/ 414741 w 618448"/>
              <a:gd name="connsiteY4" fmla="*/ 53412 h 632471"/>
              <a:gd name="connsiteX5" fmla="*/ 485049 w 618448"/>
              <a:gd name="connsiteY5" fmla="*/ 182726 h 632471"/>
              <a:gd name="connsiteX6" fmla="*/ 550593 w 618448"/>
              <a:gd name="connsiteY6" fmla="*/ 326974 h 632471"/>
              <a:gd name="connsiteX7" fmla="*/ 610811 w 618448"/>
              <a:gd name="connsiteY7" fmla="*/ 453947 h 632471"/>
              <a:gd name="connsiteX8" fmla="*/ 612668 w 618448"/>
              <a:gd name="connsiteY8" fmla="*/ 546936 h 632471"/>
              <a:gd name="connsiteX9" fmla="*/ 565608 w 618448"/>
              <a:gd name="connsiteY9" fmla="*/ 612481 h 632471"/>
              <a:gd name="connsiteX10" fmla="*/ 480932 w 618448"/>
              <a:gd name="connsiteY10" fmla="*/ 632177 h 632471"/>
              <a:gd name="connsiteX11" fmla="*/ 305122 w 618448"/>
              <a:gd name="connsiteY11" fmla="*/ 619020 h 632471"/>
              <a:gd name="connsiteX12" fmla="*/ 204949 w 618448"/>
              <a:gd name="connsiteY12" fmla="*/ 555251 h 632471"/>
              <a:gd name="connsiteX13" fmla="*/ 108973 w 618448"/>
              <a:gd name="connsiteY13" fmla="*/ 446197 h 632471"/>
              <a:gd name="connsiteX14" fmla="*/ 62478 w 618448"/>
              <a:gd name="connsiteY14" fmla="*/ 353208 h 632471"/>
              <a:gd name="connsiteX15" fmla="*/ 0 w 618448"/>
              <a:gd name="connsiteY15" fmla="*/ 189830 h 632471"/>
              <a:gd name="connsiteX16" fmla="*/ 26235 w 618448"/>
              <a:gd name="connsiteY16" fmla="*/ 87396 h 632471"/>
              <a:gd name="connsiteX0" fmla="*/ 0 w 618448"/>
              <a:gd name="connsiteY0" fmla="*/ 189830 h 632471"/>
              <a:gd name="connsiteX1" fmla="*/ 134076 w 618448"/>
              <a:gd name="connsiteY1" fmla="*/ 24756 h 632471"/>
              <a:gd name="connsiteX2" fmla="*/ 232959 w 618448"/>
              <a:gd name="connsiteY2" fmla="*/ 4496 h 632471"/>
              <a:gd name="connsiteX3" fmla="*/ 310451 w 618448"/>
              <a:gd name="connsiteY3" fmla="*/ 4496 h 632471"/>
              <a:gd name="connsiteX4" fmla="*/ 414741 w 618448"/>
              <a:gd name="connsiteY4" fmla="*/ 53412 h 632471"/>
              <a:gd name="connsiteX5" fmla="*/ 485049 w 618448"/>
              <a:gd name="connsiteY5" fmla="*/ 182726 h 632471"/>
              <a:gd name="connsiteX6" fmla="*/ 550593 w 618448"/>
              <a:gd name="connsiteY6" fmla="*/ 326974 h 632471"/>
              <a:gd name="connsiteX7" fmla="*/ 610811 w 618448"/>
              <a:gd name="connsiteY7" fmla="*/ 453947 h 632471"/>
              <a:gd name="connsiteX8" fmla="*/ 612668 w 618448"/>
              <a:gd name="connsiteY8" fmla="*/ 546936 h 632471"/>
              <a:gd name="connsiteX9" fmla="*/ 565608 w 618448"/>
              <a:gd name="connsiteY9" fmla="*/ 612481 h 632471"/>
              <a:gd name="connsiteX10" fmla="*/ 480932 w 618448"/>
              <a:gd name="connsiteY10" fmla="*/ 632177 h 632471"/>
              <a:gd name="connsiteX11" fmla="*/ 305122 w 618448"/>
              <a:gd name="connsiteY11" fmla="*/ 619020 h 632471"/>
              <a:gd name="connsiteX12" fmla="*/ 204949 w 618448"/>
              <a:gd name="connsiteY12" fmla="*/ 555251 h 632471"/>
              <a:gd name="connsiteX13" fmla="*/ 108973 w 618448"/>
              <a:gd name="connsiteY13" fmla="*/ 446197 h 632471"/>
              <a:gd name="connsiteX14" fmla="*/ 62478 w 618448"/>
              <a:gd name="connsiteY14" fmla="*/ 353208 h 632471"/>
              <a:gd name="connsiteX15" fmla="*/ 0 w 618448"/>
              <a:gd name="connsiteY15" fmla="*/ 189830 h 632471"/>
              <a:gd name="connsiteX0" fmla="*/ 624 w 619072"/>
              <a:gd name="connsiteY0" fmla="*/ 189830 h 632471"/>
              <a:gd name="connsiteX1" fmla="*/ 134700 w 619072"/>
              <a:gd name="connsiteY1" fmla="*/ 24756 h 632471"/>
              <a:gd name="connsiteX2" fmla="*/ 233583 w 619072"/>
              <a:gd name="connsiteY2" fmla="*/ 4496 h 632471"/>
              <a:gd name="connsiteX3" fmla="*/ 311075 w 619072"/>
              <a:gd name="connsiteY3" fmla="*/ 4496 h 632471"/>
              <a:gd name="connsiteX4" fmla="*/ 415365 w 619072"/>
              <a:gd name="connsiteY4" fmla="*/ 53412 h 632471"/>
              <a:gd name="connsiteX5" fmla="*/ 485673 w 619072"/>
              <a:gd name="connsiteY5" fmla="*/ 182726 h 632471"/>
              <a:gd name="connsiteX6" fmla="*/ 551217 w 619072"/>
              <a:gd name="connsiteY6" fmla="*/ 326974 h 632471"/>
              <a:gd name="connsiteX7" fmla="*/ 611435 w 619072"/>
              <a:gd name="connsiteY7" fmla="*/ 453947 h 632471"/>
              <a:gd name="connsiteX8" fmla="*/ 613292 w 619072"/>
              <a:gd name="connsiteY8" fmla="*/ 546936 h 632471"/>
              <a:gd name="connsiteX9" fmla="*/ 566232 w 619072"/>
              <a:gd name="connsiteY9" fmla="*/ 612481 h 632471"/>
              <a:gd name="connsiteX10" fmla="*/ 481556 w 619072"/>
              <a:gd name="connsiteY10" fmla="*/ 632177 h 632471"/>
              <a:gd name="connsiteX11" fmla="*/ 305746 w 619072"/>
              <a:gd name="connsiteY11" fmla="*/ 619020 h 632471"/>
              <a:gd name="connsiteX12" fmla="*/ 205573 w 619072"/>
              <a:gd name="connsiteY12" fmla="*/ 555251 h 632471"/>
              <a:gd name="connsiteX13" fmla="*/ 109597 w 619072"/>
              <a:gd name="connsiteY13" fmla="*/ 446197 h 632471"/>
              <a:gd name="connsiteX14" fmla="*/ 63102 w 619072"/>
              <a:gd name="connsiteY14" fmla="*/ 353208 h 632471"/>
              <a:gd name="connsiteX15" fmla="*/ 624 w 619072"/>
              <a:gd name="connsiteY15" fmla="*/ 189830 h 632471"/>
              <a:gd name="connsiteX0" fmla="*/ 624 w 619072"/>
              <a:gd name="connsiteY0" fmla="*/ 189171 h 631812"/>
              <a:gd name="connsiteX1" fmla="*/ 134700 w 619072"/>
              <a:gd name="connsiteY1" fmla="*/ 24097 h 631812"/>
              <a:gd name="connsiteX2" fmla="*/ 311075 w 619072"/>
              <a:gd name="connsiteY2" fmla="*/ 3837 h 631812"/>
              <a:gd name="connsiteX3" fmla="*/ 415365 w 619072"/>
              <a:gd name="connsiteY3" fmla="*/ 52753 h 631812"/>
              <a:gd name="connsiteX4" fmla="*/ 485673 w 619072"/>
              <a:gd name="connsiteY4" fmla="*/ 182067 h 631812"/>
              <a:gd name="connsiteX5" fmla="*/ 551217 w 619072"/>
              <a:gd name="connsiteY5" fmla="*/ 326315 h 631812"/>
              <a:gd name="connsiteX6" fmla="*/ 611435 w 619072"/>
              <a:gd name="connsiteY6" fmla="*/ 453288 h 631812"/>
              <a:gd name="connsiteX7" fmla="*/ 613292 w 619072"/>
              <a:gd name="connsiteY7" fmla="*/ 546277 h 631812"/>
              <a:gd name="connsiteX8" fmla="*/ 566232 w 619072"/>
              <a:gd name="connsiteY8" fmla="*/ 611822 h 631812"/>
              <a:gd name="connsiteX9" fmla="*/ 481556 w 619072"/>
              <a:gd name="connsiteY9" fmla="*/ 631518 h 631812"/>
              <a:gd name="connsiteX10" fmla="*/ 305746 w 619072"/>
              <a:gd name="connsiteY10" fmla="*/ 618361 h 631812"/>
              <a:gd name="connsiteX11" fmla="*/ 205573 w 619072"/>
              <a:gd name="connsiteY11" fmla="*/ 554592 h 631812"/>
              <a:gd name="connsiteX12" fmla="*/ 109597 w 619072"/>
              <a:gd name="connsiteY12" fmla="*/ 445538 h 631812"/>
              <a:gd name="connsiteX13" fmla="*/ 63102 w 619072"/>
              <a:gd name="connsiteY13" fmla="*/ 352549 h 631812"/>
              <a:gd name="connsiteX14" fmla="*/ 624 w 619072"/>
              <a:gd name="connsiteY14" fmla="*/ 189171 h 631812"/>
              <a:gd name="connsiteX0" fmla="*/ 624 w 619072"/>
              <a:gd name="connsiteY0" fmla="*/ 193936 h 636577"/>
              <a:gd name="connsiteX1" fmla="*/ 134700 w 619072"/>
              <a:gd name="connsiteY1" fmla="*/ 28862 h 636577"/>
              <a:gd name="connsiteX2" fmla="*/ 311075 w 619072"/>
              <a:gd name="connsiteY2" fmla="*/ 8602 h 636577"/>
              <a:gd name="connsiteX3" fmla="*/ 415365 w 619072"/>
              <a:gd name="connsiteY3" fmla="*/ 57518 h 636577"/>
              <a:gd name="connsiteX4" fmla="*/ 485673 w 619072"/>
              <a:gd name="connsiteY4" fmla="*/ 186832 h 636577"/>
              <a:gd name="connsiteX5" fmla="*/ 551217 w 619072"/>
              <a:gd name="connsiteY5" fmla="*/ 331080 h 636577"/>
              <a:gd name="connsiteX6" fmla="*/ 611435 w 619072"/>
              <a:gd name="connsiteY6" fmla="*/ 458053 h 636577"/>
              <a:gd name="connsiteX7" fmla="*/ 613292 w 619072"/>
              <a:gd name="connsiteY7" fmla="*/ 551042 h 636577"/>
              <a:gd name="connsiteX8" fmla="*/ 566232 w 619072"/>
              <a:gd name="connsiteY8" fmla="*/ 616587 h 636577"/>
              <a:gd name="connsiteX9" fmla="*/ 481556 w 619072"/>
              <a:gd name="connsiteY9" fmla="*/ 636283 h 636577"/>
              <a:gd name="connsiteX10" fmla="*/ 305746 w 619072"/>
              <a:gd name="connsiteY10" fmla="*/ 623126 h 636577"/>
              <a:gd name="connsiteX11" fmla="*/ 205573 w 619072"/>
              <a:gd name="connsiteY11" fmla="*/ 559357 h 636577"/>
              <a:gd name="connsiteX12" fmla="*/ 109597 w 619072"/>
              <a:gd name="connsiteY12" fmla="*/ 450303 h 636577"/>
              <a:gd name="connsiteX13" fmla="*/ 63102 w 619072"/>
              <a:gd name="connsiteY13" fmla="*/ 357314 h 636577"/>
              <a:gd name="connsiteX14" fmla="*/ 624 w 619072"/>
              <a:gd name="connsiteY14" fmla="*/ 193936 h 636577"/>
              <a:gd name="connsiteX0" fmla="*/ 624 w 619072"/>
              <a:gd name="connsiteY0" fmla="*/ 193936 h 636577"/>
              <a:gd name="connsiteX1" fmla="*/ 134700 w 619072"/>
              <a:gd name="connsiteY1" fmla="*/ 28862 h 636577"/>
              <a:gd name="connsiteX2" fmla="*/ 311075 w 619072"/>
              <a:gd name="connsiteY2" fmla="*/ 8602 h 636577"/>
              <a:gd name="connsiteX3" fmla="*/ 415365 w 619072"/>
              <a:gd name="connsiteY3" fmla="*/ 57518 h 636577"/>
              <a:gd name="connsiteX4" fmla="*/ 485673 w 619072"/>
              <a:gd name="connsiteY4" fmla="*/ 186832 h 636577"/>
              <a:gd name="connsiteX5" fmla="*/ 551217 w 619072"/>
              <a:gd name="connsiteY5" fmla="*/ 331080 h 636577"/>
              <a:gd name="connsiteX6" fmla="*/ 611435 w 619072"/>
              <a:gd name="connsiteY6" fmla="*/ 458053 h 636577"/>
              <a:gd name="connsiteX7" fmla="*/ 613292 w 619072"/>
              <a:gd name="connsiteY7" fmla="*/ 551042 h 636577"/>
              <a:gd name="connsiteX8" fmla="*/ 566232 w 619072"/>
              <a:gd name="connsiteY8" fmla="*/ 616587 h 636577"/>
              <a:gd name="connsiteX9" fmla="*/ 481556 w 619072"/>
              <a:gd name="connsiteY9" fmla="*/ 636283 h 636577"/>
              <a:gd name="connsiteX10" fmla="*/ 305746 w 619072"/>
              <a:gd name="connsiteY10" fmla="*/ 623126 h 636577"/>
              <a:gd name="connsiteX11" fmla="*/ 205573 w 619072"/>
              <a:gd name="connsiteY11" fmla="*/ 559357 h 636577"/>
              <a:gd name="connsiteX12" fmla="*/ 109597 w 619072"/>
              <a:gd name="connsiteY12" fmla="*/ 450303 h 636577"/>
              <a:gd name="connsiteX13" fmla="*/ 63102 w 619072"/>
              <a:gd name="connsiteY13" fmla="*/ 357314 h 636577"/>
              <a:gd name="connsiteX14" fmla="*/ 624 w 619072"/>
              <a:gd name="connsiteY14" fmla="*/ 193936 h 636577"/>
              <a:gd name="connsiteX0" fmla="*/ 624 w 619072"/>
              <a:gd name="connsiteY0" fmla="*/ 193936 h 636577"/>
              <a:gd name="connsiteX1" fmla="*/ 134700 w 619072"/>
              <a:gd name="connsiteY1" fmla="*/ 28862 h 636577"/>
              <a:gd name="connsiteX2" fmla="*/ 311075 w 619072"/>
              <a:gd name="connsiteY2" fmla="*/ 8602 h 636577"/>
              <a:gd name="connsiteX3" fmla="*/ 415365 w 619072"/>
              <a:gd name="connsiteY3" fmla="*/ 57518 h 636577"/>
              <a:gd name="connsiteX4" fmla="*/ 485673 w 619072"/>
              <a:gd name="connsiteY4" fmla="*/ 186832 h 636577"/>
              <a:gd name="connsiteX5" fmla="*/ 551217 w 619072"/>
              <a:gd name="connsiteY5" fmla="*/ 331080 h 636577"/>
              <a:gd name="connsiteX6" fmla="*/ 611435 w 619072"/>
              <a:gd name="connsiteY6" fmla="*/ 458053 h 636577"/>
              <a:gd name="connsiteX7" fmla="*/ 613292 w 619072"/>
              <a:gd name="connsiteY7" fmla="*/ 551042 h 636577"/>
              <a:gd name="connsiteX8" fmla="*/ 566232 w 619072"/>
              <a:gd name="connsiteY8" fmla="*/ 616587 h 636577"/>
              <a:gd name="connsiteX9" fmla="*/ 481556 w 619072"/>
              <a:gd name="connsiteY9" fmla="*/ 636283 h 636577"/>
              <a:gd name="connsiteX10" fmla="*/ 305746 w 619072"/>
              <a:gd name="connsiteY10" fmla="*/ 623126 h 636577"/>
              <a:gd name="connsiteX11" fmla="*/ 205573 w 619072"/>
              <a:gd name="connsiteY11" fmla="*/ 559357 h 636577"/>
              <a:gd name="connsiteX12" fmla="*/ 109597 w 619072"/>
              <a:gd name="connsiteY12" fmla="*/ 450303 h 636577"/>
              <a:gd name="connsiteX13" fmla="*/ 63102 w 619072"/>
              <a:gd name="connsiteY13" fmla="*/ 357314 h 636577"/>
              <a:gd name="connsiteX14" fmla="*/ 624 w 619072"/>
              <a:gd name="connsiteY14" fmla="*/ 193936 h 636577"/>
              <a:gd name="connsiteX0" fmla="*/ 1117 w 619565"/>
              <a:gd name="connsiteY0" fmla="*/ 193936 h 636577"/>
              <a:gd name="connsiteX1" fmla="*/ 135193 w 619565"/>
              <a:gd name="connsiteY1" fmla="*/ 28862 h 636577"/>
              <a:gd name="connsiteX2" fmla="*/ 311568 w 619565"/>
              <a:gd name="connsiteY2" fmla="*/ 8602 h 636577"/>
              <a:gd name="connsiteX3" fmla="*/ 415858 w 619565"/>
              <a:gd name="connsiteY3" fmla="*/ 57518 h 636577"/>
              <a:gd name="connsiteX4" fmla="*/ 486166 w 619565"/>
              <a:gd name="connsiteY4" fmla="*/ 186832 h 636577"/>
              <a:gd name="connsiteX5" fmla="*/ 551710 w 619565"/>
              <a:gd name="connsiteY5" fmla="*/ 331080 h 636577"/>
              <a:gd name="connsiteX6" fmla="*/ 611928 w 619565"/>
              <a:gd name="connsiteY6" fmla="*/ 458053 h 636577"/>
              <a:gd name="connsiteX7" fmla="*/ 613785 w 619565"/>
              <a:gd name="connsiteY7" fmla="*/ 551042 h 636577"/>
              <a:gd name="connsiteX8" fmla="*/ 566725 w 619565"/>
              <a:gd name="connsiteY8" fmla="*/ 616587 h 636577"/>
              <a:gd name="connsiteX9" fmla="*/ 482049 w 619565"/>
              <a:gd name="connsiteY9" fmla="*/ 636283 h 636577"/>
              <a:gd name="connsiteX10" fmla="*/ 306239 w 619565"/>
              <a:gd name="connsiteY10" fmla="*/ 623126 h 636577"/>
              <a:gd name="connsiteX11" fmla="*/ 206066 w 619565"/>
              <a:gd name="connsiteY11" fmla="*/ 559357 h 636577"/>
              <a:gd name="connsiteX12" fmla="*/ 110090 w 619565"/>
              <a:gd name="connsiteY12" fmla="*/ 450303 h 636577"/>
              <a:gd name="connsiteX13" fmla="*/ 63595 w 619565"/>
              <a:gd name="connsiteY13" fmla="*/ 357314 h 636577"/>
              <a:gd name="connsiteX14" fmla="*/ 1117 w 619565"/>
              <a:gd name="connsiteY14" fmla="*/ 193936 h 636577"/>
              <a:gd name="connsiteX0" fmla="*/ 1117 w 619565"/>
              <a:gd name="connsiteY0" fmla="*/ 193936 h 636577"/>
              <a:gd name="connsiteX1" fmla="*/ 135193 w 619565"/>
              <a:gd name="connsiteY1" fmla="*/ 28862 h 636577"/>
              <a:gd name="connsiteX2" fmla="*/ 311568 w 619565"/>
              <a:gd name="connsiteY2" fmla="*/ 8602 h 636577"/>
              <a:gd name="connsiteX3" fmla="*/ 415858 w 619565"/>
              <a:gd name="connsiteY3" fmla="*/ 57518 h 636577"/>
              <a:gd name="connsiteX4" fmla="*/ 486166 w 619565"/>
              <a:gd name="connsiteY4" fmla="*/ 186832 h 636577"/>
              <a:gd name="connsiteX5" fmla="*/ 551710 w 619565"/>
              <a:gd name="connsiteY5" fmla="*/ 331080 h 636577"/>
              <a:gd name="connsiteX6" fmla="*/ 611928 w 619565"/>
              <a:gd name="connsiteY6" fmla="*/ 458053 h 636577"/>
              <a:gd name="connsiteX7" fmla="*/ 613785 w 619565"/>
              <a:gd name="connsiteY7" fmla="*/ 551042 h 636577"/>
              <a:gd name="connsiteX8" fmla="*/ 566725 w 619565"/>
              <a:gd name="connsiteY8" fmla="*/ 616587 h 636577"/>
              <a:gd name="connsiteX9" fmla="*/ 482049 w 619565"/>
              <a:gd name="connsiteY9" fmla="*/ 636283 h 636577"/>
              <a:gd name="connsiteX10" fmla="*/ 306239 w 619565"/>
              <a:gd name="connsiteY10" fmla="*/ 623126 h 636577"/>
              <a:gd name="connsiteX11" fmla="*/ 206066 w 619565"/>
              <a:gd name="connsiteY11" fmla="*/ 559357 h 636577"/>
              <a:gd name="connsiteX12" fmla="*/ 110090 w 619565"/>
              <a:gd name="connsiteY12" fmla="*/ 450303 h 636577"/>
              <a:gd name="connsiteX13" fmla="*/ 63595 w 619565"/>
              <a:gd name="connsiteY13" fmla="*/ 357314 h 636577"/>
              <a:gd name="connsiteX14" fmla="*/ 1117 w 619565"/>
              <a:gd name="connsiteY14" fmla="*/ 193936 h 636577"/>
              <a:gd name="connsiteX0" fmla="*/ 1117 w 619565"/>
              <a:gd name="connsiteY0" fmla="*/ 193936 h 636577"/>
              <a:gd name="connsiteX1" fmla="*/ 135193 w 619565"/>
              <a:gd name="connsiteY1" fmla="*/ 28862 h 636577"/>
              <a:gd name="connsiteX2" fmla="*/ 311568 w 619565"/>
              <a:gd name="connsiteY2" fmla="*/ 8602 h 636577"/>
              <a:gd name="connsiteX3" fmla="*/ 415858 w 619565"/>
              <a:gd name="connsiteY3" fmla="*/ 57518 h 636577"/>
              <a:gd name="connsiteX4" fmla="*/ 486166 w 619565"/>
              <a:gd name="connsiteY4" fmla="*/ 186832 h 636577"/>
              <a:gd name="connsiteX5" fmla="*/ 551710 w 619565"/>
              <a:gd name="connsiteY5" fmla="*/ 331080 h 636577"/>
              <a:gd name="connsiteX6" fmla="*/ 611928 w 619565"/>
              <a:gd name="connsiteY6" fmla="*/ 458053 h 636577"/>
              <a:gd name="connsiteX7" fmla="*/ 613785 w 619565"/>
              <a:gd name="connsiteY7" fmla="*/ 551042 h 636577"/>
              <a:gd name="connsiteX8" fmla="*/ 566725 w 619565"/>
              <a:gd name="connsiteY8" fmla="*/ 616587 h 636577"/>
              <a:gd name="connsiteX9" fmla="*/ 482049 w 619565"/>
              <a:gd name="connsiteY9" fmla="*/ 636283 h 636577"/>
              <a:gd name="connsiteX10" fmla="*/ 306239 w 619565"/>
              <a:gd name="connsiteY10" fmla="*/ 623126 h 636577"/>
              <a:gd name="connsiteX11" fmla="*/ 206066 w 619565"/>
              <a:gd name="connsiteY11" fmla="*/ 559357 h 636577"/>
              <a:gd name="connsiteX12" fmla="*/ 133903 w 619565"/>
              <a:gd name="connsiteY12" fmla="*/ 450303 h 636577"/>
              <a:gd name="connsiteX13" fmla="*/ 63595 w 619565"/>
              <a:gd name="connsiteY13" fmla="*/ 357314 h 636577"/>
              <a:gd name="connsiteX14" fmla="*/ 1117 w 619565"/>
              <a:gd name="connsiteY14" fmla="*/ 193936 h 636577"/>
              <a:gd name="connsiteX0" fmla="*/ 1117 w 619565"/>
              <a:gd name="connsiteY0" fmla="*/ 194840 h 637481"/>
              <a:gd name="connsiteX1" fmla="*/ 135193 w 619565"/>
              <a:gd name="connsiteY1" fmla="*/ 29766 h 637481"/>
              <a:gd name="connsiteX2" fmla="*/ 311568 w 619565"/>
              <a:gd name="connsiteY2" fmla="*/ 9506 h 637481"/>
              <a:gd name="connsiteX3" fmla="*/ 401571 w 619565"/>
              <a:gd name="connsiteY3" fmla="*/ 72709 h 637481"/>
              <a:gd name="connsiteX4" fmla="*/ 486166 w 619565"/>
              <a:gd name="connsiteY4" fmla="*/ 187736 h 637481"/>
              <a:gd name="connsiteX5" fmla="*/ 551710 w 619565"/>
              <a:gd name="connsiteY5" fmla="*/ 331984 h 637481"/>
              <a:gd name="connsiteX6" fmla="*/ 611928 w 619565"/>
              <a:gd name="connsiteY6" fmla="*/ 458957 h 637481"/>
              <a:gd name="connsiteX7" fmla="*/ 613785 w 619565"/>
              <a:gd name="connsiteY7" fmla="*/ 551946 h 637481"/>
              <a:gd name="connsiteX8" fmla="*/ 566725 w 619565"/>
              <a:gd name="connsiteY8" fmla="*/ 617491 h 637481"/>
              <a:gd name="connsiteX9" fmla="*/ 482049 w 619565"/>
              <a:gd name="connsiteY9" fmla="*/ 637187 h 637481"/>
              <a:gd name="connsiteX10" fmla="*/ 306239 w 619565"/>
              <a:gd name="connsiteY10" fmla="*/ 624030 h 637481"/>
              <a:gd name="connsiteX11" fmla="*/ 206066 w 619565"/>
              <a:gd name="connsiteY11" fmla="*/ 560261 h 637481"/>
              <a:gd name="connsiteX12" fmla="*/ 133903 w 619565"/>
              <a:gd name="connsiteY12" fmla="*/ 451207 h 637481"/>
              <a:gd name="connsiteX13" fmla="*/ 63595 w 619565"/>
              <a:gd name="connsiteY13" fmla="*/ 358218 h 637481"/>
              <a:gd name="connsiteX14" fmla="*/ 1117 w 619565"/>
              <a:gd name="connsiteY14" fmla="*/ 194840 h 637481"/>
              <a:gd name="connsiteX0" fmla="*/ 1117 w 619565"/>
              <a:gd name="connsiteY0" fmla="*/ 194840 h 637481"/>
              <a:gd name="connsiteX1" fmla="*/ 135193 w 619565"/>
              <a:gd name="connsiteY1" fmla="*/ 29766 h 637481"/>
              <a:gd name="connsiteX2" fmla="*/ 311568 w 619565"/>
              <a:gd name="connsiteY2" fmla="*/ 9506 h 637481"/>
              <a:gd name="connsiteX3" fmla="*/ 401571 w 619565"/>
              <a:gd name="connsiteY3" fmla="*/ 72709 h 637481"/>
              <a:gd name="connsiteX4" fmla="*/ 471878 w 619565"/>
              <a:gd name="connsiteY4" fmla="*/ 187736 h 637481"/>
              <a:gd name="connsiteX5" fmla="*/ 551710 w 619565"/>
              <a:gd name="connsiteY5" fmla="*/ 331984 h 637481"/>
              <a:gd name="connsiteX6" fmla="*/ 611928 w 619565"/>
              <a:gd name="connsiteY6" fmla="*/ 458957 h 637481"/>
              <a:gd name="connsiteX7" fmla="*/ 613785 w 619565"/>
              <a:gd name="connsiteY7" fmla="*/ 551946 h 637481"/>
              <a:gd name="connsiteX8" fmla="*/ 566725 w 619565"/>
              <a:gd name="connsiteY8" fmla="*/ 617491 h 637481"/>
              <a:gd name="connsiteX9" fmla="*/ 482049 w 619565"/>
              <a:gd name="connsiteY9" fmla="*/ 637187 h 637481"/>
              <a:gd name="connsiteX10" fmla="*/ 306239 w 619565"/>
              <a:gd name="connsiteY10" fmla="*/ 624030 h 637481"/>
              <a:gd name="connsiteX11" fmla="*/ 206066 w 619565"/>
              <a:gd name="connsiteY11" fmla="*/ 560261 h 637481"/>
              <a:gd name="connsiteX12" fmla="*/ 133903 w 619565"/>
              <a:gd name="connsiteY12" fmla="*/ 451207 h 637481"/>
              <a:gd name="connsiteX13" fmla="*/ 63595 w 619565"/>
              <a:gd name="connsiteY13" fmla="*/ 358218 h 637481"/>
              <a:gd name="connsiteX14" fmla="*/ 1117 w 619565"/>
              <a:gd name="connsiteY14" fmla="*/ 194840 h 637481"/>
              <a:gd name="connsiteX0" fmla="*/ 0 w 618448"/>
              <a:gd name="connsiteY0" fmla="*/ 194840 h 637481"/>
              <a:gd name="connsiteX1" fmla="*/ 134076 w 618448"/>
              <a:gd name="connsiteY1" fmla="*/ 29766 h 637481"/>
              <a:gd name="connsiteX2" fmla="*/ 310451 w 618448"/>
              <a:gd name="connsiteY2" fmla="*/ 9506 h 637481"/>
              <a:gd name="connsiteX3" fmla="*/ 400454 w 618448"/>
              <a:gd name="connsiteY3" fmla="*/ 72709 h 637481"/>
              <a:gd name="connsiteX4" fmla="*/ 470761 w 618448"/>
              <a:gd name="connsiteY4" fmla="*/ 187736 h 637481"/>
              <a:gd name="connsiteX5" fmla="*/ 550593 w 618448"/>
              <a:gd name="connsiteY5" fmla="*/ 331984 h 637481"/>
              <a:gd name="connsiteX6" fmla="*/ 610811 w 618448"/>
              <a:gd name="connsiteY6" fmla="*/ 458957 h 637481"/>
              <a:gd name="connsiteX7" fmla="*/ 612668 w 618448"/>
              <a:gd name="connsiteY7" fmla="*/ 551946 h 637481"/>
              <a:gd name="connsiteX8" fmla="*/ 565608 w 618448"/>
              <a:gd name="connsiteY8" fmla="*/ 617491 h 637481"/>
              <a:gd name="connsiteX9" fmla="*/ 480932 w 618448"/>
              <a:gd name="connsiteY9" fmla="*/ 637187 h 637481"/>
              <a:gd name="connsiteX10" fmla="*/ 305122 w 618448"/>
              <a:gd name="connsiteY10" fmla="*/ 624030 h 637481"/>
              <a:gd name="connsiteX11" fmla="*/ 204949 w 618448"/>
              <a:gd name="connsiteY11" fmla="*/ 560261 h 637481"/>
              <a:gd name="connsiteX12" fmla="*/ 132786 w 618448"/>
              <a:gd name="connsiteY12" fmla="*/ 451207 h 637481"/>
              <a:gd name="connsiteX13" fmla="*/ 62478 w 618448"/>
              <a:gd name="connsiteY13" fmla="*/ 358218 h 637481"/>
              <a:gd name="connsiteX14" fmla="*/ 0 w 618448"/>
              <a:gd name="connsiteY14" fmla="*/ 194840 h 637481"/>
              <a:gd name="connsiteX0" fmla="*/ 0 w 618448"/>
              <a:gd name="connsiteY0" fmla="*/ 194840 h 637481"/>
              <a:gd name="connsiteX1" fmla="*/ 134076 w 618448"/>
              <a:gd name="connsiteY1" fmla="*/ 29766 h 637481"/>
              <a:gd name="connsiteX2" fmla="*/ 310451 w 618448"/>
              <a:gd name="connsiteY2" fmla="*/ 9506 h 637481"/>
              <a:gd name="connsiteX3" fmla="*/ 400454 w 618448"/>
              <a:gd name="connsiteY3" fmla="*/ 72709 h 637481"/>
              <a:gd name="connsiteX4" fmla="*/ 470761 w 618448"/>
              <a:gd name="connsiteY4" fmla="*/ 187736 h 637481"/>
              <a:gd name="connsiteX5" fmla="*/ 550593 w 618448"/>
              <a:gd name="connsiteY5" fmla="*/ 331984 h 637481"/>
              <a:gd name="connsiteX6" fmla="*/ 610811 w 618448"/>
              <a:gd name="connsiteY6" fmla="*/ 458957 h 637481"/>
              <a:gd name="connsiteX7" fmla="*/ 612668 w 618448"/>
              <a:gd name="connsiteY7" fmla="*/ 551946 h 637481"/>
              <a:gd name="connsiteX8" fmla="*/ 565608 w 618448"/>
              <a:gd name="connsiteY8" fmla="*/ 617491 h 637481"/>
              <a:gd name="connsiteX9" fmla="*/ 480932 w 618448"/>
              <a:gd name="connsiteY9" fmla="*/ 637187 h 637481"/>
              <a:gd name="connsiteX10" fmla="*/ 305122 w 618448"/>
              <a:gd name="connsiteY10" fmla="*/ 624030 h 637481"/>
              <a:gd name="connsiteX11" fmla="*/ 204949 w 618448"/>
              <a:gd name="connsiteY11" fmla="*/ 560261 h 637481"/>
              <a:gd name="connsiteX12" fmla="*/ 132786 w 618448"/>
              <a:gd name="connsiteY12" fmla="*/ 451207 h 637481"/>
              <a:gd name="connsiteX13" fmla="*/ 91053 w 618448"/>
              <a:gd name="connsiteY13" fmla="*/ 343930 h 637481"/>
              <a:gd name="connsiteX14" fmla="*/ 0 w 618448"/>
              <a:gd name="connsiteY14" fmla="*/ 194840 h 637481"/>
              <a:gd name="connsiteX0" fmla="*/ 0 w 618448"/>
              <a:gd name="connsiteY0" fmla="*/ 229703 h 672344"/>
              <a:gd name="connsiteX1" fmla="*/ 95976 w 618448"/>
              <a:gd name="connsiteY1" fmla="*/ 17004 h 672344"/>
              <a:gd name="connsiteX2" fmla="*/ 310451 w 618448"/>
              <a:gd name="connsiteY2" fmla="*/ 44369 h 672344"/>
              <a:gd name="connsiteX3" fmla="*/ 400454 w 618448"/>
              <a:gd name="connsiteY3" fmla="*/ 107572 h 672344"/>
              <a:gd name="connsiteX4" fmla="*/ 470761 w 618448"/>
              <a:gd name="connsiteY4" fmla="*/ 222599 h 672344"/>
              <a:gd name="connsiteX5" fmla="*/ 550593 w 618448"/>
              <a:gd name="connsiteY5" fmla="*/ 366847 h 672344"/>
              <a:gd name="connsiteX6" fmla="*/ 610811 w 618448"/>
              <a:gd name="connsiteY6" fmla="*/ 493820 h 672344"/>
              <a:gd name="connsiteX7" fmla="*/ 612668 w 618448"/>
              <a:gd name="connsiteY7" fmla="*/ 586809 h 672344"/>
              <a:gd name="connsiteX8" fmla="*/ 565608 w 618448"/>
              <a:gd name="connsiteY8" fmla="*/ 652354 h 672344"/>
              <a:gd name="connsiteX9" fmla="*/ 480932 w 618448"/>
              <a:gd name="connsiteY9" fmla="*/ 672050 h 672344"/>
              <a:gd name="connsiteX10" fmla="*/ 305122 w 618448"/>
              <a:gd name="connsiteY10" fmla="*/ 658893 h 672344"/>
              <a:gd name="connsiteX11" fmla="*/ 204949 w 618448"/>
              <a:gd name="connsiteY11" fmla="*/ 595124 h 672344"/>
              <a:gd name="connsiteX12" fmla="*/ 132786 w 618448"/>
              <a:gd name="connsiteY12" fmla="*/ 486070 h 672344"/>
              <a:gd name="connsiteX13" fmla="*/ 91053 w 618448"/>
              <a:gd name="connsiteY13" fmla="*/ 378793 h 672344"/>
              <a:gd name="connsiteX14" fmla="*/ 0 w 618448"/>
              <a:gd name="connsiteY14" fmla="*/ 229703 h 672344"/>
              <a:gd name="connsiteX0" fmla="*/ 0 w 618448"/>
              <a:gd name="connsiteY0" fmla="*/ 212719 h 655360"/>
              <a:gd name="connsiteX1" fmla="*/ 95976 w 618448"/>
              <a:gd name="connsiteY1" fmla="*/ 20 h 655360"/>
              <a:gd name="connsiteX2" fmla="*/ 310451 w 618448"/>
              <a:gd name="connsiteY2" fmla="*/ 27385 h 655360"/>
              <a:gd name="connsiteX3" fmla="*/ 400454 w 618448"/>
              <a:gd name="connsiteY3" fmla="*/ 90588 h 655360"/>
              <a:gd name="connsiteX4" fmla="*/ 470761 w 618448"/>
              <a:gd name="connsiteY4" fmla="*/ 205615 h 655360"/>
              <a:gd name="connsiteX5" fmla="*/ 550593 w 618448"/>
              <a:gd name="connsiteY5" fmla="*/ 349863 h 655360"/>
              <a:gd name="connsiteX6" fmla="*/ 610811 w 618448"/>
              <a:gd name="connsiteY6" fmla="*/ 476836 h 655360"/>
              <a:gd name="connsiteX7" fmla="*/ 612668 w 618448"/>
              <a:gd name="connsiteY7" fmla="*/ 569825 h 655360"/>
              <a:gd name="connsiteX8" fmla="*/ 565608 w 618448"/>
              <a:gd name="connsiteY8" fmla="*/ 635370 h 655360"/>
              <a:gd name="connsiteX9" fmla="*/ 480932 w 618448"/>
              <a:gd name="connsiteY9" fmla="*/ 655066 h 655360"/>
              <a:gd name="connsiteX10" fmla="*/ 305122 w 618448"/>
              <a:gd name="connsiteY10" fmla="*/ 641909 h 655360"/>
              <a:gd name="connsiteX11" fmla="*/ 204949 w 618448"/>
              <a:gd name="connsiteY11" fmla="*/ 578140 h 655360"/>
              <a:gd name="connsiteX12" fmla="*/ 132786 w 618448"/>
              <a:gd name="connsiteY12" fmla="*/ 469086 h 655360"/>
              <a:gd name="connsiteX13" fmla="*/ 91053 w 618448"/>
              <a:gd name="connsiteY13" fmla="*/ 361809 h 655360"/>
              <a:gd name="connsiteX14" fmla="*/ 0 w 618448"/>
              <a:gd name="connsiteY14" fmla="*/ 212719 h 655360"/>
              <a:gd name="connsiteX0" fmla="*/ 0 w 604160"/>
              <a:gd name="connsiteY0" fmla="*/ 223578 h 666219"/>
              <a:gd name="connsiteX1" fmla="*/ 81688 w 604160"/>
              <a:gd name="connsiteY1" fmla="*/ 10879 h 666219"/>
              <a:gd name="connsiteX2" fmla="*/ 296163 w 604160"/>
              <a:gd name="connsiteY2" fmla="*/ 38244 h 666219"/>
              <a:gd name="connsiteX3" fmla="*/ 386166 w 604160"/>
              <a:gd name="connsiteY3" fmla="*/ 101447 h 666219"/>
              <a:gd name="connsiteX4" fmla="*/ 456473 w 604160"/>
              <a:gd name="connsiteY4" fmla="*/ 216474 h 666219"/>
              <a:gd name="connsiteX5" fmla="*/ 536305 w 604160"/>
              <a:gd name="connsiteY5" fmla="*/ 360722 h 666219"/>
              <a:gd name="connsiteX6" fmla="*/ 596523 w 604160"/>
              <a:gd name="connsiteY6" fmla="*/ 487695 h 666219"/>
              <a:gd name="connsiteX7" fmla="*/ 598380 w 604160"/>
              <a:gd name="connsiteY7" fmla="*/ 580684 h 666219"/>
              <a:gd name="connsiteX8" fmla="*/ 551320 w 604160"/>
              <a:gd name="connsiteY8" fmla="*/ 646229 h 666219"/>
              <a:gd name="connsiteX9" fmla="*/ 466644 w 604160"/>
              <a:gd name="connsiteY9" fmla="*/ 665925 h 666219"/>
              <a:gd name="connsiteX10" fmla="*/ 290834 w 604160"/>
              <a:gd name="connsiteY10" fmla="*/ 652768 h 666219"/>
              <a:gd name="connsiteX11" fmla="*/ 190661 w 604160"/>
              <a:gd name="connsiteY11" fmla="*/ 588999 h 666219"/>
              <a:gd name="connsiteX12" fmla="*/ 118498 w 604160"/>
              <a:gd name="connsiteY12" fmla="*/ 479945 h 666219"/>
              <a:gd name="connsiteX13" fmla="*/ 76765 w 604160"/>
              <a:gd name="connsiteY13" fmla="*/ 372668 h 666219"/>
              <a:gd name="connsiteX14" fmla="*/ 0 w 604160"/>
              <a:gd name="connsiteY14" fmla="*/ 223578 h 666219"/>
              <a:gd name="connsiteX0" fmla="*/ 0 w 604160"/>
              <a:gd name="connsiteY0" fmla="*/ 218751 h 661392"/>
              <a:gd name="connsiteX1" fmla="*/ 81688 w 604160"/>
              <a:gd name="connsiteY1" fmla="*/ 6052 h 661392"/>
              <a:gd name="connsiteX2" fmla="*/ 296163 w 604160"/>
              <a:gd name="connsiteY2" fmla="*/ 33417 h 661392"/>
              <a:gd name="connsiteX3" fmla="*/ 386166 w 604160"/>
              <a:gd name="connsiteY3" fmla="*/ 96620 h 661392"/>
              <a:gd name="connsiteX4" fmla="*/ 456473 w 604160"/>
              <a:gd name="connsiteY4" fmla="*/ 211647 h 661392"/>
              <a:gd name="connsiteX5" fmla="*/ 536305 w 604160"/>
              <a:gd name="connsiteY5" fmla="*/ 355895 h 661392"/>
              <a:gd name="connsiteX6" fmla="*/ 596523 w 604160"/>
              <a:gd name="connsiteY6" fmla="*/ 482868 h 661392"/>
              <a:gd name="connsiteX7" fmla="*/ 598380 w 604160"/>
              <a:gd name="connsiteY7" fmla="*/ 575857 h 661392"/>
              <a:gd name="connsiteX8" fmla="*/ 551320 w 604160"/>
              <a:gd name="connsiteY8" fmla="*/ 641402 h 661392"/>
              <a:gd name="connsiteX9" fmla="*/ 466644 w 604160"/>
              <a:gd name="connsiteY9" fmla="*/ 661098 h 661392"/>
              <a:gd name="connsiteX10" fmla="*/ 290834 w 604160"/>
              <a:gd name="connsiteY10" fmla="*/ 647941 h 661392"/>
              <a:gd name="connsiteX11" fmla="*/ 190661 w 604160"/>
              <a:gd name="connsiteY11" fmla="*/ 584172 h 661392"/>
              <a:gd name="connsiteX12" fmla="*/ 118498 w 604160"/>
              <a:gd name="connsiteY12" fmla="*/ 475118 h 661392"/>
              <a:gd name="connsiteX13" fmla="*/ 76765 w 604160"/>
              <a:gd name="connsiteY13" fmla="*/ 367841 h 661392"/>
              <a:gd name="connsiteX14" fmla="*/ 0 w 604160"/>
              <a:gd name="connsiteY14" fmla="*/ 218751 h 661392"/>
              <a:gd name="connsiteX0" fmla="*/ 0 w 604160"/>
              <a:gd name="connsiteY0" fmla="*/ 225333 h 667974"/>
              <a:gd name="connsiteX1" fmla="*/ 81688 w 604160"/>
              <a:gd name="connsiteY1" fmla="*/ 12634 h 667974"/>
              <a:gd name="connsiteX2" fmla="*/ 296163 w 604160"/>
              <a:gd name="connsiteY2" fmla="*/ 39999 h 667974"/>
              <a:gd name="connsiteX3" fmla="*/ 386166 w 604160"/>
              <a:gd name="connsiteY3" fmla="*/ 103202 h 667974"/>
              <a:gd name="connsiteX4" fmla="*/ 456473 w 604160"/>
              <a:gd name="connsiteY4" fmla="*/ 218229 h 667974"/>
              <a:gd name="connsiteX5" fmla="*/ 536305 w 604160"/>
              <a:gd name="connsiteY5" fmla="*/ 362477 h 667974"/>
              <a:gd name="connsiteX6" fmla="*/ 596523 w 604160"/>
              <a:gd name="connsiteY6" fmla="*/ 489450 h 667974"/>
              <a:gd name="connsiteX7" fmla="*/ 598380 w 604160"/>
              <a:gd name="connsiteY7" fmla="*/ 582439 h 667974"/>
              <a:gd name="connsiteX8" fmla="*/ 551320 w 604160"/>
              <a:gd name="connsiteY8" fmla="*/ 647984 h 667974"/>
              <a:gd name="connsiteX9" fmla="*/ 466644 w 604160"/>
              <a:gd name="connsiteY9" fmla="*/ 667680 h 667974"/>
              <a:gd name="connsiteX10" fmla="*/ 290834 w 604160"/>
              <a:gd name="connsiteY10" fmla="*/ 654523 h 667974"/>
              <a:gd name="connsiteX11" fmla="*/ 190661 w 604160"/>
              <a:gd name="connsiteY11" fmla="*/ 590754 h 667974"/>
              <a:gd name="connsiteX12" fmla="*/ 118498 w 604160"/>
              <a:gd name="connsiteY12" fmla="*/ 481700 h 667974"/>
              <a:gd name="connsiteX13" fmla="*/ 76765 w 604160"/>
              <a:gd name="connsiteY13" fmla="*/ 374423 h 667974"/>
              <a:gd name="connsiteX14" fmla="*/ 0 w 604160"/>
              <a:gd name="connsiteY14" fmla="*/ 225333 h 667974"/>
              <a:gd name="connsiteX0" fmla="*/ 0 w 604160"/>
              <a:gd name="connsiteY0" fmla="*/ 220238 h 662879"/>
              <a:gd name="connsiteX1" fmla="*/ 81688 w 604160"/>
              <a:gd name="connsiteY1" fmla="*/ 7539 h 662879"/>
              <a:gd name="connsiteX2" fmla="*/ 296163 w 604160"/>
              <a:gd name="connsiteY2" fmla="*/ 34904 h 662879"/>
              <a:gd name="connsiteX3" fmla="*/ 386166 w 604160"/>
              <a:gd name="connsiteY3" fmla="*/ 98107 h 662879"/>
              <a:gd name="connsiteX4" fmla="*/ 456473 w 604160"/>
              <a:gd name="connsiteY4" fmla="*/ 213134 h 662879"/>
              <a:gd name="connsiteX5" fmla="*/ 536305 w 604160"/>
              <a:gd name="connsiteY5" fmla="*/ 357382 h 662879"/>
              <a:gd name="connsiteX6" fmla="*/ 596523 w 604160"/>
              <a:gd name="connsiteY6" fmla="*/ 484355 h 662879"/>
              <a:gd name="connsiteX7" fmla="*/ 598380 w 604160"/>
              <a:gd name="connsiteY7" fmla="*/ 577344 h 662879"/>
              <a:gd name="connsiteX8" fmla="*/ 551320 w 604160"/>
              <a:gd name="connsiteY8" fmla="*/ 642889 h 662879"/>
              <a:gd name="connsiteX9" fmla="*/ 466644 w 604160"/>
              <a:gd name="connsiteY9" fmla="*/ 662585 h 662879"/>
              <a:gd name="connsiteX10" fmla="*/ 290834 w 604160"/>
              <a:gd name="connsiteY10" fmla="*/ 649428 h 662879"/>
              <a:gd name="connsiteX11" fmla="*/ 190661 w 604160"/>
              <a:gd name="connsiteY11" fmla="*/ 585659 h 662879"/>
              <a:gd name="connsiteX12" fmla="*/ 118498 w 604160"/>
              <a:gd name="connsiteY12" fmla="*/ 476605 h 662879"/>
              <a:gd name="connsiteX13" fmla="*/ 76765 w 604160"/>
              <a:gd name="connsiteY13" fmla="*/ 369328 h 662879"/>
              <a:gd name="connsiteX14" fmla="*/ 0 w 604160"/>
              <a:gd name="connsiteY14" fmla="*/ 220238 h 662879"/>
              <a:gd name="connsiteX0" fmla="*/ 0 w 604160"/>
              <a:gd name="connsiteY0" fmla="*/ 220238 h 662879"/>
              <a:gd name="connsiteX1" fmla="*/ 81688 w 604160"/>
              <a:gd name="connsiteY1" fmla="*/ 7539 h 662879"/>
              <a:gd name="connsiteX2" fmla="*/ 296163 w 604160"/>
              <a:gd name="connsiteY2" fmla="*/ 34904 h 662879"/>
              <a:gd name="connsiteX3" fmla="*/ 386166 w 604160"/>
              <a:gd name="connsiteY3" fmla="*/ 98107 h 662879"/>
              <a:gd name="connsiteX4" fmla="*/ 456473 w 604160"/>
              <a:gd name="connsiteY4" fmla="*/ 213134 h 662879"/>
              <a:gd name="connsiteX5" fmla="*/ 536305 w 604160"/>
              <a:gd name="connsiteY5" fmla="*/ 357382 h 662879"/>
              <a:gd name="connsiteX6" fmla="*/ 596523 w 604160"/>
              <a:gd name="connsiteY6" fmla="*/ 484355 h 662879"/>
              <a:gd name="connsiteX7" fmla="*/ 598380 w 604160"/>
              <a:gd name="connsiteY7" fmla="*/ 577344 h 662879"/>
              <a:gd name="connsiteX8" fmla="*/ 551320 w 604160"/>
              <a:gd name="connsiteY8" fmla="*/ 642889 h 662879"/>
              <a:gd name="connsiteX9" fmla="*/ 466644 w 604160"/>
              <a:gd name="connsiteY9" fmla="*/ 662585 h 662879"/>
              <a:gd name="connsiteX10" fmla="*/ 290834 w 604160"/>
              <a:gd name="connsiteY10" fmla="*/ 649428 h 662879"/>
              <a:gd name="connsiteX11" fmla="*/ 190661 w 604160"/>
              <a:gd name="connsiteY11" fmla="*/ 585659 h 662879"/>
              <a:gd name="connsiteX12" fmla="*/ 118498 w 604160"/>
              <a:gd name="connsiteY12" fmla="*/ 476605 h 662879"/>
              <a:gd name="connsiteX13" fmla="*/ 76765 w 604160"/>
              <a:gd name="connsiteY13" fmla="*/ 369328 h 662879"/>
              <a:gd name="connsiteX14" fmla="*/ 0 w 604160"/>
              <a:gd name="connsiteY14" fmla="*/ 220238 h 66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4160" h="662879">
                <a:moveTo>
                  <a:pt x="0" y="220238"/>
                </a:moveTo>
                <a:cubicBezTo>
                  <a:pt x="7170" y="98821"/>
                  <a:pt x="-20060" y="43190"/>
                  <a:pt x="81688" y="7539"/>
                </a:cubicBezTo>
                <a:cubicBezTo>
                  <a:pt x="136641" y="-11716"/>
                  <a:pt x="211109" y="9010"/>
                  <a:pt x="296163" y="34904"/>
                </a:cubicBezTo>
                <a:cubicBezTo>
                  <a:pt x="359611" y="54220"/>
                  <a:pt x="352304" y="54114"/>
                  <a:pt x="386166" y="98107"/>
                </a:cubicBezTo>
                <a:cubicBezTo>
                  <a:pt x="415266" y="127812"/>
                  <a:pt x="430656" y="172303"/>
                  <a:pt x="456473" y="213134"/>
                </a:cubicBezTo>
                <a:cubicBezTo>
                  <a:pt x="482290" y="253965"/>
                  <a:pt x="512963" y="312179"/>
                  <a:pt x="536305" y="357382"/>
                </a:cubicBezTo>
                <a:cubicBezTo>
                  <a:pt x="559647" y="402585"/>
                  <a:pt x="586177" y="447695"/>
                  <a:pt x="596523" y="484355"/>
                </a:cubicBezTo>
                <a:cubicBezTo>
                  <a:pt x="606869" y="521015"/>
                  <a:pt x="605914" y="550922"/>
                  <a:pt x="598380" y="577344"/>
                </a:cubicBezTo>
                <a:cubicBezTo>
                  <a:pt x="590846" y="603766"/>
                  <a:pt x="573276" y="628682"/>
                  <a:pt x="551320" y="642889"/>
                </a:cubicBezTo>
                <a:cubicBezTo>
                  <a:pt x="529364" y="657096"/>
                  <a:pt x="510058" y="661495"/>
                  <a:pt x="466644" y="662585"/>
                </a:cubicBezTo>
                <a:cubicBezTo>
                  <a:pt x="423230" y="663675"/>
                  <a:pt x="336831" y="662249"/>
                  <a:pt x="290834" y="649428"/>
                </a:cubicBezTo>
                <a:cubicBezTo>
                  <a:pt x="244837" y="636607"/>
                  <a:pt x="219384" y="614463"/>
                  <a:pt x="190661" y="585659"/>
                </a:cubicBezTo>
                <a:cubicBezTo>
                  <a:pt x="161938" y="556855"/>
                  <a:pt x="137481" y="512660"/>
                  <a:pt x="118498" y="476605"/>
                </a:cubicBezTo>
                <a:cubicBezTo>
                  <a:pt x="99515" y="440550"/>
                  <a:pt x="125601" y="452711"/>
                  <a:pt x="76765" y="369328"/>
                </a:cubicBezTo>
                <a:cubicBezTo>
                  <a:pt x="35194" y="295361"/>
                  <a:pt x="40455" y="341655"/>
                  <a:pt x="0" y="220238"/>
                </a:cubicBez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395123" y="1765845"/>
            <a:ext cx="507876" cy="484737"/>
            <a:chOff x="7395123" y="2401027"/>
            <a:chExt cx="507876" cy="48473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639050" y="2419534"/>
              <a:ext cx="263949" cy="45309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360000">
              <a:off x="7395123" y="2562882"/>
              <a:ext cx="223486" cy="3228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400926" y="2407476"/>
              <a:ext cx="193994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419646" y="2401027"/>
              <a:ext cx="0" cy="16058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262689" y="1891279"/>
            <a:ext cx="228600" cy="181096"/>
            <a:chOff x="-1600200" y="3504542"/>
            <a:chExt cx="609600" cy="420445"/>
          </a:xfrm>
          <a:solidFill>
            <a:sysClr val="windowText" lastClr="000000"/>
          </a:solidFill>
        </p:grpSpPr>
        <p:sp>
          <p:nvSpPr>
            <p:cNvPr id="32" name="Flowchart: Manual Operation 31"/>
            <p:cNvSpPr/>
            <p:nvPr/>
          </p:nvSpPr>
          <p:spPr>
            <a:xfrm>
              <a:off x="-1600200" y="3714407"/>
              <a:ext cx="609600" cy="210580"/>
            </a:xfrm>
            <a:prstGeom prst="flowChartManualOperati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33" name="Flowchart: Process 32"/>
            <p:cNvSpPr/>
            <p:nvPr/>
          </p:nvSpPr>
          <p:spPr>
            <a:xfrm>
              <a:off x="-1447800" y="3504542"/>
              <a:ext cx="152400" cy="229258"/>
            </a:xfrm>
            <a:prstGeom prst="flowChartProcess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-1066800" y="3545994"/>
              <a:ext cx="0" cy="180529"/>
            </a:xfrm>
            <a:prstGeom prst="line">
              <a:avLst/>
            </a:prstGeom>
            <a:grpFill/>
            <a:ln w="38100" cap="flat" cmpd="sng" algn="ctr">
              <a:noFill/>
              <a:prstDash val="solid"/>
            </a:ln>
            <a:effectLst/>
          </p:spPr>
        </p:cxnSp>
      </p:grpSp>
      <p:cxnSp>
        <p:nvCxnSpPr>
          <p:cNvPr id="37" name="Straight Connector 36"/>
          <p:cNvCxnSpPr/>
          <p:nvPr/>
        </p:nvCxnSpPr>
        <p:spPr>
          <a:xfrm flipH="1" flipV="1">
            <a:off x="7023100" y="2419372"/>
            <a:ext cx="673100" cy="720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6096004" y="2584450"/>
            <a:ext cx="755648" cy="7048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34733" y="2093801"/>
            <a:ext cx="2209794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Water Vapor Budget Boxes</a:t>
            </a:r>
          </a:p>
          <a:p>
            <a:pPr>
              <a:defRPr/>
            </a:pPr>
            <a:endParaRPr lang="en-US" sz="200" kern="0" dirty="0">
              <a:solidFill>
                <a:sysClr val="windowText" lastClr="000000"/>
              </a:solidFill>
            </a:endParaRPr>
          </a:p>
          <a:p>
            <a:pPr marL="173736" indent="-91440">
              <a:buFontTx/>
              <a:buChar char="-"/>
              <a:defRPr/>
            </a:pPr>
            <a:r>
              <a:rPr lang="en-US" sz="1000" kern="0" dirty="0">
                <a:solidFill>
                  <a:sysClr val="windowText" lastClr="000000"/>
                </a:solidFill>
              </a:rPr>
              <a:t>NASA Global Hawk</a:t>
            </a:r>
          </a:p>
          <a:p>
            <a:pPr marL="173736" indent="-91440">
              <a:buFontTx/>
              <a:buChar char="-"/>
              <a:defRPr/>
            </a:pPr>
            <a:r>
              <a:rPr lang="en-US" sz="1000" kern="0" dirty="0" err="1">
                <a:solidFill>
                  <a:sysClr val="windowText" lastClr="000000"/>
                </a:solidFill>
              </a:rPr>
              <a:t>Dropsondes</a:t>
            </a:r>
            <a:r>
              <a:rPr lang="en-US" sz="1000" kern="0" dirty="0">
                <a:solidFill>
                  <a:sysClr val="windowText" lastClr="000000"/>
                </a:solidFill>
              </a:rPr>
              <a:t>, aerosols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4800602" y="2209800"/>
            <a:ext cx="291753" cy="35978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4202948" y="1089913"/>
            <a:ext cx="2001003" cy="954107"/>
            <a:chOff x="4155668" y="1682983"/>
            <a:chExt cx="2001003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4155668" y="1682983"/>
              <a:ext cx="1481496" cy="95410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</a:rPr>
                <a:t>Ship</a:t>
              </a:r>
            </a:p>
            <a:p>
              <a:pPr>
                <a:defRPr/>
              </a:pPr>
              <a:endParaRPr lang="en-US" sz="200" kern="0" dirty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DOE AMF2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Small UAS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Air-sea fluxes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Precipitation estimates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5591521" y="2498092"/>
              <a:ext cx="565150" cy="11430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  <p:grpSp>
          <p:nvGrpSpPr>
            <p:cNvPr id="77" name="Group 76"/>
            <p:cNvGrpSpPr/>
            <p:nvPr/>
          </p:nvGrpSpPr>
          <p:grpSpPr>
            <a:xfrm>
              <a:off x="4871268" y="1770454"/>
              <a:ext cx="228600" cy="177303"/>
              <a:chOff x="-1270957" y="3192172"/>
              <a:chExt cx="609600" cy="411639"/>
            </a:xfrm>
            <a:solidFill>
              <a:sysClr val="windowText" lastClr="000000"/>
            </a:solidFill>
          </p:grpSpPr>
          <p:sp>
            <p:nvSpPr>
              <p:cNvPr id="78" name="Flowchart: Manual Operation 77"/>
              <p:cNvSpPr/>
              <p:nvPr/>
            </p:nvSpPr>
            <p:spPr>
              <a:xfrm flipH="1">
                <a:off x="-1270957" y="3393231"/>
                <a:ext cx="609600" cy="210580"/>
              </a:xfrm>
              <a:prstGeom prst="flowChartManualOperati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 flipH="1">
                <a:off x="-1118557" y="3201294"/>
                <a:ext cx="152400" cy="229258"/>
              </a:xfrm>
              <a:prstGeom prst="flowChartProcess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-1066800" y="3192172"/>
                <a:ext cx="0" cy="180528"/>
              </a:xfrm>
              <a:prstGeom prst="line">
                <a:avLst/>
              </a:prstGeom>
              <a:grpFill/>
              <a:ln w="38100" cap="flat" cmpd="sng" algn="ctr">
                <a:noFill/>
                <a:prstDash val="solid"/>
              </a:ln>
              <a:effectLst/>
            </p:spPr>
          </p:cxnSp>
        </p:grpSp>
      </p:grpSp>
      <p:sp>
        <p:nvSpPr>
          <p:cNvPr id="88" name="Rectangle 87"/>
          <p:cNvSpPr/>
          <p:nvPr/>
        </p:nvSpPr>
        <p:spPr>
          <a:xfrm rot="2529648">
            <a:off x="6126143" y="1999679"/>
            <a:ext cx="723996" cy="200577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3802303" y="2695815"/>
            <a:ext cx="228600" cy="90100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4953000" y="395068"/>
            <a:ext cx="1676400" cy="1613102"/>
            <a:chOff x="4953000" y="1031325"/>
            <a:chExt cx="1676400" cy="1613102"/>
          </a:xfrm>
        </p:grpSpPr>
        <p:sp>
          <p:nvSpPr>
            <p:cNvPr id="72" name="TextBox 71"/>
            <p:cNvSpPr txBox="1"/>
            <p:nvPr/>
          </p:nvSpPr>
          <p:spPr>
            <a:xfrm>
              <a:off x="4953000" y="1031325"/>
              <a:ext cx="1676400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</a:rPr>
                <a:t>NASA DC-8</a:t>
              </a:r>
            </a:p>
            <a:p>
              <a:pPr>
                <a:defRPr/>
              </a:pPr>
              <a:endParaRPr lang="en-US" sz="200" kern="0" dirty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Aerosols, trace gases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Precipitation estimates</a:t>
              </a:r>
            </a:p>
          </p:txBody>
        </p:sp>
        <p:sp>
          <p:nvSpPr>
            <p:cNvPr id="82" name="Rectangle 81"/>
            <p:cNvSpPr/>
            <p:nvPr/>
          </p:nvSpPr>
          <p:spPr>
            <a:xfrm rot="16213933">
              <a:off x="6195653" y="961598"/>
              <a:ext cx="228600" cy="485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rot="18913933" flipH="1">
              <a:off x="6224870" y="1125020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6065710" y="1084883"/>
              <a:ext cx="487490" cy="220244"/>
            </a:xfrm>
            <a:prstGeom prst="rect">
              <a:avLst/>
            </a:prstGeom>
            <a:solidFill>
              <a:srgbClr val="4F81B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4" name="Straight Arrow Connector 93"/>
            <p:cNvCxnSpPr>
              <a:endCxn id="4" idx="3"/>
            </p:cNvCxnSpPr>
            <p:nvPr/>
          </p:nvCxnSpPr>
          <p:spPr>
            <a:xfrm>
              <a:off x="6553200" y="1550657"/>
              <a:ext cx="282" cy="109377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6553201" y="3383673"/>
            <a:ext cx="1371600" cy="646331"/>
            <a:chOff x="6324600" y="3838533"/>
            <a:chExt cx="1669307" cy="646331"/>
          </a:xfrm>
        </p:grpSpPr>
        <p:sp>
          <p:nvSpPr>
            <p:cNvPr id="93" name="TextBox 92"/>
            <p:cNvSpPr txBox="1"/>
            <p:nvPr/>
          </p:nvSpPr>
          <p:spPr>
            <a:xfrm>
              <a:off x="6324600" y="3838533"/>
              <a:ext cx="1669307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</a:rPr>
                <a:t>DOE G-1</a:t>
              </a:r>
            </a:p>
            <a:p>
              <a:pPr>
                <a:defRPr/>
              </a:pPr>
              <a:endParaRPr lang="en-US" sz="200" kern="0" dirty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Aerosols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Microphysics</a:t>
              </a:r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7618255" y="3886411"/>
              <a:ext cx="170449" cy="244128"/>
            </a:xfrm>
            <a:prstGeom prst="rect">
              <a:avLst/>
            </a:prstGeom>
            <a:solidFill>
              <a:srgbClr val="C6D9F1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99" name="Straight Arrow Connector 98"/>
          <p:cNvCxnSpPr/>
          <p:nvPr/>
        </p:nvCxnSpPr>
        <p:spPr>
          <a:xfrm flipV="1">
            <a:off x="7274201" y="2325657"/>
            <a:ext cx="0" cy="109441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6716624" y="700787"/>
            <a:ext cx="1208175" cy="962935"/>
            <a:chOff x="6772281" y="1333612"/>
            <a:chExt cx="1208175" cy="962935"/>
          </a:xfrm>
        </p:grpSpPr>
        <p:sp>
          <p:nvSpPr>
            <p:cNvPr id="103" name="TextBox 102"/>
            <p:cNvSpPr txBox="1"/>
            <p:nvPr/>
          </p:nvSpPr>
          <p:spPr>
            <a:xfrm>
              <a:off x="6772281" y="1333612"/>
              <a:ext cx="1208175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</a:rPr>
                <a:t>Ground</a:t>
              </a:r>
            </a:p>
            <a:p>
              <a:pPr>
                <a:defRPr/>
              </a:pPr>
              <a:endParaRPr lang="en-US" sz="200" kern="0" dirty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NOAA HMT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</a:rPr>
                <a:t>-  UCSD ATOFMS</a:t>
              </a: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712976" y="1373420"/>
              <a:ext cx="216858" cy="237935"/>
            </a:xfrm>
            <a:custGeom>
              <a:avLst/>
              <a:gdLst>
                <a:gd name="connsiteX0" fmla="*/ 59237 w 563111"/>
                <a:gd name="connsiteY0" fmla="*/ 85240 h 635430"/>
                <a:gd name="connsiteX1" fmla="*/ 97982 w 563111"/>
                <a:gd name="connsiteY1" fmla="*/ 54244 h 635430"/>
                <a:gd name="connsiteX2" fmla="*/ 136728 w 563111"/>
                <a:gd name="connsiteY2" fmla="*/ 23247 h 635430"/>
                <a:gd name="connsiteX3" fmla="*/ 183223 w 563111"/>
                <a:gd name="connsiteY3" fmla="*/ 7749 h 635430"/>
                <a:gd name="connsiteX4" fmla="*/ 206470 w 563111"/>
                <a:gd name="connsiteY4" fmla="*/ 0 h 635430"/>
                <a:gd name="connsiteX5" fmla="*/ 260715 w 563111"/>
                <a:gd name="connsiteY5" fmla="*/ 7749 h 635430"/>
                <a:gd name="connsiteX6" fmla="*/ 307209 w 563111"/>
                <a:gd name="connsiteY6" fmla="*/ 23247 h 635430"/>
                <a:gd name="connsiteX7" fmla="*/ 314959 w 563111"/>
                <a:gd name="connsiteY7" fmla="*/ 46494 h 635430"/>
                <a:gd name="connsiteX8" fmla="*/ 330457 w 563111"/>
                <a:gd name="connsiteY8" fmla="*/ 61993 h 635430"/>
                <a:gd name="connsiteX9" fmla="*/ 345955 w 563111"/>
                <a:gd name="connsiteY9" fmla="*/ 85240 h 635430"/>
                <a:gd name="connsiteX10" fmla="*/ 353704 w 563111"/>
                <a:gd name="connsiteY10" fmla="*/ 108488 h 635430"/>
                <a:gd name="connsiteX11" fmla="*/ 369203 w 563111"/>
                <a:gd name="connsiteY11" fmla="*/ 123986 h 635430"/>
                <a:gd name="connsiteX12" fmla="*/ 392450 w 563111"/>
                <a:gd name="connsiteY12" fmla="*/ 185979 h 635430"/>
                <a:gd name="connsiteX13" fmla="*/ 423447 w 563111"/>
                <a:gd name="connsiteY13" fmla="*/ 278969 h 635430"/>
                <a:gd name="connsiteX14" fmla="*/ 431196 w 563111"/>
                <a:gd name="connsiteY14" fmla="*/ 302216 h 635430"/>
                <a:gd name="connsiteX15" fmla="*/ 438945 w 563111"/>
                <a:gd name="connsiteY15" fmla="*/ 325464 h 635430"/>
                <a:gd name="connsiteX16" fmla="*/ 469942 w 563111"/>
                <a:gd name="connsiteY16" fmla="*/ 371959 h 635430"/>
                <a:gd name="connsiteX17" fmla="*/ 485440 w 563111"/>
                <a:gd name="connsiteY17" fmla="*/ 418454 h 635430"/>
                <a:gd name="connsiteX18" fmla="*/ 493189 w 563111"/>
                <a:gd name="connsiteY18" fmla="*/ 441701 h 635430"/>
                <a:gd name="connsiteX19" fmla="*/ 508687 w 563111"/>
                <a:gd name="connsiteY19" fmla="*/ 457200 h 635430"/>
                <a:gd name="connsiteX20" fmla="*/ 539684 w 563111"/>
                <a:gd name="connsiteY20" fmla="*/ 503694 h 635430"/>
                <a:gd name="connsiteX21" fmla="*/ 547433 w 563111"/>
                <a:gd name="connsiteY21" fmla="*/ 534691 h 635430"/>
                <a:gd name="connsiteX22" fmla="*/ 562932 w 563111"/>
                <a:gd name="connsiteY22" fmla="*/ 550189 h 635430"/>
                <a:gd name="connsiteX23" fmla="*/ 539684 w 563111"/>
                <a:gd name="connsiteY23" fmla="*/ 596684 h 635430"/>
                <a:gd name="connsiteX24" fmla="*/ 524186 w 563111"/>
                <a:gd name="connsiteY24" fmla="*/ 612183 h 635430"/>
                <a:gd name="connsiteX25" fmla="*/ 431196 w 563111"/>
                <a:gd name="connsiteY25" fmla="*/ 635430 h 635430"/>
                <a:gd name="connsiteX26" fmla="*/ 369203 w 563111"/>
                <a:gd name="connsiteY26" fmla="*/ 627681 h 635430"/>
                <a:gd name="connsiteX27" fmla="*/ 330457 w 563111"/>
                <a:gd name="connsiteY27" fmla="*/ 604433 h 635430"/>
                <a:gd name="connsiteX28" fmla="*/ 283962 w 563111"/>
                <a:gd name="connsiteY28" fmla="*/ 588935 h 635430"/>
                <a:gd name="connsiteX29" fmla="*/ 229718 w 563111"/>
                <a:gd name="connsiteY29" fmla="*/ 573437 h 635430"/>
                <a:gd name="connsiteX30" fmla="*/ 183223 w 563111"/>
                <a:gd name="connsiteY30" fmla="*/ 550189 h 635430"/>
                <a:gd name="connsiteX31" fmla="*/ 159976 w 563111"/>
                <a:gd name="connsiteY31" fmla="*/ 534691 h 635430"/>
                <a:gd name="connsiteX32" fmla="*/ 113481 w 563111"/>
                <a:gd name="connsiteY32" fmla="*/ 519193 h 635430"/>
                <a:gd name="connsiteX33" fmla="*/ 90233 w 563111"/>
                <a:gd name="connsiteY33" fmla="*/ 511444 h 635430"/>
                <a:gd name="connsiteX34" fmla="*/ 74735 w 563111"/>
                <a:gd name="connsiteY34" fmla="*/ 495945 h 635430"/>
                <a:gd name="connsiteX35" fmla="*/ 59237 w 563111"/>
                <a:gd name="connsiteY35" fmla="*/ 449450 h 635430"/>
                <a:gd name="connsiteX36" fmla="*/ 43738 w 563111"/>
                <a:gd name="connsiteY36" fmla="*/ 433952 h 635430"/>
                <a:gd name="connsiteX37" fmla="*/ 28240 w 563111"/>
                <a:gd name="connsiteY37" fmla="*/ 379708 h 635430"/>
                <a:gd name="connsiteX38" fmla="*/ 12742 w 563111"/>
                <a:gd name="connsiteY38" fmla="*/ 356461 h 635430"/>
                <a:gd name="connsiteX39" fmla="*/ 12742 w 563111"/>
                <a:gd name="connsiteY39" fmla="*/ 201477 h 635430"/>
                <a:gd name="connsiteX40" fmla="*/ 20491 w 563111"/>
                <a:gd name="connsiteY40" fmla="*/ 178230 h 635430"/>
                <a:gd name="connsiteX41" fmla="*/ 35989 w 563111"/>
                <a:gd name="connsiteY41" fmla="*/ 154983 h 635430"/>
                <a:gd name="connsiteX42" fmla="*/ 66986 w 563111"/>
                <a:gd name="connsiteY42" fmla="*/ 123986 h 635430"/>
                <a:gd name="connsiteX43" fmla="*/ 59237 w 563111"/>
                <a:gd name="connsiteY43" fmla="*/ 85240 h 635430"/>
                <a:gd name="connsiteX0" fmla="*/ 106551 w 610425"/>
                <a:gd name="connsiteY0" fmla="*/ 85240 h 635430"/>
                <a:gd name="connsiteX1" fmla="*/ 145296 w 610425"/>
                <a:gd name="connsiteY1" fmla="*/ 54244 h 635430"/>
                <a:gd name="connsiteX2" fmla="*/ 184042 w 610425"/>
                <a:gd name="connsiteY2" fmla="*/ 23247 h 635430"/>
                <a:gd name="connsiteX3" fmla="*/ 230537 w 610425"/>
                <a:gd name="connsiteY3" fmla="*/ 7749 h 635430"/>
                <a:gd name="connsiteX4" fmla="*/ 253784 w 610425"/>
                <a:gd name="connsiteY4" fmla="*/ 0 h 635430"/>
                <a:gd name="connsiteX5" fmla="*/ 308029 w 610425"/>
                <a:gd name="connsiteY5" fmla="*/ 7749 h 635430"/>
                <a:gd name="connsiteX6" fmla="*/ 354523 w 610425"/>
                <a:gd name="connsiteY6" fmla="*/ 23247 h 635430"/>
                <a:gd name="connsiteX7" fmla="*/ 362273 w 610425"/>
                <a:gd name="connsiteY7" fmla="*/ 46494 h 635430"/>
                <a:gd name="connsiteX8" fmla="*/ 377771 w 610425"/>
                <a:gd name="connsiteY8" fmla="*/ 61993 h 635430"/>
                <a:gd name="connsiteX9" fmla="*/ 393269 w 610425"/>
                <a:gd name="connsiteY9" fmla="*/ 85240 h 635430"/>
                <a:gd name="connsiteX10" fmla="*/ 401018 w 610425"/>
                <a:gd name="connsiteY10" fmla="*/ 108488 h 635430"/>
                <a:gd name="connsiteX11" fmla="*/ 416517 w 610425"/>
                <a:gd name="connsiteY11" fmla="*/ 123986 h 635430"/>
                <a:gd name="connsiteX12" fmla="*/ 439764 w 610425"/>
                <a:gd name="connsiteY12" fmla="*/ 185979 h 635430"/>
                <a:gd name="connsiteX13" fmla="*/ 470761 w 610425"/>
                <a:gd name="connsiteY13" fmla="*/ 278969 h 635430"/>
                <a:gd name="connsiteX14" fmla="*/ 478510 w 610425"/>
                <a:gd name="connsiteY14" fmla="*/ 302216 h 635430"/>
                <a:gd name="connsiteX15" fmla="*/ 486259 w 610425"/>
                <a:gd name="connsiteY15" fmla="*/ 325464 h 635430"/>
                <a:gd name="connsiteX16" fmla="*/ 517256 w 610425"/>
                <a:gd name="connsiteY16" fmla="*/ 371959 h 635430"/>
                <a:gd name="connsiteX17" fmla="*/ 532754 w 610425"/>
                <a:gd name="connsiteY17" fmla="*/ 418454 h 635430"/>
                <a:gd name="connsiteX18" fmla="*/ 540503 w 610425"/>
                <a:gd name="connsiteY18" fmla="*/ 441701 h 635430"/>
                <a:gd name="connsiteX19" fmla="*/ 556001 w 610425"/>
                <a:gd name="connsiteY19" fmla="*/ 457200 h 635430"/>
                <a:gd name="connsiteX20" fmla="*/ 586998 w 610425"/>
                <a:gd name="connsiteY20" fmla="*/ 503694 h 635430"/>
                <a:gd name="connsiteX21" fmla="*/ 594747 w 610425"/>
                <a:gd name="connsiteY21" fmla="*/ 534691 h 635430"/>
                <a:gd name="connsiteX22" fmla="*/ 610246 w 610425"/>
                <a:gd name="connsiteY22" fmla="*/ 550189 h 635430"/>
                <a:gd name="connsiteX23" fmla="*/ 586998 w 610425"/>
                <a:gd name="connsiteY23" fmla="*/ 596684 h 635430"/>
                <a:gd name="connsiteX24" fmla="*/ 571500 w 610425"/>
                <a:gd name="connsiteY24" fmla="*/ 612183 h 635430"/>
                <a:gd name="connsiteX25" fmla="*/ 478510 w 610425"/>
                <a:gd name="connsiteY25" fmla="*/ 635430 h 635430"/>
                <a:gd name="connsiteX26" fmla="*/ 416517 w 610425"/>
                <a:gd name="connsiteY26" fmla="*/ 627681 h 635430"/>
                <a:gd name="connsiteX27" fmla="*/ 377771 w 610425"/>
                <a:gd name="connsiteY27" fmla="*/ 604433 h 635430"/>
                <a:gd name="connsiteX28" fmla="*/ 331276 w 610425"/>
                <a:gd name="connsiteY28" fmla="*/ 588935 h 635430"/>
                <a:gd name="connsiteX29" fmla="*/ 277032 w 610425"/>
                <a:gd name="connsiteY29" fmla="*/ 573437 h 635430"/>
                <a:gd name="connsiteX30" fmla="*/ 230537 w 610425"/>
                <a:gd name="connsiteY30" fmla="*/ 550189 h 635430"/>
                <a:gd name="connsiteX31" fmla="*/ 207290 w 610425"/>
                <a:gd name="connsiteY31" fmla="*/ 534691 h 635430"/>
                <a:gd name="connsiteX32" fmla="*/ 160795 w 610425"/>
                <a:gd name="connsiteY32" fmla="*/ 519193 h 635430"/>
                <a:gd name="connsiteX33" fmla="*/ 137547 w 610425"/>
                <a:gd name="connsiteY33" fmla="*/ 511444 h 635430"/>
                <a:gd name="connsiteX34" fmla="*/ 122049 w 610425"/>
                <a:gd name="connsiteY34" fmla="*/ 495945 h 635430"/>
                <a:gd name="connsiteX35" fmla="*/ 106551 w 610425"/>
                <a:gd name="connsiteY35" fmla="*/ 449450 h 635430"/>
                <a:gd name="connsiteX36" fmla="*/ 91052 w 610425"/>
                <a:gd name="connsiteY36" fmla="*/ 433952 h 635430"/>
                <a:gd name="connsiteX37" fmla="*/ 75554 w 610425"/>
                <a:gd name="connsiteY37" fmla="*/ 379708 h 635430"/>
                <a:gd name="connsiteX38" fmla="*/ 60056 w 610425"/>
                <a:gd name="connsiteY38" fmla="*/ 356461 h 635430"/>
                <a:gd name="connsiteX39" fmla="*/ 60056 w 610425"/>
                <a:gd name="connsiteY39" fmla="*/ 201477 h 635430"/>
                <a:gd name="connsiteX40" fmla="*/ 67805 w 610425"/>
                <a:gd name="connsiteY40" fmla="*/ 178230 h 635430"/>
                <a:gd name="connsiteX41" fmla="*/ 83303 w 610425"/>
                <a:gd name="connsiteY41" fmla="*/ 154983 h 635430"/>
                <a:gd name="connsiteX42" fmla="*/ 0 w 610425"/>
                <a:gd name="connsiteY42" fmla="*/ 119224 h 635430"/>
                <a:gd name="connsiteX43" fmla="*/ 106551 w 610425"/>
                <a:gd name="connsiteY43" fmla="*/ 85240 h 635430"/>
                <a:gd name="connsiteX0" fmla="*/ 109366 w 613240"/>
                <a:gd name="connsiteY0" fmla="*/ 85240 h 635430"/>
                <a:gd name="connsiteX1" fmla="*/ 148111 w 613240"/>
                <a:gd name="connsiteY1" fmla="*/ 54244 h 635430"/>
                <a:gd name="connsiteX2" fmla="*/ 186857 w 613240"/>
                <a:gd name="connsiteY2" fmla="*/ 23247 h 635430"/>
                <a:gd name="connsiteX3" fmla="*/ 233352 w 613240"/>
                <a:gd name="connsiteY3" fmla="*/ 7749 h 635430"/>
                <a:gd name="connsiteX4" fmla="*/ 256599 w 613240"/>
                <a:gd name="connsiteY4" fmla="*/ 0 h 635430"/>
                <a:gd name="connsiteX5" fmla="*/ 310844 w 613240"/>
                <a:gd name="connsiteY5" fmla="*/ 7749 h 635430"/>
                <a:gd name="connsiteX6" fmla="*/ 357338 w 613240"/>
                <a:gd name="connsiteY6" fmla="*/ 23247 h 635430"/>
                <a:gd name="connsiteX7" fmla="*/ 365088 w 613240"/>
                <a:gd name="connsiteY7" fmla="*/ 46494 h 635430"/>
                <a:gd name="connsiteX8" fmla="*/ 380586 w 613240"/>
                <a:gd name="connsiteY8" fmla="*/ 61993 h 635430"/>
                <a:gd name="connsiteX9" fmla="*/ 396084 w 613240"/>
                <a:gd name="connsiteY9" fmla="*/ 85240 h 635430"/>
                <a:gd name="connsiteX10" fmla="*/ 403833 w 613240"/>
                <a:gd name="connsiteY10" fmla="*/ 108488 h 635430"/>
                <a:gd name="connsiteX11" fmla="*/ 419332 w 613240"/>
                <a:gd name="connsiteY11" fmla="*/ 123986 h 635430"/>
                <a:gd name="connsiteX12" fmla="*/ 442579 w 613240"/>
                <a:gd name="connsiteY12" fmla="*/ 185979 h 635430"/>
                <a:gd name="connsiteX13" fmla="*/ 473576 w 613240"/>
                <a:gd name="connsiteY13" fmla="*/ 278969 h 635430"/>
                <a:gd name="connsiteX14" fmla="*/ 481325 w 613240"/>
                <a:gd name="connsiteY14" fmla="*/ 302216 h 635430"/>
                <a:gd name="connsiteX15" fmla="*/ 489074 w 613240"/>
                <a:gd name="connsiteY15" fmla="*/ 325464 h 635430"/>
                <a:gd name="connsiteX16" fmla="*/ 520071 w 613240"/>
                <a:gd name="connsiteY16" fmla="*/ 371959 h 635430"/>
                <a:gd name="connsiteX17" fmla="*/ 535569 w 613240"/>
                <a:gd name="connsiteY17" fmla="*/ 418454 h 635430"/>
                <a:gd name="connsiteX18" fmla="*/ 543318 w 613240"/>
                <a:gd name="connsiteY18" fmla="*/ 441701 h 635430"/>
                <a:gd name="connsiteX19" fmla="*/ 558816 w 613240"/>
                <a:gd name="connsiteY19" fmla="*/ 457200 h 635430"/>
                <a:gd name="connsiteX20" fmla="*/ 589813 w 613240"/>
                <a:gd name="connsiteY20" fmla="*/ 503694 h 635430"/>
                <a:gd name="connsiteX21" fmla="*/ 597562 w 613240"/>
                <a:gd name="connsiteY21" fmla="*/ 534691 h 635430"/>
                <a:gd name="connsiteX22" fmla="*/ 613061 w 613240"/>
                <a:gd name="connsiteY22" fmla="*/ 550189 h 635430"/>
                <a:gd name="connsiteX23" fmla="*/ 589813 w 613240"/>
                <a:gd name="connsiteY23" fmla="*/ 596684 h 635430"/>
                <a:gd name="connsiteX24" fmla="*/ 574315 w 613240"/>
                <a:gd name="connsiteY24" fmla="*/ 612183 h 635430"/>
                <a:gd name="connsiteX25" fmla="*/ 481325 w 613240"/>
                <a:gd name="connsiteY25" fmla="*/ 635430 h 635430"/>
                <a:gd name="connsiteX26" fmla="*/ 419332 w 613240"/>
                <a:gd name="connsiteY26" fmla="*/ 627681 h 635430"/>
                <a:gd name="connsiteX27" fmla="*/ 380586 w 613240"/>
                <a:gd name="connsiteY27" fmla="*/ 604433 h 635430"/>
                <a:gd name="connsiteX28" fmla="*/ 334091 w 613240"/>
                <a:gd name="connsiteY28" fmla="*/ 588935 h 635430"/>
                <a:gd name="connsiteX29" fmla="*/ 279847 w 613240"/>
                <a:gd name="connsiteY29" fmla="*/ 573437 h 635430"/>
                <a:gd name="connsiteX30" fmla="*/ 233352 w 613240"/>
                <a:gd name="connsiteY30" fmla="*/ 550189 h 635430"/>
                <a:gd name="connsiteX31" fmla="*/ 210105 w 613240"/>
                <a:gd name="connsiteY31" fmla="*/ 534691 h 635430"/>
                <a:gd name="connsiteX32" fmla="*/ 163610 w 613240"/>
                <a:gd name="connsiteY32" fmla="*/ 519193 h 635430"/>
                <a:gd name="connsiteX33" fmla="*/ 140362 w 613240"/>
                <a:gd name="connsiteY33" fmla="*/ 511444 h 635430"/>
                <a:gd name="connsiteX34" fmla="*/ 124864 w 613240"/>
                <a:gd name="connsiteY34" fmla="*/ 495945 h 635430"/>
                <a:gd name="connsiteX35" fmla="*/ 109366 w 613240"/>
                <a:gd name="connsiteY35" fmla="*/ 449450 h 635430"/>
                <a:gd name="connsiteX36" fmla="*/ 93867 w 613240"/>
                <a:gd name="connsiteY36" fmla="*/ 433952 h 635430"/>
                <a:gd name="connsiteX37" fmla="*/ 78369 w 613240"/>
                <a:gd name="connsiteY37" fmla="*/ 379708 h 635430"/>
                <a:gd name="connsiteX38" fmla="*/ 62871 w 613240"/>
                <a:gd name="connsiteY38" fmla="*/ 356461 h 635430"/>
                <a:gd name="connsiteX39" fmla="*/ 62871 w 613240"/>
                <a:gd name="connsiteY39" fmla="*/ 201477 h 635430"/>
                <a:gd name="connsiteX40" fmla="*/ 70620 w 613240"/>
                <a:gd name="connsiteY40" fmla="*/ 178230 h 635430"/>
                <a:gd name="connsiteX41" fmla="*/ 393 w 613240"/>
                <a:gd name="connsiteY41" fmla="*/ 193083 h 635430"/>
                <a:gd name="connsiteX42" fmla="*/ 2815 w 613240"/>
                <a:gd name="connsiteY42" fmla="*/ 119224 h 635430"/>
                <a:gd name="connsiteX43" fmla="*/ 109366 w 613240"/>
                <a:gd name="connsiteY43" fmla="*/ 85240 h 635430"/>
                <a:gd name="connsiteX0" fmla="*/ 108973 w 612847"/>
                <a:gd name="connsiteY0" fmla="*/ 85240 h 635430"/>
                <a:gd name="connsiteX1" fmla="*/ 147718 w 612847"/>
                <a:gd name="connsiteY1" fmla="*/ 54244 h 635430"/>
                <a:gd name="connsiteX2" fmla="*/ 186464 w 612847"/>
                <a:gd name="connsiteY2" fmla="*/ 23247 h 635430"/>
                <a:gd name="connsiteX3" fmla="*/ 232959 w 612847"/>
                <a:gd name="connsiteY3" fmla="*/ 7749 h 635430"/>
                <a:gd name="connsiteX4" fmla="*/ 256206 w 612847"/>
                <a:gd name="connsiteY4" fmla="*/ 0 h 635430"/>
                <a:gd name="connsiteX5" fmla="*/ 310451 w 612847"/>
                <a:gd name="connsiteY5" fmla="*/ 7749 h 635430"/>
                <a:gd name="connsiteX6" fmla="*/ 356945 w 612847"/>
                <a:gd name="connsiteY6" fmla="*/ 23247 h 635430"/>
                <a:gd name="connsiteX7" fmla="*/ 364695 w 612847"/>
                <a:gd name="connsiteY7" fmla="*/ 46494 h 635430"/>
                <a:gd name="connsiteX8" fmla="*/ 380193 w 612847"/>
                <a:gd name="connsiteY8" fmla="*/ 61993 h 635430"/>
                <a:gd name="connsiteX9" fmla="*/ 395691 w 612847"/>
                <a:gd name="connsiteY9" fmla="*/ 85240 h 635430"/>
                <a:gd name="connsiteX10" fmla="*/ 403440 w 612847"/>
                <a:gd name="connsiteY10" fmla="*/ 108488 h 635430"/>
                <a:gd name="connsiteX11" fmla="*/ 418939 w 612847"/>
                <a:gd name="connsiteY11" fmla="*/ 123986 h 635430"/>
                <a:gd name="connsiteX12" fmla="*/ 442186 w 612847"/>
                <a:gd name="connsiteY12" fmla="*/ 185979 h 635430"/>
                <a:gd name="connsiteX13" fmla="*/ 473183 w 612847"/>
                <a:gd name="connsiteY13" fmla="*/ 278969 h 635430"/>
                <a:gd name="connsiteX14" fmla="*/ 480932 w 612847"/>
                <a:gd name="connsiteY14" fmla="*/ 302216 h 635430"/>
                <a:gd name="connsiteX15" fmla="*/ 488681 w 612847"/>
                <a:gd name="connsiteY15" fmla="*/ 325464 h 635430"/>
                <a:gd name="connsiteX16" fmla="*/ 519678 w 612847"/>
                <a:gd name="connsiteY16" fmla="*/ 371959 h 635430"/>
                <a:gd name="connsiteX17" fmla="*/ 535176 w 612847"/>
                <a:gd name="connsiteY17" fmla="*/ 418454 h 635430"/>
                <a:gd name="connsiteX18" fmla="*/ 542925 w 612847"/>
                <a:gd name="connsiteY18" fmla="*/ 441701 h 635430"/>
                <a:gd name="connsiteX19" fmla="*/ 558423 w 612847"/>
                <a:gd name="connsiteY19" fmla="*/ 457200 h 635430"/>
                <a:gd name="connsiteX20" fmla="*/ 589420 w 612847"/>
                <a:gd name="connsiteY20" fmla="*/ 503694 h 635430"/>
                <a:gd name="connsiteX21" fmla="*/ 597169 w 612847"/>
                <a:gd name="connsiteY21" fmla="*/ 534691 h 635430"/>
                <a:gd name="connsiteX22" fmla="*/ 612668 w 612847"/>
                <a:gd name="connsiteY22" fmla="*/ 550189 h 635430"/>
                <a:gd name="connsiteX23" fmla="*/ 589420 w 612847"/>
                <a:gd name="connsiteY23" fmla="*/ 596684 h 635430"/>
                <a:gd name="connsiteX24" fmla="*/ 573922 w 612847"/>
                <a:gd name="connsiteY24" fmla="*/ 612183 h 635430"/>
                <a:gd name="connsiteX25" fmla="*/ 480932 w 612847"/>
                <a:gd name="connsiteY25" fmla="*/ 635430 h 635430"/>
                <a:gd name="connsiteX26" fmla="*/ 418939 w 612847"/>
                <a:gd name="connsiteY26" fmla="*/ 627681 h 635430"/>
                <a:gd name="connsiteX27" fmla="*/ 380193 w 612847"/>
                <a:gd name="connsiteY27" fmla="*/ 604433 h 635430"/>
                <a:gd name="connsiteX28" fmla="*/ 333698 w 612847"/>
                <a:gd name="connsiteY28" fmla="*/ 588935 h 635430"/>
                <a:gd name="connsiteX29" fmla="*/ 279454 w 612847"/>
                <a:gd name="connsiteY29" fmla="*/ 573437 h 635430"/>
                <a:gd name="connsiteX30" fmla="*/ 232959 w 612847"/>
                <a:gd name="connsiteY30" fmla="*/ 550189 h 635430"/>
                <a:gd name="connsiteX31" fmla="*/ 209712 w 612847"/>
                <a:gd name="connsiteY31" fmla="*/ 534691 h 635430"/>
                <a:gd name="connsiteX32" fmla="*/ 163217 w 612847"/>
                <a:gd name="connsiteY32" fmla="*/ 519193 h 635430"/>
                <a:gd name="connsiteX33" fmla="*/ 139969 w 612847"/>
                <a:gd name="connsiteY33" fmla="*/ 511444 h 635430"/>
                <a:gd name="connsiteX34" fmla="*/ 124471 w 612847"/>
                <a:gd name="connsiteY34" fmla="*/ 495945 h 635430"/>
                <a:gd name="connsiteX35" fmla="*/ 108973 w 612847"/>
                <a:gd name="connsiteY35" fmla="*/ 449450 h 635430"/>
                <a:gd name="connsiteX36" fmla="*/ 93474 w 612847"/>
                <a:gd name="connsiteY36" fmla="*/ 433952 h 635430"/>
                <a:gd name="connsiteX37" fmla="*/ 77976 w 612847"/>
                <a:gd name="connsiteY37" fmla="*/ 379708 h 635430"/>
                <a:gd name="connsiteX38" fmla="*/ 62478 w 612847"/>
                <a:gd name="connsiteY38" fmla="*/ 356461 h 635430"/>
                <a:gd name="connsiteX39" fmla="*/ 62478 w 612847"/>
                <a:gd name="connsiteY39" fmla="*/ 201477 h 635430"/>
                <a:gd name="connsiteX40" fmla="*/ 0 w 612847"/>
                <a:gd name="connsiteY40" fmla="*/ 193083 h 635430"/>
                <a:gd name="connsiteX41" fmla="*/ 2422 w 612847"/>
                <a:gd name="connsiteY41" fmla="*/ 119224 h 635430"/>
                <a:gd name="connsiteX42" fmla="*/ 108973 w 612847"/>
                <a:gd name="connsiteY42" fmla="*/ 85240 h 635430"/>
                <a:gd name="connsiteX0" fmla="*/ 108973 w 612847"/>
                <a:gd name="connsiteY0" fmla="*/ 85240 h 635430"/>
                <a:gd name="connsiteX1" fmla="*/ 147718 w 612847"/>
                <a:gd name="connsiteY1" fmla="*/ 54244 h 635430"/>
                <a:gd name="connsiteX2" fmla="*/ 186464 w 612847"/>
                <a:gd name="connsiteY2" fmla="*/ 23247 h 635430"/>
                <a:gd name="connsiteX3" fmla="*/ 232959 w 612847"/>
                <a:gd name="connsiteY3" fmla="*/ 7749 h 635430"/>
                <a:gd name="connsiteX4" fmla="*/ 256206 w 612847"/>
                <a:gd name="connsiteY4" fmla="*/ 0 h 635430"/>
                <a:gd name="connsiteX5" fmla="*/ 310451 w 612847"/>
                <a:gd name="connsiteY5" fmla="*/ 7749 h 635430"/>
                <a:gd name="connsiteX6" fmla="*/ 356945 w 612847"/>
                <a:gd name="connsiteY6" fmla="*/ 23247 h 635430"/>
                <a:gd name="connsiteX7" fmla="*/ 364695 w 612847"/>
                <a:gd name="connsiteY7" fmla="*/ 46494 h 635430"/>
                <a:gd name="connsiteX8" fmla="*/ 380193 w 612847"/>
                <a:gd name="connsiteY8" fmla="*/ 61993 h 635430"/>
                <a:gd name="connsiteX9" fmla="*/ 395691 w 612847"/>
                <a:gd name="connsiteY9" fmla="*/ 85240 h 635430"/>
                <a:gd name="connsiteX10" fmla="*/ 403440 w 612847"/>
                <a:gd name="connsiteY10" fmla="*/ 108488 h 635430"/>
                <a:gd name="connsiteX11" fmla="*/ 418939 w 612847"/>
                <a:gd name="connsiteY11" fmla="*/ 123986 h 635430"/>
                <a:gd name="connsiteX12" fmla="*/ 442186 w 612847"/>
                <a:gd name="connsiteY12" fmla="*/ 185979 h 635430"/>
                <a:gd name="connsiteX13" fmla="*/ 473183 w 612847"/>
                <a:gd name="connsiteY13" fmla="*/ 278969 h 635430"/>
                <a:gd name="connsiteX14" fmla="*/ 480932 w 612847"/>
                <a:gd name="connsiteY14" fmla="*/ 302216 h 635430"/>
                <a:gd name="connsiteX15" fmla="*/ 488681 w 612847"/>
                <a:gd name="connsiteY15" fmla="*/ 325464 h 635430"/>
                <a:gd name="connsiteX16" fmla="*/ 519678 w 612847"/>
                <a:gd name="connsiteY16" fmla="*/ 371959 h 635430"/>
                <a:gd name="connsiteX17" fmla="*/ 535176 w 612847"/>
                <a:gd name="connsiteY17" fmla="*/ 418454 h 635430"/>
                <a:gd name="connsiteX18" fmla="*/ 542925 w 612847"/>
                <a:gd name="connsiteY18" fmla="*/ 441701 h 635430"/>
                <a:gd name="connsiteX19" fmla="*/ 558423 w 612847"/>
                <a:gd name="connsiteY19" fmla="*/ 457200 h 635430"/>
                <a:gd name="connsiteX20" fmla="*/ 589420 w 612847"/>
                <a:gd name="connsiteY20" fmla="*/ 503694 h 635430"/>
                <a:gd name="connsiteX21" fmla="*/ 597169 w 612847"/>
                <a:gd name="connsiteY21" fmla="*/ 534691 h 635430"/>
                <a:gd name="connsiteX22" fmla="*/ 612668 w 612847"/>
                <a:gd name="connsiteY22" fmla="*/ 550189 h 635430"/>
                <a:gd name="connsiteX23" fmla="*/ 589420 w 612847"/>
                <a:gd name="connsiteY23" fmla="*/ 596684 h 635430"/>
                <a:gd name="connsiteX24" fmla="*/ 573922 w 612847"/>
                <a:gd name="connsiteY24" fmla="*/ 612183 h 635430"/>
                <a:gd name="connsiteX25" fmla="*/ 480932 w 612847"/>
                <a:gd name="connsiteY25" fmla="*/ 635430 h 635430"/>
                <a:gd name="connsiteX26" fmla="*/ 418939 w 612847"/>
                <a:gd name="connsiteY26" fmla="*/ 627681 h 635430"/>
                <a:gd name="connsiteX27" fmla="*/ 380193 w 612847"/>
                <a:gd name="connsiteY27" fmla="*/ 604433 h 635430"/>
                <a:gd name="connsiteX28" fmla="*/ 333698 w 612847"/>
                <a:gd name="connsiteY28" fmla="*/ 588935 h 635430"/>
                <a:gd name="connsiteX29" fmla="*/ 279454 w 612847"/>
                <a:gd name="connsiteY29" fmla="*/ 573437 h 635430"/>
                <a:gd name="connsiteX30" fmla="*/ 232959 w 612847"/>
                <a:gd name="connsiteY30" fmla="*/ 550189 h 635430"/>
                <a:gd name="connsiteX31" fmla="*/ 209712 w 612847"/>
                <a:gd name="connsiteY31" fmla="*/ 534691 h 635430"/>
                <a:gd name="connsiteX32" fmla="*/ 163217 w 612847"/>
                <a:gd name="connsiteY32" fmla="*/ 519193 h 635430"/>
                <a:gd name="connsiteX33" fmla="*/ 139969 w 612847"/>
                <a:gd name="connsiteY33" fmla="*/ 511444 h 635430"/>
                <a:gd name="connsiteX34" fmla="*/ 124471 w 612847"/>
                <a:gd name="connsiteY34" fmla="*/ 495945 h 635430"/>
                <a:gd name="connsiteX35" fmla="*/ 108973 w 612847"/>
                <a:gd name="connsiteY35" fmla="*/ 449450 h 635430"/>
                <a:gd name="connsiteX36" fmla="*/ 93474 w 612847"/>
                <a:gd name="connsiteY36" fmla="*/ 433952 h 635430"/>
                <a:gd name="connsiteX37" fmla="*/ 77976 w 612847"/>
                <a:gd name="connsiteY37" fmla="*/ 379708 h 635430"/>
                <a:gd name="connsiteX38" fmla="*/ 62478 w 612847"/>
                <a:gd name="connsiteY38" fmla="*/ 356461 h 635430"/>
                <a:gd name="connsiteX39" fmla="*/ 0 w 612847"/>
                <a:gd name="connsiteY39" fmla="*/ 193083 h 635430"/>
                <a:gd name="connsiteX40" fmla="*/ 2422 w 612847"/>
                <a:gd name="connsiteY40" fmla="*/ 119224 h 635430"/>
                <a:gd name="connsiteX41" fmla="*/ 108973 w 612847"/>
                <a:gd name="connsiteY41" fmla="*/ 85240 h 635430"/>
                <a:gd name="connsiteX0" fmla="*/ 2422 w 612847"/>
                <a:gd name="connsiteY0" fmla="*/ 119224 h 635430"/>
                <a:gd name="connsiteX1" fmla="*/ 147718 w 612847"/>
                <a:gd name="connsiteY1" fmla="*/ 54244 h 635430"/>
                <a:gd name="connsiteX2" fmla="*/ 186464 w 612847"/>
                <a:gd name="connsiteY2" fmla="*/ 23247 h 635430"/>
                <a:gd name="connsiteX3" fmla="*/ 232959 w 612847"/>
                <a:gd name="connsiteY3" fmla="*/ 7749 h 635430"/>
                <a:gd name="connsiteX4" fmla="*/ 256206 w 612847"/>
                <a:gd name="connsiteY4" fmla="*/ 0 h 635430"/>
                <a:gd name="connsiteX5" fmla="*/ 310451 w 612847"/>
                <a:gd name="connsiteY5" fmla="*/ 7749 h 635430"/>
                <a:gd name="connsiteX6" fmla="*/ 356945 w 612847"/>
                <a:gd name="connsiteY6" fmla="*/ 23247 h 635430"/>
                <a:gd name="connsiteX7" fmla="*/ 364695 w 612847"/>
                <a:gd name="connsiteY7" fmla="*/ 46494 h 635430"/>
                <a:gd name="connsiteX8" fmla="*/ 380193 w 612847"/>
                <a:gd name="connsiteY8" fmla="*/ 61993 h 635430"/>
                <a:gd name="connsiteX9" fmla="*/ 395691 w 612847"/>
                <a:gd name="connsiteY9" fmla="*/ 85240 h 635430"/>
                <a:gd name="connsiteX10" fmla="*/ 403440 w 612847"/>
                <a:gd name="connsiteY10" fmla="*/ 108488 h 635430"/>
                <a:gd name="connsiteX11" fmla="*/ 418939 w 612847"/>
                <a:gd name="connsiteY11" fmla="*/ 123986 h 635430"/>
                <a:gd name="connsiteX12" fmla="*/ 442186 w 612847"/>
                <a:gd name="connsiteY12" fmla="*/ 185979 h 635430"/>
                <a:gd name="connsiteX13" fmla="*/ 473183 w 612847"/>
                <a:gd name="connsiteY13" fmla="*/ 278969 h 635430"/>
                <a:gd name="connsiteX14" fmla="*/ 480932 w 612847"/>
                <a:gd name="connsiteY14" fmla="*/ 302216 h 635430"/>
                <a:gd name="connsiteX15" fmla="*/ 488681 w 612847"/>
                <a:gd name="connsiteY15" fmla="*/ 325464 h 635430"/>
                <a:gd name="connsiteX16" fmla="*/ 519678 w 612847"/>
                <a:gd name="connsiteY16" fmla="*/ 371959 h 635430"/>
                <a:gd name="connsiteX17" fmla="*/ 535176 w 612847"/>
                <a:gd name="connsiteY17" fmla="*/ 418454 h 635430"/>
                <a:gd name="connsiteX18" fmla="*/ 542925 w 612847"/>
                <a:gd name="connsiteY18" fmla="*/ 441701 h 635430"/>
                <a:gd name="connsiteX19" fmla="*/ 558423 w 612847"/>
                <a:gd name="connsiteY19" fmla="*/ 457200 h 635430"/>
                <a:gd name="connsiteX20" fmla="*/ 589420 w 612847"/>
                <a:gd name="connsiteY20" fmla="*/ 503694 h 635430"/>
                <a:gd name="connsiteX21" fmla="*/ 597169 w 612847"/>
                <a:gd name="connsiteY21" fmla="*/ 534691 h 635430"/>
                <a:gd name="connsiteX22" fmla="*/ 612668 w 612847"/>
                <a:gd name="connsiteY22" fmla="*/ 550189 h 635430"/>
                <a:gd name="connsiteX23" fmla="*/ 589420 w 612847"/>
                <a:gd name="connsiteY23" fmla="*/ 596684 h 635430"/>
                <a:gd name="connsiteX24" fmla="*/ 573922 w 612847"/>
                <a:gd name="connsiteY24" fmla="*/ 612183 h 635430"/>
                <a:gd name="connsiteX25" fmla="*/ 480932 w 612847"/>
                <a:gd name="connsiteY25" fmla="*/ 635430 h 635430"/>
                <a:gd name="connsiteX26" fmla="*/ 418939 w 612847"/>
                <a:gd name="connsiteY26" fmla="*/ 627681 h 635430"/>
                <a:gd name="connsiteX27" fmla="*/ 380193 w 612847"/>
                <a:gd name="connsiteY27" fmla="*/ 604433 h 635430"/>
                <a:gd name="connsiteX28" fmla="*/ 333698 w 612847"/>
                <a:gd name="connsiteY28" fmla="*/ 588935 h 635430"/>
                <a:gd name="connsiteX29" fmla="*/ 279454 w 612847"/>
                <a:gd name="connsiteY29" fmla="*/ 573437 h 635430"/>
                <a:gd name="connsiteX30" fmla="*/ 232959 w 612847"/>
                <a:gd name="connsiteY30" fmla="*/ 550189 h 635430"/>
                <a:gd name="connsiteX31" fmla="*/ 209712 w 612847"/>
                <a:gd name="connsiteY31" fmla="*/ 534691 h 635430"/>
                <a:gd name="connsiteX32" fmla="*/ 163217 w 612847"/>
                <a:gd name="connsiteY32" fmla="*/ 519193 h 635430"/>
                <a:gd name="connsiteX33" fmla="*/ 139969 w 612847"/>
                <a:gd name="connsiteY33" fmla="*/ 511444 h 635430"/>
                <a:gd name="connsiteX34" fmla="*/ 124471 w 612847"/>
                <a:gd name="connsiteY34" fmla="*/ 495945 h 635430"/>
                <a:gd name="connsiteX35" fmla="*/ 108973 w 612847"/>
                <a:gd name="connsiteY35" fmla="*/ 449450 h 635430"/>
                <a:gd name="connsiteX36" fmla="*/ 93474 w 612847"/>
                <a:gd name="connsiteY36" fmla="*/ 433952 h 635430"/>
                <a:gd name="connsiteX37" fmla="*/ 77976 w 612847"/>
                <a:gd name="connsiteY37" fmla="*/ 379708 h 635430"/>
                <a:gd name="connsiteX38" fmla="*/ 62478 w 612847"/>
                <a:gd name="connsiteY38" fmla="*/ 356461 h 635430"/>
                <a:gd name="connsiteX39" fmla="*/ 0 w 612847"/>
                <a:gd name="connsiteY39" fmla="*/ 193083 h 635430"/>
                <a:gd name="connsiteX40" fmla="*/ 2422 w 612847"/>
                <a:gd name="connsiteY40" fmla="*/ 119224 h 635430"/>
                <a:gd name="connsiteX0" fmla="*/ 2422 w 612847"/>
                <a:gd name="connsiteY0" fmla="*/ 119224 h 635430"/>
                <a:gd name="connsiteX1" fmla="*/ 186464 w 612847"/>
                <a:gd name="connsiteY1" fmla="*/ 23247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0932 w 612847"/>
                <a:gd name="connsiteY13" fmla="*/ 302216 h 635430"/>
                <a:gd name="connsiteX14" fmla="*/ 488681 w 612847"/>
                <a:gd name="connsiteY14" fmla="*/ 325464 h 635430"/>
                <a:gd name="connsiteX15" fmla="*/ 519678 w 612847"/>
                <a:gd name="connsiteY15" fmla="*/ 371959 h 635430"/>
                <a:gd name="connsiteX16" fmla="*/ 535176 w 612847"/>
                <a:gd name="connsiteY16" fmla="*/ 418454 h 635430"/>
                <a:gd name="connsiteX17" fmla="*/ 542925 w 612847"/>
                <a:gd name="connsiteY17" fmla="*/ 441701 h 635430"/>
                <a:gd name="connsiteX18" fmla="*/ 558423 w 612847"/>
                <a:gd name="connsiteY18" fmla="*/ 457200 h 635430"/>
                <a:gd name="connsiteX19" fmla="*/ 589420 w 612847"/>
                <a:gd name="connsiteY19" fmla="*/ 503694 h 635430"/>
                <a:gd name="connsiteX20" fmla="*/ 597169 w 612847"/>
                <a:gd name="connsiteY20" fmla="*/ 534691 h 635430"/>
                <a:gd name="connsiteX21" fmla="*/ 612668 w 612847"/>
                <a:gd name="connsiteY21" fmla="*/ 550189 h 635430"/>
                <a:gd name="connsiteX22" fmla="*/ 589420 w 612847"/>
                <a:gd name="connsiteY22" fmla="*/ 596684 h 635430"/>
                <a:gd name="connsiteX23" fmla="*/ 573922 w 612847"/>
                <a:gd name="connsiteY23" fmla="*/ 612183 h 635430"/>
                <a:gd name="connsiteX24" fmla="*/ 480932 w 612847"/>
                <a:gd name="connsiteY24" fmla="*/ 635430 h 635430"/>
                <a:gd name="connsiteX25" fmla="*/ 418939 w 612847"/>
                <a:gd name="connsiteY25" fmla="*/ 627681 h 635430"/>
                <a:gd name="connsiteX26" fmla="*/ 380193 w 612847"/>
                <a:gd name="connsiteY26" fmla="*/ 604433 h 635430"/>
                <a:gd name="connsiteX27" fmla="*/ 333698 w 612847"/>
                <a:gd name="connsiteY27" fmla="*/ 588935 h 635430"/>
                <a:gd name="connsiteX28" fmla="*/ 279454 w 612847"/>
                <a:gd name="connsiteY28" fmla="*/ 573437 h 635430"/>
                <a:gd name="connsiteX29" fmla="*/ 232959 w 612847"/>
                <a:gd name="connsiteY29" fmla="*/ 550189 h 635430"/>
                <a:gd name="connsiteX30" fmla="*/ 209712 w 612847"/>
                <a:gd name="connsiteY30" fmla="*/ 534691 h 635430"/>
                <a:gd name="connsiteX31" fmla="*/ 163217 w 612847"/>
                <a:gd name="connsiteY31" fmla="*/ 519193 h 635430"/>
                <a:gd name="connsiteX32" fmla="*/ 139969 w 612847"/>
                <a:gd name="connsiteY32" fmla="*/ 511444 h 635430"/>
                <a:gd name="connsiteX33" fmla="*/ 124471 w 612847"/>
                <a:gd name="connsiteY33" fmla="*/ 495945 h 635430"/>
                <a:gd name="connsiteX34" fmla="*/ 108973 w 612847"/>
                <a:gd name="connsiteY34" fmla="*/ 449450 h 635430"/>
                <a:gd name="connsiteX35" fmla="*/ 93474 w 612847"/>
                <a:gd name="connsiteY35" fmla="*/ 433952 h 635430"/>
                <a:gd name="connsiteX36" fmla="*/ 77976 w 612847"/>
                <a:gd name="connsiteY36" fmla="*/ 379708 h 635430"/>
                <a:gd name="connsiteX37" fmla="*/ 62478 w 612847"/>
                <a:gd name="connsiteY37" fmla="*/ 356461 h 635430"/>
                <a:gd name="connsiteX38" fmla="*/ 0 w 612847"/>
                <a:gd name="connsiteY38" fmla="*/ 193083 h 635430"/>
                <a:gd name="connsiteX39" fmla="*/ 2422 w 612847"/>
                <a:gd name="connsiteY39" fmla="*/ 119224 h 635430"/>
                <a:gd name="connsiteX0" fmla="*/ 2422 w 612847"/>
                <a:gd name="connsiteY0" fmla="*/ 119224 h 635430"/>
                <a:gd name="connsiteX1" fmla="*/ 115026 w 612847"/>
                <a:gd name="connsiteY1" fmla="*/ 37534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0932 w 612847"/>
                <a:gd name="connsiteY13" fmla="*/ 302216 h 635430"/>
                <a:gd name="connsiteX14" fmla="*/ 488681 w 612847"/>
                <a:gd name="connsiteY14" fmla="*/ 325464 h 635430"/>
                <a:gd name="connsiteX15" fmla="*/ 519678 w 612847"/>
                <a:gd name="connsiteY15" fmla="*/ 371959 h 635430"/>
                <a:gd name="connsiteX16" fmla="*/ 535176 w 612847"/>
                <a:gd name="connsiteY16" fmla="*/ 418454 h 635430"/>
                <a:gd name="connsiteX17" fmla="*/ 542925 w 612847"/>
                <a:gd name="connsiteY17" fmla="*/ 441701 h 635430"/>
                <a:gd name="connsiteX18" fmla="*/ 558423 w 612847"/>
                <a:gd name="connsiteY18" fmla="*/ 457200 h 635430"/>
                <a:gd name="connsiteX19" fmla="*/ 589420 w 612847"/>
                <a:gd name="connsiteY19" fmla="*/ 503694 h 635430"/>
                <a:gd name="connsiteX20" fmla="*/ 597169 w 612847"/>
                <a:gd name="connsiteY20" fmla="*/ 534691 h 635430"/>
                <a:gd name="connsiteX21" fmla="*/ 612668 w 612847"/>
                <a:gd name="connsiteY21" fmla="*/ 550189 h 635430"/>
                <a:gd name="connsiteX22" fmla="*/ 589420 w 612847"/>
                <a:gd name="connsiteY22" fmla="*/ 596684 h 635430"/>
                <a:gd name="connsiteX23" fmla="*/ 573922 w 612847"/>
                <a:gd name="connsiteY23" fmla="*/ 612183 h 635430"/>
                <a:gd name="connsiteX24" fmla="*/ 480932 w 612847"/>
                <a:gd name="connsiteY24" fmla="*/ 635430 h 635430"/>
                <a:gd name="connsiteX25" fmla="*/ 418939 w 612847"/>
                <a:gd name="connsiteY25" fmla="*/ 627681 h 635430"/>
                <a:gd name="connsiteX26" fmla="*/ 380193 w 612847"/>
                <a:gd name="connsiteY26" fmla="*/ 604433 h 635430"/>
                <a:gd name="connsiteX27" fmla="*/ 333698 w 612847"/>
                <a:gd name="connsiteY27" fmla="*/ 588935 h 635430"/>
                <a:gd name="connsiteX28" fmla="*/ 279454 w 612847"/>
                <a:gd name="connsiteY28" fmla="*/ 573437 h 635430"/>
                <a:gd name="connsiteX29" fmla="*/ 232959 w 612847"/>
                <a:gd name="connsiteY29" fmla="*/ 550189 h 635430"/>
                <a:gd name="connsiteX30" fmla="*/ 209712 w 612847"/>
                <a:gd name="connsiteY30" fmla="*/ 534691 h 635430"/>
                <a:gd name="connsiteX31" fmla="*/ 163217 w 612847"/>
                <a:gd name="connsiteY31" fmla="*/ 519193 h 635430"/>
                <a:gd name="connsiteX32" fmla="*/ 139969 w 612847"/>
                <a:gd name="connsiteY32" fmla="*/ 511444 h 635430"/>
                <a:gd name="connsiteX33" fmla="*/ 124471 w 612847"/>
                <a:gd name="connsiteY33" fmla="*/ 495945 h 635430"/>
                <a:gd name="connsiteX34" fmla="*/ 108973 w 612847"/>
                <a:gd name="connsiteY34" fmla="*/ 449450 h 635430"/>
                <a:gd name="connsiteX35" fmla="*/ 93474 w 612847"/>
                <a:gd name="connsiteY35" fmla="*/ 433952 h 635430"/>
                <a:gd name="connsiteX36" fmla="*/ 77976 w 612847"/>
                <a:gd name="connsiteY36" fmla="*/ 379708 h 635430"/>
                <a:gd name="connsiteX37" fmla="*/ 62478 w 612847"/>
                <a:gd name="connsiteY37" fmla="*/ 356461 h 635430"/>
                <a:gd name="connsiteX38" fmla="*/ 0 w 612847"/>
                <a:gd name="connsiteY38" fmla="*/ 193083 h 635430"/>
                <a:gd name="connsiteX39" fmla="*/ 2422 w 612847"/>
                <a:gd name="connsiteY39" fmla="*/ 119224 h 635430"/>
                <a:gd name="connsiteX0" fmla="*/ 2422 w 612847"/>
                <a:gd name="connsiteY0" fmla="*/ 119224 h 635430"/>
                <a:gd name="connsiteX1" fmla="*/ 115026 w 612847"/>
                <a:gd name="connsiteY1" fmla="*/ 37534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8681 w 612847"/>
                <a:gd name="connsiteY13" fmla="*/ 325464 h 635430"/>
                <a:gd name="connsiteX14" fmla="*/ 519678 w 612847"/>
                <a:gd name="connsiteY14" fmla="*/ 371959 h 635430"/>
                <a:gd name="connsiteX15" fmla="*/ 535176 w 612847"/>
                <a:gd name="connsiteY15" fmla="*/ 418454 h 635430"/>
                <a:gd name="connsiteX16" fmla="*/ 542925 w 612847"/>
                <a:gd name="connsiteY16" fmla="*/ 441701 h 635430"/>
                <a:gd name="connsiteX17" fmla="*/ 558423 w 612847"/>
                <a:gd name="connsiteY17" fmla="*/ 457200 h 635430"/>
                <a:gd name="connsiteX18" fmla="*/ 589420 w 612847"/>
                <a:gd name="connsiteY18" fmla="*/ 503694 h 635430"/>
                <a:gd name="connsiteX19" fmla="*/ 597169 w 612847"/>
                <a:gd name="connsiteY19" fmla="*/ 534691 h 635430"/>
                <a:gd name="connsiteX20" fmla="*/ 612668 w 612847"/>
                <a:gd name="connsiteY20" fmla="*/ 550189 h 635430"/>
                <a:gd name="connsiteX21" fmla="*/ 589420 w 612847"/>
                <a:gd name="connsiteY21" fmla="*/ 596684 h 635430"/>
                <a:gd name="connsiteX22" fmla="*/ 573922 w 612847"/>
                <a:gd name="connsiteY22" fmla="*/ 612183 h 635430"/>
                <a:gd name="connsiteX23" fmla="*/ 480932 w 612847"/>
                <a:gd name="connsiteY23" fmla="*/ 635430 h 635430"/>
                <a:gd name="connsiteX24" fmla="*/ 418939 w 612847"/>
                <a:gd name="connsiteY24" fmla="*/ 627681 h 635430"/>
                <a:gd name="connsiteX25" fmla="*/ 380193 w 612847"/>
                <a:gd name="connsiteY25" fmla="*/ 604433 h 635430"/>
                <a:gd name="connsiteX26" fmla="*/ 333698 w 612847"/>
                <a:gd name="connsiteY26" fmla="*/ 588935 h 635430"/>
                <a:gd name="connsiteX27" fmla="*/ 279454 w 612847"/>
                <a:gd name="connsiteY27" fmla="*/ 573437 h 635430"/>
                <a:gd name="connsiteX28" fmla="*/ 232959 w 612847"/>
                <a:gd name="connsiteY28" fmla="*/ 550189 h 635430"/>
                <a:gd name="connsiteX29" fmla="*/ 209712 w 612847"/>
                <a:gd name="connsiteY29" fmla="*/ 534691 h 635430"/>
                <a:gd name="connsiteX30" fmla="*/ 163217 w 612847"/>
                <a:gd name="connsiteY30" fmla="*/ 519193 h 635430"/>
                <a:gd name="connsiteX31" fmla="*/ 139969 w 612847"/>
                <a:gd name="connsiteY31" fmla="*/ 511444 h 635430"/>
                <a:gd name="connsiteX32" fmla="*/ 124471 w 612847"/>
                <a:gd name="connsiteY32" fmla="*/ 495945 h 635430"/>
                <a:gd name="connsiteX33" fmla="*/ 108973 w 612847"/>
                <a:gd name="connsiteY33" fmla="*/ 449450 h 635430"/>
                <a:gd name="connsiteX34" fmla="*/ 93474 w 612847"/>
                <a:gd name="connsiteY34" fmla="*/ 433952 h 635430"/>
                <a:gd name="connsiteX35" fmla="*/ 77976 w 612847"/>
                <a:gd name="connsiteY35" fmla="*/ 379708 h 635430"/>
                <a:gd name="connsiteX36" fmla="*/ 62478 w 612847"/>
                <a:gd name="connsiteY36" fmla="*/ 356461 h 635430"/>
                <a:gd name="connsiteX37" fmla="*/ 0 w 612847"/>
                <a:gd name="connsiteY37" fmla="*/ 193083 h 635430"/>
                <a:gd name="connsiteX38" fmla="*/ 2422 w 612847"/>
                <a:gd name="connsiteY38" fmla="*/ 119224 h 635430"/>
                <a:gd name="connsiteX0" fmla="*/ 2422 w 612847"/>
                <a:gd name="connsiteY0" fmla="*/ 119224 h 635430"/>
                <a:gd name="connsiteX1" fmla="*/ 115026 w 612847"/>
                <a:gd name="connsiteY1" fmla="*/ 37534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8681 w 612847"/>
                <a:gd name="connsiteY13" fmla="*/ 325464 h 635430"/>
                <a:gd name="connsiteX14" fmla="*/ 519678 w 612847"/>
                <a:gd name="connsiteY14" fmla="*/ 371959 h 635430"/>
                <a:gd name="connsiteX15" fmla="*/ 535176 w 612847"/>
                <a:gd name="connsiteY15" fmla="*/ 418454 h 635430"/>
                <a:gd name="connsiteX16" fmla="*/ 558423 w 612847"/>
                <a:gd name="connsiteY16" fmla="*/ 457200 h 635430"/>
                <a:gd name="connsiteX17" fmla="*/ 589420 w 612847"/>
                <a:gd name="connsiteY17" fmla="*/ 503694 h 635430"/>
                <a:gd name="connsiteX18" fmla="*/ 597169 w 612847"/>
                <a:gd name="connsiteY18" fmla="*/ 534691 h 635430"/>
                <a:gd name="connsiteX19" fmla="*/ 612668 w 612847"/>
                <a:gd name="connsiteY19" fmla="*/ 550189 h 635430"/>
                <a:gd name="connsiteX20" fmla="*/ 589420 w 612847"/>
                <a:gd name="connsiteY20" fmla="*/ 596684 h 635430"/>
                <a:gd name="connsiteX21" fmla="*/ 573922 w 612847"/>
                <a:gd name="connsiteY21" fmla="*/ 612183 h 635430"/>
                <a:gd name="connsiteX22" fmla="*/ 480932 w 612847"/>
                <a:gd name="connsiteY22" fmla="*/ 635430 h 635430"/>
                <a:gd name="connsiteX23" fmla="*/ 418939 w 612847"/>
                <a:gd name="connsiteY23" fmla="*/ 627681 h 635430"/>
                <a:gd name="connsiteX24" fmla="*/ 380193 w 612847"/>
                <a:gd name="connsiteY24" fmla="*/ 604433 h 635430"/>
                <a:gd name="connsiteX25" fmla="*/ 333698 w 612847"/>
                <a:gd name="connsiteY25" fmla="*/ 588935 h 635430"/>
                <a:gd name="connsiteX26" fmla="*/ 279454 w 612847"/>
                <a:gd name="connsiteY26" fmla="*/ 573437 h 635430"/>
                <a:gd name="connsiteX27" fmla="*/ 232959 w 612847"/>
                <a:gd name="connsiteY27" fmla="*/ 550189 h 635430"/>
                <a:gd name="connsiteX28" fmla="*/ 209712 w 612847"/>
                <a:gd name="connsiteY28" fmla="*/ 534691 h 635430"/>
                <a:gd name="connsiteX29" fmla="*/ 163217 w 612847"/>
                <a:gd name="connsiteY29" fmla="*/ 519193 h 635430"/>
                <a:gd name="connsiteX30" fmla="*/ 139969 w 612847"/>
                <a:gd name="connsiteY30" fmla="*/ 511444 h 635430"/>
                <a:gd name="connsiteX31" fmla="*/ 124471 w 612847"/>
                <a:gd name="connsiteY31" fmla="*/ 495945 h 635430"/>
                <a:gd name="connsiteX32" fmla="*/ 108973 w 612847"/>
                <a:gd name="connsiteY32" fmla="*/ 449450 h 635430"/>
                <a:gd name="connsiteX33" fmla="*/ 93474 w 612847"/>
                <a:gd name="connsiteY33" fmla="*/ 433952 h 635430"/>
                <a:gd name="connsiteX34" fmla="*/ 77976 w 612847"/>
                <a:gd name="connsiteY34" fmla="*/ 379708 h 635430"/>
                <a:gd name="connsiteX35" fmla="*/ 62478 w 612847"/>
                <a:gd name="connsiteY35" fmla="*/ 356461 h 635430"/>
                <a:gd name="connsiteX36" fmla="*/ 0 w 612847"/>
                <a:gd name="connsiteY36" fmla="*/ 193083 h 635430"/>
                <a:gd name="connsiteX37" fmla="*/ 2422 w 612847"/>
                <a:gd name="connsiteY37" fmla="*/ 119224 h 635430"/>
                <a:gd name="connsiteX0" fmla="*/ 2422 w 612668"/>
                <a:gd name="connsiteY0" fmla="*/ 119224 h 635430"/>
                <a:gd name="connsiteX1" fmla="*/ 115026 w 612668"/>
                <a:gd name="connsiteY1" fmla="*/ 37534 h 635430"/>
                <a:gd name="connsiteX2" fmla="*/ 232959 w 612668"/>
                <a:gd name="connsiteY2" fmla="*/ 7749 h 635430"/>
                <a:gd name="connsiteX3" fmla="*/ 256206 w 612668"/>
                <a:gd name="connsiteY3" fmla="*/ 0 h 635430"/>
                <a:gd name="connsiteX4" fmla="*/ 310451 w 612668"/>
                <a:gd name="connsiteY4" fmla="*/ 7749 h 635430"/>
                <a:gd name="connsiteX5" fmla="*/ 356945 w 612668"/>
                <a:gd name="connsiteY5" fmla="*/ 23247 h 635430"/>
                <a:gd name="connsiteX6" fmla="*/ 364695 w 612668"/>
                <a:gd name="connsiteY6" fmla="*/ 46494 h 635430"/>
                <a:gd name="connsiteX7" fmla="*/ 380193 w 612668"/>
                <a:gd name="connsiteY7" fmla="*/ 61993 h 635430"/>
                <a:gd name="connsiteX8" fmla="*/ 395691 w 612668"/>
                <a:gd name="connsiteY8" fmla="*/ 85240 h 635430"/>
                <a:gd name="connsiteX9" fmla="*/ 403440 w 612668"/>
                <a:gd name="connsiteY9" fmla="*/ 108488 h 635430"/>
                <a:gd name="connsiteX10" fmla="*/ 418939 w 612668"/>
                <a:gd name="connsiteY10" fmla="*/ 123986 h 635430"/>
                <a:gd name="connsiteX11" fmla="*/ 442186 w 612668"/>
                <a:gd name="connsiteY11" fmla="*/ 185979 h 635430"/>
                <a:gd name="connsiteX12" fmla="*/ 473183 w 612668"/>
                <a:gd name="connsiteY12" fmla="*/ 278969 h 635430"/>
                <a:gd name="connsiteX13" fmla="*/ 488681 w 612668"/>
                <a:gd name="connsiteY13" fmla="*/ 325464 h 635430"/>
                <a:gd name="connsiteX14" fmla="*/ 519678 w 612668"/>
                <a:gd name="connsiteY14" fmla="*/ 371959 h 635430"/>
                <a:gd name="connsiteX15" fmla="*/ 535176 w 612668"/>
                <a:gd name="connsiteY15" fmla="*/ 418454 h 635430"/>
                <a:gd name="connsiteX16" fmla="*/ 558423 w 612668"/>
                <a:gd name="connsiteY16" fmla="*/ 457200 h 635430"/>
                <a:gd name="connsiteX17" fmla="*/ 589420 w 612668"/>
                <a:gd name="connsiteY17" fmla="*/ 503694 h 635430"/>
                <a:gd name="connsiteX18" fmla="*/ 612668 w 612668"/>
                <a:gd name="connsiteY18" fmla="*/ 550189 h 635430"/>
                <a:gd name="connsiteX19" fmla="*/ 589420 w 612668"/>
                <a:gd name="connsiteY19" fmla="*/ 596684 h 635430"/>
                <a:gd name="connsiteX20" fmla="*/ 573922 w 612668"/>
                <a:gd name="connsiteY20" fmla="*/ 612183 h 635430"/>
                <a:gd name="connsiteX21" fmla="*/ 480932 w 612668"/>
                <a:gd name="connsiteY21" fmla="*/ 635430 h 635430"/>
                <a:gd name="connsiteX22" fmla="*/ 418939 w 612668"/>
                <a:gd name="connsiteY22" fmla="*/ 627681 h 635430"/>
                <a:gd name="connsiteX23" fmla="*/ 380193 w 612668"/>
                <a:gd name="connsiteY23" fmla="*/ 604433 h 635430"/>
                <a:gd name="connsiteX24" fmla="*/ 333698 w 612668"/>
                <a:gd name="connsiteY24" fmla="*/ 588935 h 635430"/>
                <a:gd name="connsiteX25" fmla="*/ 279454 w 612668"/>
                <a:gd name="connsiteY25" fmla="*/ 573437 h 635430"/>
                <a:gd name="connsiteX26" fmla="*/ 232959 w 612668"/>
                <a:gd name="connsiteY26" fmla="*/ 550189 h 635430"/>
                <a:gd name="connsiteX27" fmla="*/ 209712 w 612668"/>
                <a:gd name="connsiteY27" fmla="*/ 534691 h 635430"/>
                <a:gd name="connsiteX28" fmla="*/ 163217 w 612668"/>
                <a:gd name="connsiteY28" fmla="*/ 519193 h 635430"/>
                <a:gd name="connsiteX29" fmla="*/ 139969 w 612668"/>
                <a:gd name="connsiteY29" fmla="*/ 511444 h 635430"/>
                <a:gd name="connsiteX30" fmla="*/ 124471 w 612668"/>
                <a:gd name="connsiteY30" fmla="*/ 495945 h 635430"/>
                <a:gd name="connsiteX31" fmla="*/ 108973 w 612668"/>
                <a:gd name="connsiteY31" fmla="*/ 449450 h 635430"/>
                <a:gd name="connsiteX32" fmla="*/ 93474 w 612668"/>
                <a:gd name="connsiteY32" fmla="*/ 433952 h 635430"/>
                <a:gd name="connsiteX33" fmla="*/ 77976 w 612668"/>
                <a:gd name="connsiteY33" fmla="*/ 379708 h 635430"/>
                <a:gd name="connsiteX34" fmla="*/ 62478 w 612668"/>
                <a:gd name="connsiteY34" fmla="*/ 356461 h 635430"/>
                <a:gd name="connsiteX35" fmla="*/ 0 w 612668"/>
                <a:gd name="connsiteY35" fmla="*/ 193083 h 635430"/>
                <a:gd name="connsiteX36" fmla="*/ 2422 w 612668"/>
                <a:gd name="connsiteY36" fmla="*/ 119224 h 635430"/>
                <a:gd name="connsiteX0" fmla="*/ 2422 w 612668"/>
                <a:gd name="connsiteY0" fmla="*/ 119224 h 635430"/>
                <a:gd name="connsiteX1" fmla="*/ 115026 w 612668"/>
                <a:gd name="connsiteY1" fmla="*/ 37534 h 635430"/>
                <a:gd name="connsiteX2" fmla="*/ 232959 w 612668"/>
                <a:gd name="connsiteY2" fmla="*/ 7749 h 635430"/>
                <a:gd name="connsiteX3" fmla="*/ 256206 w 612668"/>
                <a:gd name="connsiteY3" fmla="*/ 0 h 635430"/>
                <a:gd name="connsiteX4" fmla="*/ 310451 w 612668"/>
                <a:gd name="connsiteY4" fmla="*/ 7749 h 635430"/>
                <a:gd name="connsiteX5" fmla="*/ 356945 w 612668"/>
                <a:gd name="connsiteY5" fmla="*/ 23247 h 635430"/>
                <a:gd name="connsiteX6" fmla="*/ 364695 w 612668"/>
                <a:gd name="connsiteY6" fmla="*/ 46494 h 635430"/>
                <a:gd name="connsiteX7" fmla="*/ 395691 w 612668"/>
                <a:gd name="connsiteY7" fmla="*/ 85240 h 635430"/>
                <a:gd name="connsiteX8" fmla="*/ 403440 w 612668"/>
                <a:gd name="connsiteY8" fmla="*/ 108488 h 635430"/>
                <a:gd name="connsiteX9" fmla="*/ 418939 w 612668"/>
                <a:gd name="connsiteY9" fmla="*/ 123986 h 635430"/>
                <a:gd name="connsiteX10" fmla="*/ 442186 w 612668"/>
                <a:gd name="connsiteY10" fmla="*/ 185979 h 635430"/>
                <a:gd name="connsiteX11" fmla="*/ 473183 w 612668"/>
                <a:gd name="connsiteY11" fmla="*/ 278969 h 635430"/>
                <a:gd name="connsiteX12" fmla="*/ 488681 w 612668"/>
                <a:gd name="connsiteY12" fmla="*/ 325464 h 635430"/>
                <a:gd name="connsiteX13" fmla="*/ 519678 w 612668"/>
                <a:gd name="connsiteY13" fmla="*/ 371959 h 635430"/>
                <a:gd name="connsiteX14" fmla="*/ 535176 w 612668"/>
                <a:gd name="connsiteY14" fmla="*/ 418454 h 635430"/>
                <a:gd name="connsiteX15" fmla="*/ 558423 w 612668"/>
                <a:gd name="connsiteY15" fmla="*/ 457200 h 635430"/>
                <a:gd name="connsiteX16" fmla="*/ 589420 w 612668"/>
                <a:gd name="connsiteY16" fmla="*/ 503694 h 635430"/>
                <a:gd name="connsiteX17" fmla="*/ 612668 w 612668"/>
                <a:gd name="connsiteY17" fmla="*/ 550189 h 635430"/>
                <a:gd name="connsiteX18" fmla="*/ 589420 w 612668"/>
                <a:gd name="connsiteY18" fmla="*/ 596684 h 635430"/>
                <a:gd name="connsiteX19" fmla="*/ 573922 w 612668"/>
                <a:gd name="connsiteY19" fmla="*/ 612183 h 635430"/>
                <a:gd name="connsiteX20" fmla="*/ 480932 w 612668"/>
                <a:gd name="connsiteY20" fmla="*/ 635430 h 635430"/>
                <a:gd name="connsiteX21" fmla="*/ 418939 w 612668"/>
                <a:gd name="connsiteY21" fmla="*/ 627681 h 635430"/>
                <a:gd name="connsiteX22" fmla="*/ 380193 w 612668"/>
                <a:gd name="connsiteY22" fmla="*/ 604433 h 635430"/>
                <a:gd name="connsiteX23" fmla="*/ 333698 w 612668"/>
                <a:gd name="connsiteY23" fmla="*/ 588935 h 635430"/>
                <a:gd name="connsiteX24" fmla="*/ 279454 w 612668"/>
                <a:gd name="connsiteY24" fmla="*/ 573437 h 635430"/>
                <a:gd name="connsiteX25" fmla="*/ 232959 w 612668"/>
                <a:gd name="connsiteY25" fmla="*/ 550189 h 635430"/>
                <a:gd name="connsiteX26" fmla="*/ 209712 w 612668"/>
                <a:gd name="connsiteY26" fmla="*/ 534691 h 635430"/>
                <a:gd name="connsiteX27" fmla="*/ 163217 w 612668"/>
                <a:gd name="connsiteY27" fmla="*/ 519193 h 635430"/>
                <a:gd name="connsiteX28" fmla="*/ 139969 w 612668"/>
                <a:gd name="connsiteY28" fmla="*/ 511444 h 635430"/>
                <a:gd name="connsiteX29" fmla="*/ 124471 w 612668"/>
                <a:gd name="connsiteY29" fmla="*/ 495945 h 635430"/>
                <a:gd name="connsiteX30" fmla="*/ 108973 w 612668"/>
                <a:gd name="connsiteY30" fmla="*/ 449450 h 635430"/>
                <a:gd name="connsiteX31" fmla="*/ 93474 w 612668"/>
                <a:gd name="connsiteY31" fmla="*/ 433952 h 635430"/>
                <a:gd name="connsiteX32" fmla="*/ 77976 w 612668"/>
                <a:gd name="connsiteY32" fmla="*/ 379708 h 635430"/>
                <a:gd name="connsiteX33" fmla="*/ 62478 w 612668"/>
                <a:gd name="connsiteY33" fmla="*/ 356461 h 635430"/>
                <a:gd name="connsiteX34" fmla="*/ 0 w 612668"/>
                <a:gd name="connsiteY34" fmla="*/ 193083 h 635430"/>
                <a:gd name="connsiteX35" fmla="*/ 2422 w 612668"/>
                <a:gd name="connsiteY35" fmla="*/ 119224 h 635430"/>
                <a:gd name="connsiteX0" fmla="*/ 2422 w 612668"/>
                <a:gd name="connsiteY0" fmla="*/ 119224 h 635430"/>
                <a:gd name="connsiteX1" fmla="*/ 115026 w 612668"/>
                <a:gd name="connsiteY1" fmla="*/ 37534 h 635430"/>
                <a:gd name="connsiteX2" fmla="*/ 232959 w 612668"/>
                <a:gd name="connsiteY2" fmla="*/ 7749 h 635430"/>
                <a:gd name="connsiteX3" fmla="*/ 256206 w 612668"/>
                <a:gd name="connsiteY3" fmla="*/ 0 h 635430"/>
                <a:gd name="connsiteX4" fmla="*/ 310451 w 612668"/>
                <a:gd name="connsiteY4" fmla="*/ 7749 h 635430"/>
                <a:gd name="connsiteX5" fmla="*/ 356945 w 612668"/>
                <a:gd name="connsiteY5" fmla="*/ 23247 h 635430"/>
                <a:gd name="connsiteX6" fmla="*/ 364695 w 612668"/>
                <a:gd name="connsiteY6" fmla="*/ 46494 h 635430"/>
                <a:gd name="connsiteX7" fmla="*/ 395691 w 612668"/>
                <a:gd name="connsiteY7" fmla="*/ 85240 h 635430"/>
                <a:gd name="connsiteX8" fmla="*/ 418939 w 612668"/>
                <a:gd name="connsiteY8" fmla="*/ 123986 h 635430"/>
                <a:gd name="connsiteX9" fmla="*/ 442186 w 612668"/>
                <a:gd name="connsiteY9" fmla="*/ 185979 h 635430"/>
                <a:gd name="connsiteX10" fmla="*/ 473183 w 612668"/>
                <a:gd name="connsiteY10" fmla="*/ 278969 h 635430"/>
                <a:gd name="connsiteX11" fmla="*/ 488681 w 612668"/>
                <a:gd name="connsiteY11" fmla="*/ 325464 h 635430"/>
                <a:gd name="connsiteX12" fmla="*/ 519678 w 612668"/>
                <a:gd name="connsiteY12" fmla="*/ 371959 h 635430"/>
                <a:gd name="connsiteX13" fmla="*/ 535176 w 612668"/>
                <a:gd name="connsiteY13" fmla="*/ 418454 h 635430"/>
                <a:gd name="connsiteX14" fmla="*/ 558423 w 612668"/>
                <a:gd name="connsiteY14" fmla="*/ 457200 h 635430"/>
                <a:gd name="connsiteX15" fmla="*/ 589420 w 612668"/>
                <a:gd name="connsiteY15" fmla="*/ 503694 h 635430"/>
                <a:gd name="connsiteX16" fmla="*/ 612668 w 612668"/>
                <a:gd name="connsiteY16" fmla="*/ 550189 h 635430"/>
                <a:gd name="connsiteX17" fmla="*/ 589420 w 612668"/>
                <a:gd name="connsiteY17" fmla="*/ 596684 h 635430"/>
                <a:gd name="connsiteX18" fmla="*/ 573922 w 612668"/>
                <a:gd name="connsiteY18" fmla="*/ 612183 h 635430"/>
                <a:gd name="connsiteX19" fmla="*/ 480932 w 612668"/>
                <a:gd name="connsiteY19" fmla="*/ 635430 h 635430"/>
                <a:gd name="connsiteX20" fmla="*/ 418939 w 612668"/>
                <a:gd name="connsiteY20" fmla="*/ 627681 h 635430"/>
                <a:gd name="connsiteX21" fmla="*/ 380193 w 612668"/>
                <a:gd name="connsiteY21" fmla="*/ 604433 h 635430"/>
                <a:gd name="connsiteX22" fmla="*/ 333698 w 612668"/>
                <a:gd name="connsiteY22" fmla="*/ 588935 h 635430"/>
                <a:gd name="connsiteX23" fmla="*/ 279454 w 612668"/>
                <a:gd name="connsiteY23" fmla="*/ 573437 h 635430"/>
                <a:gd name="connsiteX24" fmla="*/ 232959 w 612668"/>
                <a:gd name="connsiteY24" fmla="*/ 550189 h 635430"/>
                <a:gd name="connsiteX25" fmla="*/ 209712 w 612668"/>
                <a:gd name="connsiteY25" fmla="*/ 534691 h 635430"/>
                <a:gd name="connsiteX26" fmla="*/ 163217 w 612668"/>
                <a:gd name="connsiteY26" fmla="*/ 519193 h 635430"/>
                <a:gd name="connsiteX27" fmla="*/ 139969 w 612668"/>
                <a:gd name="connsiteY27" fmla="*/ 511444 h 635430"/>
                <a:gd name="connsiteX28" fmla="*/ 124471 w 612668"/>
                <a:gd name="connsiteY28" fmla="*/ 495945 h 635430"/>
                <a:gd name="connsiteX29" fmla="*/ 108973 w 612668"/>
                <a:gd name="connsiteY29" fmla="*/ 449450 h 635430"/>
                <a:gd name="connsiteX30" fmla="*/ 93474 w 612668"/>
                <a:gd name="connsiteY30" fmla="*/ 433952 h 635430"/>
                <a:gd name="connsiteX31" fmla="*/ 77976 w 612668"/>
                <a:gd name="connsiteY31" fmla="*/ 379708 h 635430"/>
                <a:gd name="connsiteX32" fmla="*/ 62478 w 612668"/>
                <a:gd name="connsiteY32" fmla="*/ 356461 h 635430"/>
                <a:gd name="connsiteX33" fmla="*/ 0 w 612668"/>
                <a:gd name="connsiteY33" fmla="*/ 193083 h 635430"/>
                <a:gd name="connsiteX34" fmla="*/ 2422 w 612668"/>
                <a:gd name="connsiteY34" fmla="*/ 119224 h 635430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64695 w 612668"/>
                <a:gd name="connsiteY5" fmla="*/ 41643 h 630579"/>
                <a:gd name="connsiteX6" fmla="*/ 395691 w 612668"/>
                <a:gd name="connsiteY6" fmla="*/ 80389 h 630579"/>
                <a:gd name="connsiteX7" fmla="*/ 418939 w 612668"/>
                <a:gd name="connsiteY7" fmla="*/ 119135 h 630579"/>
                <a:gd name="connsiteX8" fmla="*/ 442186 w 612668"/>
                <a:gd name="connsiteY8" fmla="*/ 181128 h 630579"/>
                <a:gd name="connsiteX9" fmla="*/ 473183 w 612668"/>
                <a:gd name="connsiteY9" fmla="*/ 274118 h 630579"/>
                <a:gd name="connsiteX10" fmla="*/ 488681 w 612668"/>
                <a:gd name="connsiteY10" fmla="*/ 320613 h 630579"/>
                <a:gd name="connsiteX11" fmla="*/ 519678 w 612668"/>
                <a:gd name="connsiteY11" fmla="*/ 367108 h 630579"/>
                <a:gd name="connsiteX12" fmla="*/ 535176 w 612668"/>
                <a:gd name="connsiteY12" fmla="*/ 413603 h 630579"/>
                <a:gd name="connsiteX13" fmla="*/ 558423 w 612668"/>
                <a:gd name="connsiteY13" fmla="*/ 452349 h 630579"/>
                <a:gd name="connsiteX14" fmla="*/ 589420 w 612668"/>
                <a:gd name="connsiteY14" fmla="*/ 498843 h 630579"/>
                <a:gd name="connsiteX15" fmla="*/ 612668 w 612668"/>
                <a:gd name="connsiteY15" fmla="*/ 545338 h 630579"/>
                <a:gd name="connsiteX16" fmla="*/ 589420 w 612668"/>
                <a:gd name="connsiteY16" fmla="*/ 591833 h 630579"/>
                <a:gd name="connsiteX17" fmla="*/ 573922 w 612668"/>
                <a:gd name="connsiteY17" fmla="*/ 607332 h 630579"/>
                <a:gd name="connsiteX18" fmla="*/ 480932 w 612668"/>
                <a:gd name="connsiteY18" fmla="*/ 630579 h 630579"/>
                <a:gd name="connsiteX19" fmla="*/ 418939 w 612668"/>
                <a:gd name="connsiteY19" fmla="*/ 622830 h 630579"/>
                <a:gd name="connsiteX20" fmla="*/ 380193 w 612668"/>
                <a:gd name="connsiteY20" fmla="*/ 599582 h 630579"/>
                <a:gd name="connsiteX21" fmla="*/ 333698 w 612668"/>
                <a:gd name="connsiteY21" fmla="*/ 584084 h 630579"/>
                <a:gd name="connsiteX22" fmla="*/ 279454 w 612668"/>
                <a:gd name="connsiteY22" fmla="*/ 568586 h 630579"/>
                <a:gd name="connsiteX23" fmla="*/ 232959 w 612668"/>
                <a:gd name="connsiteY23" fmla="*/ 545338 h 630579"/>
                <a:gd name="connsiteX24" fmla="*/ 209712 w 612668"/>
                <a:gd name="connsiteY24" fmla="*/ 529840 h 630579"/>
                <a:gd name="connsiteX25" fmla="*/ 163217 w 612668"/>
                <a:gd name="connsiteY25" fmla="*/ 514342 h 630579"/>
                <a:gd name="connsiteX26" fmla="*/ 139969 w 612668"/>
                <a:gd name="connsiteY26" fmla="*/ 506593 h 630579"/>
                <a:gd name="connsiteX27" fmla="*/ 124471 w 612668"/>
                <a:gd name="connsiteY27" fmla="*/ 491094 h 630579"/>
                <a:gd name="connsiteX28" fmla="*/ 108973 w 612668"/>
                <a:gd name="connsiteY28" fmla="*/ 444599 h 630579"/>
                <a:gd name="connsiteX29" fmla="*/ 93474 w 612668"/>
                <a:gd name="connsiteY29" fmla="*/ 429101 h 630579"/>
                <a:gd name="connsiteX30" fmla="*/ 77976 w 612668"/>
                <a:gd name="connsiteY30" fmla="*/ 374857 h 630579"/>
                <a:gd name="connsiteX31" fmla="*/ 62478 w 612668"/>
                <a:gd name="connsiteY31" fmla="*/ 351610 h 630579"/>
                <a:gd name="connsiteX32" fmla="*/ 0 w 612668"/>
                <a:gd name="connsiteY32" fmla="*/ 188232 h 630579"/>
                <a:gd name="connsiteX33" fmla="*/ 2422 w 612668"/>
                <a:gd name="connsiteY33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473183 w 612668"/>
                <a:gd name="connsiteY8" fmla="*/ 274118 h 630579"/>
                <a:gd name="connsiteX9" fmla="*/ 488681 w 612668"/>
                <a:gd name="connsiteY9" fmla="*/ 320613 h 630579"/>
                <a:gd name="connsiteX10" fmla="*/ 519678 w 612668"/>
                <a:gd name="connsiteY10" fmla="*/ 367108 h 630579"/>
                <a:gd name="connsiteX11" fmla="*/ 535176 w 612668"/>
                <a:gd name="connsiteY11" fmla="*/ 413603 h 630579"/>
                <a:gd name="connsiteX12" fmla="*/ 558423 w 612668"/>
                <a:gd name="connsiteY12" fmla="*/ 452349 h 630579"/>
                <a:gd name="connsiteX13" fmla="*/ 589420 w 612668"/>
                <a:gd name="connsiteY13" fmla="*/ 498843 h 630579"/>
                <a:gd name="connsiteX14" fmla="*/ 612668 w 612668"/>
                <a:gd name="connsiteY14" fmla="*/ 545338 h 630579"/>
                <a:gd name="connsiteX15" fmla="*/ 589420 w 612668"/>
                <a:gd name="connsiteY15" fmla="*/ 591833 h 630579"/>
                <a:gd name="connsiteX16" fmla="*/ 573922 w 612668"/>
                <a:gd name="connsiteY16" fmla="*/ 607332 h 630579"/>
                <a:gd name="connsiteX17" fmla="*/ 480932 w 612668"/>
                <a:gd name="connsiteY17" fmla="*/ 630579 h 630579"/>
                <a:gd name="connsiteX18" fmla="*/ 418939 w 612668"/>
                <a:gd name="connsiteY18" fmla="*/ 622830 h 630579"/>
                <a:gd name="connsiteX19" fmla="*/ 380193 w 612668"/>
                <a:gd name="connsiteY19" fmla="*/ 599582 h 630579"/>
                <a:gd name="connsiteX20" fmla="*/ 333698 w 612668"/>
                <a:gd name="connsiteY20" fmla="*/ 584084 h 630579"/>
                <a:gd name="connsiteX21" fmla="*/ 279454 w 612668"/>
                <a:gd name="connsiteY21" fmla="*/ 568586 h 630579"/>
                <a:gd name="connsiteX22" fmla="*/ 232959 w 612668"/>
                <a:gd name="connsiteY22" fmla="*/ 545338 h 630579"/>
                <a:gd name="connsiteX23" fmla="*/ 209712 w 612668"/>
                <a:gd name="connsiteY23" fmla="*/ 529840 h 630579"/>
                <a:gd name="connsiteX24" fmla="*/ 163217 w 612668"/>
                <a:gd name="connsiteY24" fmla="*/ 514342 h 630579"/>
                <a:gd name="connsiteX25" fmla="*/ 139969 w 612668"/>
                <a:gd name="connsiteY25" fmla="*/ 506593 h 630579"/>
                <a:gd name="connsiteX26" fmla="*/ 124471 w 612668"/>
                <a:gd name="connsiteY26" fmla="*/ 491094 h 630579"/>
                <a:gd name="connsiteX27" fmla="*/ 108973 w 612668"/>
                <a:gd name="connsiteY27" fmla="*/ 444599 h 630579"/>
                <a:gd name="connsiteX28" fmla="*/ 93474 w 612668"/>
                <a:gd name="connsiteY28" fmla="*/ 429101 h 630579"/>
                <a:gd name="connsiteX29" fmla="*/ 77976 w 612668"/>
                <a:gd name="connsiteY29" fmla="*/ 374857 h 630579"/>
                <a:gd name="connsiteX30" fmla="*/ 62478 w 612668"/>
                <a:gd name="connsiteY30" fmla="*/ 351610 h 630579"/>
                <a:gd name="connsiteX31" fmla="*/ 0 w 612668"/>
                <a:gd name="connsiteY31" fmla="*/ 188232 h 630579"/>
                <a:gd name="connsiteX32" fmla="*/ 2422 w 612668"/>
                <a:gd name="connsiteY32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473183 w 612668"/>
                <a:gd name="connsiteY8" fmla="*/ 274118 h 630579"/>
                <a:gd name="connsiteX9" fmla="*/ 550593 w 612668"/>
                <a:gd name="connsiteY9" fmla="*/ 325376 h 630579"/>
                <a:gd name="connsiteX10" fmla="*/ 519678 w 612668"/>
                <a:gd name="connsiteY10" fmla="*/ 367108 h 630579"/>
                <a:gd name="connsiteX11" fmla="*/ 535176 w 612668"/>
                <a:gd name="connsiteY11" fmla="*/ 413603 h 630579"/>
                <a:gd name="connsiteX12" fmla="*/ 558423 w 612668"/>
                <a:gd name="connsiteY12" fmla="*/ 452349 h 630579"/>
                <a:gd name="connsiteX13" fmla="*/ 589420 w 612668"/>
                <a:gd name="connsiteY13" fmla="*/ 498843 h 630579"/>
                <a:gd name="connsiteX14" fmla="*/ 612668 w 612668"/>
                <a:gd name="connsiteY14" fmla="*/ 545338 h 630579"/>
                <a:gd name="connsiteX15" fmla="*/ 589420 w 612668"/>
                <a:gd name="connsiteY15" fmla="*/ 591833 h 630579"/>
                <a:gd name="connsiteX16" fmla="*/ 573922 w 612668"/>
                <a:gd name="connsiteY16" fmla="*/ 607332 h 630579"/>
                <a:gd name="connsiteX17" fmla="*/ 480932 w 612668"/>
                <a:gd name="connsiteY17" fmla="*/ 630579 h 630579"/>
                <a:gd name="connsiteX18" fmla="*/ 418939 w 612668"/>
                <a:gd name="connsiteY18" fmla="*/ 622830 h 630579"/>
                <a:gd name="connsiteX19" fmla="*/ 380193 w 612668"/>
                <a:gd name="connsiteY19" fmla="*/ 599582 h 630579"/>
                <a:gd name="connsiteX20" fmla="*/ 333698 w 612668"/>
                <a:gd name="connsiteY20" fmla="*/ 584084 h 630579"/>
                <a:gd name="connsiteX21" fmla="*/ 279454 w 612668"/>
                <a:gd name="connsiteY21" fmla="*/ 568586 h 630579"/>
                <a:gd name="connsiteX22" fmla="*/ 232959 w 612668"/>
                <a:gd name="connsiteY22" fmla="*/ 545338 h 630579"/>
                <a:gd name="connsiteX23" fmla="*/ 209712 w 612668"/>
                <a:gd name="connsiteY23" fmla="*/ 529840 h 630579"/>
                <a:gd name="connsiteX24" fmla="*/ 163217 w 612668"/>
                <a:gd name="connsiteY24" fmla="*/ 514342 h 630579"/>
                <a:gd name="connsiteX25" fmla="*/ 139969 w 612668"/>
                <a:gd name="connsiteY25" fmla="*/ 506593 h 630579"/>
                <a:gd name="connsiteX26" fmla="*/ 124471 w 612668"/>
                <a:gd name="connsiteY26" fmla="*/ 491094 h 630579"/>
                <a:gd name="connsiteX27" fmla="*/ 108973 w 612668"/>
                <a:gd name="connsiteY27" fmla="*/ 444599 h 630579"/>
                <a:gd name="connsiteX28" fmla="*/ 93474 w 612668"/>
                <a:gd name="connsiteY28" fmla="*/ 429101 h 630579"/>
                <a:gd name="connsiteX29" fmla="*/ 77976 w 612668"/>
                <a:gd name="connsiteY29" fmla="*/ 374857 h 630579"/>
                <a:gd name="connsiteX30" fmla="*/ 62478 w 612668"/>
                <a:gd name="connsiteY30" fmla="*/ 351610 h 630579"/>
                <a:gd name="connsiteX31" fmla="*/ 0 w 612668"/>
                <a:gd name="connsiteY31" fmla="*/ 188232 h 630579"/>
                <a:gd name="connsiteX32" fmla="*/ 2422 w 612668"/>
                <a:gd name="connsiteY32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501758 w 612668"/>
                <a:gd name="connsiteY8" fmla="*/ 255068 h 630579"/>
                <a:gd name="connsiteX9" fmla="*/ 550593 w 612668"/>
                <a:gd name="connsiteY9" fmla="*/ 325376 h 630579"/>
                <a:gd name="connsiteX10" fmla="*/ 519678 w 612668"/>
                <a:gd name="connsiteY10" fmla="*/ 367108 h 630579"/>
                <a:gd name="connsiteX11" fmla="*/ 535176 w 612668"/>
                <a:gd name="connsiteY11" fmla="*/ 413603 h 630579"/>
                <a:gd name="connsiteX12" fmla="*/ 558423 w 612668"/>
                <a:gd name="connsiteY12" fmla="*/ 452349 h 630579"/>
                <a:gd name="connsiteX13" fmla="*/ 589420 w 612668"/>
                <a:gd name="connsiteY13" fmla="*/ 498843 h 630579"/>
                <a:gd name="connsiteX14" fmla="*/ 612668 w 612668"/>
                <a:gd name="connsiteY14" fmla="*/ 545338 h 630579"/>
                <a:gd name="connsiteX15" fmla="*/ 589420 w 612668"/>
                <a:gd name="connsiteY15" fmla="*/ 591833 h 630579"/>
                <a:gd name="connsiteX16" fmla="*/ 573922 w 612668"/>
                <a:gd name="connsiteY16" fmla="*/ 607332 h 630579"/>
                <a:gd name="connsiteX17" fmla="*/ 480932 w 612668"/>
                <a:gd name="connsiteY17" fmla="*/ 630579 h 630579"/>
                <a:gd name="connsiteX18" fmla="*/ 418939 w 612668"/>
                <a:gd name="connsiteY18" fmla="*/ 622830 h 630579"/>
                <a:gd name="connsiteX19" fmla="*/ 380193 w 612668"/>
                <a:gd name="connsiteY19" fmla="*/ 599582 h 630579"/>
                <a:gd name="connsiteX20" fmla="*/ 333698 w 612668"/>
                <a:gd name="connsiteY20" fmla="*/ 584084 h 630579"/>
                <a:gd name="connsiteX21" fmla="*/ 279454 w 612668"/>
                <a:gd name="connsiteY21" fmla="*/ 568586 h 630579"/>
                <a:gd name="connsiteX22" fmla="*/ 232959 w 612668"/>
                <a:gd name="connsiteY22" fmla="*/ 545338 h 630579"/>
                <a:gd name="connsiteX23" fmla="*/ 209712 w 612668"/>
                <a:gd name="connsiteY23" fmla="*/ 529840 h 630579"/>
                <a:gd name="connsiteX24" fmla="*/ 163217 w 612668"/>
                <a:gd name="connsiteY24" fmla="*/ 514342 h 630579"/>
                <a:gd name="connsiteX25" fmla="*/ 139969 w 612668"/>
                <a:gd name="connsiteY25" fmla="*/ 506593 h 630579"/>
                <a:gd name="connsiteX26" fmla="*/ 124471 w 612668"/>
                <a:gd name="connsiteY26" fmla="*/ 491094 h 630579"/>
                <a:gd name="connsiteX27" fmla="*/ 108973 w 612668"/>
                <a:gd name="connsiteY27" fmla="*/ 444599 h 630579"/>
                <a:gd name="connsiteX28" fmla="*/ 93474 w 612668"/>
                <a:gd name="connsiteY28" fmla="*/ 429101 h 630579"/>
                <a:gd name="connsiteX29" fmla="*/ 77976 w 612668"/>
                <a:gd name="connsiteY29" fmla="*/ 374857 h 630579"/>
                <a:gd name="connsiteX30" fmla="*/ 62478 w 612668"/>
                <a:gd name="connsiteY30" fmla="*/ 351610 h 630579"/>
                <a:gd name="connsiteX31" fmla="*/ 0 w 612668"/>
                <a:gd name="connsiteY31" fmla="*/ 188232 h 630579"/>
                <a:gd name="connsiteX32" fmla="*/ 2422 w 612668"/>
                <a:gd name="connsiteY32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550593 w 612668"/>
                <a:gd name="connsiteY8" fmla="*/ 325376 h 630579"/>
                <a:gd name="connsiteX9" fmla="*/ 519678 w 612668"/>
                <a:gd name="connsiteY9" fmla="*/ 367108 h 630579"/>
                <a:gd name="connsiteX10" fmla="*/ 535176 w 612668"/>
                <a:gd name="connsiteY10" fmla="*/ 413603 h 630579"/>
                <a:gd name="connsiteX11" fmla="*/ 558423 w 612668"/>
                <a:gd name="connsiteY11" fmla="*/ 452349 h 630579"/>
                <a:gd name="connsiteX12" fmla="*/ 589420 w 612668"/>
                <a:gd name="connsiteY12" fmla="*/ 498843 h 630579"/>
                <a:gd name="connsiteX13" fmla="*/ 612668 w 612668"/>
                <a:gd name="connsiteY13" fmla="*/ 545338 h 630579"/>
                <a:gd name="connsiteX14" fmla="*/ 589420 w 612668"/>
                <a:gd name="connsiteY14" fmla="*/ 591833 h 630579"/>
                <a:gd name="connsiteX15" fmla="*/ 573922 w 612668"/>
                <a:gd name="connsiteY15" fmla="*/ 607332 h 630579"/>
                <a:gd name="connsiteX16" fmla="*/ 480932 w 612668"/>
                <a:gd name="connsiteY16" fmla="*/ 630579 h 630579"/>
                <a:gd name="connsiteX17" fmla="*/ 418939 w 612668"/>
                <a:gd name="connsiteY17" fmla="*/ 622830 h 630579"/>
                <a:gd name="connsiteX18" fmla="*/ 380193 w 612668"/>
                <a:gd name="connsiteY18" fmla="*/ 599582 h 630579"/>
                <a:gd name="connsiteX19" fmla="*/ 333698 w 612668"/>
                <a:gd name="connsiteY19" fmla="*/ 584084 h 630579"/>
                <a:gd name="connsiteX20" fmla="*/ 279454 w 612668"/>
                <a:gd name="connsiteY20" fmla="*/ 568586 h 630579"/>
                <a:gd name="connsiteX21" fmla="*/ 232959 w 612668"/>
                <a:gd name="connsiteY21" fmla="*/ 545338 h 630579"/>
                <a:gd name="connsiteX22" fmla="*/ 209712 w 612668"/>
                <a:gd name="connsiteY22" fmla="*/ 529840 h 630579"/>
                <a:gd name="connsiteX23" fmla="*/ 163217 w 612668"/>
                <a:gd name="connsiteY23" fmla="*/ 514342 h 630579"/>
                <a:gd name="connsiteX24" fmla="*/ 139969 w 612668"/>
                <a:gd name="connsiteY24" fmla="*/ 506593 h 630579"/>
                <a:gd name="connsiteX25" fmla="*/ 124471 w 612668"/>
                <a:gd name="connsiteY25" fmla="*/ 491094 h 630579"/>
                <a:gd name="connsiteX26" fmla="*/ 108973 w 612668"/>
                <a:gd name="connsiteY26" fmla="*/ 444599 h 630579"/>
                <a:gd name="connsiteX27" fmla="*/ 93474 w 612668"/>
                <a:gd name="connsiteY27" fmla="*/ 429101 h 630579"/>
                <a:gd name="connsiteX28" fmla="*/ 77976 w 612668"/>
                <a:gd name="connsiteY28" fmla="*/ 374857 h 630579"/>
                <a:gd name="connsiteX29" fmla="*/ 62478 w 612668"/>
                <a:gd name="connsiteY29" fmla="*/ 351610 h 630579"/>
                <a:gd name="connsiteX30" fmla="*/ 0 w 612668"/>
                <a:gd name="connsiteY30" fmla="*/ 188232 h 630579"/>
                <a:gd name="connsiteX31" fmla="*/ 2422 w 612668"/>
                <a:gd name="connsiteY31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42186 w 612668"/>
                <a:gd name="connsiteY6" fmla="*/ 181128 h 630579"/>
                <a:gd name="connsiteX7" fmla="*/ 550593 w 612668"/>
                <a:gd name="connsiteY7" fmla="*/ 325376 h 630579"/>
                <a:gd name="connsiteX8" fmla="*/ 519678 w 612668"/>
                <a:gd name="connsiteY8" fmla="*/ 367108 h 630579"/>
                <a:gd name="connsiteX9" fmla="*/ 535176 w 612668"/>
                <a:gd name="connsiteY9" fmla="*/ 413603 h 630579"/>
                <a:gd name="connsiteX10" fmla="*/ 558423 w 612668"/>
                <a:gd name="connsiteY10" fmla="*/ 452349 h 630579"/>
                <a:gd name="connsiteX11" fmla="*/ 589420 w 612668"/>
                <a:gd name="connsiteY11" fmla="*/ 498843 h 630579"/>
                <a:gd name="connsiteX12" fmla="*/ 612668 w 612668"/>
                <a:gd name="connsiteY12" fmla="*/ 545338 h 630579"/>
                <a:gd name="connsiteX13" fmla="*/ 589420 w 612668"/>
                <a:gd name="connsiteY13" fmla="*/ 591833 h 630579"/>
                <a:gd name="connsiteX14" fmla="*/ 573922 w 612668"/>
                <a:gd name="connsiteY14" fmla="*/ 607332 h 630579"/>
                <a:gd name="connsiteX15" fmla="*/ 480932 w 612668"/>
                <a:gd name="connsiteY15" fmla="*/ 630579 h 630579"/>
                <a:gd name="connsiteX16" fmla="*/ 418939 w 612668"/>
                <a:gd name="connsiteY16" fmla="*/ 622830 h 630579"/>
                <a:gd name="connsiteX17" fmla="*/ 380193 w 612668"/>
                <a:gd name="connsiteY17" fmla="*/ 599582 h 630579"/>
                <a:gd name="connsiteX18" fmla="*/ 333698 w 612668"/>
                <a:gd name="connsiteY18" fmla="*/ 584084 h 630579"/>
                <a:gd name="connsiteX19" fmla="*/ 279454 w 612668"/>
                <a:gd name="connsiteY19" fmla="*/ 568586 h 630579"/>
                <a:gd name="connsiteX20" fmla="*/ 232959 w 612668"/>
                <a:gd name="connsiteY20" fmla="*/ 545338 h 630579"/>
                <a:gd name="connsiteX21" fmla="*/ 209712 w 612668"/>
                <a:gd name="connsiteY21" fmla="*/ 529840 h 630579"/>
                <a:gd name="connsiteX22" fmla="*/ 163217 w 612668"/>
                <a:gd name="connsiteY22" fmla="*/ 514342 h 630579"/>
                <a:gd name="connsiteX23" fmla="*/ 139969 w 612668"/>
                <a:gd name="connsiteY23" fmla="*/ 506593 h 630579"/>
                <a:gd name="connsiteX24" fmla="*/ 124471 w 612668"/>
                <a:gd name="connsiteY24" fmla="*/ 491094 h 630579"/>
                <a:gd name="connsiteX25" fmla="*/ 108973 w 612668"/>
                <a:gd name="connsiteY25" fmla="*/ 444599 h 630579"/>
                <a:gd name="connsiteX26" fmla="*/ 93474 w 612668"/>
                <a:gd name="connsiteY26" fmla="*/ 429101 h 630579"/>
                <a:gd name="connsiteX27" fmla="*/ 77976 w 612668"/>
                <a:gd name="connsiteY27" fmla="*/ 374857 h 630579"/>
                <a:gd name="connsiteX28" fmla="*/ 62478 w 612668"/>
                <a:gd name="connsiteY28" fmla="*/ 351610 h 630579"/>
                <a:gd name="connsiteX29" fmla="*/ 0 w 612668"/>
                <a:gd name="connsiteY29" fmla="*/ 188232 h 630579"/>
                <a:gd name="connsiteX30" fmla="*/ 2422 w 612668"/>
                <a:gd name="connsiteY30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85049 w 612668"/>
                <a:gd name="connsiteY6" fmla="*/ 181128 h 630579"/>
                <a:gd name="connsiteX7" fmla="*/ 550593 w 612668"/>
                <a:gd name="connsiteY7" fmla="*/ 325376 h 630579"/>
                <a:gd name="connsiteX8" fmla="*/ 519678 w 612668"/>
                <a:gd name="connsiteY8" fmla="*/ 367108 h 630579"/>
                <a:gd name="connsiteX9" fmla="*/ 535176 w 612668"/>
                <a:gd name="connsiteY9" fmla="*/ 413603 h 630579"/>
                <a:gd name="connsiteX10" fmla="*/ 558423 w 612668"/>
                <a:gd name="connsiteY10" fmla="*/ 452349 h 630579"/>
                <a:gd name="connsiteX11" fmla="*/ 589420 w 612668"/>
                <a:gd name="connsiteY11" fmla="*/ 498843 h 630579"/>
                <a:gd name="connsiteX12" fmla="*/ 612668 w 612668"/>
                <a:gd name="connsiteY12" fmla="*/ 545338 h 630579"/>
                <a:gd name="connsiteX13" fmla="*/ 589420 w 612668"/>
                <a:gd name="connsiteY13" fmla="*/ 591833 h 630579"/>
                <a:gd name="connsiteX14" fmla="*/ 573922 w 612668"/>
                <a:gd name="connsiteY14" fmla="*/ 607332 h 630579"/>
                <a:gd name="connsiteX15" fmla="*/ 480932 w 612668"/>
                <a:gd name="connsiteY15" fmla="*/ 630579 h 630579"/>
                <a:gd name="connsiteX16" fmla="*/ 418939 w 612668"/>
                <a:gd name="connsiteY16" fmla="*/ 622830 h 630579"/>
                <a:gd name="connsiteX17" fmla="*/ 380193 w 612668"/>
                <a:gd name="connsiteY17" fmla="*/ 599582 h 630579"/>
                <a:gd name="connsiteX18" fmla="*/ 333698 w 612668"/>
                <a:gd name="connsiteY18" fmla="*/ 584084 h 630579"/>
                <a:gd name="connsiteX19" fmla="*/ 279454 w 612668"/>
                <a:gd name="connsiteY19" fmla="*/ 568586 h 630579"/>
                <a:gd name="connsiteX20" fmla="*/ 232959 w 612668"/>
                <a:gd name="connsiteY20" fmla="*/ 545338 h 630579"/>
                <a:gd name="connsiteX21" fmla="*/ 209712 w 612668"/>
                <a:gd name="connsiteY21" fmla="*/ 529840 h 630579"/>
                <a:gd name="connsiteX22" fmla="*/ 163217 w 612668"/>
                <a:gd name="connsiteY22" fmla="*/ 514342 h 630579"/>
                <a:gd name="connsiteX23" fmla="*/ 139969 w 612668"/>
                <a:gd name="connsiteY23" fmla="*/ 506593 h 630579"/>
                <a:gd name="connsiteX24" fmla="*/ 124471 w 612668"/>
                <a:gd name="connsiteY24" fmla="*/ 491094 h 630579"/>
                <a:gd name="connsiteX25" fmla="*/ 108973 w 612668"/>
                <a:gd name="connsiteY25" fmla="*/ 444599 h 630579"/>
                <a:gd name="connsiteX26" fmla="*/ 93474 w 612668"/>
                <a:gd name="connsiteY26" fmla="*/ 429101 h 630579"/>
                <a:gd name="connsiteX27" fmla="*/ 77976 w 612668"/>
                <a:gd name="connsiteY27" fmla="*/ 374857 h 630579"/>
                <a:gd name="connsiteX28" fmla="*/ 62478 w 612668"/>
                <a:gd name="connsiteY28" fmla="*/ 351610 h 630579"/>
                <a:gd name="connsiteX29" fmla="*/ 0 w 612668"/>
                <a:gd name="connsiteY29" fmla="*/ 188232 h 630579"/>
                <a:gd name="connsiteX30" fmla="*/ 2422 w 612668"/>
                <a:gd name="connsiteY30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414741 w 612668"/>
                <a:gd name="connsiteY5" fmla="*/ 51814 h 630579"/>
                <a:gd name="connsiteX6" fmla="*/ 485049 w 612668"/>
                <a:gd name="connsiteY6" fmla="*/ 181128 h 630579"/>
                <a:gd name="connsiteX7" fmla="*/ 550593 w 612668"/>
                <a:gd name="connsiteY7" fmla="*/ 325376 h 630579"/>
                <a:gd name="connsiteX8" fmla="*/ 519678 w 612668"/>
                <a:gd name="connsiteY8" fmla="*/ 367108 h 630579"/>
                <a:gd name="connsiteX9" fmla="*/ 535176 w 612668"/>
                <a:gd name="connsiteY9" fmla="*/ 413603 h 630579"/>
                <a:gd name="connsiteX10" fmla="*/ 558423 w 612668"/>
                <a:gd name="connsiteY10" fmla="*/ 452349 h 630579"/>
                <a:gd name="connsiteX11" fmla="*/ 589420 w 612668"/>
                <a:gd name="connsiteY11" fmla="*/ 498843 h 630579"/>
                <a:gd name="connsiteX12" fmla="*/ 612668 w 612668"/>
                <a:gd name="connsiteY12" fmla="*/ 545338 h 630579"/>
                <a:gd name="connsiteX13" fmla="*/ 589420 w 612668"/>
                <a:gd name="connsiteY13" fmla="*/ 591833 h 630579"/>
                <a:gd name="connsiteX14" fmla="*/ 573922 w 612668"/>
                <a:gd name="connsiteY14" fmla="*/ 607332 h 630579"/>
                <a:gd name="connsiteX15" fmla="*/ 480932 w 612668"/>
                <a:gd name="connsiteY15" fmla="*/ 630579 h 630579"/>
                <a:gd name="connsiteX16" fmla="*/ 418939 w 612668"/>
                <a:gd name="connsiteY16" fmla="*/ 622830 h 630579"/>
                <a:gd name="connsiteX17" fmla="*/ 380193 w 612668"/>
                <a:gd name="connsiteY17" fmla="*/ 599582 h 630579"/>
                <a:gd name="connsiteX18" fmla="*/ 333698 w 612668"/>
                <a:gd name="connsiteY18" fmla="*/ 584084 h 630579"/>
                <a:gd name="connsiteX19" fmla="*/ 279454 w 612668"/>
                <a:gd name="connsiteY19" fmla="*/ 568586 h 630579"/>
                <a:gd name="connsiteX20" fmla="*/ 232959 w 612668"/>
                <a:gd name="connsiteY20" fmla="*/ 545338 h 630579"/>
                <a:gd name="connsiteX21" fmla="*/ 209712 w 612668"/>
                <a:gd name="connsiteY21" fmla="*/ 529840 h 630579"/>
                <a:gd name="connsiteX22" fmla="*/ 163217 w 612668"/>
                <a:gd name="connsiteY22" fmla="*/ 514342 h 630579"/>
                <a:gd name="connsiteX23" fmla="*/ 139969 w 612668"/>
                <a:gd name="connsiteY23" fmla="*/ 506593 h 630579"/>
                <a:gd name="connsiteX24" fmla="*/ 124471 w 612668"/>
                <a:gd name="connsiteY24" fmla="*/ 491094 h 630579"/>
                <a:gd name="connsiteX25" fmla="*/ 108973 w 612668"/>
                <a:gd name="connsiteY25" fmla="*/ 444599 h 630579"/>
                <a:gd name="connsiteX26" fmla="*/ 93474 w 612668"/>
                <a:gd name="connsiteY26" fmla="*/ 429101 h 630579"/>
                <a:gd name="connsiteX27" fmla="*/ 77976 w 612668"/>
                <a:gd name="connsiteY27" fmla="*/ 374857 h 630579"/>
                <a:gd name="connsiteX28" fmla="*/ 62478 w 612668"/>
                <a:gd name="connsiteY28" fmla="*/ 351610 h 630579"/>
                <a:gd name="connsiteX29" fmla="*/ 0 w 612668"/>
                <a:gd name="connsiteY29" fmla="*/ 188232 h 630579"/>
                <a:gd name="connsiteX30" fmla="*/ 2422 w 612668"/>
                <a:gd name="connsiteY30" fmla="*/ 114373 h 630579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19678 w 612668"/>
                <a:gd name="connsiteY7" fmla="*/ 369199 h 632670"/>
                <a:gd name="connsiteX8" fmla="*/ 535176 w 612668"/>
                <a:gd name="connsiteY8" fmla="*/ 415694 h 632670"/>
                <a:gd name="connsiteX9" fmla="*/ 558423 w 612668"/>
                <a:gd name="connsiteY9" fmla="*/ 454440 h 632670"/>
                <a:gd name="connsiteX10" fmla="*/ 589420 w 612668"/>
                <a:gd name="connsiteY10" fmla="*/ 500934 h 632670"/>
                <a:gd name="connsiteX11" fmla="*/ 612668 w 612668"/>
                <a:gd name="connsiteY11" fmla="*/ 547429 h 632670"/>
                <a:gd name="connsiteX12" fmla="*/ 589420 w 612668"/>
                <a:gd name="connsiteY12" fmla="*/ 593924 h 632670"/>
                <a:gd name="connsiteX13" fmla="*/ 573922 w 612668"/>
                <a:gd name="connsiteY13" fmla="*/ 609423 h 632670"/>
                <a:gd name="connsiteX14" fmla="*/ 480932 w 612668"/>
                <a:gd name="connsiteY14" fmla="*/ 632670 h 632670"/>
                <a:gd name="connsiteX15" fmla="*/ 418939 w 612668"/>
                <a:gd name="connsiteY15" fmla="*/ 624921 h 632670"/>
                <a:gd name="connsiteX16" fmla="*/ 380193 w 612668"/>
                <a:gd name="connsiteY16" fmla="*/ 601673 h 632670"/>
                <a:gd name="connsiteX17" fmla="*/ 333698 w 612668"/>
                <a:gd name="connsiteY17" fmla="*/ 586175 h 632670"/>
                <a:gd name="connsiteX18" fmla="*/ 279454 w 612668"/>
                <a:gd name="connsiteY18" fmla="*/ 570677 h 632670"/>
                <a:gd name="connsiteX19" fmla="*/ 232959 w 612668"/>
                <a:gd name="connsiteY19" fmla="*/ 547429 h 632670"/>
                <a:gd name="connsiteX20" fmla="*/ 209712 w 612668"/>
                <a:gd name="connsiteY20" fmla="*/ 531931 h 632670"/>
                <a:gd name="connsiteX21" fmla="*/ 163217 w 612668"/>
                <a:gd name="connsiteY21" fmla="*/ 516433 h 632670"/>
                <a:gd name="connsiteX22" fmla="*/ 139969 w 612668"/>
                <a:gd name="connsiteY22" fmla="*/ 508684 h 632670"/>
                <a:gd name="connsiteX23" fmla="*/ 124471 w 612668"/>
                <a:gd name="connsiteY23" fmla="*/ 493185 h 632670"/>
                <a:gd name="connsiteX24" fmla="*/ 108973 w 612668"/>
                <a:gd name="connsiteY24" fmla="*/ 446690 h 632670"/>
                <a:gd name="connsiteX25" fmla="*/ 93474 w 612668"/>
                <a:gd name="connsiteY25" fmla="*/ 431192 h 632670"/>
                <a:gd name="connsiteX26" fmla="*/ 77976 w 612668"/>
                <a:gd name="connsiteY26" fmla="*/ 376948 h 632670"/>
                <a:gd name="connsiteX27" fmla="*/ 62478 w 612668"/>
                <a:gd name="connsiteY27" fmla="*/ 353701 h 632670"/>
                <a:gd name="connsiteX28" fmla="*/ 0 w 612668"/>
                <a:gd name="connsiteY28" fmla="*/ 190323 h 632670"/>
                <a:gd name="connsiteX29" fmla="*/ 2422 w 612668"/>
                <a:gd name="connsiteY29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35176 w 612668"/>
                <a:gd name="connsiteY7" fmla="*/ 415694 h 632670"/>
                <a:gd name="connsiteX8" fmla="*/ 558423 w 612668"/>
                <a:gd name="connsiteY8" fmla="*/ 454440 h 632670"/>
                <a:gd name="connsiteX9" fmla="*/ 589420 w 612668"/>
                <a:gd name="connsiteY9" fmla="*/ 500934 h 632670"/>
                <a:gd name="connsiteX10" fmla="*/ 612668 w 612668"/>
                <a:gd name="connsiteY10" fmla="*/ 547429 h 632670"/>
                <a:gd name="connsiteX11" fmla="*/ 589420 w 612668"/>
                <a:gd name="connsiteY11" fmla="*/ 593924 h 632670"/>
                <a:gd name="connsiteX12" fmla="*/ 573922 w 612668"/>
                <a:gd name="connsiteY12" fmla="*/ 609423 h 632670"/>
                <a:gd name="connsiteX13" fmla="*/ 480932 w 612668"/>
                <a:gd name="connsiteY13" fmla="*/ 632670 h 632670"/>
                <a:gd name="connsiteX14" fmla="*/ 418939 w 612668"/>
                <a:gd name="connsiteY14" fmla="*/ 624921 h 632670"/>
                <a:gd name="connsiteX15" fmla="*/ 380193 w 612668"/>
                <a:gd name="connsiteY15" fmla="*/ 601673 h 632670"/>
                <a:gd name="connsiteX16" fmla="*/ 333698 w 612668"/>
                <a:gd name="connsiteY16" fmla="*/ 586175 h 632670"/>
                <a:gd name="connsiteX17" fmla="*/ 279454 w 612668"/>
                <a:gd name="connsiteY17" fmla="*/ 570677 h 632670"/>
                <a:gd name="connsiteX18" fmla="*/ 232959 w 612668"/>
                <a:gd name="connsiteY18" fmla="*/ 547429 h 632670"/>
                <a:gd name="connsiteX19" fmla="*/ 209712 w 612668"/>
                <a:gd name="connsiteY19" fmla="*/ 531931 h 632670"/>
                <a:gd name="connsiteX20" fmla="*/ 163217 w 612668"/>
                <a:gd name="connsiteY20" fmla="*/ 516433 h 632670"/>
                <a:gd name="connsiteX21" fmla="*/ 139969 w 612668"/>
                <a:gd name="connsiteY21" fmla="*/ 508684 h 632670"/>
                <a:gd name="connsiteX22" fmla="*/ 124471 w 612668"/>
                <a:gd name="connsiteY22" fmla="*/ 493185 h 632670"/>
                <a:gd name="connsiteX23" fmla="*/ 108973 w 612668"/>
                <a:gd name="connsiteY23" fmla="*/ 446690 h 632670"/>
                <a:gd name="connsiteX24" fmla="*/ 93474 w 612668"/>
                <a:gd name="connsiteY24" fmla="*/ 431192 h 632670"/>
                <a:gd name="connsiteX25" fmla="*/ 77976 w 612668"/>
                <a:gd name="connsiteY25" fmla="*/ 376948 h 632670"/>
                <a:gd name="connsiteX26" fmla="*/ 62478 w 612668"/>
                <a:gd name="connsiteY26" fmla="*/ 353701 h 632670"/>
                <a:gd name="connsiteX27" fmla="*/ 0 w 612668"/>
                <a:gd name="connsiteY27" fmla="*/ 190323 h 632670"/>
                <a:gd name="connsiteX28" fmla="*/ 2422 w 612668"/>
                <a:gd name="connsiteY28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35176 w 612668"/>
                <a:gd name="connsiteY7" fmla="*/ 415694 h 632670"/>
                <a:gd name="connsiteX8" fmla="*/ 558423 w 612668"/>
                <a:gd name="connsiteY8" fmla="*/ 454440 h 632670"/>
                <a:gd name="connsiteX9" fmla="*/ 589420 w 612668"/>
                <a:gd name="connsiteY9" fmla="*/ 500934 h 632670"/>
                <a:gd name="connsiteX10" fmla="*/ 612668 w 612668"/>
                <a:gd name="connsiteY10" fmla="*/ 547429 h 632670"/>
                <a:gd name="connsiteX11" fmla="*/ 589420 w 612668"/>
                <a:gd name="connsiteY11" fmla="*/ 593924 h 632670"/>
                <a:gd name="connsiteX12" fmla="*/ 573922 w 612668"/>
                <a:gd name="connsiteY12" fmla="*/ 609423 h 632670"/>
                <a:gd name="connsiteX13" fmla="*/ 480932 w 612668"/>
                <a:gd name="connsiteY13" fmla="*/ 632670 h 632670"/>
                <a:gd name="connsiteX14" fmla="*/ 418939 w 612668"/>
                <a:gd name="connsiteY14" fmla="*/ 624921 h 632670"/>
                <a:gd name="connsiteX15" fmla="*/ 380193 w 612668"/>
                <a:gd name="connsiteY15" fmla="*/ 601673 h 632670"/>
                <a:gd name="connsiteX16" fmla="*/ 333698 w 612668"/>
                <a:gd name="connsiteY16" fmla="*/ 586175 h 632670"/>
                <a:gd name="connsiteX17" fmla="*/ 279454 w 612668"/>
                <a:gd name="connsiteY17" fmla="*/ 570677 h 632670"/>
                <a:gd name="connsiteX18" fmla="*/ 232959 w 612668"/>
                <a:gd name="connsiteY18" fmla="*/ 547429 h 632670"/>
                <a:gd name="connsiteX19" fmla="*/ 209712 w 612668"/>
                <a:gd name="connsiteY19" fmla="*/ 531931 h 632670"/>
                <a:gd name="connsiteX20" fmla="*/ 163217 w 612668"/>
                <a:gd name="connsiteY20" fmla="*/ 516433 h 632670"/>
                <a:gd name="connsiteX21" fmla="*/ 139969 w 612668"/>
                <a:gd name="connsiteY21" fmla="*/ 508684 h 632670"/>
                <a:gd name="connsiteX22" fmla="*/ 124471 w 612668"/>
                <a:gd name="connsiteY22" fmla="*/ 493185 h 632670"/>
                <a:gd name="connsiteX23" fmla="*/ 108973 w 612668"/>
                <a:gd name="connsiteY23" fmla="*/ 446690 h 632670"/>
                <a:gd name="connsiteX24" fmla="*/ 93474 w 612668"/>
                <a:gd name="connsiteY24" fmla="*/ 431192 h 632670"/>
                <a:gd name="connsiteX25" fmla="*/ 77976 w 612668"/>
                <a:gd name="connsiteY25" fmla="*/ 376948 h 632670"/>
                <a:gd name="connsiteX26" fmla="*/ 62478 w 612668"/>
                <a:gd name="connsiteY26" fmla="*/ 353701 h 632670"/>
                <a:gd name="connsiteX27" fmla="*/ 0 w 612668"/>
                <a:gd name="connsiteY27" fmla="*/ 190323 h 632670"/>
                <a:gd name="connsiteX28" fmla="*/ 2422 w 612668"/>
                <a:gd name="connsiteY28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58423 w 612668"/>
                <a:gd name="connsiteY7" fmla="*/ 454440 h 632670"/>
                <a:gd name="connsiteX8" fmla="*/ 589420 w 612668"/>
                <a:gd name="connsiteY8" fmla="*/ 500934 h 632670"/>
                <a:gd name="connsiteX9" fmla="*/ 612668 w 612668"/>
                <a:gd name="connsiteY9" fmla="*/ 547429 h 632670"/>
                <a:gd name="connsiteX10" fmla="*/ 589420 w 612668"/>
                <a:gd name="connsiteY10" fmla="*/ 593924 h 632670"/>
                <a:gd name="connsiteX11" fmla="*/ 573922 w 612668"/>
                <a:gd name="connsiteY11" fmla="*/ 609423 h 632670"/>
                <a:gd name="connsiteX12" fmla="*/ 480932 w 612668"/>
                <a:gd name="connsiteY12" fmla="*/ 632670 h 632670"/>
                <a:gd name="connsiteX13" fmla="*/ 418939 w 612668"/>
                <a:gd name="connsiteY13" fmla="*/ 624921 h 632670"/>
                <a:gd name="connsiteX14" fmla="*/ 380193 w 612668"/>
                <a:gd name="connsiteY14" fmla="*/ 601673 h 632670"/>
                <a:gd name="connsiteX15" fmla="*/ 333698 w 612668"/>
                <a:gd name="connsiteY15" fmla="*/ 586175 h 632670"/>
                <a:gd name="connsiteX16" fmla="*/ 279454 w 612668"/>
                <a:gd name="connsiteY16" fmla="*/ 570677 h 632670"/>
                <a:gd name="connsiteX17" fmla="*/ 232959 w 612668"/>
                <a:gd name="connsiteY17" fmla="*/ 547429 h 632670"/>
                <a:gd name="connsiteX18" fmla="*/ 209712 w 612668"/>
                <a:gd name="connsiteY18" fmla="*/ 531931 h 632670"/>
                <a:gd name="connsiteX19" fmla="*/ 163217 w 612668"/>
                <a:gd name="connsiteY19" fmla="*/ 516433 h 632670"/>
                <a:gd name="connsiteX20" fmla="*/ 139969 w 612668"/>
                <a:gd name="connsiteY20" fmla="*/ 508684 h 632670"/>
                <a:gd name="connsiteX21" fmla="*/ 124471 w 612668"/>
                <a:gd name="connsiteY21" fmla="*/ 493185 h 632670"/>
                <a:gd name="connsiteX22" fmla="*/ 108973 w 612668"/>
                <a:gd name="connsiteY22" fmla="*/ 446690 h 632670"/>
                <a:gd name="connsiteX23" fmla="*/ 93474 w 612668"/>
                <a:gd name="connsiteY23" fmla="*/ 431192 h 632670"/>
                <a:gd name="connsiteX24" fmla="*/ 77976 w 612668"/>
                <a:gd name="connsiteY24" fmla="*/ 376948 h 632670"/>
                <a:gd name="connsiteX25" fmla="*/ 62478 w 612668"/>
                <a:gd name="connsiteY25" fmla="*/ 353701 h 632670"/>
                <a:gd name="connsiteX26" fmla="*/ 0 w 612668"/>
                <a:gd name="connsiteY26" fmla="*/ 190323 h 632670"/>
                <a:gd name="connsiteX27" fmla="*/ 2422 w 612668"/>
                <a:gd name="connsiteY27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610811 w 612668"/>
                <a:gd name="connsiteY7" fmla="*/ 454440 h 632670"/>
                <a:gd name="connsiteX8" fmla="*/ 589420 w 612668"/>
                <a:gd name="connsiteY8" fmla="*/ 500934 h 632670"/>
                <a:gd name="connsiteX9" fmla="*/ 612668 w 612668"/>
                <a:gd name="connsiteY9" fmla="*/ 547429 h 632670"/>
                <a:gd name="connsiteX10" fmla="*/ 589420 w 612668"/>
                <a:gd name="connsiteY10" fmla="*/ 593924 h 632670"/>
                <a:gd name="connsiteX11" fmla="*/ 573922 w 612668"/>
                <a:gd name="connsiteY11" fmla="*/ 609423 h 632670"/>
                <a:gd name="connsiteX12" fmla="*/ 480932 w 612668"/>
                <a:gd name="connsiteY12" fmla="*/ 632670 h 632670"/>
                <a:gd name="connsiteX13" fmla="*/ 418939 w 612668"/>
                <a:gd name="connsiteY13" fmla="*/ 624921 h 632670"/>
                <a:gd name="connsiteX14" fmla="*/ 380193 w 612668"/>
                <a:gd name="connsiteY14" fmla="*/ 601673 h 632670"/>
                <a:gd name="connsiteX15" fmla="*/ 333698 w 612668"/>
                <a:gd name="connsiteY15" fmla="*/ 586175 h 632670"/>
                <a:gd name="connsiteX16" fmla="*/ 279454 w 612668"/>
                <a:gd name="connsiteY16" fmla="*/ 570677 h 632670"/>
                <a:gd name="connsiteX17" fmla="*/ 232959 w 612668"/>
                <a:gd name="connsiteY17" fmla="*/ 547429 h 632670"/>
                <a:gd name="connsiteX18" fmla="*/ 209712 w 612668"/>
                <a:gd name="connsiteY18" fmla="*/ 531931 h 632670"/>
                <a:gd name="connsiteX19" fmla="*/ 163217 w 612668"/>
                <a:gd name="connsiteY19" fmla="*/ 516433 h 632670"/>
                <a:gd name="connsiteX20" fmla="*/ 139969 w 612668"/>
                <a:gd name="connsiteY20" fmla="*/ 508684 h 632670"/>
                <a:gd name="connsiteX21" fmla="*/ 124471 w 612668"/>
                <a:gd name="connsiteY21" fmla="*/ 493185 h 632670"/>
                <a:gd name="connsiteX22" fmla="*/ 108973 w 612668"/>
                <a:gd name="connsiteY22" fmla="*/ 446690 h 632670"/>
                <a:gd name="connsiteX23" fmla="*/ 93474 w 612668"/>
                <a:gd name="connsiteY23" fmla="*/ 431192 h 632670"/>
                <a:gd name="connsiteX24" fmla="*/ 77976 w 612668"/>
                <a:gd name="connsiteY24" fmla="*/ 376948 h 632670"/>
                <a:gd name="connsiteX25" fmla="*/ 62478 w 612668"/>
                <a:gd name="connsiteY25" fmla="*/ 353701 h 632670"/>
                <a:gd name="connsiteX26" fmla="*/ 0 w 612668"/>
                <a:gd name="connsiteY26" fmla="*/ 190323 h 632670"/>
                <a:gd name="connsiteX27" fmla="*/ 2422 w 612668"/>
                <a:gd name="connsiteY27" fmla="*/ 116464 h 632670"/>
                <a:gd name="connsiteX0" fmla="*/ 2422 w 617016"/>
                <a:gd name="connsiteY0" fmla="*/ 116464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93474 w 617016"/>
                <a:gd name="connsiteY22" fmla="*/ 431192 h 632670"/>
                <a:gd name="connsiteX23" fmla="*/ 77976 w 617016"/>
                <a:gd name="connsiteY23" fmla="*/ 376948 h 632670"/>
                <a:gd name="connsiteX24" fmla="*/ 62478 w 617016"/>
                <a:gd name="connsiteY24" fmla="*/ 353701 h 632670"/>
                <a:gd name="connsiteX25" fmla="*/ 0 w 617016"/>
                <a:gd name="connsiteY25" fmla="*/ 190323 h 632670"/>
                <a:gd name="connsiteX26" fmla="*/ 2422 w 617016"/>
                <a:gd name="connsiteY26" fmla="*/ 116464 h 632670"/>
                <a:gd name="connsiteX0" fmla="*/ 2422 w 617016"/>
                <a:gd name="connsiteY0" fmla="*/ 116464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77976 w 617016"/>
                <a:gd name="connsiteY22" fmla="*/ 376948 h 632670"/>
                <a:gd name="connsiteX23" fmla="*/ 62478 w 617016"/>
                <a:gd name="connsiteY23" fmla="*/ 353701 h 632670"/>
                <a:gd name="connsiteX24" fmla="*/ 0 w 617016"/>
                <a:gd name="connsiteY24" fmla="*/ 190323 h 632670"/>
                <a:gd name="connsiteX25" fmla="*/ 2422 w 617016"/>
                <a:gd name="connsiteY25" fmla="*/ 116464 h 632670"/>
                <a:gd name="connsiteX0" fmla="*/ 2422 w 617016"/>
                <a:gd name="connsiteY0" fmla="*/ 116464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62478 w 617016"/>
                <a:gd name="connsiteY22" fmla="*/ 353701 h 632670"/>
                <a:gd name="connsiteX23" fmla="*/ 0 w 617016"/>
                <a:gd name="connsiteY23" fmla="*/ 190323 h 632670"/>
                <a:gd name="connsiteX24" fmla="*/ 2422 w 617016"/>
                <a:gd name="connsiteY24" fmla="*/ 116464 h 632670"/>
                <a:gd name="connsiteX0" fmla="*/ 26235 w 617016"/>
                <a:gd name="connsiteY0" fmla="*/ 87889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62478 w 617016"/>
                <a:gd name="connsiteY22" fmla="*/ 353701 h 632670"/>
                <a:gd name="connsiteX23" fmla="*/ 0 w 617016"/>
                <a:gd name="connsiteY23" fmla="*/ 190323 h 632670"/>
                <a:gd name="connsiteX24" fmla="*/ 26235 w 617016"/>
                <a:gd name="connsiteY24" fmla="*/ 87889 h 632670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79454 w 617016"/>
                <a:gd name="connsiteY15" fmla="*/ 570184 h 632177"/>
                <a:gd name="connsiteX16" fmla="*/ 232959 w 617016"/>
                <a:gd name="connsiteY16" fmla="*/ 546936 h 632177"/>
                <a:gd name="connsiteX17" fmla="*/ 209712 w 617016"/>
                <a:gd name="connsiteY17" fmla="*/ 531438 h 632177"/>
                <a:gd name="connsiteX18" fmla="*/ 163217 w 617016"/>
                <a:gd name="connsiteY18" fmla="*/ 515940 h 632177"/>
                <a:gd name="connsiteX19" fmla="*/ 139969 w 617016"/>
                <a:gd name="connsiteY19" fmla="*/ 508191 h 632177"/>
                <a:gd name="connsiteX20" fmla="*/ 124471 w 617016"/>
                <a:gd name="connsiteY20" fmla="*/ 492692 h 632177"/>
                <a:gd name="connsiteX21" fmla="*/ 108973 w 617016"/>
                <a:gd name="connsiteY21" fmla="*/ 446197 h 632177"/>
                <a:gd name="connsiteX22" fmla="*/ 62478 w 617016"/>
                <a:gd name="connsiteY22" fmla="*/ 353208 h 632177"/>
                <a:gd name="connsiteX23" fmla="*/ 0 w 617016"/>
                <a:gd name="connsiteY23" fmla="*/ 189830 h 632177"/>
                <a:gd name="connsiteX24" fmla="*/ 26235 w 617016"/>
                <a:gd name="connsiteY24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79454 w 617016"/>
                <a:gd name="connsiteY15" fmla="*/ 570184 h 632177"/>
                <a:gd name="connsiteX16" fmla="*/ 232959 w 617016"/>
                <a:gd name="connsiteY16" fmla="*/ 546936 h 632177"/>
                <a:gd name="connsiteX17" fmla="*/ 209712 w 617016"/>
                <a:gd name="connsiteY17" fmla="*/ 531438 h 632177"/>
                <a:gd name="connsiteX18" fmla="*/ 163217 w 617016"/>
                <a:gd name="connsiteY18" fmla="*/ 515940 h 632177"/>
                <a:gd name="connsiteX19" fmla="*/ 124471 w 617016"/>
                <a:gd name="connsiteY19" fmla="*/ 492692 h 632177"/>
                <a:gd name="connsiteX20" fmla="*/ 108973 w 617016"/>
                <a:gd name="connsiteY20" fmla="*/ 446197 h 632177"/>
                <a:gd name="connsiteX21" fmla="*/ 62478 w 617016"/>
                <a:gd name="connsiteY21" fmla="*/ 353208 h 632177"/>
                <a:gd name="connsiteX22" fmla="*/ 0 w 617016"/>
                <a:gd name="connsiteY22" fmla="*/ 189830 h 632177"/>
                <a:gd name="connsiteX23" fmla="*/ 26235 w 617016"/>
                <a:gd name="connsiteY23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79454 w 617016"/>
                <a:gd name="connsiteY15" fmla="*/ 570184 h 632177"/>
                <a:gd name="connsiteX16" fmla="*/ 232959 w 617016"/>
                <a:gd name="connsiteY16" fmla="*/ 546936 h 632177"/>
                <a:gd name="connsiteX17" fmla="*/ 209712 w 617016"/>
                <a:gd name="connsiteY17" fmla="*/ 531438 h 632177"/>
                <a:gd name="connsiteX18" fmla="*/ 124471 w 617016"/>
                <a:gd name="connsiteY18" fmla="*/ 492692 h 632177"/>
                <a:gd name="connsiteX19" fmla="*/ 108973 w 617016"/>
                <a:gd name="connsiteY19" fmla="*/ 446197 h 632177"/>
                <a:gd name="connsiteX20" fmla="*/ 62478 w 617016"/>
                <a:gd name="connsiteY20" fmla="*/ 353208 h 632177"/>
                <a:gd name="connsiteX21" fmla="*/ 0 w 617016"/>
                <a:gd name="connsiteY21" fmla="*/ 189830 h 632177"/>
                <a:gd name="connsiteX22" fmla="*/ 26235 w 617016"/>
                <a:gd name="connsiteY22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32959 w 617016"/>
                <a:gd name="connsiteY15" fmla="*/ 546936 h 632177"/>
                <a:gd name="connsiteX16" fmla="*/ 209712 w 617016"/>
                <a:gd name="connsiteY16" fmla="*/ 531438 h 632177"/>
                <a:gd name="connsiteX17" fmla="*/ 124471 w 617016"/>
                <a:gd name="connsiteY17" fmla="*/ 492692 h 632177"/>
                <a:gd name="connsiteX18" fmla="*/ 108973 w 617016"/>
                <a:gd name="connsiteY18" fmla="*/ 446197 h 632177"/>
                <a:gd name="connsiteX19" fmla="*/ 62478 w 617016"/>
                <a:gd name="connsiteY19" fmla="*/ 353208 h 632177"/>
                <a:gd name="connsiteX20" fmla="*/ 0 w 617016"/>
                <a:gd name="connsiteY20" fmla="*/ 189830 h 632177"/>
                <a:gd name="connsiteX21" fmla="*/ 26235 w 617016"/>
                <a:gd name="connsiteY21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09712 w 617016"/>
                <a:gd name="connsiteY15" fmla="*/ 531438 h 632177"/>
                <a:gd name="connsiteX16" fmla="*/ 124471 w 617016"/>
                <a:gd name="connsiteY16" fmla="*/ 492692 h 632177"/>
                <a:gd name="connsiteX17" fmla="*/ 108973 w 617016"/>
                <a:gd name="connsiteY17" fmla="*/ 446197 h 632177"/>
                <a:gd name="connsiteX18" fmla="*/ 62478 w 617016"/>
                <a:gd name="connsiteY18" fmla="*/ 353208 h 632177"/>
                <a:gd name="connsiteX19" fmla="*/ 0 w 617016"/>
                <a:gd name="connsiteY19" fmla="*/ 189830 h 632177"/>
                <a:gd name="connsiteX20" fmla="*/ 26235 w 617016"/>
                <a:gd name="connsiteY20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33698 w 617016"/>
                <a:gd name="connsiteY13" fmla="*/ 585682 h 632177"/>
                <a:gd name="connsiteX14" fmla="*/ 209712 w 617016"/>
                <a:gd name="connsiteY14" fmla="*/ 531438 h 632177"/>
                <a:gd name="connsiteX15" fmla="*/ 124471 w 617016"/>
                <a:gd name="connsiteY15" fmla="*/ 492692 h 632177"/>
                <a:gd name="connsiteX16" fmla="*/ 108973 w 617016"/>
                <a:gd name="connsiteY16" fmla="*/ 446197 h 632177"/>
                <a:gd name="connsiteX17" fmla="*/ 62478 w 617016"/>
                <a:gd name="connsiteY17" fmla="*/ 353208 h 632177"/>
                <a:gd name="connsiteX18" fmla="*/ 0 w 617016"/>
                <a:gd name="connsiteY18" fmla="*/ 189830 h 632177"/>
                <a:gd name="connsiteX19" fmla="*/ 26235 w 617016"/>
                <a:gd name="connsiteY19" fmla="*/ 87396 h 632177"/>
                <a:gd name="connsiteX0" fmla="*/ 26235 w 617016"/>
                <a:gd name="connsiteY0" fmla="*/ 87396 h 634256"/>
                <a:gd name="connsiteX1" fmla="*/ 134076 w 617016"/>
                <a:gd name="connsiteY1" fmla="*/ 24756 h 634256"/>
                <a:gd name="connsiteX2" fmla="*/ 232959 w 617016"/>
                <a:gd name="connsiteY2" fmla="*/ 4496 h 634256"/>
                <a:gd name="connsiteX3" fmla="*/ 310451 w 617016"/>
                <a:gd name="connsiteY3" fmla="*/ 4496 h 634256"/>
                <a:gd name="connsiteX4" fmla="*/ 414741 w 617016"/>
                <a:gd name="connsiteY4" fmla="*/ 53412 h 634256"/>
                <a:gd name="connsiteX5" fmla="*/ 485049 w 617016"/>
                <a:gd name="connsiteY5" fmla="*/ 182726 h 634256"/>
                <a:gd name="connsiteX6" fmla="*/ 550593 w 617016"/>
                <a:gd name="connsiteY6" fmla="*/ 326974 h 634256"/>
                <a:gd name="connsiteX7" fmla="*/ 610811 w 617016"/>
                <a:gd name="connsiteY7" fmla="*/ 453947 h 634256"/>
                <a:gd name="connsiteX8" fmla="*/ 612668 w 617016"/>
                <a:gd name="connsiteY8" fmla="*/ 546936 h 634256"/>
                <a:gd name="connsiteX9" fmla="*/ 589420 w 617016"/>
                <a:gd name="connsiteY9" fmla="*/ 593431 h 634256"/>
                <a:gd name="connsiteX10" fmla="*/ 480932 w 617016"/>
                <a:gd name="connsiteY10" fmla="*/ 632177 h 634256"/>
                <a:gd name="connsiteX11" fmla="*/ 418939 w 617016"/>
                <a:gd name="connsiteY11" fmla="*/ 624428 h 634256"/>
                <a:gd name="connsiteX12" fmla="*/ 333698 w 617016"/>
                <a:gd name="connsiteY12" fmla="*/ 585682 h 634256"/>
                <a:gd name="connsiteX13" fmla="*/ 209712 w 617016"/>
                <a:gd name="connsiteY13" fmla="*/ 531438 h 634256"/>
                <a:gd name="connsiteX14" fmla="*/ 124471 w 617016"/>
                <a:gd name="connsiteY14" fmla="*/ 492692 h 634256"/>
                <a:gd name="connsiteX15" fmla="*/ 108973 w 617016"/>
                <a:gd name="connsiteY15" fmla="*/ 446197 h 634256"/>
                <a:gd name="connsiteX16" fmla="*/ 62478 w 617016"/>
                <a:gd name="connsiteY16" fmla="*/ 353208 h 634256"/>
                <a:gd name="connsiteX17" fmla="*/ 0 w 617016"/>
                <a:gd name="connsiteY17" fmla="*/ 189830 h 634256"/>
                <a:gd name="connsiteX18" fmla="*/ 26235 w 617016"/>
                <a:gd name="connsiteY18" fmla="*/ 87396 h 634256"/>
                <a:gd name="connsiteX0" fmla="*/ 26235 w 618448"/>
                <a:gd name="connsiteY0" fmla="*/ 87396 h 634256"/>
                <a:gd name="connsiteX1" fmla="*/ 134076 w 618448"/>
                <a:gd name="connsiteY1" fmla="*/ 24756 h 634256"/>
                <a:gd name="connsiteX2" fmla="*/ 232959 w 618448"/>
                <a:gd name="connsiteY2" fmla="*/ 4496 h 634256"/>
                <a:gd name="connsiteX3" fmla="*/ 310451 w 618448"/>
                <a:gd name="connsiteY3" fmla="*/ 4496 h 634256"/>
                <a:gd name="connsiteX4" fmla="*/ 414741 w 618448"/>
                <a:gd name="connsiteY4" fmla="*/ 53412 h 634256"/>
                <a:gd name="connsiteX5" fmla="*/ 485049 w 618448"/>
                <a:gd name="connsiteY5" fmla="*/ 182726 h 634256"/>
                <a:gd name="connsiteX6" fmla="*/ 550593 w 618448"/>
                <a:gd name="connsiteY6" fmla="*/ 326974 h 634256"/>
                <a:gd name="connsiteX7" fmla="*/ 610811 w 618448"/>
                <a:gd name="connsiteY7" fmla="*/ 453947 h 634256"/>
                <a:gd name="connsiteX8" fmla="*/ 612668 w 618448"/>
                <a:gd name="connsiteY8" fmla="*/ 546936 h 634256"/>
                <a:gd name="connsiteX9" fmla="*/ 565608 w 618448"/>
                <a:gd name="connsiteY9" fmla="*/ 612481 h 634256"/>
                <a:gd name="connsiteX10" fmla="*/ 480932 w 618448"/>
                <a:gd name="connsiteY10" fmla="*/ 632177 h 634256"/>
                <a:gd name="connsiteX11" fmla="*/ 418939 w 618448"/>
                <a:gd name="connsiteY11" fmla="*/ 624428 h 634256"/>
                <a:gd name="connsiteX12" fmla="*/ 333698 w 618448"/>
                <a:gd name="connsiteY12" fmla="*/ 585682 h 634256"/>
                <a:gd name="connsiteX13" fmla="*/ 209712 w 618448"/>
                <a:gd name="connsiteY13" fmla="*/ 531438 h 634256"/>
                <a:gd name="connsiteX14" fmla="*/ 124471 w 618448"/>
                <a:gd name="connsiteY14" fmla="*/ 492692 h 634256"/>
                <a:gd name="connsiteX15" fmla="*/ 108973 w 618448"/>
                <a:gd name="connsiteY15" fmla="*/ 446197 h 634256"/>
                <a:gd name="connsiteX16" fmla="*/ 62478 w 618448"/>
                <a:gd name="connsiteY16" fmla="*/ 353208 h 634256"/>
                <a:gd name="connsiteX17" fmla="*/ 0 w 618448"/>
                <a:gd name="connsiteY17" fmla="*/ 189830 h 634256"/>
                <a:gd name="connsiteX18" fmla="*/ 26235 w 618448"/>
                <a:gd name="connsiteY18" fmla="*/ 87396 h 634256"/>
                <a:gd name="connsiteX0" fmla="*/ 26235 w 618448"/>
                <a:gd name="connsiteY0" fmla="*/ 87396 h 634549"/>
                <a:gd name="connsiteX1" fmla="*/ 134076 w 618448"/>
                <a:gd name="connsiteY1" fmla="*/ 24756 h 634549"/>
                <a:gd name="connsiteX2" fmla="*/ 232959 w 618448"/>
                <a:gd name="connsiteY2" fmla="*/ 4496 h 634549"/>
                <a:gd name="connsiteX3" fmla="*/ 310451 w 618448"/>
                <a:gd name="connsiteY3" fmla="*/ 4496 h 634549"/>
                <a:gd name="connsiteX4" fmla="*/ 414741 w 618448"/>
                <a:gd name="connsiteY4" fmla="*/ 53412 h 634549"/>
                <a:gd name="connsiteX5" fmla="*/ 485049 w 618448"/>
                <a:gd name="connsiteY5" fmla="*/ 182726 h 634549"/>
                <a:gd name="connsiteX6" fmla="*/ 550593 w 618448"/>
                <a:gd name="connsiteY6" fmla="*/ 326974 h 634549"/>
                <a:gd name="connsiteX7" fmla="*/ 610811 w 618448"/>
                <a:gd name="connsiteY7" fmla="*/ 453947 h 634549"/>
                <a:gd name="connsiteX8" fmla="*/ 612668 w 618448"/>
                <a:gd name="connsiteY8" fmla="*/ 546936 h 634549"/>
                <a:gd name="connsiteX9" fmla="*/ 565608 w 618448"/>
                <a:gd name="connsiteY9" fmla="*/ 612481 h 634549"/>
                <a:gd name="connsiteX10" fmla="*/ 480932 w 618448"/>
                <a:gd name="connsiteY10" fmla="*/ 632177 h 634549"/>
                <a:gd name="connsiteX11" fmla="*/ 418939 w 618448"/>
                <a:gd name="connsiteY11" fmla="*/ 624428 h 634549"/>
                <a:gd name="connsiteX12" fmla="*/ 309885 w 618448"/>
                <a:gd name="connsiteY12" fmla="*/ 576157 h 634549"/>
                <a:gd name="connsiteX13" fmla="*/ 209712 w 618448"/>
                <a:gd name="connsiteY13" fmla="*/ 531438 h 634549"/>
                <a:gd name="connsiteX14" fmla="*/ 124471 w 618448"/>
                <a:gd name="connsiteY14" fmla="*/ 492692 h 634549"/>
                <a:gd name="connsiteX15" fmla="*/ 108973 w 618448"/>
                <a:gd name="connsiteY15" fmla="*/ 446197 h 634549"/>
                <a:gd name="connsiteX16" fmla="*/ 62478 w 618448"/>
                <a:gd name="connsiteY16" fmla="*/ 353208 h 634549"/>
                <a:gd name="connsiteX17" fmla="*/ 0 w 618448"/>
                <a:gd name="connsiteY17" fmla="*/ 189830 h 634549"/>
                <a:gd name="connsiteX18" fmla="*/ 26235 w 618448"/>
                <a:gd name="connsiteY18" fmla="*/ 87396 h 634549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9712 w 618448"/>
                <a:gd name="connsiteY13" fmla="*/ 531438 h 633568"/>
                <a:gd name="connsiteX14" fmla="*/ 124471 w 618448"/>
                <a:gd name="connsiteY14" fmla="*/ 492692 h 633568"/>
                <a:gd name="connsiteX15" fmla="*/ 108973 w 618448"/>
                <a:gd name="connsiteY15" fmla="*/ 446197 h 633568"/>
                <a:gd name="connsiteX16" fmla="*/ 62478 w 618448"/>
                <a:gd name="connsiteY16" fmla="*/ 353208 h 633568"/>
                <a:gd name="connsiteX17" fmla="*/ 0 w 618448"/>
                <a:gd name="connsiteY17" fmla="*/ 189830 h 633568"/>
                <a:gd name="connsiteX18" fmla="*/ 26235 w 618448"/>
                <a:gd name="connsiteY18" fmla="*/ 87396 h 633568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4949 w 618448"/>
                <a:gd name="connsiteY13" fmla="*/ 555251 h 633568"/>
                <a:gd name="connsiteX14" fmla="*/ 124471 w 618448"/>
                <a:gd name="connsiteY14" fmla="*/ 492692 h 633568"/>
                <a:gd name="connsiteX15" fmla="*/ 108973 w 618448"/>
                <a:gd name="connsiteY15" fmla="*/ 446197 h 633568"/>
                <a:gd name="connsiteX16" fmla="*/ 62478 w 618448"/>
                <a:gd name="connsiteY16" fmla="*/ 353208 h 633568"/>
                <a:gd name="connsiteX17" fmla="*/ 0 w 618448"/>
                <a:gd name="connsiteY17" fmla="*/ 189830 h 633568"/>
                <a:gd name="connsiteX18" fmla="*/ 26235 w 618448"/>
                <a:gd name="connsiteY18" fmla="*/ 87396 h 633568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4949 w 618448"/>
                <a:gd name="connsiteY13" fmla="*/ 555251 h 633568"/>
                <a:gd name="connsiteX14" fmla="*/ 108973 w 618448"/>
                <a:gd name="connsiteY14" fmla="*/ 446197 h 633568"/>
                <a:gd name="connsiteX15" fmla="*/ 62478 w 618448"/>
                <a:gd name="connsiteY15" fmla="*/ 353208 h 633568"/>
                <a:gd name="connsiteX16" fmla="*/ 0 w 618448"/>
                <a:gd name="connsiteY16" fmla="*/ 189830 h 633568"/>
                <a:gd name="connsiteX17" fmla="*/ 26235 w 618448"/>
                <a:gd name="connsiteY17" fmla="*/ 87396 h 633568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4949 w 618448"/>
                <a:gd name="connsiteY13" fmla="*/ 555251 h 633568"/>
                <a:gd name="connsiteX14" fmla="*/ 108973 w 618448"/>
                <a:gd name="connsiteY14" fmla="*/ 446197 h 633568"/>
                <a:gd name="connsiteX15" fmla="*/ 62478 w 618448"/>
                <a:gd name="connsiteY15" fmla="*/ 353208 h 633568"/>
                <a:gd name="connsiteX16" fmla="*/ 0 w 618448"/>
                <a:gd name="connsiteY16" fmla="*/ 189830 h 633568"/>
                <a:gd name="connsiteX17" fmla="*/ 26235 w 618448"/>
                <a:gd name="connsiteY17" fmla="*/ 87396 h 633568"/>
                <a:gd name="connsiteX0" fmla="*/ 26235 w 618448"/>
                <a:gd name="connsiteY0" fmla="*/ 87396 h 632471"/>
                <a:gd name="connsiteX1" fmla="*/ 134076 w 618448"/>
                <a:gd name="connsiteY1" fmla="*/ 24756 h 632471"/>
                <a:gd name="connsiteX2" fmla="*/ 232959 w 618448"/>
                <a:gd name="connsiteY2" fmla="*/ 4496 h 632471"/>
                <a:gd name="connsiteX3" fmla="*/ 310451 w 618448"/>
                <a:gd name="connsiteY3" fmla="*/ 4496 h 632471"/>
                <a:gd name="connsiteX4" fmla="*/ 414741 w 618448"/>
                <a:gd name="connsiteY4" fmla="*/ 53412 h 632471"/>
                <a:gd name="connsiteX5" fmla="*/ 485049 w 618448"/>
                <a:gd name="connsiteY5" fmla="*/ 182726 h 632471"/>
                <a:gd name="connsiteX6" fmla="*/ 550593 w 618448"/>
                <a:gd name="connsiteY6" fmla="*/ 326974 h 632471"/>
                <a:gd name="connsiteX7" fmla="*/ 610811 w 618448"/>
                <a:gd name="connsiteY7" fmla="*/ 453947 h 632471"/>
                <a:gd name="connsiteX8" fmla="*/ 612668 w 618448"/>
                <a:gd name="connsiteY8" fmla="*/ 546936 h 632471"/>
                <a:gd name="connsiteX9" fmla="*/ 565608 w 618448"/>
                <a:gd name="connsiteY9" fmla="*/ 612481 h 632471"/>
                <a:gd name="connsiteX10" fmla="*/ 480932 w 618448"/>
                <a:gd name="connsiteY10" fmla="*/ 632177 h 632471"/>
                <a:gd name="connsiteX11" fmla="*/ 305122 w 618448"/>
                <a:gd name="connsiteY11" fmla="*/ 619020 h 632471"/>
                <a:gd name="connsiteX12" fmla="*/ 204949 w 618448"/>
                <a:gd name="connsiteY12" fmla="*/ 555251 h 632471"/>
                <a:gd name="connsiteX13" fmla="*/ 108973 w 618448"/>
                <a:gd name="connsiteY13" fmla="*/ 446197 h 632471"/>
                <a:gd name="connsiteX14" fmla="*/ 62478 w 618448"/>
                <a:gd name="connsiteY14" fmla="*/ 353208 h 632471"/>
                <a:gd name="connsiteX15" fmla="*/ 0 w 618448"/>
                <a:gd name="connsiteY15" fmla="*/ 189830 h 632471"/>
                <a:gd name="connsiteX16" fmla="*/ 26235 w 618448"/>
                <a:gd name="connsiteY16" fmla="*/ 87396 h 632471"/>
                <a:gd name="connsiteX0" fmla="*/ 0 w 618448"/>
                <a:gd name="connsiteY0" fmla="*/ 189830 h 632471"/>
                <a:gd name="connsiteX1" fmla="*/ 134076 w 618448"/>
                <a:gd name="connsiteY1" fmla="*/ 24756 h 632471"/>
                <a:gd name="connsiteX2" fmla="*/ 232959 w 618448"/>
                <a:gd name="connsiteY2" fmla="*/ 4496 h 632471"/>
                <a:gd name="connsiteX3" fmla="*/ 310451 w 618448"/>
                <a:gd name="connsiteY3" fmla="*/ 4496 h 632471"/>
                <a:gd name="connsiteX4" fmla="*/ 414741 w 618448"/>
                <a:gd name="connsiteY4" fmla="*/ 53412 h 632471"/>
                <a:gd name="connsiteX5" fmla="*/ 485049 w 618448"/>
                <a:gd name="connsiteY5" fmla="*/ 182726 h 632471"/>
                <a:gd name="connsiteX6" fmla="*/ 550593 w 618448"/>
                <a:gd name="connsiteY6" fmla="*/ 326974 h 632471"/>
                <a:gd name="connsiteX7" fmla="*/ 610811 w 618448"/>
                <a:gd name="connsiteY7" fmla="*/ 453947 h 632471"/>
                <a:gd name="connsiteX8" fmla="*/ 612668 w 618448"/>
                <a:gd name="connsiteY8" fmla="*/ 546936 h 632471"/>
                <a:gd name="connsiteX9" fmla="*/ 565608 w 618448"/>
                <a:gd name="connsiteY9" fmla="*/ 612481 h 632471"/>
                <a:gd name="connsiteX10" fmla="*/ 480932 w 618448"/>
                <a:gd name="connsiteY10" fmla="*/ 632177 h 632471"/>
                <a:gd name="connsiteX11" fmla="*/ 305122 w 618448"/>
                <a:gd name="connsiteY11" fmla="*/ 619020 h 632471"/>
                <a:gd name="connsiteX12" fmla="*/ 204949 w 618448"/>
                <a:gd name="connsiteY12" fmla="*/ 555251 h 632471"/>
                <a:gd name="connsiteX13" fmla="*/ 108973 w 618448"/>
                <a:gd name="connsiteY13" fmla="*/ 446197 h 632471"/>
                <a:gd name="connsiteX14" fmla="*/ 62478 w 618448"/>
                <a:gd name="connsiteY14" fmla="*/ 353208 h 632471"/>
                <a:gd name="connsiteX15" fmla="*/ 0 w 618448"/>
                <a:gd name="connsiteY15" fmla="*/ 189830 h 632471"/>
                <a:gd name="connsiteX0" fmla="*/ 624 w 619072"/>
                <a:gd name="connsiteY0" fmla="*/ 189830 h 632471"/>
                <a:gd name="connsiteX1" fmla="*/ 134700 w 619072"/>
                <a:gd name="connsiteY1" fmla="*/ 24756 h 632471"/>
                <a:gd name="connsiteX2" fmla="*/ 233583 w 619072"/>
                <a:gd name="connsiteY2" fmla="*/ 4496 h 632471"/>
                <a:gd name="connsiteX3" fmla="*/ 311075 w 619072"/>
                <a:gd name="connsiteY3" fmla="*/ 4496 h 632471"/>
                <a:gd name="connsiteX4" fmla="*/ 415365 w 619072"/>
                <a:gd name="connsiteY4" fmla="*/ 53412 h 632471"/>
                <a:gd name="connsiteX5" fmla="*/ 485673 w 619072"/>
                <a:gd name="connsiteY5" fmla="*/ 182726 h 632471"/>
                <a:gd name="connsiteX6" fmla="*/ 551217 w 619072"/>
                <a:gd name="connsiteY6" fmla="*/ 326974 h 632471"/>
                <a:gd name="connsiteX7" fmla="*/ 611435 w 619072"/>
                <a:gd name="connsiteY7" fmla="*/ 453947 h 632471"/>
                <a:gd name="connsiteX8" fmla="*/ 613292 w 619072"/>
                <a:gd name="connsiteY8" fmla="*/ 546936 h 632471"/>
                <a:gd name="connsiteX9" fmla="*/ 566232 w 619072"/>
                <a:gd name="connsiteY9" fmla="*/ 612481 h 632471"/>
                <a:gd name="connsiteX10" fmla="*/ 481556 w 619072"/>
                <a:gd name="connsiteY10" fmla="*/ 632177 h 632471"/>
                <a:gd name="connsiteX11" fmla="*/ 305746 w 619072"/>
                <a:gd name="connsiteY11" fmla="*/ 619020 h 632471"/>
                <a:gd name="connsiteX12" fmla="*/ 205573 w 619072"/>
                <a:gd name="connsiteY12" fmla="*/ 555251 h 632471"/>
                <a:gd name="connsiteX13" fmla="*/ 109597 w 619072"/>
                <a:gd name="connsiteY13" fmla="*/ 446197 h 632471"/>
                <a:gd name="connsiteX14" fmla="*/ 63102 w 619072"/>
                <a:gd name="connsiteY14" fmla="*/ 353208 h 632471"/>
                <a:gd name="connsiteX15" fmla="*/ 624 w 619072"/>
                <a:gd name="connsiteY15" fmla="*/ 189830 h 632471"/>
                <a:gd name="connsiteX0" fmla="*/ 624 w 619072"/>
                <a:gd name="connsiteY0" fmla="*/ 189171 h 631812"/>
                <a:gd name="connsiteX1" fmla="*/ 134700 w 619072"/>
                <a:gd name="connsiteY1" fmla="*/ 24097 h 631812"/>
                <a:gd name="connsiteX2" fmla="*/ 311075 w 619072"/>
                <a:gd name="connsiteY2" fmla="*/ 3837 h 631812"/>
                <a:gd name="connsiteX3" fmla="*/ 415365 w 619072"/>
                <a:gd name="connsiteY3" fmla="*/ 52753 h 631812"/>
                <a:gd name="connsiteX4" fmla="*/ 485673 w 619072"/>
                <a:gd name="connsiteY4" fmla="*/ 182067 h 631812"/>
                <a:gd name="connsiteX5" fmla="*/ 551217 w 619072"/>
                <a:gd name="connsiteY5" fmla="*/ 326315 h 631812"/>
                <a:gd name="connsiteX6" fmla="*/ 611435 w 619072"/>
                <a:gd name="connsiteY6" fmla="*/ 453288 h 631812"/>
                <a:gd name="connsiteX7" fmla="*/ 613292 w 619072"/>
                <a:gd name="connsiteY7" fmla="*/ 546277 h 631812"/>
                <a:gd name="connsiteX8" fmla="*/ 566232 w 619072"/>
                <a:gd name="connsiteY8" fmla="*/ 611822 h 631812"/>
                <a:gd name="connsiteX9" fmla="*/ 481556 w 619072"/>
                <a:gd name="connsiteY9" fmla="*/ 631518 h 631812"/>
                <a:gd name="connsiteX10" fmla="*/ 305746 w 619072"/>
                <a:gd name="connsiteY10" fmla="*/ 618361 h 631812"/>
                <a:gd name="connsiteX11" fmla="*/ 205573 w 619072"/>
                <a:gd name="connsiteY11" fmla="*/ 554592 h 631812"/>
                <a:gd name="connsiteX12" fmla="*/ 109597 w 619072"/>
                <a:gd name="connsiteY12" fmla="*/ 445538 h 631812"/>
                <a:gd name="connsiteX13" fmla="*/ 63102 w 619072"/>
                <a:gd name="connsiteY13" fmla="*/ 352549 h 631812"/>
                <a:gd name="connsiteX14" fmla="*/ 624 w 619072"/>
                <a:gd name="connsiteY14" fmla="*/ 189171 h 631812"/>
                <a:gd name="connsiteX0" fmla="*/ 624 w 619072"/>
                <a:gd name="connsiteY0" fmla="*/ 193936 h 636577"/>
                <a:gd name="connsiteX1" fmla="*/ 134700 w 619072"/>
                <a:gd name="connsiteY1" fmla="*/ 28862 h 636577"/>
                <a:gd name="connsiteX2" fmla="*/ 311075 w 619072"/>
                <a:gd name="connsiteY2" fmla="*/ 8602 h 636577"/>
                <a:gd name="connsiteX3" fmla="*/ 415365 w 619072"/>
                <a:gd name="connsiteY3" fmla="*/ 57518 h 636577"/>
                <a:gd name="connsiteX4" fmla="*/ 485673 w 619072"/>
                <a:gd name="connsiteY4" fmla="*/ 186832 h 636577"/>
                <a:gd name="connsiteX5" fmla="*/ 551217 w 619072"/>
                <a:gd name="connsiteY5" fmla="*/ 331080 h 636577"/>
                <a:gd name="connsiteX6" fmla="*/ 611435 w 619072"/>
                <a:gd name="connsiteY6" fmla="*/ 458053 h 636577"/>
                <a:gd name="connsiteX7" fmla="*/ 613292 w 619072"/>
                <a:gd name="connsiteY7" fmla="*/ 551042 h 636577"/>
                <a:gd name="connsiteX8" fmla="*/ 566232 w 619072"/>
                <a:gd name="connsiteY8" fmla="*/ 616587 h 636577"/>
                <a:gd name="connsiteX9" fmla="*/ 481556 w 619072"/>
                <a:gd name="connsiteY9" fmla="*/ 636283 h 636577"/>
                <a:gd name="connsiteX10" fmla="*/ 305746 w 619072"/>
                <a:gd name="connsiteY10" fmla="*/ 623126 h 636577"/>
                <a:gd name="connsiteX11" fmla="*/ 205573 w 619072"/>
                <a:gd name="connsiteY11" fmla="*/ 559357 h 636577"/>
                <a:gd name="connsiteX12" fmla="*/ 109597 w 619072"/>
                <a:gd name="connsiteY12" fmla="*/ 450303 h 636577"/>
                <a:gd name="connsiteX13" fmla="*/ 63102 w 619072"/>
                <a:gd name="connsiteY13" fmla="*/ 357314 h 636577"/>
                <a:gd name="connsiteX14" fmla="*/ 624 w 619072"/>
                <a:gd name="connsiteY14" fmla="*/ 193936 h 636577"/>
                <a:gd name="connsiteX0" fmla="*/ 624 w 619072"/>
                <a:gd name="connsiteY0" fmla="*/ 193936 h 636577"/>
                <a:gd name="connsiteX1" fmla="*/ 134700 w 619072"/>
                <a:gd name="connsiteY1" fmla="*/ 28862 h 636577"/>
                <a:gd name="connsiteX2" fmla="*/ 311075 w 619072"/>
                <a:gd name="connsiteY2" fmla="*/ 8602 h 636577"/>
                <a:gd name="connsiteX3" fmla="*/ 415365 w 619072"/>
                <a:gd name="connsiteY3" fmla="*/ 57518 h 636577"/>
                <a:gd name="connsiteX4" fmla="*/ 485673 w 619072"/>
                <a:gd name="connsiteY4" fmla="*/ 186832 h 636577"/>
                <a:gd name="connsiteX5" fmla="*/ 551217 w 619072"/>
                <a:gd name="connsiteY5" fmla="*/ 331080 h 636577"/>
                <a:gd name="connsiteX6" fmla="*/ 611435 w 619072"/>
                <a:gd name="connsiteY6" fmla="*/ 458053 h 636577"/>
                <a:gd name="connsiteX7" fmla="*/ 613292 w 619072"/>
                <a:gd name="connsiteY7" fmla="*/ 551042 h 636577"/>
                <a:gd name="connsiteX8" fmla="*/ 566232 w 619072"/>
                <a:gd name="connsiteY8" fmla="*/ 616587 h 636577"/>
                <a:gd name="connsiteX9" fmla="*/ 481556 w 619072"/>
                <a:gd name="connsiteY9" fmla="*/ 636283 h 636577"/>
                <a:gd name="connsiteX10" fmla="*/ 305746 w 619072"/>
                <a:gd name="connsiteY10" fmla="*/ 623126 h 636577"/>
                <a:gd name="connsiteX11" fmla="*/ 205573 w 619072"/>
                <a:gd name="connsiteY11" fmla="*/ 559357 h 636577"/>
                <a:gd name="connsiteX12" fmla="*/ 109597 w 619072"/>
                <a:gd name="connsiteY12" fmla="*/ 450303 h 636577"/>
                <a:gd name="connsiteX13" fmla="*/ 63102 w 619072"/>
                <a:gd name="connsiteY13" fmla="*/ 357314 h 636577"/>
                <a:gd name="connsiteX14" fmla="*/ 624 w 619072"/>
                <a:gd name="connsiteY14" fmla="*/ 193936 h 636577"/>
                <a:gd name="connsiteX0" fmla="*/ 624 w 619072"/>
                <a:gd name="connsiteY0" fmla="*/ 193936 h 636577"/>
                <a:gd name="connsiteX1" fmla="*/ 134700 w 619072"/>
                <a:gd name="connsiteY1" fmla="*/ 28862 h 636577"/>
                <a:gd name="connsiteX2" fmla="*/ 311075 w 619072"/>
                <a:gd name="connsiteY2" fmla="*/ 8602 h 636577"/>
                <a:gd name="connsiteX3" fmla="*/ 415365 w 619072"/>
                <a:gd name="connsiteY3" fmla="*/ 57518 h 636577"/>
                <a:gd name="connsiteX4" fmla="*/ 485673 w 619072"/>
                <a:gd name="connsiteY4" fmla="*/ 186832 h 636577"/>
                <a:gd name="connsiteX5" fmla="*/ 551217 w 619072"/>
                <a:gd name="connsiteY5" fmla="*/ 331080 h 636577"/>
                <a:gd name="connsiteX6" fmla="*/ 611435 w 619072"/>
                <a:gd name="connsiteY6" fmla="*/ 458053 h 636577"/>
                <a:gd name="connsiteX7" fmla="*/ 613292 w 619072"/>
                <a:gd name="connsiteY7" fmla="*/ 551042 h 636577"/>
                <a:gd name="connsiteX8" fmla="*/ 566232 w 619072"/>
                <a:gd name="connsiteY8" fmla="*/ 616587 h 636577"/>
                <a:gd name="connsiteX9" fmla="*/ 481556 w 619072"/>
                <a:gd name="connsiteY9" fmla="*/ 636283 h 636577"/>
                <a:gd name="connsiteX10" fmla="*/ 305746 w 619072"/>
                <a:gd name="connsiteY10" fmla="*/ 623126 h 636577"/>
                <a:gd name="connsiteX11" fmla="*/ 205573 w 619072"/>
                <a:gd name="connsiteY11" fmla="*/ 559357 h 636577"/>
                <a:gd name="connsiteX12" fmla="*/ 109597 w 619072"/>
                <a:gd name="connsiteY12" fmla="*/ 450303 h 636577"/>
                <a:gd name="connsiteX13" fmla="*/ 63102 w 619072"/>
                <a:gd name="connsiteY13" fmla="*/ 357314 h 636577"/>
                <a:gd name="connsiteX14" fmla="*/ 624 w 619072"/>
                <a:gd name="connsiteY14" fmla="*/ 193936 h 636577"/>
                <a:gd name="connsiteX0" fmla="*/ 1117 w 619565"/>
                <a:gd name="connsiteY0" fmla="*/ 193936 h 636577"/>
                <a:gd name="connsiteX1" fmla="*/ 135193 w 619565"/>
                <a:gd name="connsiteY1" fmla="*/ 28862 h 636577"/>
                <a:gd name="connsiteX2" fmla="*/ 311568 w 619565"/>
                <a:gd name="connsiteY2" fmla="*/ 8602 h 636577"/>
                <a:gd name="connsiteX3" fmla="*/ 415858 w 619565"/>
                <a:gd name="connsiteY3" fmla="*/ 57518 h 636577"/>
                <a:gd name="connsiteX4" fmla="*/ 486166 w 619565"/>
                <a:gd name="connsiteY4" fmla="*/ 186832 h 636577"/>
                <a:gd name="connsiteX5" fmla="*/ 551710 w 619565"/>
                <a:gd name="connsiteY5" fmla="*/ 331080 h 636577"/>
                <a:gd name="connsiteX6" fmla="*/ 611928 w 619565"/>
                <a:gd name="connsiteY6" fmla="*/ 458053 h 636577"/>
                <a:gd name="connsiteX7" fmla="*/ 613785 w 619565"/>
                <a:gd name="connsiteY7" fmla="*/ 551042 h 636577"/>
                <a:gd name="connsiteX8" fmla="*/ 566725 w 619565"/>
                <a:gd name="connsiteY8" fmla="*/ 616587 h 636577"/>
                <a:gd name="connsiteX9" fmla="*/ 482049 w 619565"/>
                <a:gd name="connsiteY9" fmla="*/ 636283 h 636577"/>
                <a:gd name="connsiteX10" fmla="*/ 306239 w 619565"/>
                <a:gd name="connsiteY10" fmla="*/ 623126 h 636577"/>
                <a:gd name="connsiteX11" fmla="*/ 206066 w 619565"/>
                <a:gd name="connsiteY11" fmla="*/ 559357 h 636577"/>
                <a:gd name="connsiteX12" fmla="*/ 110090 w 619565"/>
                <a:gd name="connsiteY12" fmla="*/ 450303 h 636577"/>
                <a:gd name="connsiteX13" fmla="*/ 63595 w 619565"/>
                <a:gd name="connsiteY13" fmla="*/ 357314 h 636577"/>
                <a:gd name="connsiteX14" fmla="*/ 1117 w 619565"/>
                <a:gd name="connsiteY14" fmla="*/ 193936 h 636577"/>
                <a:gd name="connsiteX0" fmla="*/ 1117 w 619565"/>
                <a:gd name="connsiteY0" fmla="*/ 193936 h 636577"/>
                <a:gd name="connsiteX1" fmla="*/ 135193 w 619565"/>
                <a:gd name="connsiteY1" fmla="*/ 28862 h 636577"/>
                <a:gd name="connsiteX2" fmla="*/ 311568 w 619565"/>
                <a:gd name="connsiteY2" fmla="*/ 8602 h 636577"/>
                <a:gd name="connsiteX3" fmla="*/ 415858 w 619565"/>
                <a:gd name="connsiteY3" fmla="*/ 57518 h 636577"/>
                <a:gd name="connsiteX4" fmla="*/ 486166 w 619565"/>
                <a:gd name="connsiteY4" fmla="*/ 186832 h 636577"/>
                <a:gd name="connsiteX5" fmla="*/ 551710 w 619565"/>
                <a:gd name="connsiteY5" fmla="*/ 331080 h 636577"/>
                <a:gd name="connsiteX6" fmla="*/ 611928 w 619565"/>
                <a:gd name="connsiteY6" fmla="*/ 458053 h 636577"/>
                <a:gd name="connsiteX7" fmla="*/ 613785 w 619565"/>
                <a:gd name="connsiteY7" fmla="*/ 551042 h 636577"/>
                <a:gd name="connsiteX8" fmla="*/ 566725 w 619565"/>
                <a:gd name="connsiteY8" fmla="*/ 616587 h 636577"/>
                <a:gd name="connsiteX9" fmla="*/ 482049 w 619565"/>
                <a:gd name="connsiteY9" fmla="*/ 636283 h 636577"/>
                <a:gd name="connsiteX10" fmla="*/ 306239 w 619565"/>
                <a:gd name="connsiteY10" fmla="*/ 623126 h 636577"/>
                <a:gd name="connsiteX11" fmla="*/ 206066 w 619565"/>
                <a:gd name="connsiteY11" fmla="*/ 559357 h 636577"/>
                <a:gd name="connsiteX12" fmla="*/ 110090 w 619565"/>
                <a:gd name="connsiteY12" fmla="*/ 450303 h 636577"/>
                <a:gd name="connsiteX13" fmla="*/ 63595 w 619565"/>
                <a:gd name="connsiteY13" fmla="*/ 357314 h 636577"/>
                <a:gd name="connsiteX14" fmla="*/ 1117 w 619565"/>
                <a:gd name="connsiteY14" fmla="*/ 193936 h 636577"/>
                <a:gd name="connsiteX0" fmla="*/ 1117 w 619565"/>
                <a:gd name="connsiteY0" fmla="*/ 193936 h 636577"/>
                <a:gd name="connsiteX1" fmla="*/ 135193 w 619565"/>
                <a:gd name="connsiteY1" fmla="*/ 28862 h 636577"/>
                <a:gd name="connsiteX2" fmla="*/ 311568 w 619565"/>
                <a:gd name="connsiteY2" fmla="*/ 8602 h 636577"/>
                <a:gd name="connsiteX3" fmla="*/ 415858 w 619565"/>
                <a:gd name="connsiteY3" fmla="*/ 57518 h 636577"/>
                <a:gd name="connsiteX4" fmla="*/ 486166 w 619565"/>
                <a:gd name="connsiteY4" fmla="*/ 186832 h 636577"/>
                <a:gd name="connsiteX5" fmla="*/ 551710 w 619565"/>
                <a:gd name="connsiteY5" fmla="*/ 331080 h 636577"/>
                <a:gd name="connsiteX6" fmla="*/ 611928 w 619565"/>
                <a:gd name="connsiteY6" fmla="*/ 458053 h 636577"/>
                <a:gd name="connsiteX7" fmla="*/ 613785 w 619565"/>
                <a:gd name="connsiteY7" fmla="*/ 551042 h 636577"/>
                <a:gd name="connsiteX8" fmla="*/ 566725 w 619565"/>
                <a:gd name="connsiteY8" fmla="*/ 616587 h 636577"/>
                <a:gd name="connsiteX9" fmla="*/ 482049 w 619565"/>
                <a:gd name="connsiteY9" fmla="*/ 636283 h 636577"/>
                <a:gd name="connsiteX10" fmla="*/ 306239 w 619565"/>
                <a:gd name="connsiteY10" fmla="*/ 623126 h 636577"/>
                <a:gd name="connsiteX11" fmla="*/ 206066 w 619565"/>
                <a:gd name="connsiteY11" fmla="*/ 559357 h 636577"/>
                <a:gd name="connsiteX12" fmla="*/ 133903 w 619565"/>
                <a:gd name="connsiteY12" fmla="*/ 450303 h 636577"/>
                <a:gd name="connsiteX13" fmla="*/ 63595 w 619565"/>
                <a:gd name="connsiteY13" fmla="*/ 357314 h 636577"/>
                <a:gd name="connsiteX14" fmla="*/ 1117 w 619565"/>
                <a:gd name="connsiteY14" fmla="*/ 193936 h 636577"/>
                <a:gd name="connsiteX0" fmla="*/ 1117 w 619565"/>
                <a:gd name="connsiteY0" fmla="*/ 194840 h 637481"/>
                <a:gd name="connsiteX1" fmla="*/ 135193 w 619565"/>
                <a:gd name="connsiteY1" fmla="*/ 29766 h 637481"/>
                <a:gd name="connsiteX2" fmla="*/ 311568 w 619565"/>
                <a:gd name="connsiteY2" fmla="*/ 9506 h 637481"/>
                <a:gd name="connsiteX3" fmla="*/ 401571 w 619565"/>
                <a:gd name="connsiteY3" fmla="*/ 72709 h 637481"/>
                <a:gd name="connsiteX4" fmla="*/ 486166 w 619565"/>
                <a:gd name="connsiteY4" fmla="*/ 187736 h 637481"/>
                <a:gd name="connsiteX5" fmla="*/ 551710 w 619565"/>
                <a:gd name="connsiteY5" fmla="*/ 331984 h 637481"/>
                <a:gd name="connsiteX6" fmla="*/ 611928 w 619565"/>
                <a:gd name="connsiteY6" fmla="*/ 458957 h 637481"/>
                <a:gd name="connsiteX7" fmla="*/ 613785 w 619565"/>
                <a:gd name="connsiteY7" fmla="*/ 551946 h 637481"/>
                <a:gd name="connsiteX8" fmla="*/ 566725 w 619565"/>
                <a:gd name="connsiteY8" fmla="*/ 617491 h 637481"/>
                <a:gd name="connsiteX9" fmla="*/ 482049 w 619565"/>
                <a:gd name="connsiteY9" fmla="*/ 637187 h 637481"/>
                <a:gd name="connsiteX10" fmla="*/ 306239 w 619565"/>
                <a:gd name="connsiteY10" fmla="*/ 624030 h 637481"/>
                <a:gd name="connsiteX11" fmla="*/ 206066 w 619565"/>
                <a:gd name="connsiteY11" fmla="*/ 560261 h 637481"/>
                <a:gd name="connsiteX12" fmla="*/ 133903 w 619565"/>
                <a:gd name="connsiteY12" fmla="*/ 451207 h 637481"/>
                <a:gd name="connsiteX13" fmla="*/ 63595 w 619565"/>
                <a:gd name="connsiteY13" fmla="*/ 358218 h 637481"/>
                <a:gd name="connsiteX14" fmla="*/ 1117 w 619565"/>
                <a:gd name="connsiteY14" fmla="*/ 194840 h 637481"/>
                <a:gd name="connsiteX0" fmla="*/ 1117 w 619565"/>
                <a:gd name="connsiteY0" fmla="*/ 194840 h 637481"/>
                <a:gd name="connsiteX1" fmla="*/ 135193 w 619565"/>
                <a:gd name="connsiteY1" fmla="*/ 29766 h 637481"/>
                <a:gd name="connsiteX2" fmla="*/ 311568 w 619565"/>
                <a:gd name="connsiteY2" fmla="*/ 9506 h 637481"/>
                <a:gd name="connsiteX3" fmla="*/ 401571 w 619565"/>
                <a:gd name="connsiteY3" fmla="*/ 72709 h 637481"/>
                <a:gd name="connsiteX4" fmla="*/ 471878 w 619565"/>
                <a:gd name="connsiteY4" fmla="*/ 187736 h 637481"/>
                <a:gd name="connsiteX5" fmla="*/ 551710 w 619565"/>
                <a:gd name="connsiteY5" fmla="*/ 331984 h 637481"/>
                <a:gd name="connsiteX6" fmla="*/ 611928 w 619565"/>
                <a:gd name="connsiteY6" fmla="*/ 458957 h 637481"/>
                <a:gd name="connsiteX7" fmla="*/ 613785 w 619565"/>
                <a:gd name="connsiteY7" fmla="*/ 551946 h 637481"/>
                <a:gd name="connsiteX8" fmla="*/ 566725 w 619565"/>
                <a:gd name="connsiteY8" fmla="*/ 617491 h 637481"/>
                <a:gd name="connsiteX9" fmla="*/ 482049 w 619565"/>
                <a:gd name="connsiteY9" fmla="*/ 637187 h 637481"/>
                <a:gd name="connsiteX10" fmla="*/ 306239 w 619565"/>
                <a:gd name="connsiteY10" fmla="*/ 624030 h 637481"/>
                <a:gd name="connsiteX11" fmla="*/ 206066 w 619565"/>
                <a:gd name="connsiteY11" fmla="*/ 560261 h 637481"/>
                <a:gd name="connsiteX12" fmla="*/ 133903 w 619565"/>
                <a:gd name="connsiteY12" fmla="*/ 451207 h 637481"/>
                <a:gd name="connsiteX13" fmla="*/ 63595 w 619565"/>
                <a:gd name="connsiteY13" fmla="*/ 358218 h 637481"/>
                <a:gd name="connsiteX14" fmla="*/ 1117 w 619565"/>
                <a:gd name="connsiteY14" fmla="*/ 194840 h 637481"/>
                <a:gd name="connsiteX0" fmla="*/ 0 w 618448"/>
                <a:gd name="connsiteY0" fmla="*/ 194840 h 637481"/>
                <a:gd name="connsiteX1" fmla="*/ 134076 w 618448"/>
                <a:gd name="connsiteY1" fmla="*/ 29766 h 637481"/>
                <a:gd name="connsiteX2" fmla="*/ 310451 w 618448"/>
                <a:gd name="connsiteY2" fmla="*/ 9506 h 637481"/>
                <a:gd name="connsiteX3" fmla="*/ 400454 w 618448"/>
                <a:gd name="connsiteY3" fmla="*/ 72709 h 637481"/>
                <a:gd name="connsiteX4" fmla="*/ 470761 w 618448"/>
                <a:gd name="connsiteY4" fmla="*/ 187736 h 637481"/>
                <a:gd name="connsiteX5" fmla="*/ 550593 w 618448"/>
                <a:gd name="connsiteY5" fmla="*/ 331984 h 637481"/>
                <a:gd name="connsiteX6" fmla="*/ 610811 w 618448"/>
                <a:gd name="connsiteY6" fmla="*/ 458957 h 637481"/>
                <a:gd name="connsiteX7" fmla="*/ 612668 w 618448"/>
                <a:gd name="connsiteY7" fmla="*/ 551946 h 637481"/>
                <a:gd name="connsiteX8" fmla="*/ 565608 w 618448"/>
                <a:gd name="connsiteY8" fmla="*/ 617491 h 637481"/>
                <a:gd name="connsiteX9" fmla="*/ 480932 w 618448"/>
                <a:gd name="connsiteY9" fmla="*/ 637187 h 637481"/>
                <a:gd name="connsiteX10" fmla="*/ 305122 w 618448"/>
                <a:gd name="connsiteY10" fmla="*/ 624030 h 637481"/>
                <a:gd name="connsiteX11" fmla="*/ 204949 w 618448"/>
                <a:gd name="connsiteY11" fmla="*/ 560261 h 637481"/>
                <a:gd name="connsiteX12" fmla="*/ 132786 w 618448"/>
                <a:gd name="connsiteY12" fmla="*/ 451207 h 637481"/>
                <a:gd name="connsiteX13" fmla="*/ 62478 w 618448"/>
                <a:gd name="connsiteY13" fmla="*/ 358218 h 637481"/>
                <a:gd name="connsiteX14" fmla="*/ 0 w 618448"/>
                <a:gd name="connsiteY14" fmla="*/ 194840 h 637481"/>
                <a:gd name="connsiteX0" fmla="*/ 0 w 618448"/>
                <a:gd name="connsiteY0" fmla="*/ 194840 h 637481"/>
                <a:gd name="connsiteX1" fmla="*/ 134076 w 618448"/>
                <a:gd name="connsiteY1" fmla="*/ 29766 h 637481"/>
                <a:gd name="connsiteX2" fmla="*/ 310451 w 618448"/>
                <a:gd name="connsiteY2" fmla="*/ 9506 h 637481"/>
                <a:gd name="connsiteX3" fmla="*/ 400454 w 618448"/>
                <a:gd name="connsiteY3" fmla="*/ 72709 h 637481"/>
                <a:gd name="connsiteX4" fmla="*/ 470761 w 618448"/>
                <a:gd name="connsiteY4" fmla="*/ 187736 h 637481"/>
                <a:gd name="connsiteX5" fmla="*/ 550593 w 618448"/>
                <a:gd name="connsiteY5" fmla="*/ 331984 h 637481"/>
                <a:gd name="connsiteX6" fmla="*/ 610811 w 618448"/>
                <a:gd name="connsiteY6" fmla="*/ 458957 h 637481"/>
                <a:gd name="connsiteX7" fmla="*/ 612668 w 618448"/>
                <a:gd name="connsiteY7" fmla="*/ 551946 h 637481"/>
                <a:gd name="connsiteX8" fmla="*/ 565608 w 618448"/>
                <a:gd name="connsiteY8" fmla="*/ 617491 h 637481"/>
                <a:gd name="connsiteX9" fmla="*/ 480932 w 618448"/>
                <a:gd name="connsiteY9" fmla="*/ 637187 h 637481"/>
                <a:gd name="connsiteX10" fmla="*/ 305122 w 618448"/>
                <a:gd name="connsiteY10" fmla="*/ 624030 h 637481"/>
                <a:gd name="connsiteX11" fmla="*/ 204949 w 618448"/>
                <a:gd name="connsiteY11" fmla="*/ 560261 h 637481"/>
                <a:gd name="connsiteX12" fmla="*/ 132786 w 618448"/>
                <a:gd name="connsiteY12" fmla="*/ 451207 h 637481"/>
                <a:gd name="connsiteX13" fmla="*/ 91053 w 618448"/>
                <a:gd name="connsiteY13" fmla="*/ 343930 h 637481"/>
                <a:gd name="connsiteX14" fmla="*/ 0 w 618448"/>
                <a:gd name="connsiteY14" fmla="*/ 194840 h 637481"/>
                <a:gd name="connsiteX0" fmla="*/ 0 w 618448"/>
                <a:gd name="connsiteY0" fmla="*/ 229703 h 672344"/>
                <a:gd name="connsiteX1" fmla="*/ 95976 w 618448"/>
                <a:gd name="connsiteY1" fmla="*/ 17004 h 672344"/>
                <a:gd name="connsiteX2" fmla="*/ 310451 w 618448"/>
                <a:gd name="connsiteY2" fmla="*/ 44369 h 672344"/>
                <a:gd name="connsiteX3" fmla="*/ 400454 w 618448"/>
                <a:gd name="connsiteY3" fmla="*/ 107572 h 672344"/>
                <a:gd name="connsiteX4" fmla="*/ 470761 w 618448"/>
                <a:gd name="connsiteY4" fmla="*/ 222599 h 672344"/>
                <a:gd name="connsiteX5" fmla="*/ 550593 w 618448"/>
                <a:gd name="connsiteY5" fmla="*/ 366847 h 672344"/>
                <a:gd name="connsiteX6" fmla="*/ 610811 w 618448"/>
                <a:gd name="connsiteY6" fmla="*/ 493820 h 672344"/>
                <a:gd name="connsiteX7" fmla="*/ 612668 w 618448"/>
                <a:gd name="connsiteY7" fmla="*/ 586809 h 672344"/>
                <a:gd name="connsiteX8" fmla="*/ 565608 w 618448"/>
                <a:gd name="connsiteY8" fmla="*/ 652354 h 672344"/>
                <a:gd name="connsiteX9" fmla="*/ 480932 w 618448"/>
                <a:gd name="connsiteY9" fmla="*/ 672050 h 672344"/>
                <a:gd name="connsiteX10" fmla="*/ 305122 w 618448"/>
                <a:gd name="connsiteY10" fmla="*/ 658893 h 672344"/>
                <a:gd name="connsiteX11" fmla="*/ 204949 w 618448"/>
                <a:gd name="connsiteY11" fmla="*/ 595124 h 672344"/>
                <a:gd name="connsiteX12" fmla="*/ 132786 w 618448"/>
                <a:gd name="connsiteY12" fmla="*/ 486070 h 672344"/>
                <a:gd name="connsiteX13" fmla="*/ 91053 w 618448"/>
                <a:gd name="connsiteY13" fmla="*/ 378793 h 672344"/>
                <a:gd name="connsiteX14" fmla="*/ 0 w 618448"/>
                <a:gd name="connsiteY14" fmla="*/ 229703 h 672344"/>
                <a:gd name="connsiteX0" fmla="*/ 0 w 618448"/>
                <a:gd name="connsiteY0" fmla="*/ 212719 h 655360"/>
                <a:gd name="connsiteX1" fmla="*/ 95976 w 618448"/>
                <a:gd name="connsiteY1" fmla="*/ 20 h 655360"/>
                <a:gd name="connsiteX2" fmla="*/ 310451 w 618448"/>
                <a:gd name="connsiteY2" fmla="*/ 27385 h 655360"/>
                <a:gd name="connsiteX3" fmla="*/ 400454 w 618448"/>
                <a:gd name="connsiteY3" fmla="*/ 90588 h 655360"/>
                <a:gd name="connsiteX4" fmla="*/ 470761 w 618448"/>
                <a:gd name="connsiteY4" fmla="*/ 205615 h 655360"/>
                <a:gd name="connsiteX5" fmla="*/ 550593 w 618448"/>
                <a:gd name="connsiteY5" fmla="*/ 349863 h 655360"/>
                <a:gd name="connsiteX6" fmla="*/ 610811 w 618448"/>
                <a:gd name="connsiteY6" fmla="*/ 476836 h 655360"/>
                <a:gd name="connsiteX7" fmla="*/ 612668 w 618448"/>
                <a:gd name="connsiteY7" fmla="*/ 569825 h 655360"/>
                <a:gd name="connsiteX8" fmla="*/ 565608 w 618448"/>
                <a:gd name="connsiteY8" fmla="*/ 635370 h 655360"/>
                <a:gd name="connsiteX9" fmla="*/ 480932 w 618448"/>
                <a:gd name="connsiteY9" fmla="*/ 655066 h 655360"/>
                <a:gd name="connsiteX10" fmla="*/ 305122 w 618448"/>
                <a:gd name="connsiteY10" fmla="*/ 641909 h 655360"/>
                <a:gd name="connsiteX11" fmla="*/ 204949 w 618448"/>
                <a:gd name="connsiteY11" fmla="*/ 578140 h 655360"/>
                <a:gd name="connsiteX12" fmla="*/ 132786 w 618448"/>
                <a:gd name="connsiteY12" fmla="*/ 469086 h 655360"/>
                <a:gd name="connsiteX13" fmla="*/ 91053 w 618448"/>
                <a:gd name="connsiteY13" fmla="*/ 361809 h 655360"/>
                <a:gd name="connsiteX14" fmla="*/ 0 w 618448"/>
                <a:gd name="connsiteY14" fmla="*/ 212719 h 655360"/>
                <a:gd name="connsiteX0" fmla="*/ 0 w 604160"/>
                <a:gd name="connsiteY0" fmla="*/ 223578 h 666219"/>
                <a:gd name="connsiteX1" fmla="*/ 81688 w 604160"/>
                <a:gd name="connsiteY1" fmla="*/ 10879 h 666219"/>
                <a:gd name="connsiteX2" fmla="*/ 296163 w 604160"/>
                <a:gd name="connsiteY2" fmla="*/ 38244 h 666219"/>
                <a:gd name="connsiteX3" fmla="*/ 386166 w 604160"/>
                <a:gd name="connsiteY3" fmla="*/ 101447 h 666219"/>
                <a:gd name="connsiteX4" fmla="*/ 456473 w 604160"/>
                <a:gd name="connsiteY4" fmla="*/ 216474 h 666219"/>
                <a:gd name="connsiteX5" fmla="*/ 536305 w 604160"/>
                <a:gd name="connsiteY5" fmla="*/ 360722 h 666219"/>
                <a:gd name="connsiteX6" fmla="*/ 596523 w 604160"/>
                <a:gd name="connsiteY6" fmla="*/ 487695 h 666219"/>
                <a:gd name="connsiteX7" fmla="*/ 598380 w 604160"/>
                <a:gd name="connsiteY7" fmla="*/ 580684 h 666219"/>
                <a:gd name="connsiteX8" fmla="*/ 551320 w 604160"/>
                <a:gd name="connsiteY8" fmla="*/ 646229 h 666219"/>
                <a:gd name="connsiteX9" fmla="*/ 466644 w 604160"/>
                <a:gd name="connsiteY9" fmla="*/ 665925 h 666219"/>
                <a:gd name="connsiteX10" fmla="*/ 290834 w 604160"/>
                <a:gd name="connsiteY10" fmla="*/ 652768 h 666219"/>
                <a:gd name="connsiteX11" fmla="*/ 190661 w 604160"/>
                <a:gd name="connsiteY11" fmla="*/ 588999 h 666219"/>
                <a:gd name="connsiteX12" fmla="*/ 118498 w 604160"/>
                <a:gd name="connsiteY12" fmla="*/ 479945 h 666219"/>
                <a:gd name="connsiteX13" fmla="*/ 76765 w 604160"/>
                <a:gd name="connsiteY13" fmla="*/ 372668 h 666219"/>
                <a:gd name="connsiteX14" fmla="*/ 0 w 604160"/>
                <a:gd name="connsiteY14" fmla="*/ 223578 h 666219"/>
                <a:gd name="connsiteX0" fmla="*/ 0 w 604160"/>
                <a:gd name="connsiteY0" fmla="*/ 218751 h 661392"/>
                <a:gd name="connsiteX1" fmla="*/ 81688 w 604160"/>
                <a:gd name="connsiteY1" fmla="*/ 6052 h 661392"/>
                <a:gd name="connsiteX2" fmla="*/ 296163 w 604160"/>
                <a:gd name="connsiteY2" fmla="*/ 33417 h 661392"/>
                <a:gd name="connsiteX3" fmla="*/ 386166 w 604160"/>
                <a:gd name="connsiteY3" fmla="*/ 96620 h 661392"/>
                <a:gd name="connsiteX4" fmla="*/ 456473 w 604160"/>
                <a:gd name="connsiteY4" fmla="*/ 211647 h 661392"/>
                <a:gd name="connsiteX5" fmla="*/ 536305 w 604160"/>
                <a:gd name="connsiteY5" fmla="*/ 355895 h 661392"/>
                <a:gd name="connsiteX6" fmla="*/ 596523 w 604160"/>
                <a:gd name="connsiteY6" fmla="*/ 482868 h 661392"/>
                <a:gd name="connsiteX7" fmla="*/ 598380 w 604160"/>
                <a:gd name="connsiteY7" fmla="*/ 575857 h 661392"/>
                <a:gd name="connsiteX8" fmla="*/ 551320 w 604160"/>
                <a:gd name="connsiteY8" fmla="*/ 641402 h 661392"/>
                <a:gd name="connsiteX9" fmla="*/ 466644 w 604160"/>
                <a:gd name="connsiteY9" fmla="*/ 661098 h 661392"/>
                <a:gd name="connsiteX10" fmla="*/ 290834 w 604160"/>
                <a:gd name="connsiteY10" fmla="*/ 647941 h 661392"/>
                <a:gd name="connsiteX11" fmla="*/ 190661 w 604160"/>
                <a:gd name="connsiteY11" fmla="*/ 584172 h 661392"/>
                <a:gd name="connsiteX12" fmla="*/ 118498 w 604160"/>
                <a:gd name="connsiteY12" fmla="*/ 475118 h 661392"/>
                <a:gd name="connsiteX13" fmla="*/ 76765 w 604160"/>
                <a:gd name="connsiteY13" fmla="*/ 367841 h 661392"/>
                <a:gd name="connsiteX14" fmla="*/ 0 w 604160"/>
                <a:gd name="connsiteY14" fmla="*/ 218751 h 661392"/>
                <a:gd name="connsiteX0" fmla="*/ 0 w 604160"/>
                <a:gd name="connsiteY0" fmla="*/ 225333 h 667974"/>
                <a:gd name="connsiteX1" fmla="*/ 81688 w 604160"/>
                <a:gd name="connsiteY1" fmla="*/ 12634 h 667974"/>
                <a:gd name="connsiteX2" fmla="*/ 296163 w 604160"/>
                <a:gd name="connsiteY2" fmla="*/ 39999 h 667974"/>
                <a:gd name="connsiteX3" fmla="*/ 386166 w 604160"/>
                <a:gd name="connsiteY3" fmla="*/ 103202 h 667974"/>
                <a:gd name="connsiteX4" fmla="*/ 456473 w 604160"/>
                <a:gd name="connsiteY4" fmla="*/ 218229 h 667974"/>
                <a:gd name="connsiteX5" fmla="*/ 536305 w 604160"/>
                <a:gd name="connsiteY5" fmla="*/ 362477 h 667974"/>
                <a:gd name="connsiteX6" fmla="*/ 596523 w 604160"/>
                <a:gd name="connsiteY6" fmla="*/ 489450 h 667974"/>
                <a:gd name="connsiteX7" fmla="*/ 598380 w 604160"/>
                <a:gd name="connsiteY7" fmla="*/ 582439 h 667974"/>
                <a:gd name="connsiteX8" fmla="*/ 551320 w 604160"/>
                <a:gd name="connsiteY8" fmla="*/ 647984 h 667974"/>
                <a:gd name="connsiteX9" fmla="*/ 466644 w 604160"/>
                <a:gd name="connsiteY9" fmla="*/ 667680 h 667974"/>
                <a:gd name="connsiteX10" fmla="*/ 290834 w 604160"/>
                <a:gd name="connsiteY10" fmla="*/ 654523 h 667974"/>
                <a:gd name="connsiteX11" fmla="*/ 190661 w 604160"/>
                <a:gd name="connsiteY11" fmla="*/ 590754 h 667974"/>
                <a:gd name="connsiteX12" fmla="*/ 118498 w 604160"/>
                <a:gd name="connsiteY12" fmla="*/ 481700 h 667974"/>
                <a:gd name="connsiteX13" fmla="*/ 76765 w 604160"/>
                <a:gd name="connsiteY13" fmla="*/ 374423 h 667974"/>
                <a:gd name="connsiteX14" fmla="*/ 0 w 604160"/>
                <a:gd name="connsiteY14" fmla="*/ 225333 h 667974"/>
                <a:gd name="connsiteX0" fmla="*/ 0 w 604160"/>
                <a:gd name="connsiteY0" fmla="*/ 220238 h 662879"/>
                <a:gd name="connsiteX1" fmla="*/ 81688 w 604160"/>
                <a:gd name="connsiteY1" fmla="*/ 7539 h 662879"/>
                <a:gd name="connsiteX2" fmla="*/ 296163 w 604160"/>
                <a:gd name="connsiteY2" fmla="*/ 34904 h 662879"/>
                <a:gd name="connsiteX3" fmla="*/ 386166 w 604160"/>
                <a:gd name="connsiteY3" fmla="*/ 98107 h 662879"/>
                <a:gd name="connsiteX4" fmla="*/ 456473 w 604160"/>
                <a:gd name="connsiteY4" fmla="*/ 213134 h 662879"/>
                <a:gd name="connsiteX5" fmla="*/ 536305 w 604160"/>
                <a:gd name="connsiteY5" fmla="*/ 357382 h 662879"/>
                <a:gd name="connsiteX6" fmla="*/ 596523 w 604160"/>
                <a:gd name="connsiteY6" fmla="*/ 484355 h 662879"/>
                <a:gd name="connsiteX7" fmla="*/ 598380 w 604160"/>
                <a:gd name="connsiteY7" fmla="*/ 577344 h 662879"/>
                <a:gd name="connsiteX8" fmla="*/ 551320 w 604160"/>
                <a:gd name="connsiteY8" fmla="*/ 642889 h 662879"/>
                <a:gd name="connsiteX9" fmla="*/ 466644 w 604160"/>
                <a:gd name="connsiteY9" fmla="*/ 662585 h 662879"/>
                <a:gd name="connsiteX10" fmla="*/ 290834 w 604160"/>
                <a:gd name="connsiteY10" fmla="*/ 649428 h 662879"/>
                <a:gd name="connsiteX11" fmla="*/ 190661 w 604160"/>
                <a:gd name="connsiteY11" fmla="*/ 585659 h 662879"/>
                <a:gd name="connsiteX12" fmla="*/ 118498 w 604160"/>
                <a:gd name="connsiteY12" fmla="*/ 476605 h 662879"/>
                <a:gd name="connsiteX13" fmla="*/ 76765 w 604160"/>
                <a:gd name="connsiteY13" fmla="*/ 369328 h 662879"/>
                <a:gd name="connsiteX14" fmla="*/ 0 w 604160"/>
                <a:gd name="connsiteY14" fmla="*/ 220238 h 662879"/>
                <a:gd name="connsiteX0" fmla="*/ 0 w 604160"/>
                <a:gd name="connsiteY0" fmla="*/ 220238 h 662879"/>
                <a:gd name="connsiteX1" fmla="*/ 81688 w 604160"/>
                <a:gd name="connsiteY1" fmla="*/ 7539 h 662879"/>
                <a:gd name="connsiteX2" fmla="*/ 296163 w 604160"/>
                <a:gd name="connsiteY2" fmla="*/ 34904 h 662879"/>
                <a:gd name="connsiteX3" fmla="*/ 386166 w 604160"/>
                <a:gd name="connsiteY3" fmla="*/ 98107 h 662879"/>
                <a:gd name="connsiteX4" fmla="*/ 456473 w 604160"/>
                <a:gd name="connsiteY4" fmla="*/ 213134 h 662879"/>
                <a:gd name="connsiteX5" fmla="*/ 536305 w 604160"/>
                <a:gd name="connsiteY5" fmla="*/ 357382 h 662879"/>
                <a:gd name="connsiteX6" fmla="*/ 596523 w 604160"/>
                <a:gd name="connsiteY6" fmla="*/ 484355 h 662879"/>
                <a:gd name="connsiteX7" fmla="*/ 598380 w 604160"/>
                <a:gd name="connsiteY7" fmla="*/ 577344 h 662879"/>
                <a:gd name="connsiteX8" fmla="*/ 551320 w 604160"/>
                <a:gd name="connsiteY8" fmla="*/ 642889 h 662879"/>
                <a:gd name="connsiteX9" fmla="*/ 466644 w 604160"/>
                <a:gd name="connsiteY9" fmla="*/ 662585 h 662879"/>
                <a:gd name="connsiteX10" fmla="*/ 290834 w 604160"/>
                <a:gd name="connsiteY10" fmla="*/ 649428 h 662879"/>
                <a:gd name="connsiteX11" fmla="*/ 190661 w 604160"/>
                <a:gd name="connsiteY11" fmla="*/ 585659 h 662879"/>
                <a:gd name="connsiteX12" fmla="*/ 118498 w 604160"/>
                <a:gd name="connsiteY12" fmla="*/ 476605 h 662879"/>
                <a:gd name="connsiteX13" fmla="*/ 76765 w 604160"/>
                <a:gd name="connsiteY13" fmla="*/ 369328 h 662879"/>
                <a:gd name="connsiteX14" fmla="*/ 0 w 604160"/>
                <a:gd name="connsiteY14" fmla="*/ 220238 h 66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160" h="662879">
                  <a:moveTo>
                    <a:pt x="0" y="220238"/>
                  </a:moveTo>
                  <a:cubicBezTo>
                    <a:pt x="7170" y="98821"/>
                    <a:pt x="-20060" y="43190"/>
                    <a:pt x="81688" y="7539"/>
                  </a:cubicBezTo>
                  <a:cubicBezTo>
                    <a:pt x="136641" y="-11716"/>
                    <a:pt x="211109" y="9010"/>
                    <a:pt x="296163" y="34904"/>
                  </a:cubicBezTo>
                  <a:cubicBezTo>
                    <a:pt x="359611" y="54220"/>
                    <a:pt x="352304" y="54114"/>
                    <a:pt x="386166" y="98107"/>
                  </a:cubicBezTo>
                  <a:cubicBezTo>
                    <a:pt x="415266" y="127812"/>
                    <a:pt x="430656" y="172303"/>
                    <a:pt x="456473" y="213134"/>
                  </a:cubicBezTo>
                  <a:cubicBezTo>
                    <a:pt x="482290" y="253965"/>
                    <a:pt x="512963" y="312179"/>
                    <a:pt x="536305" y="357382"/>
                  </a:cubicBezTo>
                  <a:cubicBezTo>
                    <a:pt x="559647" y="402585"/>
                    <a:pt x="586177" y="447695"/>
                    <a:pt x="596523" y="484355"/>
                  </a:cubicBezTo>
                  <a:cubicBezTo>
                    <a:pt x="606869" y="521015"/>
                    <a:pt x="605914" y="550922"/>
                    <a:pt x="598380" y="577344"/>
                  </a:cubicBezTo>
                  <a:cubicBezTo>
                    <a:pt x="590846" y="603766"/>
                    <a:pt x="573276" y="628682"/>
                    <a:pt x="551320" y="642889"/>
                  </a:cubicBezTo>
                  <a:cubicBezTo>
                    <a:pt x="529364" y="657096"/>
                    <a:pt x="510058" y="661495"/>
                    <a:pt x="466644" y="662585"/>
                  </a:cubicBezTo>
                  <a:cubicBezTo>
                    <a:pt x="423230" y="663675"/>
                    <a:pt x="336831" y="662249"/>
                    <a:pt x="290834" y="649428"/>
                  </a:cubicBezTo>
                  <a:cubicBezTo>
                    <a:pt x="244837" y="636607"/>
                    <a:pt x="219384" y="614463"/>
                    <a:pt x="190661" y="585659"/>
                  </a:cubicBezTo>
                  <a:cubicBezTo>
                    <a:pt x="161938" y="556855"/>
                    <a:pt x="137481" y="512660"/>
                    <a:pt x="118498" y="476605"/>
                  </a:cubicBezTo>
                  <a:cubicBezTo>
                    <a:pt x="99515" y="440550"/>
                    <a:pt x="125601" y="452711"/>
                    <a:pt x="76765" y="369328"/>
                  </a:cubicBezTo>
                  <a:cubicBezTo>
                    <a:pt x="35194" y="295361"/>
                    <a:pt x="40455" y="341655"/>
                    <a:pt x="0" y="220238"/>
                  </a:cubicBezTo>
                  <a:close/>
                </a:path>
              </a:pathLst>
            </a:custGeom>
            <a:solidFill>
              <a:srgbClr val="C6D9F1">
                <a:alpha val="5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7523257" y="1909261"/>
              <a:ext cx="1018" cy="38728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8077211" y="1708755"/>
            <a:ext cx="942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Sierra Nevada,</a:t>
            </a:r>
          </a:p>
          <a:p>
            <a:r>
              <a:rPr lang="en-US" sz="1000" dirty="0">
                <a:solidFill>
                  <a:prstClr val="black"/>
                </a:solidFill>
              </a:rPr>
              <a:t>Shasta, and</a:t>
            </a:r>
          </a:p>
          <a:p>
            <a:r>
              <a:rPr lang="en-US" sz="1000" dirty="0">
                <a:solidFill>
                  <a:prstClr val="black"/>
                </a:solidFill>
              </a:rPr>
              <a:t>Coast Ranges</a:t>
            </a:r>
          </a:p>
          <a:p>
            <a:r>
              <a:rPr lang="en-US" sz="1000" dirty="0">
                <a:solidFill>
                  <a:prstClr val="black"/>
                </a:solidFill>
              </a:rPr>
              <a:t>(white bars)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H="1">
            <a:off x="7803972" y="1885709"/>
            <a:ext cx="349439" cy="1484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877555" y="5265984"/>
            <a:ext cx="81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Hawaii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539181" y="4929753"/>
            <a:ext cx="3467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SSM/I satellite observations of IWV showing a strong atmospheric river on 12 Dec 2010 </a:t>
            </a:r>
            <a:r>
              <a:rPr lang="en-US" sz="1200" b="1" i="1" dirty="0">
                <a:solidFill>
                  <a:prstClr val="black"/>
                </a:solidFill>
              </a:rPr>
              <a:t>(from Ralph and </a:t>
            </a:r>
            <a:r>
              <a:rPr lang="en-US" sz="1200" b="1" i="1" dirty="0" err="1">
                <a:solidFill>
                  <a:prstClr val="black"/>
                </a:solidFill>
              </a:rPr>
              <a:t>Dettinger</a:t>
            </a:r>
            <a:r>
              <a:rPr lang="en-US" sz="1200" b="1" i="1" dirty="0">
                <a:solidFill>
                  <a:prstClr val="black"/>
                </a:solidFill>
              </a:rPr>
              <a:t> BAMS 2012)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197227" y="337833"/>
            <a:ext cx="31223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</a:rPr>
              <a:t>CalWater</a:t>
            </a:r>
            <a:r>
              <a:rPr lang="en-US" dirty="0">
                <a:solidFill>
                  <a:prstClr val="black"/>
                </a:solidFill>
              </a:rPr>
              <a:t> 2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Experimental Design Schematic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001000" y="2743211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Operations bases</a:t>
            </a:r>
          </a:p>
          <a:p>
            <a:pPr marL="171450" indent="-171450">
              <a:buFontTx/>
              <a:buChar char="-"/>
            </a:pPr>
            <a:r>
              <a:rPr lang="en-US" sz="1000" dirty="0">
                <a:solidFill>
                  <a:prstClr val="black"/>
                </a:solidFill>
              </a:rPr>
              <a:t>Global Hawk, DC-8 (NASA Dryden)</a:t>
            </a:r>
          </a:p>
          <a:p>
            <a:pPr marL="171450" indent="-171450">
              <a:buFontTx/>
              <a:buChar char="-"/>
            </a:pPr>
            <a:r>
              <a:rPr lang="en-US" sz="1000" dirty="0">
                <a:solidFill>
                  <a:prstClr val="black"/>
                </a:solidFill>
              </a:rPr>
              <a:t>P-3B, G-1 (Monterey)</a:t>
            </a:r>
          </a:p>
        </p:txBody>
      </p:sp>
      <p:cxnSp>
        <p:nvCxnSpPr>
          <p:cNvPr id="118" name="Straight Arrow Connector 117"/>
          <p:cNvCxnSpPr/>
          <p:nvPr/>
        </p:nvCxnSpPr>
        <p:spPr>
          <a:xfrm flipH="1" flipV="1">
            <a:off x="8077200" y="2590822"/>
            <a:ext cx="325872" cy="1109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1219200" y="4856202"/>
            <a:ext cx="13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</a:rPr>
              <a:t>Operations base</a:t>
            </a:r>
          </a:p>
          <a:p>
            <a:pPr marL="91440" indent="-91440">
              <a:buFontTx/>
              <a:buChar char="-"/>
            </a:pPr>
            <a:r>
              <a:rPr lang="en-US" sz="1000" b="1" dirty="0">
                <a:solidFill>
                  <a:prstClr val="black"/>
                </a:solidFill>
              </a:rPr>
              <a:t>DC-8 (</a:t>
            </a:r>
            <a:r>
              <a:rPr lang="en-US" sz="1000" b="1" dirty="0" err="1">
                <a:solidFill>
                  <a:prstClr val="black"/>
                </a:solidFill>
              </a:rPr>
              <a:t>HawaiI</a:t>
            </a:r>
            <a:r>
              <a:rPr lang="en-US" sz="10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25" name="Freeform 124"/>
          <p:cNvSpPr/>
          <p:nvPr/>
        </p:nvSpPr>
        <p:spPr>
          <a:xfrm>
            <a:off x="1188276" y="2325655"/>
            <a:ext cx="4711294" cy="1709659"/>
          </a:xfrm>
          <a:custGeom>
            <a:avLst/>
            <a:gdLst>
              <a:gd name="connsiteX0" fmla="*/ 71025 w 6452903"/>
              <a:gd name="connsiteY0" fmla="*/ 546540 h 2323146"/>
              <a:gd name="connsiteX1" fmla="*/ 1343233 w 6452903"/>
              <a:gd name="connsiteY1" fmla="*/ 1103131 h 2323146"/>
              <a:gd name="connsiteX2" fmla="*/ 2853981 w 6452903"/>
              <a:gd name="connsiteY2" fmla="*/ 1079277 h 2323146"/>
              <a:gd name="connsiteX3" fmla="*/ 4738440 w 6452903"/>
              <a:gd name="connsiteY3" fmla="*/ 474978 h 2323146"/>
              <a:gd name="connsiteX4" fmla="*/ 5644889 w 6452903"/>
              <a:gd name="connsiteY4" fmla="*/ 21754 h 2323146"/>
              <a:gd name="connsiteX5" fmla="*/ 6392312 w 6452903"/>
              <a:gd name="connsiteY5" fmla="*/ 172828 h 2323146"/>
              <a:gd name="connsiteX6" fmla="*/ 6288945 w 6452903"/>
              <a:gd name="connsiteY6" fmla="*/ 1039521 h 2323146"/>
              <a:gd name="connsiteX7" fmla="*/ 5342740 w 6452903"/>
              <a:gd name="connsiteY7" fmla="*/ 1556355 h 2323146"/>
              <a:gd name="connsiteX8" fmla="*/ 3641160 w 6452903"/>
              <a:gd name="connsiteY8" fmla="*/ 2184508 h 2323146"/>
              <a:gd name="connsiteX9" fmla="*/ 1677188 w 6452903"/>
              <a:gd name="connsiteY9" fmla="*/ 2295827 h 2323146"/>
              <a:gd name="connsiteX10" fmla="*/ 31268 w 6452903"/>
              <a:gd name="connsiteY10" fmla="*/ 1802846 h 2323146"/>
              <a:gd name="connsiteX11" fmla="*/ 556054 w 6452903"/>
              <a:gd name="connsiteY11" fmla="*/ 832787 h 2323146"/>
              <a:gd name="connsiteX12" fmla="*/ 556054 w 6452903"/>
              <a:gd name="connsiteY12" fmla="*/ 832787 h 2323146"/>
              <a:gd name="connsiteX13" fmla="*/ 333418 w 6452903"/>
              <a:gd name="connsiteY13" fmla="*/ 681712 h 2323146"/>
              <a:gd name="connsiteX14" fmla="*/ 468590 w 6452903"/>
              <a:gd name="connsiteY14" fmla="*/ 960007 h 2323146"/>
              <a:gd name="connsiteX15" fmla="*/ 476541 w 6452903"/>
              <a:gd name="connsiteY15" fmla="*/ 975910 h 2323146"/>
              <a:gd name="connsiteX16" fmla="*/ 476541 w 6452903"/>
              <a:gd name="connsiteY16" fmla="*/ 975910 h 2323146"/>
              <a:gd name="connsiteX17" fmla="*/ 476541 w 6452903"/>
              <a:gd name="connsiteY17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556054 w 6452903"/>
              <a:gd name="connsiteY11" fmla="*/ 832787 h 2323146"/>
              <a:gd name="connsiteX12" fmla="*/ 333418 w 6452903"/>
              <a:gd name="connsiteY12" fmla="*/ 681712 h 2323146"/>
              <a:gd name="connsiteX13" fmla="*/ 468590 w 6452903"/>
              <a:gd name="connsiteY13" fmla="*/ 960007 h 2323146"/>
              <a:gd name="connsiteX14" fmla="*/ 476541 w 6452903"/>
              <a:gd name="connsiteY14" fmla="*/ 975910 h 2323146"/>
              <a:gd name="connsiteX15" fmla="*/ 476541 w 6452903"/>
              <a:gd name="connsiteY15" fmla="*/ 975910 h 2323146"/>
              <a:gd name="connsiteX16" fmla="*/ 476541 w 6452903"/>
              <a:gd name="connsiteY16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556054 w 6452903"/>
              <a:gd name="connsiteY11" fmla="*/ 832787 h 2323146"/>
              <a:gd name="connsiteX12" fmla="*/ 468590 w 6452903"/>
              <a:gd name="connsiteY12" fmla="*/ 960007 h 2323146"/>
              <a:gd name="connsiteX13" fmla="*/ 476541 w 6452903"/>
              <a:gd name="connsiteY13" fmla="*/ 975910 h 2323146"/>
              <a:gd name="connsiteX14" fmla="*/ 476541 w 6452903"/>
              <a:gd name="connsiteY14" fmla="*/ 975910 h 2323146"/>
              <a:gd name="connsiteX15" fmla="*/ 476541 w 6452903"/>
              <a:gd name="connsiteY15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68590 w 6452903"/>
              <a:gd name="connsiteY11" fmla="*/ 960007 h 2323146"/>
              <a:gd name="connsiteX12" fmla="*/ 476541 w 6452903"/>
              <a:gd name="connsiteY12" fmla="*/ 975910 h 2323146"/>
              <a:gd name="connsiteX13" fmla="*/ 476541 w 6452903"/>
              <a:gd name="connsiteY13" fmla="*/ 975910 h 2323146"/>
              <a:gd name="connsiteX14" fmla="*/ 476541 w 6452903"/>
              <a:gd name="connsiteY14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76541 w 6452903"/>
              <a:gd name="connsiteY11" fmla="*/ 975910 h 2323146"/>
              <a:gd name="connsiteX12" fmla="*/ 476541 w 6452903"/>
              <a:gd name="connsiteY12" fmla="*/ 975910 h 2323146"/>
              <a:gd name="connsiteX13" fmla="*/ 476541 w 6452903"/>
              <a:gd name="connsiteY13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76541 w 6452903"/>
              <a:gd name="connsiteY11" fmla="*/ 975910 h 2323146"/>
              <a:gd name="connsiteX12" fmla="*/ 476541 w 6452903"/>
              <a:gd name="connsiteY12" fmla="*/ 975910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76541 w 6452903"/>
              <a:gd name="connsiteY11" fmla="*/ 975910 h 2323146"/>
              <a:gd name="connsiteX0" fmla="*/ 1355300 w 6464970"/>
              <a:gd name="connsiteY0" fmla="*/ 1103131 h 2323146"/>
              <a:gd name="connsiteX1" fmla="*/ 2866048 w 6464970"/>
              <a:gd name="connsiteY1" fmla="*/ 1079277 h 2323146"/>
              <a:gd name="connsiteX2" fmla="*/ 4750507 w 6464970"/>
              <a:gd name="connsiteY2" fmla="*/ 474978 h 2323146"/>
              <a:gd name="connsiteX3" fmla="*/ 5656956 w 6464970"/>
              <a:gd name="connsiteY3" fmla="*/ 21754 h 2323146"/>
              <a:gd name="connsiteX4" fmla="*/ 6404379 w 6464970"/>
              <a:gd name="connsiteY4" fmla="*/ 172828 h 2323146"/>
              <a:gd name="connsiteX5" fmla="*/ 6301012 w 6464970"/>
              <a:gd name="connsiteY5" fmla="*/ 1039521 h 2323146"/>
              <a:gd name="connsiteX6" fmla="*/ 5354807 w 6464970"/>
              <a:gd name="connsiteY6" fmla="*/ 1556355 h 2323146"/>
              <a:gd name="connsiteX7" fmla="*/ 3653227 w 6464970"/>
              <a:gd name="connsiteY7" fmla="*/ 2184508 h 2323146"/>
              <a:gd name="connsiteX8" fmla="*/ 1689255 w 6464970"/>
              <a:gd name="connsiteY8" fmla="*/ 2295827 h 2323146"/>
              <a:gd name="connsiteX9" fmla="*/ 43335 w 6464970"/>
              <a:gd name="connsiteY9" fmla="*/ 1802846 h 2323146"/>
              <a:gd name="connsiteX10" fmla="*/ 488608 w 6464970"/>
              <a:gd name="connsiteY10" fmla="*/ 975910 h 2323146"/>
              <a:gd name="connsiteX0" fmla="*/ 1313829 w 6423499"/>
              <a:gd name="connsiteY0" fmla="*/ 1103131 h 2323146"/>
              <a:gd name="connsiteX1" fmla="*/ 2824577 w 6423499"/>
              <a:gd name="connsiteY1" fmla="*/ 1079277 h 2323146"/>
              <a:gd name="connsiteX2" fmla="*/ 4709036 w 6423499"/>
              <a:gd name="connsiteY2" fmla="*/ 474978 h 2323146"/>
              <a:gd name="connsiteX3" fmla="*/ 5615485 w 6423499"/>
              <a:gd name="connsiteY3" fmla="*/ 21754 h 2323146"/>
              <a:gd name="connsiteX4" fmla="*/ 6362908 w 6423499"/>
              <a:gd name="connsiteY4" fmla="*/ 172828 h 2323146"/>
              <a:gd name="connsiteX5" fmla="*/ 6259541 w 6423499"/>
              <a:gd name="connsiteY5" fmla="*/ 1039521 h 2323146"/>
              <a:gd name="connsiteX6" fmla="*/ 5313336 w 6423499"/>
              <a:gd name="connsiteY6" fmla="*/ 1556355 h 2323146"/>
              <a:gd name="connsiteX7" fmla="*/ 3611756 w 6423499"/>
              <a:gd name="connsiteY7" fmla="*/ 2184508 h 2323146"/>
              <a:gd name="connsiteX8" fmla="*/ 1647784 w 6423499"/>
              <a:gd name="connsiteY8" fmla="*/ 2295827 h 2323146"/>
              <a:gd name="connsiteX9" fmla="*/ 1864 w 6423499"/>
              <a:gd name="connsiteY9" fmla="*/ 1802846 h 2323146"/>
              <a:gd name="connsiteX10" fmla="*/ 1305878 w 6423499"/>
              <a:gd name="connsiteY10" fmla="*/ 1103131 h 2323146"/>
              <a:gd name="connsiteX0" fmla="*/ 1316577 w 6426247"/>
              <a:gd name="connsiteY0" fmla="*/ 1103131 h 2323146"/>
              <a:gd name="connsiteX1" fmla="*/ 2827325 w 6426247"/>
              <a:gd name="connsiteY1" fmla="*/ 1079277 h 2323146"/>
              <a:gd name="connsiteX2" fmla="*/ 4711784 w 6426247"/>
              <a:gd name="connsiteY2" fmla="*/ 474978 h 2323146"/>
              <a:gd name="connsiteX3" fmla="*/ 5618233 w 6426247"/>
              <a:gd name="connsiteY3" fmla="*/ 21754 h 2323146"/>
              <a:gd name="connsiteX4" fmla="*/ 6365656 w 6426247"/>
              <a:gd name="connsiteY4" fmla="*/ 172828 h 2323146"/>
              <a:gd name="connsiteX5" fmla="*/ 6262289 w 6426247"/>
              <a:gd name="connsiteY5" fmla="*/ 1039521 h 2323146"/>
              <a:gd name="connsiteX6" fmla="*/ 5316084 w 6426247"/>
              <a:gd name="connsiteY6" fmla="*/ 1556355 h 2323146"/>
              <a:gd name="connsiteX7" fmla="*/ 3614504 w 6426247"/>
              <a:gd name="connsiteY7" fmla="*/ 2184508 h 2323146"/>
              <a:gd name="connsiteX8" fmla="*/ 1650532 w 6426247"/>
              <a:gd name="connsiteY8" fmla="*/ 2295827 h 2323146"/>
              <a:gd name="connsiteX9" fmla="*/ 4612 w 6426247"/>
              <a:gd name="connsiteY9" fmla="*/ 1802846 h 2323146"/>
              <a:gd name="connsiteX10" fmla="*/ 1308626 w 6426247"/>
              <a:gd name="connsiteY10" fmla="*/ 1103131 h 2323146"/>
              <a:gd name="connsiteX0" fmla="*/ 973911 w 6083581"/>
              <a:gd name="connsiteY0" fmla="*/ 1103131 h 2327808"/>
              <a:gd name="connsiteX1" fmla="*/ 2484659 w 6083581"/>
              <a:gd name="connsiteY1" fmla="*/ 1079277 h 2327808"/>
              <a:gd name="connsiteX2" fmla="*/ 4369118 w 6083581"/>
              <a:gd name="connsiteY2" fmla="*/ 474978 h 2327808"/>
              <a:gd name="connsiteX3" fmla="*/ 5275567 w 6083581"/>
              <a:gd name="connsiteY3" fmla="*/ 21754 h 2327808"/>
              <a:gd name="connsiteX4" fmla="*/ 6022990 w 6083581"/>
              <a:gd name="connsiteY4" fmla="*/ 172828 h 2327808"/>
              <a:gd name="connsiteX5" fmla="*/ 5919623 w 6083581"/>
              <a:gd name="connsiteY5" fmla="*/ 1039521 h 2327808"/>
              <a:gd name="connsiteX6" fmla="*/ 4973418 w 6083581"/>
              <a:gd name="connsiteY6" fmla="*/ 1556355 h 2327808"/>
              <a:gd name="connsiteX7" fmla="*/ 3271838 w 6083581"/>
              <a:gd name="connsiteY7" fmla="*/ 2184508 h 2327808"/>
              <a:gd name="connsiteX8" fmla="*/ 1307866 w 6083581"/>
              <a:gd name="connsiteY8" fmla="*/ 2295827 h 2327808"/>
              <a:gd name="connsiteX9" fmla="*/ 11803 w 6083581"/>
              <a:gd name="connsiteY9" fmla="*/ 1739236 h 2327808"/>
              <a:gd name="connsiteX10" fmla="*/ 965960 w 6083581"/>
              <a:gd name="connsiteY10" fmla="*/ 1103131 h 2327808"/>
              <a:gd name="connsiteX0" fmla="*/ 973911 w 6038241"/>
              <a:gd name="connsiteY0" fmla="*/ 1097204 h 2321881"/>
              <a:gd name="connsiteX1" fmla="*/ 2484659 w 6038241"/>
              <a:gd name="connsiteY1" fmla="*/ 1073350 h 2321881"/>
              <a:gd name="connsiteX2" fmla="*/ 4369118 w 6038241"/>
              <a:gd name="connsiteY2" fmla="*/ 469051 h 2321881"/>
              <a:gd name="connsiteX3" fmla="*/ 5275567 w 6038241"/>
              <a:gd name="connsiteY3" fmla="*/ 15827 h 2321881"/>
              <a:gd name="connsiteX4" fmla="*/ 6022990 w 6038241"/>
              <a:gd name="connsiteY4" fmla="*/ 166901 h 2321881"/>
              <a:gd name="connsiteX5" fmla="*/ 5715665 w 6038241"/>
              <a:gd name="connsiteY5" fmla="*/ 774122 h 2321881"/>
              <a:gd name="connsiteX6" fmla="*/ 4973418 w 6038241"/>
              <a:gd name="connsiteY6" fmla="*/ 1550428 h 2321881"/>
              <a:gd name="connsiteX7" fmla="*/ 3271838 w 6038241"/>
              <a:gd name="connsiteY7" fmla="*/ 2178581 h 2321881"/>
              <a:gd name="connsiteX8" fmla="*/ 1307866 w 6038241"/>
              <a:gd name="connsiteY8" fmla="*/ 2289900 h 2321881"/>
              <a:gd name="connsiteX9" fmla="*/ 11803 w 6038241"/>
              <a:gd name="connsiteY9" fmla="*/ 1733309 h 2321881"/>
              <a:gd name="connsiteX10" fmla="*/ 965960 w 6038241"/>
              <a:gd name="connsiteY10" fmla="*/ 1097204 h 2321881"/>
              <a:gd name="connsiteX0" fmla="*/ 973911 w 6082698"/>
              <a:gd name="connsiteY0" fmla="*/ 1354369 h 2579046"/>
              <a:gd name="connsiteX1" fmla="*/ 2484659 w 6082698"/>
              <a:gd name="connsiteY1" fmla="*/ 1330515 h 2579046"/>
              <a:gd name="connsiteX2" fmla="*/ 4369118 w 6082698"/>
              <a:gd name="connsiteY2" fmla="*/ 726216 h 2579046"/>
              <a:gd name="connsiteX3" fmla="*/ 5275567 w 6082698"/>
              <a:gd name="connsiteY3" fmla="*/ 272992 h 2579046"/>
              <a:gd name="connsiteX4" fmla="*/ 6069344 w 6082698"/>
              <a:gd name="connsiteY4" fmla="*/ 34858 h 2579046"/>
              <a:gd name="connsiteX5" fmla="*/ 5715665 w 6082698"/>
              <a:gd name="connsiteY5" fmla="*/ 1031287 h 2579046"/>
              <a:gd name="connsiteX6" fmla="*/ 4973418 w 6082698"/>
              <a:gd name="connsiteY6" fmla="*/ 1807593 h 2579046"/>
              <a:gd name="connsiteX7" fmla="*/ 3271838 w 6082698"/>
              <a:gd name="connsiteY7" fmla="*/ 2435746 h 2579046"/>
              <a:gd name="connsiteX8" fmla="*/ 1307866 w 6082698"/>
              <a:gd name="connsiteY8" fmla="*/ 2547065 h 2579046"/>
              <a:gd name="connsiteX9" fmla="*/ 11803 w 6082698"/>
              <a:gd name="connsiteY9" fmla="*/ 1990474 h 2579046"/>
              <a:gd name="connsiteX10" fmla="*/ 965960 w 6082698"/>
              <a:gd name="connsiteY10" fmla="*/ 1354369 h 2579046"/>
              <a:gd name="connsiteX0" fmla="*/ 973911 w 6079702"/>
              <a:gd name="connsiteY0" fmla="*/ 1341418 h 2566095"/>
              <a:gd name="connsiteX1" fmla="*/ 2484659 w 6079702"/>
              <a:gd name="connsiteY1" fmla="*/ 1317564 h 2566095"/>
              <a:gd name="connsiteX2" fmla="*/ 4369118 w 6079702"/>
              <a:gd name="connsiteY2" fmla="*/ 713265 h 2566095"/>
              <a:gd name="connsiteX3" fmla="*/ 5340463 w 6079702"/>
              <a:gd name="connsiteY3" fmla="*/ 359838 h 2566095"/>
              <a:gd name="connsiteX4" fmla="*/ 6069344 w 6079702"/>
              <a:gd name="connsiteY4" fmla="*/ 21907 h 2566095"/>
              <a:gd name="connsiteX5" fmla="*/ 5715665 w 6079702"/>
              <a:gd name="connsiteY5" fmla="*/ 1018336 h 2566095"/>
              <a:gd name="connsiteX6" fmla="*/ 4973418 w 6079702"/>
              <a:gd name="connsiteY6" fmla="*/ 1794642 h 2566095"/>
              <a:gd name="connsiteX7" fmla="*/ 3271838 w 6079702"/>
              <a:gd name="connsiteY7" fmla="*/ 2422795 h 2566095"/>
              <a:gd name="connsiteX8" fmla="*/ 1307866 w 6079702"/>
              <a:gd name="connsiteY8" fmla="*/ 2534114 h 2566095"/>
              <a:gd name="connsiteX9" fmla="*/ 11803 w 6079702"/>
              <a:gd name="connsiteY9" fmla="*/ 1977523 h 2566095"/>
              <a:gd name="connsiteX10" fmla="*/ 965960 w 6079702"/>
              <a:gd name="connsiteY10" fmla="*/ 1341418 h 2566095"/>
              <a:gd name="connsiteX0" fmla="*/ 973911 w 6079701"/>
              <a:gd name="connsiteY0" fmla="*/ 1341417 h 2566094"/>
              <a:gd name="connsiteX1" fmla="*/ 2484659 w 6079701"/>
              <a:gd name="connsiteY1" fmla="*/ 1317563 h 2566094"/>
              <a:gd name="connsiteX2" fmla="*/ 3626442 w 6079701"/>
              <a:gd name="connsiteY2" fmla="*/ 1251269 h 2566094"/>
              <a:gd name="connsiteX3" fmla="*/ 4369118 w 6079701"/>
              <a:gd name="connsiteY3" fmla="*/ 713264 h 2566094"/>
              <a:gd name="connsiteX4" fmla="*/ 5340463 w 6079701"/>
              <a:gd name="connsiteY4" fmla="*/ 359837 h 2566094"/>
              <a:gd name="connsiteX5" fmla="*/ 6069344 w 6079701"/>
              <a:gd name="connsiteY5" fmla="*/ 21906 h 2566094"/>
              <a:gd name="connsiteX6" fmla="*/ 5715665 w 6079701"/>
              <a:gd name="connsiteY6" fmla="*/ 1018335 h 2566094"/>
              <a:gd name="connsiteX7" fmla="*/ 4973418 w 6079701"/>
              <a:gd name="connsiteY7" fmla="*/ 1794641 h 2566094"/>
              <a:gd name="connsiteX8" fmla="*/ 3271838 w 6079701"/>
              <a:gd name="connsiteY8" fmla="*/ 2422794 h 2566094"/>
              <a:gd name="connsiteX9" fmla="*/ 1307866 w 6079701"/>
              <a:gd name="connsiteY9" fmla="*/ 2534113 h 2566094"/>
              <a:gd name="connsiteX10" fmla="*/ 11803 w 6079701"/>
              <a:gd name="connsiteY10" fmla="*/ 1977522 h 2566094"/>
              <a:gd name="connsiteX11" fmla="*/ 965960 w 6079701"/>
              <a:gd name="connsiteY11" fmla="*/ 1341417 h 2566094"/>
              <a:gd name="connsiteX0" fmla="*/ 973911 w 6079701"/>
              <a:gd name="connsiteY0" fmla="*/ 1341417 h 2566094"/>
              <a:gd name="connsiteX1" fmla="*/ 2484659 w 6079701"/>
              <a:gd name="connsiteY1" fmla="*/ 1317563 h 2566094"/>
              <a:gd name="connsiteX2" fmla="*/ 4369118 w 6079701"/>
              <a:gd name="connsiteY2" fmla="*/ 713264 h 2566094"/>
              <a:gd name="connsiteX3" fmla="*/ 5340463 w 6079701"/>
              <a:gd name="connsiteY3" fmla="*/ 359837 h 2566094"/>
              <a:gd name="connsiteX4" fmla="*/ 6069344 w 6079701"/>
              <a:gd name="connsiteY4" fmla="*/ 21906 h 2566094"/>
              <a:gd name="connsiteX5" fmla="*/ 5715665 w 6079701"/>
              <a:gd name="connsiteY5" fmla="*/ 1018335 h 2566094"/>
              <a:gd name="connsiteX6" fmla="*/ 4973418 w 6079701"/>
              <a:gd name="connsiteY6" fmla="*/ 1794641 h 2566094"/>
              <a:gd name="connsiteX7" fmla="*/ 3271838 w 6079701"/>
              <a:gd name="connsiteY7" fmla="*/ 2422794 h 2566094"/>
              <a:gd name="connsiteX8" fmla="*/ 1307866 w 6079701"/>
              <a:gd name="connsiteY8" fmla="*/ 2534113 h 2566094"/>
              <a:gd name="connsiteX9" fmla="*/ 11803 w 6079701"/>
              <a:gd name="connsiteY9" fmla="*/ 1977522 h 2566094"/>
              <a:gd name="connsiteX10" fmla="*/ 965960 w 6079701"/>
              <a:gd name="connsiteY10" fmla="*/ 1341417 h 2566094"/>
              <a:gd name="connsiteX0" fmla="*/ 973911 w 6079701"/>
              <a:gd name="connsiteY0" fmla="*/ 1344793 h 2569470"/>
              <a:gd name="connsiteX1" fmla="*/ 2484659 w 6079701"/>
              <a:gd name="connsiteY1" fmla="*/ 1320939 h 2569470"/>
              <a:gd name="connsiteX2" fmla="*/ 4647243 w 6079701"/>
              <a:gd name="connsiteY2" fmla="*/ 1075910 h 2569470"/>
              <a:gd name="connsiteX3" fmla="*/ 5340463 w 6079701"/>
              <a:gd name="connsiteY3" fmla="*/ 363213 h 2569470"/>
              <a:gd name="connsiteX4" fmla="*/ 6069344 w 6079701"/>
              <a:gd name="connsiteY4" fmla="*/ 25282 h 2569470"/>
              <a:gd name="connsiteX5" fmla="*/ 5715665 w 6079701"/>
              <a:gd name="connsiteY5" fmla="*/ 1021711 h 2569470"/>
              <a:gd name="connsiteX6" fmla="*/ 4973418 w 6079701"/>
              <a:gd name="connsiteY6" fmla="*/ 1798017 h 2569470"/>
              <a:gd name="connsiteX7" fmla="*/ 3271838 w 6079701"/>
              <a:gd name="connsiteY7" fmla="*/ 2426170 h 2569470"/>
              <a:gd name="connsiteX8" fmla="*/ 1307866 w 6079701"/>
              <a:gd name="connsiteY8" fmla="*/ 2537489 h 2569470"/>
              <a:gd name="connsiteX9" fmla="*/ 11803 w 6079701"/>
              <a:gd name="connsiteY9" fmla="*/ 1980898 h 2569470"/>
              <a:gd name="connsiteX10" fmla="*/ 965960 w 6079701"/>
              <a:gd name="connsiteY10" fmla="*/ 1344793 h 2569470"/>
              <a:gd name="connsiteX0" fmla="*/ 973911 w 6071341"/>
              <a:gd name="connsiteY0" fmla="*/ 1344793 h 2569470"/>
              <a:gd name="connsiteX1" fmla="*/ 2484659 w 6071341"/>
              <a:gd name="connsiteY1" fmla="*/ 1320939 h 2569470"/>
              <a:gd name="connsiteX2" fmla="*/ 4647243 w 6071341"/>
              <a:gd name="connsiteY2" fmla="*/ 1075910 h 2569470"/>
              <a:gd name="connsiteX3" fmla="*/ 5572233 w 6071341"/>
              <a:gd name="connsiteY3" fmla="*/ 363213 h 2569470"/>
              <a:gd name="connsiteX4" fmla="*/ 6069344 w 6071341"/>
              <a:gd name="connsiteY4" fmla="*/ 25282 h 2569470"/>
              <a:gd name="connsiteX5" fmla="*/ 5715665 w 6071341"/>
              <a:gd name="connsiteY5" fmla="*/ 1021711 h 2569470"/>
              <a:gd name="connsiteX6" fmla="*/ 4973418 w 6071341"/>
              <a:gd name="connsiteY6" fmla="*/ 1798017 h 2569470"/>
              <a:gd name="connsiteX7" fmla="*/ 3271838 w 6071341"/>
              <a:gd name="connsiteY7" fmla="*/ 2426170 h 2569470"/>
              <a:gd name="connsiteX8" fmla="*/ 1307866 w 6071341"/>
              <a:gd name="connsiteY8" fmla="*/ 2537489 h 2569470"/>
              <a:gd name="connsiteX9" fmla="*/ 11803 w 6071341"/>
              <a:gd name="connsiteY9" fmla="*/ 1980898 h 2569470"/>
              <a:gd name="connsiteX10" fmla="*/ 965960 w 6071341"/>
              <a:gd name="connsiteY10" fmla="*/ 1344793 h 2569470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540285 w 5979721"/>
              <a:gd name="connsiteY1" fmla="*/ 1147000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13472"/>
              <a:gd name="connsiteX1" fmla="*/ 2540285 w 5979721"/>
              <a:gd name="connsiteY1" fmla="*/ 1147000 h 2313472"/>
              <a:gd name="connsiteX2" fmla="*/ 4647243 w 5979721"/>
              <a:gd name="connsiteY2" fmla="*/ 842093 h 2313472"/>
              <a:gd name="connsiteX3" fmla="*/ 5572233 w 5979721"/>
              <a:gd name="connsiteY3" fmla="*/ 129396 h 2313472"/>
              <a:gd name="connsiteX4" fmla="*/ 5976637 w 5979721"/>
              <a:gd name="connsiteY4" fmla="*/ 60916 h 2313472"/>
              <a:gd name="connsiteX5" fmla="*/ 5715665 w 5979721"/>
              <a:gd name="connsiteY5" fmla="*/ 787894 h 2313472"/>
              <a:gd name="connsiteX6" fmla="*/ 4973418 w 5979721"/>
              <a:gd name="connsiteY6" fmla="*/ 1564200 h 2313472"/>
              <a:gd name="connsiteX7" fmla="*/ 2975171 w 5979721"/>
              <a:gd name="connsiteY7" fmla="*/ 2062617 h 2313472"/>
              <a:gd name="connsiteX8" fmla="*/ 1307866 w 5979721"/>
              <a:gd name="connsiteY8" fmla="*/ 2303672 h 2313472"/>
              <a:gd name="connsiteX9" fmla="*/ 11803 w 5979721"/>
              <a:gd name="connsiteY9" fmla="*/ 1747081 h 2313472"/>
              <a:gd name="connsiteX10" fmla="*/ 965960 w 5979721"/>
              <a:gd name="connsiteY10" fmla="*/ 1110976 h 2313472"/>
              <a:gd name="connsiteX0" fmla="*/ 973911 w 5980114"/>
              <a:gd name="connsiteY0" fmla="*/ 1110976 h 2313994"/>
              <a:gd name="connsiteX1" fmla="*/ 2540285 w 5980114"/>
              <a:gd name="connsiteY1" fmla="*/ 1147000 h 2313994"/>
              <a:gd name="connsiteX2" fmla="*/ 4647243 w 5980114"/>
              <a:gd name="connsiteY2" fmla="*/ 842093 h 2313994"/>
              <a:gd name="connsiteX3" fmla="*/ 5572233 w 5980114"/>
              <a:gd name="connsiteY3" fmla="*/ 129396 h 2313994"/>
              <a:gd name="connsiteX4" fmla="*/ 5976637 w 5980114"/>
              <a:gd name="connsiteY4" fmla="*/ 60916 h 2313994"/>
              <a:gd name="connsiteX5" fmla="*/ 5715665 w 5980114"/>
              <a:gd name="connsiteY5" fmla="*/ 787894 h 2313994"/>
              <a:gd name="connsiteX6" fmla="*/ 4871440 w 5980114"/>
              <a:gd name="connsiteY6" fmla="*/ 1494342 h 2313994"/>
              <a:gd name="connsiteX7" fmla="*/ 2975171 w 5980114"/>
              <a:gd name="connsiteY7" fmla="*/ 2062617 h 2313994"/>
              <a:gd name="connsiteX8" fmla="*/ 1307866 w 5980114"/>
              <a:gd name="connsiteY8" fmla="*/ 2303672 h 2313994"/>
              <a:gd name="connsiteX9" fmla="*/ 11803 w 5980114"/>
              <a:gd name="connsiteY9" fmla="*/ 1747081 h 2313994"/>
              <a:gd name="connsiteX10" fmla="*/ 965960 w 5980114"/>
              <a:gd name="connsiteY10" fmla="*/ 1110976 h 2313994"/>
              <a:gd name="connsiteX0" fmla="*/ 973911 w 5980114"/>
              <a:gd name="connsiteY0" fmla="*/ 1115658 h 2318676"/>
              <a:gd name="connsiteX1" fmla="*/ 2540285 w 5980114"/>
              <a:gd name="connsiteY1" fmla="*/ 1151682 h 2318676"/>
              <a:gd name="connsiteX2" fmla="*/ 4554535 w 5980114"/>
              <a:gd name="connsiteY2" fmla="*/ 946572 h 2318676"/>
              <a:gd name="connsiteX3" fmla="*/ 5572233 w 5980114"/>
              <a:gd name="connsiteY3" fmla="*/ 134078 h 2318676"/>
              <a:gd name="connsiteX4" fmla="*/ 5976637 w 5980114"/>
              <a:gd name="connsiteY4" fmla="*/ 65598 h 2318676"/>
              <a:gd name="connsiteX5" fmla="*/ 5715665 w 5980114"/>
              <a:gd name="connsiteY5" fmla="*/ 792576 h 2318676"/>
              <a:gd name="connsiteX6" fmla="*/ 4871440 w 5980114"/>
              <a:gd name="connsiteY6" fmla="*/ 1499024 h 2318676"/>
              <a:gd name="connsiteX7" fmla="*/ 2975171 w 5980114"/>
              <a:gd name="connsiteY7" fmla="*/ 2067299 h 2318676"/>
              <a:gd name="connsiteX8" fmla="*/ 1307866 w 5980114"/>
              <a:gd name="connsiteY8" fmla="*/ 2308354 h 2318676"/>
              <a:gd name="connsiteX9" fmla="*/ 11803 w 5980114"/>
              <a:gd name="connsiteY9" fmla="*/ 1751763 h 2318676"/>
              <a:gd name="connsiteX10" fmla="*/ 965960 w 5980114"/>
              <a:gd name="connsiteY10" fmla="*/ 1115658 h 2318676"/>
              <a:gd name="connsiteX0" fmla="*/ 973911 w 5980114"/>
              <a:gd name="connsiteY0" fmla="*/ 1115658 h 2318676"/>
              <a:gd name="connsiteX1" fmla="*/ 2734972 w 5980114"/>
              <a:gd name="connsiteY1" fmla="*/ 1251479 h 2318676"/>
              <a:gd name="connsiteX2" fmla="*/ 4554535 w 5980114"/>
              <a:gd name="connsiteY2" fmla="*/ 946572 h 2318676"/>
              <a:gd name="connsiteX3" fmla="*/ 5572233 w 5980114"/>
              <a:gd name="connsiteY3" fmla="*/ 134078 h 2318676"/>
              <a:gd name="connsiteX4" fmla="*/ 5976637 w 5980114"/>
              <a:gd name="connsiteY4" fmla="*/ 65598 h 2318676"/>
              <a:gd name="connsiteX5" fmla="*/ 5715665 w 5980114"/>
              <a:gd name="connsiteY5" fmla="*/ 792576 h 2318676"/>
              <a:gd name="connsiteX6" fmla="*/ 4871440 w 5980114"/>
              <a:gd name="connsiteY6" fmla="*/ 1499024 h 2318676"/>
              <a:gd name="connsiteX7" fmla="*/ 2975171 w 5980114"/>
              <a:gd name="connsiteY7" fmla="*/ 2067299 h 2318676"/>
              <a:gd name="connsiteX8" fmla="*/ 1307866 w 5980114"/>
              <a:gd name="connsiteY8" fmla="*/ 2308354 h 2318676"/>
              <a:gd name="connsiteX9" fmla="*/ 11803 w 5980114"/>
              <a:gd name="connsiteY9" fmla="*/ 1751763 h 2318676"/>
              <a:gd name="connsiteX10" fmla="*/ 965960 w 5980114"/>
              <a:gd name="connsiteY10" fmla="*/ 1115658 h 2318676"/>
              <a:gd name="connsiteX0" fmla="*/ 968799 w 5975002"/>
              <a:gd name="connsiteY0" fmla="*/ 1115658 h 2318676"/>
              <a:gd name="connsiteX1" fmla="*/ 2729860 w 5975002"/>
              <a:gd name="connsiteY1" fmla="*/ 1251479 h 2318676"/>
              <a:gd name="connsiteX2" fmla="*/ 4549423 w 5975002"/>
              <a:gd name="connsiteY2" fmla="*/ 946572 h 2318676"/>
              <a:gd name="connsiteX3" fmla="*/ 5567121 w 5975002"/>
              <a:gd name="connsiteY3" fmla="*/ 134078 h 2318676"/>
              <a:gd name="connsiteX4" fmla="*/ 5971525 w 5975002"/>
              <a:gd name="connsiteY4" fmla="*/ 65598 h 2318676"/>
              <a:gd name="connsiteX5" fmla="*/ 5710553 w 5975002"/>
              <a:gd name="connsiteY5" fmla="*/ 792576 h 2318676"/>
              <a:gd name="connsiteX6" fmla="*/ 4866328 w 5975002"/>
              <a:gd name="connsiteY6" fmla="*/ 1499024 h 2318676"/>
              <a:gd name="connsiteX7" fmla="*/ 2970059 w 5975002"/>
              <a:gd name="connsiteY7" fmla="*/ 2067299 h 2318676"/>
              <a:gd name="connsiteX8" fmla="*/ 1302754 w 5975002"/>
              <a:gd name="connsiteY8" fmla="*/ 2308354 h 2318676"/>
              <a:gd name="connsiteX9" fmla="*/ 6691 w 5975002"/>
              <a:gd name="connsiteY9" fmla="*/ 1751763 h 2318676"/>
              <a:gd name="connsiteX10" fmla="*/ 1025743 w 5975002"/>
              <a:gd name="connsiteY10" fmla="*/ 1305273 h 2318676"/>
              <a:gd name="connsiteX0" fmla="*/ 972228 w 5978431"/>
              <a:gd name="connsiteY0" fmla="*/ 1115658 h 2318676"/>
              <a:gd name="connsiteX1" fmla="*/ 2733289 w 5978431"/>
              <a:gd name="connsiteY1" fmla="*/ 1251479 h 2318676"/>
              <a:gd name="connsiteX2" fmla="*/ 4552852 w 5978431"/>
              <a:gd name="connsiteY2" fmla="*/ 946572 h 2318676"/>
              <a:gd name="connsiteX3" fmla="*/ 5570550 w 5978431"/>
              <a:gd name="connsiteY3" fmla="*/ 134078 h 2318676"/>
              <a:gd name="connsiteX4" fmla="*/ 5974954 w 5978431"/>
              <a:gd name="connsiteY4" fmla="*/ 65598 h 2318676"/>
              <a:gd name="connsiteX5" fmla="*/ 5713982 w 5978431"/>
              <a:gd name="connsiteY5" fmla="*/ 792576 h 2318676"/>
              <a:gd name="connsiteX6" fmla="*/ 4869757 w 5978431"/>
              <a:gd name="connsiteY6" fmla="*/ 1499024 h 2318676"/>
              <a:gd name="connsiteX7" fmla="*/ 2973488 w 5978431"/>
              <a:gd name="connsiteY7" fmla="*/ 2067299 h 2318676"/>
              <a:gd name="connsiteX8" fmla="*/ 1306183 w 5978431"/>
              <a:gd name="connsiteY8" fmla="*/ 2308354 h 2318676"/>
              <a:gd name="connsiteX9" fmla="*/ 10120 w 5978431"/>
              <a:gd name="connsiteY9" fmla="*/ 1751763 h 2318676"/>
              <a:gd name="connsiteX10" fmla="*/ 982819 w 5978431"/>
              <a:gd name="connsiteY10" fmla="*/ 1125639 h 2318676"/>
              <a:gd name="connsiteX0" fmla="*/ 972228 w 5978431"/>
              <a:gd name="connsiteY0" fmla="*/ 1115658 h 2318676"/>
              <a:gd name="connsiteX1" fmla="*/ 2733289 w 5978431"/>
              <a:gd name="connsiteY1" fmla="*/ 1251479 h 2318676"/>
              <a:gd name="connsiteX2" fmla="*/ 4552852 w 5978431"/>
              <a:gd name="connsiteY2" fmla="*/ 946572 h 2318676"/>
              <a:gd name="connsiteX3" fmla="*/ 5570550 w 5978431"/>
              <a:gd name="connsiteY3" fmla="*/ 134078 h 2318676"/>
              <a:gd name="connsiteX4" fmla="*/ 5974954 w 5978431"/>
              <a:gd name="connsiteY4" fmla="*/ 65598 h 2318676"/>
              <a:gd name="connsiteX5" fmla="*/ 5713982 w 5978431"/>
              <a:gd name="connsiteY5" fmla="*/ 792576 h 2318676"/>
              <a:gd name="connsiteX6" fmla="*/ 4869757 w 5978431"/>
              <a:gd name="connsiteY6" fmla="*/ 1499024 h 2318676"/>
              <a:gd name="connsiteX7" fmla="*/ 2973488 w 5978431"/>
              <a:gd name="connsiteY7" fmla="*/ 2067299 h 2318676"/>
              <a:gd name="connsiteX8" fmla="*/ 1306183 w 5978431"/>
              <a:gd name="connsiteY8" fmla="*/ 2308354 h 2318676"/>
              <a:gd name="connsiteX9" fmla="*/ 10120 w 5978431"/>
              <a:gd name="connsiteY9" fmla="*/ 1751763 h 2318676"/>
              <a:gd name="connsiteX10" fmla="*/ 982819 w 5978431"/>
              <a:gd name="connsiteY10" fmla="*/ 1125639 h 2318676"/>
              <a:gd name="connsiteX11" fmla="*/ 972228 w 5978431"/>
              <a:gd name="connsiteY11" fmla="*/ 1115658 h 2318676"/>
              <a:gd name="connsiteX0" fmla="*/ 972228 w 5978431"/>
              <a:gd name="connsiteY0" fmla="*/ 1115658 h 2318676"/>
              <a:gd name="connsiteX1" fmla="*/ 2733289 w 5978431"/>
              <a:gd name="connsiteY1" fmla="*/ 1251479 h 2318676"/>
              <a:gd name="connsiteX2" fmla="*/ 4552852 w 5978431"/>
              <a:gd name="connsiteY2" fmla="*/ 946572 h 2318676"/>
              <a:gd name="connsiteX3" fmla="*/ 5570550 w 5978431"/>
              <a:gd name="connsiteY3" fmla="*/ 134078 h 2318676"/>
              <a:gd name="connsiteX4" fmla="*/ 5974954 w 5978431"/>
              <a:gd name="connsiteY4" fmla="*/ 65598 h 2318676"/>
              <a:gd name="connsiteX5" fmla="*/ 5713982 w 5978431"/>
              <a:gd name="connsiteY5" fmla="*/ 792576 h 2318676"/>
              <a:gd name="connsiteX6" fmla="*/ 4869757 w 5978431"/>
              <a:gd name="connsiteY6" fmla="*/ 1499024 h 2318676"/>
              <a:gd name="connsiteX7" fmla="*/ 2973488 w 5978431"/>
              <a:gd name="connsiteY7" fmla="*/ 2067299 h 2318676"/>
              <a:gd name="connsiteX8" fmla="*/ 1306183 w 5978431"/>
              <a:gd name="connsiteY8" fmla="*/ 2308354 h 2318676"/>
              <a:gd name="connsiteX9" fmla="*/ 10120 w 5978431"/>
              <a:gd name="connsiteY9" fmla="*/ 1751763 h 2318676"/>
              <a:gd name="connsiteX10" fmla="*/ 982819 w 5978431"/>
              <a:gd name="connsiteY10" fmla="*/ 1125639 h 2318676"/>
              <a:gd name="connsiteX11" fmla="*/ 972228 w 5978431"/>
              <a:gd name="connsiteY11" fmla="*/ 1115658 h 2318676"/>
              <a:gd name="connsiteX0" fmla="*/ 972228 w 5978431"/>
              <a:gd name="connsiteY0" fmla="*/ 1115658 h 2153139"/>
              <a:gd name="connsiteX1" fmla="*/ 2733289 w 5978431"/>
              <a:gd name="connsiteY1" fmla="*/ 1251479 h 2153139"/>
              <a:gd name="connsiteX2" fmla="*/ 4552852 w 5978431"/>
              <a:gd name="connsiteY2" fmla="*/ 946572 h 2153139"/>
              <a:gd name="connsiteX3" fmla="*/ 5570550 w 5978431"/>
              <a:gd name="connsiteY3" fmla="*/ 134078 h 2153139"/>
              <a:gd name="connsiteX4" fmla="*/ 5974954 w 5978431"/>
              <a:gd name="connsiteY4" fmla="*/ 65598 h 2153139"/>
              <a:gd name="connsiteX5" fmla="*/ 5713982 w 5978431"/>
              <a:gd name="connsiteY5" fmla="*/ 792576 h 2153139"/>
              <a:gd name="connsiteX6" fmla="*/ 4869757 w 5978431"/>
              <a:gd name="connsiteY6" fmla="*/ 1499024 h 2153139"/>
              <a:gd name="connsiteX7" fmla="*/ 2973488 w 5978431"/>
              <a:gd name="connsiteY7" fmla="*/ 2067299 h 2153139"/>
              <a:gd name="connsiteX8" fmla="*/ 1306183 w 5978431"/>
              <a:gd name="connsiteY8" fmla="*/ 2118739 h 2153139"/>
              <a:gd name="connsiteX9" fmla="*/ 10120 w 5978431"/>
              <a:gd name="connsiteY9" fmla="*/ 1751763 h 2153139"/>
              <a:gd name="connsiteX10" fmla="*/ 982819 w 5978431"/>
              <a:gd name="connsiteY10" fmla="*/ 1125639 h 2153139"/>
              <a:gd name="connsiteX11" fmla="*/ 972228 w 5978431"/>
              <a:gd name="connsiteY11" fmla="*/ 1115658 h 2153139"/>
              <a:gd name="connsiteX0" fmla="*/ 1018015 w 6024218"/>
              <a:gd name="connsiteY0" fmla="*/ 1115658 h 2153139"/>
              <a:gd name="connsiteX1" fmla="*/ 2779076 w 6024218"/>
              <a:gd name="connsiteY1" fmla="*/ 1251479 h 2153139"/>
              <a:gd name="connsiteX2" fmla="*/ 4598639 w 6024218"/>
              <a:gd name="connsiteY2" fmla="*/ 946572 h 2153139"/>
              <a:gd name="connsiteX3" fmla="*/ 5616337 w 6024218"/>
              <a:gd name="connsiteY3" fmla="*/ 134078 h 2153139"/>
              <a:gd name="connsiteX4" fmla="*/ 6020741 w 6024218"/>
              <a:gd name="connsiteY4" fmla="*/ 65598 h 2153139"/>
              <a:gd name="connsiteX5" fmla="*/ 5759769 w 6024218"/>
              <a:gd name="connsiteY5" fmla="*/ 792576 h 2153139"/>
              <a:gd name="connsiteX6" fmla="*/ 4915544 w 6024218"/>
              <a:gd name="connsiteY6" fmla="*/ 1499024 h 2153139"/>
              <a:gd name="connsiteX7" fmla="*/ 3019275 w 6024218"/>
              <a:gd name="connsiteY7" fmla="*/ 2067299 h 2153139"/>
              <a:gd name="connsiteX8" fmla="*/ 1351970 w 6024218"/>
              <a:gd name="connsiteY8" fmla="*/ 2118739 h 2153139"/>
              <a:gd name="connsiteX9" fmla="*/ 55907 w 6024218"/>
              <a:gd name="connsiteY9" fmla="*/ 1751763 h 2153139"/>
              <a:gd name="connsiteX10" fmla="*/ 314009 w 6024218"/>
              <a:gd name="connsiteY10" fmla="*/ 1176855 h 2153139"/>
              <a:gd name="connsiteX11" fmla="*/ 1028606 w 6024218"/>
              <a:gd name="connsiteY11" fmla="*/ 1125639 h 2153139"/>
              <a:gd name="connsiteX12" fmla="*/ 1018015 w 6024218"/>
              <a:gd name="connsiteY12" fmla="*/ 1115658 h 2153139"/>
              <a:gd name="connsiteX0" fmla="*/ 1042343 w 6048546"/>
              <a:gd name="connsiteY0" fmla="*/ 1115658 h 2153139"/>
              <a:gd name="connsiteX1" fmla="*/ 2803404 w 6048546"/>
              <a:gd name="connsiteY1" fmla="*/ 1251479 h 2153139"/>
              <a:gd name="connsiteX2" fmla="*/ 4622967 w 6048546"/>
              <a:gd name="connsiteY2" fmla="*/ 946572 h 2153139"/>
              <a:gd name="connsiteX3" fmla="*/ 5640665 w 6048546"/>
              <a:gd name="connsiteY3" fmla="*/ 134078 h 2153139"/>
              <a:gd name="connsiteX4" fmla="*/ 6045069 w 6048546"/>
              <a:gd name="connsiteY4" fmla="*/ 65598 h 2153139"/>
              <a:gd name="connsiteX5" fmla="*/ 5784097 w 6048546"/>
              <a:gd name="connsiteY5" fmla="*/ 792576 h 2153139"/>
              <a:gd name="connsiteX6" fmla="*/ 4939872 w 6048546"/>
              <a:gd name="connsiteY6" fmla="*/ 1499024 h 2153139"/>
              <a:gd name="connsiteX7" fmla="*/ 3043603 w 6048546"/>
              <a:gd name="connsiteY7" fmla="*/ 2067299 h 2153139"/>
              <a:gd name="connsiteX8" fmla="*/ 1376298 w 6048546"/>
              <a:gd name="connsiteY8" fmla="*/ 2118739 h 2153139"/>
              <a:gd name="connsiteX9" fmla="*/ 80235 w 6048546"/>
              <a:gd name="connsiteY9" fmla="*/ 1751763 h 2153139"/>
              <a:gd name="connsiteX10" fmla="*/ 237975 w 6048546"/>
              <a:gd name="connsiteY10" fmla="*/ 1166875 h 2153139"/>
              <a:gd name="connsiteX11" fmla="*/ 1052934 w 6048546"/>
              <a:gd name="connsiteY11" fmla="*/ 1125639 h 2153139"/>
              <a:gd name="connsiteX12" fmla="*/ 1042343 w 6048546"/>
              <a:gd name="connsiteY12" fmla="*/ 1115658 h 2153139"/>
              <a:gd name="connsiteX0" fmla="*/ 1018944 w 6025147"/>
              <a:gd name="connsiteY0" fmla="*/ 1115658 h 2153139"/>
              <a:gd name="connsiteX1" fmla="*/ 2780005 w 6025147"/>
              <a:gd name="connsiteY1" fmla="*/ 1251479 h 2153139"/>
              <a:gd name="connsiteX2" fmla="*/ 4599568 w 6025147"/>
              <a:gd name="connsiteY2" fmla="*/ 946572 h 2153139"/>
              <a:gd name="connsiteX3" fmla="*/ 5617266 w 6025147"/>
              <a:gd name="connsiteY3" fmla="*/ 134078 h 2153139"/>
              <a:gd name="connsiteX4" fmla="*/ 6021670 w 6025147"/>
              <a:gd name="connsiteY4" fmla="*/ 65598 h 2153139"/>
              <a:gd name="connsiteX5" fmla="*/ 5760698 w 6025147"/>
              <a:gd name="connsiteY5" fmla="*/ 792576 h 2153139"/>
              <a:gd name="connsiteX6" fmla="*/ 4916473 w 6025147"/>
              <a:gd name="connsiteY6" fmla="*/ 1499024 h 2153139"/>
              <a:gd name="connsiteX7" fmla="*/ 3020204 w 6025147"/>
              <a:gd name="connsiteY7" fmla="*/ 2067299 h 2153139"/>
              <a:gd name="connsiteX8" fmla="*/ 1352899 w 6025147"/>
              <a:gd name="connsiteY8" fmla="*/ 2118739 h 2153139"/>
              <a:gd name="connsiteX9" fmla="*/ 56836 w 6025147"/>
              <a:gd name="connsiteY9" fmla="*/ 1751763 h 2153139"/>
              <a:gd name="connsiteX10" fmla="*/ 214576 w 6025147"/>
              <a:gd name="connsiteY10" fmla="*/ 1166875 h 2153139"/>
              <a:gd name="connsiteX11" fmla="*/ 1029535 w 6025147"/>
              <a:gd name="connsiteY11" fmla="*/ 1125639 h 2153139"/>
              <a:gd name="connsiteX12" fmla="*/ 1018944 w 6025147"/>
              <a:gd name="connsiteY12" fmla="*/ 1115658 h 2153139"/>
              <a:gd name="connsiteX0" fmla="*/ 925563 w 5931766"/>
              <a:gd name="connsiteY0" fmla="*/ 1115658 h 2151017"/>
              <a:gd name="connsiteX1" fmla="*/ 2686624 w 5931766"/>
              <a:gd name="connsiteY1" fmla="*/ 1251479 h 2151017"/>
              <a:gd name="connsiteX2" fmla="*/ 4506187 w 5931766"/>
              <a:gd name="connsiteY2" fmla="*/ 946572 h 2151017"/>
              <a:gd name="connsiteX3" fmla="*/ 5523885 w 5931766"/>
              <a:gd name="connsiteY3" fmla="*/ 134078 h 2151017"/>
              <a:gd name="connsiteX4" fmla="*/ 5928289 w 5931766"/>
              <a:gd name="connsiteY4" fmla="*/ 65598 h 2151017"/>
              <a:gd name="connsiteX5" fmla="*/ 5667317 w 5931766"/>
              <a:gd name="connsiteY5" fmla="*/ 792576 h 2151017"/>
              <a:gd name="connsiteX6" fmla="*/ 4823092 w 5931766"/>
              <a:gd name="connsiteY6" fmla="*/ 1499024 h 2151017"/>
              <a:gd name="connsiteX7" fmla="*/ 2926823 w 5931766"/>
              <a:gd name="connsiteY7" fmla="*/ 2067299 h 2151017"/>
              <a:gd name="connsiteX8" fmla="*/ 1259518 w 5931766"/>
              <a:gd name="connsiteY8" fmla="*/ 2118739 h 2151017"/>
              <a:gd name="connsiteX9" fmla="*/ 73852 w 5931766"/>
              <a:gd name="connsiteY9" fmla="*/ 1781702 h 2151017"/>
              <a:gd name="connsiteX10" fmla="*/ 121195 w 5931766"/>
              <a:gd name="connsiteY10" fmla="*/ 1166875 h 2151017"/>
              <a:gd name="connsiteX11" fmla="*/ 936154 w 5931766"/>
              <a:gd name="connsiteY11" fmla="*/ 1125639 h 2151017"/>
              <a:gd name="connsiteX12" fmla="*/ 925563 w 5931766"/>
              <a:gd name="connsiteY12" fmla="*/ 1115658 h 2151017"/>
              <a:gd name="connsiteX0" fmla="*/ 855227 w 5861430"/>
              <a:gd name="connsiteY0" fmla="*/ 1115658 h 2151017"/>
              <a:gd name="connsiteX1" fmla="*/ 2616288 w 5861430"/>
              <a:gd name="connsiteY1" fmla="*/ 1251479 h 2151017"/>
              <a:gd name="connsiteX2" fmla="*/ 4435851 w 5861430"/>
              <a:gd name="connsiteY2" fmla="*/ 946572 h 2151017"/>
              <a:gd name="connsiteX3" fmla="*/ 5453549 w 5861430"/>
              <a:gd name="connsiteY3" fmla="*/ 134078 h 2151017"/>
              <a:gd name="connsiteX4" fmla="*/ 5857953 w 5861430"/>
              <a:gd name="connsiteY4" fmla="*/ 65598 h 2151017"/>
              <a:gd name="connsiteX5" fmla="*/ 5596981 w 5861430"/>
              <a:gd name="connsiteY5" fmla="*/ 792576 h 2151017"/>
              <a:gd name="connsiteX6" fmla="*/ 4752756 w 5861430"/>
              <a:gd name="connsiteY6" fmla="*/ 1499024 h 2151017"/>
              <a:gd name="connsiteX7" fmla="*/ 2856487 w 5861430"/>
              <a:gd name="connsiteY7" fmla="*/ 2067299 h 2151017"/>
              <a:gd name="connsiteX8" fmla="*/ 1189182 w 5861430"/>
              <a:gd name="connsiteY8" fmla="*/ 2118739 h 2151017"/>
              <a:gd name="connsiteX9" fmla="*/ 3516 w 5861430"/>
              <a:gd name="connsiteY9" fmla="*/ 1781702 h 2151017"/>
              <a:gd name="connsiteX10" fmla="*/ 50859 w 5861430"/>
              <a:gd name="connsiteY10" fmla="*/ 1166875 h 2151017"/>
              <a:gd name="connsiteX11" fmla="*/ 865818 w 5861430"/>
              <a:gd name="connsiteY11" fmla="*/ 1125639 h 2151017"/>
              <a:gd name="connsiteX12" fmla="*/ 855227 w 5861430"/>
              <a:gd name="connsiteY12" fmla="*/ 1115658 h 2151017"/>
              <a:gd name="connsiteX0" fmla="*/ 940837 w 5947040"/>
              <a:gd name="connsiteY0" fmla="*/ 1115658 h 2151017"/>
              <a:gd name="connsiteX1" fmla="*/ 2701898 w 5947040"/>
              <a:gd name="connsiteY1" fmla="*/ 1251479 h 2151017"/>
              <a:gd name="connsiteX2" fmla="*/ 4521461 w 5947040"/>
              <a:gd name="connsiteY2" fmla="*/ 946572 h 2151017"/>
              <a:gd name="connsiteX3" fmla="*/ 5539159 w 5947040"/>
              <a:gd name="connsiteY3" fmla="*/ 134078 h 2151017"/>
              <a:gd name="connsiteX4" fmla="*/ 5943563 w 5947040"/>
              <a:gd name="connsiteY4" fmla="*/ 65598 h 2151017"/>
              <a:gd name="connsiteX5" fmla="*/ 5682591 w 5947040"/>
              <a:gd name="connsiteY5" fmla="*/ 792576 h 2151017"/>
              <a:gd name="connsiteX6" fmla="*/ 4838366 w 5947040"/>
              <a:gd name="connsiteY6" fmla="*/ 1499024 h 2151017"/>
              <a:gd name="connsiteX7" fmla="*/ 2942097 w 5947040"/>
              <a:gd name="connsiteY7" fmla="*/ 2067299 h 2151017"/>
              <a:gd name="connsiteX8" fmla="*/ 1274792 w 5947040"/>
              <a:gd name="connsiteY8" fmla="*/ 2118739 h 2151017"/>
              <a:gd name="connsiteX9" fmla="*/ 89126 w 5947040"/>
              <a:gd name="connsiteY9" fmla="*/ 1781702 h 2151017"/>
              <a:gd name="connsiteX10" fmla="*/ 86288 w 5947040"/>
              <a:gd name="connsiteY10" fmla="*/ 1166875 h 2151017"/>
              <a:gd name="connsiteX11" fmla="*/ 951428 w 5947040"/>
              <a:gd name="connsiteY11" fmla="*/ 1125639 h 2151017"/>
              <a:gd name="connsiteX12" fmla="*/ 940837 w 5947040"/>
              <a:gd name="connsiteY12" fmla="*/ 1115658 h 2151017"/>
              <a:gd name="connsiteX0" fmla="*/ 869522 w 5875725"/>
              <a:gd name="connsiteY0" fmla="*/ 1115658 h 2151017"/>
              <a:gd name="connsiteX1" fmla="*/ 2630583 w 5875725"/>
              <a:gd name="connsiteY1" fmla="*/ 1251479 h 2151017"/>
              <a:gd name="connsiteX2" fmla="*/ 4450146 w 5875725"/>
              <a:gd name="connsiteY2" fmla="*/ 946572 h 2151017"/>
              <a:gd name="connsiteX3" fmla="*/ 5467844 w 5875725"/>
              <a:gd name="connsiteY3" fmla="*/ 134078 h 2151017"/>
              <a:gd name="connsiteX4" fmla="*/ 5872248 w 5875725"/>
              <a:gd name="connsiteY4" fmla="*/ 65598 h 2151017"/>
              <a:gd name="connsiteX5" fmla="*/ 5611276 w 5875725"/>
              <a:gd name="connsiteY5" fmla="*/ 792576 h 2151017"/>
              <a:gd name="connsiteX6" fmla="*/ 4767051 w 5875725"/>
              <a:gd name="connsiteY6" fmla="*/ 1499024 h 2151017"/>
              <a:gd name="connsiteX7" fmla="*/ 2870782 w 5875725"/>
              <a:gd name="connsiteY7" fmla="*/ 2067299 h 2151017"/>
              <a:gd name="connsiteX8" fmla="*/ 1203477 w 5875725"/>
              <a:gd name="connsiteY8" fmla="*/ 2118739 h 2151017"/>
              <a:gd name="connsiteX9" fmla="*/ 17811 w 5875725"/>
              <a:gd name="connsiteY9" fmla="*/ 1781702 h 2151017"/>
              <a:gd name="connsiteX10" fmla="*/ 14973 w 5875725"/>
              <a:gd name="connsiteY10" fmla="*/ 1166875 h 2151017"/>
              <a:gd name="connsiteX11" fmla="*/ 880113 w 5875725"/>
              <a:gd name="connsiteY11" fmla="*/ 1125639 h 2151017"/>
              <a:gd name="connsiteX12" fmla="*/ 869522 w 5875725"/>
              <a:gd name="connsiteY12" fmla="*/ 1115658 h 2151017"/>
              <a:gd name="connsiteX0" fmla="*/ 869522 w 5875725"/>
              <a:gd name="connsiteY0" fmla="*/ 1115658 h 2151017"/>
              <a:gd name="connsiteX1" fmla="*/ 2630583 w 5875725"/>
              <a:gd name="connsiteY1" fmla="*/ 1251479 h 2151017"/>
              <a:gd name="connsiteX2" fmla="*/ 4450146 w 5875725"/>
              <a:gd name="connsiteY2" fmla="*/ 946572 h 2151017"/>
              <a:gd name="connsiteX3" fmla="*/ 5467844 w 5875725"/>
              <a:gd name="connsiteY3" fmla="*/ 134078 h 2151017"/>
              <a:gd name="connsiteX4" fmla="*/ 5872248 w 5875725"/>
              <a:gd name="connsiteY4" fmla="*/ 65598 h 2151017"/>
              <a:gd name="connsiteX5" fmla="*/ 5611276 w 5875725"/>
              <a:gd name="connsiteY5" fmla="*/ 792576 h 2151017"/>
              <a:gd name="connsiteX6" fmla="*/ 4767051 w 5875725"/>
              <a:gd name="connsiteY6" fmla="*/ 1499024 h 2151017"/>
              <a:gd name="connsiteX7" fmla="*/ 2870782 w 5875725"/>
              <a:gd name="connsiteY7" fmla="*/ 2067299 h 2151017"/>
              <a:gd name="connsiteX8" fmla="*/ 1203477 w 5875725"/>
              <a:gd name="connsiteY8" fmla="*/ 2118739 h 2151017"/>
              <a:gd name="connsiteX9" fmla="*/ 17811 w 5875725"/>
              <a:gd name="connsiteY9" fmla="*/ 1781702 h 2151017"/>
              <a:gd name="connsiteX10" fmla="*/ 14973 w 5875725"/>
              <a:gd name="connsiteY10" fmla="*/ 1166875 h 2151017"/>
              <a:gd name="connsiteX11" fmla="*/ 880113 w 5875725"/>
              <a:gd name="connsiteY11" fmla="*/ 1125639 h 2151017"/>
              <a:gd name="connsiteX12" fmla="*/ 869522 w 5875725"/>
              <a:gd name="connsiteY12" fmla="*/ 1115658 h 2151017"/>
              <a:gd name="connsiteX0" fmla="*/ 881376 w 5875725"/>
              <a:gd name="connsiteY0" fmla="*/ 1124624 h 2151017"/>
              <a:gd name="connsiteX1" fmla="*/ 2630583 w 5875725"/>
              <a:gd name="connsiteY1" fmla="*/ 1251479 h 2151017"/>
              <a:gd name="connsiteX2" fmla="*/ 4450146 w 5875725"/>
              <a:gd name="connsiteY2" fmla="*/ 946572 h 2151017"/>
              <a:gd name="connsiteX3" fmla="*/ 5467844 w 5875725"/>
              <a:gd name="connsiteY3" fmla="*/ 134078 h 2151017"/>
              <a:gd name="connsiteX4" fmla="*/ 5872248 w 5875725"/>
              <a:gd name="connsiteY4" fmla="*/ 65598 h 2151017"/>
              <a:gd name="connsiteX5" fmla="*/ 5611276 w 5875725"/>
              <a:gd name="connsiteY5" fmla="*/ 792576 h 2151017"/>
              <a:gd name="connsiteX6" fmla="*/ 4767051 w 5875725"/>
              <a:gd name="connsiteY6" fmla="*/ 1499024 h 2151017"/>
              <a:gd name="connsiteX7" fmla="*/ 2870782 w 5875725"/>
              <a:gd name="connsiteY7" fmla="*/ 2067299 h 2151017"/>
              <a:gd name="connsiteX8" fmla="*/ 1203477 w 5875725"/>
              <a:gd name="connsiteY8" fmla="*/ 2118739 h 2151017"/>
              <a:gd name="connsiteX9" fmla="*/ 17811 w 5875725"/>
              <a:gd name="connsiteY9" fmla="*/ 1781702 h 2151017"/>
              <a:gd name="connsiteX10" fmla="*/ 14973 w 5875725"/>
              <a:gd name="connsiteY10" fmla="*/ 1166875 h 2151017"/>
              <a:gd name="connsiteX11" fmla="*/ 880113 w 5875725"/>
              <a:gd name="connsiteY11" fmla="*/ 1125639 h 2151017"/>
              <a:gd name="connsiteX12" fmla="*/ 881376 w 5875725"/>
              <a:gd name="connsiteY12" fmla="*/ 1124624 h 2151017"/>
              <a:gd name="connsiteX0" fmla="*/ 877795 w 5872144"/>
              <a:gd name="connsiteY0" fmla="*/ 1124624 h 2146169"/>
              <a:gd name="connsiteX1" fmla="*/ 2627002 w 5872144"/>
              <a:gd name="connsiteY1" fmla="*/ 1251479 h 2146169"/>
              <a:gd name="connsiteX2" fmla="*/ 4446565 w 5872144"/>
              <a:gd name="connsiteY2" fmla="*/ 946572 h 2146169"/>
              <a:gd name="connsiteX3" fmla="*/ 5464263 w 5872144"/>
              <a:gd name="connsiteY3" fmla="*/ 134078 h 2146169"/>
              <a:gd name="connsiteX4" fmla="*/ 5868667 w 5872144"/>
              <a:gd name="connsiteY4" fmla="*/ 65598 h 2146169"/>
              <a:gd name="connsiteX5" fmla="*/ 5607695 w 5872144"/>
              <a:gd name="connsiteY5" fmla="*/ 792576 h 2146169"/>
              <a:gd name="connsiteX6" fmla="*/ 4763470 w 5872144"/>
              <a:gd name="connsiteY6" fmla="*/ 1499024 h 2146169"/>
              <a:gd name="connsiteX7" fmla="*/ 2867201 w 5872144"/>
              <a:gd name="connsiteY7" fmla="*/ 2067299 h 2146169"/>
              <a:gd name="connsiteX8" fmla="*/ 1199896 w 5872144"/>
              <a:gd name="connsiteY8" fmla="*/ 2118739 h 2146169"/>
              <a:gd name="connsiteX9" fmla="*/ 19497 w 5872144"/>
              <a:gd name="connsiteY9" fmla="*/ 1850774 h 2146169"/>
              <a:gd name="connsiteX10" fmla="*/ 11392 w 5872144"/>
              <a:gd name="connsiteY10" fmla="*/ 1166875 h 2146169"/>
              <a:gd name="connsiteX11" fmla="*/ 876532 w 5872144"/>
              <a:gd name="connsiteY11" fmla="*/ 1125639 h 2146169"/>
              <a:gd name="connsiteX12" fmla="*/ 877795 w 5872144"/>
              <a:gd name="connsiteY12" fmla="*/ 1124624 h 2146169"/>
              <a:gd name="connsiteX0" fmla="*/ 866579 w 5860928"/>
              <a:gd name="connsiteY0" fmla="*/ 1124624 h 2146168"/>
              <a:gd name="connsiteX1" fmla="*/ 2615786 w 5860928"/>
              <a:gd name="connsiteY1" fmla="*/ 1251479 h 2146168"/>
              <a:gd name="connsiteX2" fmla="*/ 4435349 w 5860928"/>
              <a:gd name="connsiteY2" fmla="*/ 946572 h 2146168"/>
              <a:gd name="connsiteX3" fmla="*/ 5453047 w 5860928"/>
              <a:gd name="connsiteY3" fmla="*/ 134078 h 2146168"/>
              <a:gd name="connsiteX4" fmla="*/ 5857451 w 5860928"/>
              <a:gd name="connsiteY4" fmla="*/ 65598 h 2146168"/>
              <a:gd name="connsiteX5" fmla="*/ 5596479 w 5860928"/>
              <a:gd name="connsiteY5" fmla="*/ 792576 h 2146168"/>
              <a:gd name="connsiteX6" fmla="*/ 4752254 w 5860928"/>
              <a:gd name="connsiteY6" fmla="*/ 1499024 h 2146168"/>
              <a:gd name="connsiteX7" fmla="*/ 2855985 w 5860928"/>
              <a:gd name="connsiteY7" fmla="*/ 2067299 h 2146168"/>
              <a:gd name="connsiteX8" fmla="*/ 1188680 w 5860928"/>
              <a:gd name="connsiteY8" fmla="*/ 2118739 h 2146168"/>
              <a:gd name="connsiteX9" fmla="*/ 8281 w 5860928"/>
              <a:gd name="connsiteY9" fmla="*/ 1850774 h 2146168"/>
              <a:gd name="connsiteX10" fmla="*/ 176 w 5860928"/>
              <a:gd name="connsiteY10" fmla="*/ 1166875 h 2146168"/>
              <a:gd name="connsiteX11" fmla="*/ 865316 w 5860928"/>
              <a:gd name="connsiteY11" fmla="*/ 1125639 h 2146168"/>
              <a:gd name="connsiteX12" fmla="*/ 866579 w 5860928"/>
              <a:gd name="connsiteY12" fmla="*/ 1124624 h 2146168"/>
              <a:gd name="connsiteX0" fmla="*/ 874143 w 5868492"/>
              <a:gd name="connsiteY0" fmla="*/ 1124624 h 2146168"/>
              <a:gd name="connsiteX1" fmla="*/ 2623350 w 5868492"/>
              <a:gd name="connsiteY1" fmla="*/ 1251479 h 2146168"/>
              <a:gd name="connsiteX2" fmla="*/ 4442913 w 5868492"/>
              <a:gd name="connsiteY2" fmla="*/ 946572 h 2146168"/>
              <a:gd name="connsiteX3" fmla="*/ 5460611 w 5868492"/>
              <a:gd name="connsiteY3" fmla="*/ 134078 h 2146168"/>
              <a:gd name="connsiteX4" fmla="*/ 5865015 w 5868492"/>
              <a:gd name="connsiteY4" fmla="*/ 65598 h 2146168"/>
              <a:gd name="connsiteX5" fmla="*/ 5604043 w 5868492"/>
              <a:gd name="connsiteY5" fmla="*/ 792576 h 2146168"/>
              <a:gd name="connsiteX6" fmla="*/ 4759818 w 5868492"/>
              <a:gd name="connsiteY6" fmla="*/ 1499024 h 2146168"/>
              <a:gd name="connsiteX7" fmla="*/ 2863549 w 5868492"/>
              <a:gd name="connsiteY7" fmla="*/ 2067299 h 2146168"/>
              <a:gd name="connsiteX8" fmla="*/ 1196244 w 5868492"/>
              <a:gd name="connsiteY8" fmla="*/ 2118739 h 2146168"/>
              <a:gd name="connsiteX9" fmla="*/ 40 w 5868492"/>
              <a:gd name="connsiteY9" fmla="*/ 1850775 h 2146168"/>
              <a:gd name="connsiteX10" fmla="*/ 7740 w 5868492"/>
              <a:gd name="connsiteY10" fmla="*/ 1166875 h 2146168"/>
              <a:gd name="connsiteX11" fmla="*/ 872880 w 5868492"/>
              <a:gd name="connsiteY11" fmla="*/ 1125639 h 2146168"/>
              <a:gd name="connsiteX12" fmla="*/ 874143 w 5868492"/>
              <a:gd name="connsiteY12" fmla="*/ 1124624 h 2146168"/>
              <a:gd name="connsiteX0" fmla="*/ 868979 w 5863328"/>
              <a:gd name="connsiteY0" fmla="*/ 1124624 h 2145798"/>
              <a:gd name="connsiteX1" fmla="*/ 2618186 w 5863328"/>
              <a:gd name="connsiteY1" fmla="*/ 1251479 h 2145798"/>
              <a:gd name="connsiteX2" fmla="*/ 4437749 w 5863328"/>
              <a:gd name="connsiteY2" fmla="*/ 946572 h 2145798"/>
              <a:gd name="connsiteX3" fmla="*/ 5455447 w 5863328"/>
              <a:gd name="connsiteY3" fmla="*/ 134078 h 2145798"/>
              <a:gd name="connsiteX4" fmla="*/ 5859851 w 5863328"/>
              <a:gd name="connsiteY4" fmla="*/ 65598 h 2145798"/>
              <a:gd name="connsiteX5" fmla="*/ 5598879 w 5863328"/>
              <a:gd name="connsiteY5" fmla="*/ 792576 h 2145798"/>
              <a:gd name="connsiteX6" fmla="*/ 4754654 w 5863328"/>
              <a:gd name="connsiteY6" fmla="*/ 1499024 h 2145798"/>
              <a:gd name="connsiteX7" fmla="*/ 2858385 w 5863328"/>
              <a:gd name="connsiteY7" fmla="*/ 2067299 h 2145798"/>
              <a:gd name="connsiteX8" fmla="*/ 1191080 w 5863328"/>
              <a:gd name="connsiteY8" fmla="*/ 2118739 h 2145798"/>
              <a:gd name="connsiteX9" fmla="*/ 144 w 5863328"/>
              <a:gd name="connsiteY9" fmla="*/ 1856089 h 2145798"/>
              <a:gd name="connsiteX10" fmla="*/ 2576 w 5863328"/>
              <a:gd name="connsiteY10" fmla="*/ 1166875 h 2145798"/>
              <a:gd name="connsiteX11" fmla="*/ 867716 w 5863328"/>
              <a:gd name="connsiteY11" fmla="*/ 1125639 h 2145798"/>
              <a:gd name="connsiteX12" fmla="*/ 868979 w 5863328"/>
              <a:gd name="connsiteY12" fmla="*/ 1124624 h 214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63328" h="2145798">
                <a:moveTo>
                  <a:pt x="868979" y="1124624"/>
                </a:moveTo>
                <a:cubicBezTo>
                  <a:pt x="1397700" y="1183474"/>
                  <a:pt x="2023391" y="1281154"/>
                  <a:pt x="2618186" y="1251479"/>
                </a:cubicBezTo>
                <a:cubicBezTo>
                  <a:pt x="3212981" y="1221804"/>
                  <a:pt x="3964872" y="1132806"/>
                  <a:pt x="4437749" y="946572"/>
                </a:cubicBezTo>
                <a:cubicBezTo>
                  <a:pt x="4910626" y="760339"/>
                  <a:pt x="5218430" y="280907"/>
                  <a:pt x="5455447" y="134078"/>
                </a:cubicBezTo>
                <a:cubicBezTo>
                  <a:pt x="5692464" y="-12751"/>
                  <a:pt x="5835946" y="-44152"/>
                  <a:pt x="5859851" y="65598"/>
                </a:cubicBezTo>
                <a:cubicBezTo>
                  <a:pt x="5883756" y="175348"/>
                  <a:pt x="5783079" y="553672"/>
                  <a:pt x="5598879" y="792576"/>
                </a:cubicBezTo>
                <a:cubicBezTo>
                  <a:pt x="5414680" y="1031480"/>
                  <a:pt x="5211403" y="1286570"/>
                  <a:pt x="4754654" y="1499024"/>
                </a:cubicBezTo>
                <a:cubicBezTo>
                  <a:pt x="4297905" y="1711478"/>
                  <a:pt x="3452314" y="1964013"/>
                  <a:pt x="2858385" y="2067299"/>
                </a:cubicBezTo>
                <a:cubicBezTo>
                  <a:pt x="2264456" y="2170585"/>
                  <a:pt x="1667453" y="2153941"/>
                  <a:pt x="1191080" y="2118739"/>
                </a:cubicBezTo>
                <a:cubicBezTo>
                  <a:pt x="714707" y="2083537"/>
                  <a:pt x="767" y="1990109"/>
                  <a:pt x="144" y="1856089"/>
                </a:cubicBezTo>
                <a:cubicBezTo>
                  <a:pt x="-479" y="1722069"/>
                  <a:pt x="1039" y="1450864"/>
                  <a:pt x="2576" y="1166875"/>
                </a:cubicBezTo>
                <a:cubicBezTo>
                  <a:pt x="164692" y="1062521"/>
                  <a:pt x="723316" y="1132681"/>
                  <a:pt x="867716" y="1125639"/>
                </a:cubicBezTo>
                <a:cubicBezTo>
                  <a:pt x="1012116" y="1118597"/>
                  <a:pt x="872509" y="1127951"/>
                  <a:pt x="868979" y="1124624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225551" y="3279496"/>
            <a:ext cx="11366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prstClr val="black"/>
                </a:solidFill>
              </a:rPr>
              <a:t>Remote aerosol plume (schematic)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953000" y="2667022"/>
            <a:ext cx="1219200" cy="636723"/>
            <a:chOff x="5939703" y="2397072"/>
            <a:chExt cx="1219200" cy="636723"/>
          </a:xfrm>
        </p:grpSpPr>
        <p:sp>
          <p:nvSpPr>
            <p:cNvPr id="40" name="Rectangle 39"/>
            <p:cNvSpPr/>
            <p:nvPr/>
          </p:nvSpPr>
          <p:spPr>
            <a:xfrm rot="18720000">
              <a:off x="6435003" y="2097956"/>
              <a:ext cx="228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-180000" flipH="1">
              <a:off x="6382442" y="2558513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-180000" flipH="1">
              <a:off x="6563763" y="2719954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-180000" flipH="1">
              <a:off x="6745084" y="2881395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-180000" flipH="1">
              <a:off x="6201121" y="2397072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 rot="2529648">
            <a:off x="5205847" y="2886387"/>
            <a:ext cx="723996" cy="200577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581400" y="3810008"/>
            <a:ext cx="1219200" cy="636723"/>
            <a:chOff x="5939703" y="2397072"/>
            <a:chExt cx="1219200" cy="636723"/>
          </a:xfrm>
        </p:grpSpPr>
        <p:sp>
          <p:nvSpPr>
            <p:cNvPr id="48" name="Rectangle 47"/>
            <p:cNvSpPr/>
            <p:nvPr/>
          </p:nvSpPr>
          <p:spPr>
            <a:xfrm rot="18720000">
              <a:off x="6435003" y="2097956"/>
              <a:ext cx="228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-180000" flipH="1">
              <a:off x="6382442" y="2558513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-180000" flipH="1">
              <a:off x="6563763" y="2719954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-180000" flipH="1">
              <a:off x="6745084" y="2881395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-180000" flipH="1">
              <a:off x="6201121" y="2397072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 flipH="1">
            <a:off x="3818478" y="2660672"/>
            <a:ext cx="1217083" cy="9673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6203" y="4889840"/>
            <a:ext cx="49404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20°N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84848" y="3374296"/>
            <a:ext cx="49404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30°N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84848" y="1839423"/>
            <a:ext cx="49404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40°N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84848" y="332355"/>
            <a:ext cx="49404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50°N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658999" y="5842024"/>
            <a:ext cx="60946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160°W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175940" y="5842024"/>
            <a:ext cx="60946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150°W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683005" y="5842024"/>
            <a:ext cx="60946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140°W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07005" y="5842024"/>
            <a:ext cx="60946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130°W</a:t>
            </a:r>
          </a:p>
        </p:txBody>
      </p:sp>
      <p:pic>
        <p:nvPicPr>
          <p:cNvPr id="92" name="Picture 91" descr="Fig2-RalphandDettinger_BAMS-D-11-0018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6173" r="25948" b="38271"/>
          <a:stretch/>
        </p:blipFill>
        <p:spPr>
          <a:xfrm>
            <a:off x="2556932" y="6096022"/>
            <a:ext cx="4114800" cy="629817"/>
          </a:xfrm>
          <a:prstGeom prst="rect">
            <a:avLst/>
          </a:prstGeom>
        </p:spPr>
      </p:pic>
      <p:cxnSp>
        <p:nvCxnSpPr>
          <p:cNvPr id="116" name="Straight Connector 115"/>
          <p:cNvCxnSpPr/>
          <p:nvPr/>
        </p:nvCxnSpPr>
        <p:spPr>
          <a:xfrm flipH="1">
            <a:off x="4724401" y="3473450"/>
            <a:ext cx="1206500" cy="9588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286002" y="3801533"/>
            <a:ext cx="1367367" cy="9758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2889250" y="3638550"/>
            <a:ext cx="158750" cy="457200"/>
          </a:xfrm>
          <a:prstGeom prst="line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endCxn id="48" idx="0"/>
          </p:cNvCxnSpPr>
          <p:nvPr/>
        </p:nvCxnSpPr>
        <p:spPr>
          <a:xfrm>
            <a:off x="3352802" y="3200400"/>
            <a:ext cx="385179" cy="512182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3048000" y="3200400"/>
            <a:ext cx="304800" cy="914400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3194050" y="3206750"/>
            <a:ext cx="152400" cy="469900"/>
          </a:xfrm>
          <a:prstGeom prst="line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2743200" y="3200400"/>
            <a:ext cx="304800" cy="914400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>
            <a:off x="2286000" y="3200400"/>
            <a:ext cx="457200" cy="1447800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2597152" y="3200400"/>
            <a:ext cx="139700" cy="482600"/>
          </a:xfrm>
          <a:prstGeom prst="line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>
            <a:off x="1270000" y="2209822"/>
            <a:ext cx="1397000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Aerosol Profiling</a:t>
            </a:r>
          </a:p>
          <a:p>
            <a:pPr>
              <a:defRPr/>
            </a:pPr>
            <a:endParaRPr lang="en-US" sz="200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000" kern="0" dirty="0">
                <a:solidFill>
                  <a:sysClr val="windowText" lastClr="000000"/>
                </a:solidFill>
              </a:rPr>
              <a:t>-  NASA DC-8</a:t>
            </a:r>
          </a:p>
          <a:p>
            <a:pPr>
              <a:defRPr/>
            </a:pPr>
            <a:r>
              <a:rPr lang="en-US" sz="1000" kern="0" dirty="0">
                <a:solidFill>
                  <a:sysClr val="windowText" lastClr="000000"/>
                </a:solidFill>
              </a:rPr>
              <a:t>-  Aerosols, trace gases</a:t>
            </a:r>
          </a:p>
        </p:txBody>
      </p:sp>
      <p:cxnSp>
        <p:nvCxnSpPr>
          <p:cNvPr id="257" name="Straight Arrow Connector 256"/>
          <p:cNvCxnSpPr/>
          <p:nvPr/>
        </p:nvCxnSpPr>
        <p:spPr>
          <a:xfrm>
            <a:off x="2362200" y="2819400"/>
            <a:ext cx="3048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62600" y="6629400"/>
            <a:ext cx="36279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Courtesy of F. M. Ralph, NOAA Earth System Research Laboratory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553210" y="4261269"/>
            <a:ext cx="1371601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NASA P-3B</a:t>
            </a:r>
          </a:p>
          <a:p>
            <a:pPr>
              <a:defRPr/>
            </a:pPr>
            <a:endParaRPr lang="en-US" sz="200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000" kern="0" dirty="0">
                <a:solidFill>
                  <a:sysClr val="windowText" lastClr="000000"/>
                </a:solidFill>
              </a:rPr>
              <a:t>-  Surface water level</a:t>
            </a:r>
          </a:p>
          <a:p>
            <a:pPr>
              <a:defRPr/>
            </a:pPr>
            <a:r>
              <a:rPr lang="en-US" sz="1000" kern="0" dirty="0">
                <a:solidFill>
                  <a:sysClr val="windowText" lastClr="000000"/>
                </a:solidFill>
              </a:rPr>
              <a:t>-  Soil moisture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7277572" y="4015509"/>
            <a:ext cx="0" cy="26517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CalWater2:</a:t>
            </a:r>
            <a:b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How did we get here?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CalWater1 (2009-2011) findings and gaps</a:t>
            </a:r>
          </a:p>
          <a:p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NOAA’s Hydrometeorology Testbed (HMT) -  A modern </a:t>
            </a: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mesonet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in California will be complete in 2014</a:t>
            </a:r>
          </a:p>
          <a:p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Global Hawk demonstration conducted- WISPAR in 2011</a:t>
            </a:r>
          </a:p>
          <a:p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Increasing societal needs for water-related information and tools (flood damages averaged $10 B/</a:t>
            </a: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yr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in the 2000s, up from $5 B/</a:t>
            </a: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yr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in the 1980s)</a:t>
            </a:r>
          </a:p>
          <a:p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Science white paper developed by ad hoc science team and published in GEWEX Newsletter in March 2013</a:t>
            </a:r>
          </a:p>
          <a:p>
            <a:pPr lvl="1"/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15940" y="116049"/>
          <a:ext cx="8229600" cy="658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</a:tblGrid>
              <a:tr h="6050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Major Platforms</a:t>
                      </a:r>
                      <a:endParaRPr 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2014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</a:t>
                      </a:r>
                      <a:r>
                        <a:rPr lang="en-US" sz="1600" baseline="0" dirty="0" smtClean="0"/>
                        <a:t> 2015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2016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2017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2018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NOAA HMT/CADWR Network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DOE ACAPEX </a:t>
                      </a:r>
                    </a:p>
                    <a:p>
                      <a:r>
                        <a:rPr lang="en-US" sz="1400" dirty="0" smtClean="0"/>
                        <a:t>AMF2 + G-1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69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or NSF ship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P-3 Chang/</a:t>
                      </a:r>
                      <a:r>
                        <a:rPr lang="en-US" sz="1400" dirty="0" err="1" smtClean="0"/>
                        <a:t>Fairall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OLYMPEX NASA DC-8 &amp; other facilities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569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71456" y="6144490"/>
            <a:ext cx="1154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Requested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1" y="6144490"/>
            <a:ext cx="1220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Committed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1" y="6144492"/>
            <a:ext cx="8853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Facility </a:t>
            </a:r>
          </a:p>
          <a:p>
            <a:r>
              <a:rPr lang="en-US" dirty="0">
                <a:solidFill>
                  <a:prstClr val="black"/>
                </a:solidFill>
              </a:rPr>
              <a:t>Status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66569" y="6467655"/>
            <a:ext cx="961338" cy="2769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91787" y="6467655"/>
            <a:ext cx="961338" cy="2769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15940" y="116049"/>
          <a:ext cx="8229600" cy="658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</a:tblGrid>
              <a:tr h="6050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Major Platforms</a:t>
                      </a:r>
                      <a:endParaRPr 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2014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</a:t>
                      </a:r>
                      <a:r>
                        <a:rPr lang="en-US" sz="1600" baseline="0" dirty="0" smtClean="0"/>
                        <a:t> 2015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2016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2017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2018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NOAA HMT/CADWR Network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DOE ACAPEX </a:t>
                      </a:r>
                    </a:p>
                    <a:p>
                      <a:r>
                        <a:rPr lang="en-US" sz="1400" dirty="0" smtClean="0"/>
                        <a:t>AMF2 + G-1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69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or NSF ship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P-3 Chang/</a:t>
                      </a:r>
                      <a:r>
                        <a:rPr lang="en-US" sz="1400" dirty="0" err="1" smtClean="0"/>
                        <a:t>Fairall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OLYMPEX NASA DC-8 &amp; other facilities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Global Hawk Risk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NOAA  NASA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NSF other facilities (radar…)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569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71456" y="6144490"/>
            <a:ext cx="1154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Requested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1" y="6144490"/>
            <a:ext cx="1220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Committed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1" y="6144490"/>
            <a:ext cx="16913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To be developed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1" y="6144492"/>
            <a:ext cx="8853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Facility </a:t>
            </a:r>
          </a:p>
          <a:p>
            <a:r>
              <a:rPr lang="en-US" dirty="0">
                <a:solidFill>
                  <a:prstClr val="black"/>
                </a:solidFill>
              </a:rPr>
              <a:t>Status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66569" y="6467655"/>
            <a:ext cx="961338" cy="2769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17005" y="6467655"/>
            <a:ext cx="961338" cy="2769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1787" y="6467655"/>
            <a:ext cx="961338" cy="2769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15940" y="116049"/>
          <a:ext cx="8229600" cy="658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</a:tblGrid>
              <a:tr h="6050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Major Platforms</a:t>
                      </a:r>
                      <a:endParaRPr 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2014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</a:t>
                      </a:r>
                      <a:r>
                        <a:rPr lang="en-US" sz="1600" baseline="0" dirty="0" smtClean="0"/>
                        <a:t> 2015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2016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2017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2018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NOAA HMT/CADWR Network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DOE ACAPEX </a:t>
                      </a:r>
                    </a:p>
                    <a:p>
                      <a:r>
                        <a:rPr lang="en-US" sz="1400" dirty="0" smtClean="0"/>
                        <a:t>AMF2 + G-1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69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or NSF ship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P-3 Chang/</a:t>
                      </a:r>
                      <a:r>
                        <a:rPr lang="en-US" sz="1400" dirty="0" err="1" smtClean="0"/>
                        <a:t>Fairall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OLYMPEX NASA DC-8 &amp; other facilities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Global Hawk Risk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NOAA  NASA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NSF other facilities (radar…)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AREX NASA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r>
                        <a:rPr lang="en-US" sz="1400" baseline="0" dirty="0" smtClean="0"/>
                        <a:t>Global Hawk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AREX NASA  DC-8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569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71456" y="6144490"/>
            <a:ext cx="1154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Requested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1" y="6144490"/>
            <a:ext cx="1220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Committed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1" y="6144490"/>
            <a:ext cx="16913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To be developed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1" y="6144492"/>
            <a:ext cx="8853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Facility </a:t>
            </a:r>
          </a:p>
          <a:p>
            <a:r>
              <a:rPr lang="en-US" dirty="0">
                <a:solidFill>
                  <a:prstClr val="black"/>
                </a:solidFill>
              </a:rPr>
              <a:t>Status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66569" y="6467655"/>
            <a:ext cx="961338" cy="2769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05" y="6467655"/>
            <a:ext cx="961338" cy="2769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91787" y="6467655"/>
            <a:ext cx="961338" cy="2769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15940" y="116049"/>
          <a:ext cx="8229600" cy="658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  <a:gridCol w="329184"/>
              </a:tblGrid>
              <a:tr h="6050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Major Platforms</a:t>
                      </a:r>
                      <a:endParaRPr 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2014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</a:t>
                      </a:r>
                      <a:r>
                        <a:rPr lang="en-US" sz="1600" baseline="0" dirty="0" smtClean="0"/>
                        <a:t> 2015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2016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2017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 2018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HMT/CADWR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Network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DOE ACAPEX </a:t>
                      </a:r>
                    </a:p>
                    <a:p>
                      <a:r>
                        <a:rPr lang="en-US" sz="1400" dirty="0" smtClean="0"/>
                        <a:t>AMF2 + G-1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69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or NSF ship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 P-3 Chang/</a:t>
                      </a:r>
                      <a:r>
                        <a:rPr lang="en-US" sz="1400" dirty="0" err="1" smtClean="0"/>
                        <a:t>Fairall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OLYMPEX NASA DC-8 &amp; other facilities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Global Hawk Risk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NOAA  NASA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NSF other facilities (radar, G-V…)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AREX NASA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r>
                        <a:rPr lang="en-US" sz="1400" baseline="0" dirty="0" smtClean="0"/>
                        <a:t>Global Hawk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60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AREX NASA  DC-8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569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71456" y="6144490"/>
            <a:ext cx="1154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Requested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1" y="6144490"/>
            <a:ext cx="1220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Committed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1" y="6144490"/>
            <a:ext cx="16913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To be developed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1" y="6144492"/>
            <a:ext cx="8853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Facility </a:t>
            </a:r>
          </a:p>
          <a:p>
            <a:r>
              <a:rPr lang="en-US" dirty="0">
                <a:solidFill>
                  <a:prstClr val="black"/>
                </a:solidFill>
              </a:rPr>
              <a:t>Status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66569" y="6467655"/>
            <a:ext cx="961338" cy="2769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05" y="6467655"/>
            <a:ext cx="961338" cy="2769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91787" y="6467655"/>
            <a:ext cx="961338" cy="2769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1324" y="6144490"/>
            <a:ext cx="13697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Hypothetical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42222" y="6467655"/>
            <a:ext cx="961338" cy="2769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228600"/>
            <a:ext cx="9144000" cy="7086600"/>
          </a:xfrm>
          <a:noFill/>
          <a:ln/>
        </p:spPr>
      </p:pic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solidFill>
            <a:schemeClr val="bg1">
              <a:alpha val="71001"/>
            </a:schemeClr>
          </a:solidFill>
          <a:ln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Overview of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CalWater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2009-2011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937848"/>
            <a:ext cx="9079689" cy="3046988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Goal: Develop a stronger 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understanding of aerosol </a:t>
            </a:r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sources and </a:t>
            </a:r>
          </a:p>
          <a:p>
            <a:pPr algn="ctr"/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processes 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impacting cloud </a:t>
            </a:r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properties 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and precipitation in </a:t>
            </a:r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California</a:t>
            </a:r>
          </a:p>
          <a:p>
            <a:pPr algn="ctr"/>
            <a:endParaRPr lang="en-US" sz="2400" b="0" u="sng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2400" b="0" u="sng" dirty="0" smtClean="0">
                <a:latin typeface="Times" panose="02020603050405020304" pitchFamily="18" charset="0"/>
                <a:cs typeface="Times" panose="02020603050405020304" pitchFamily="18" charset="0"/>
              </a:rPr>
              <a:t>Key questions</a:t>
            </a:r>
            <a:endParaRPr lang="en-US" sz="2400" b="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How 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do aerosols affect the formation of clouds and precipitation?</a:t>
            </a:r>
          </a:p>
          <a:p>
            <a:pPr algn="ctr"/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What are the sources and mixing </a:t>
            </a:r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states 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of aerosols that act as seeds for the formation of droplets </a:t>
            </a:r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and 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ice?</a:t>
            </a:r>
          </a:p>
          <a:p>
            <a:pPr algn="ctr"/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Under </a:t>
            </a:r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which 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conditions do aerosols influence precipitation processes</a:t>
            </a:r>
            <a:r>
              <a:rPr lang="en-US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RatMtnFlyby1B1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447" y="4739805"/>
            <a:ext cx="3307242" cy="173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09feb22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071" y="4500265"/>
            <a:ext cx="2736329" cy="2286000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 l="23404" t="3723" b="533"/>
          <a:stretch>
            <a:fillRect/>
          </a:stretch>
        </p:blipFill>
        <p:spPr bwMode="auto">
          <a:xfrm>
            <a:off x="3581400" y="4495800"/>
            <a:ext cx="2033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038600" y="4034135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Satellite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7247" y="4034135"/>
            <a:ext cx="302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In-situ measurements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962400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S-band Radar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4648200"/>
            <a:ext cx="78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2011</a:t>
            </a:r>
            <a:endParaRPr lang="en-US" sz="2400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CalWater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Measurements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8037"/>
            <a:ext cx="5181600" cy="4525963"/>
          </a:xfrm>
        </p:spPr>
        <p:txBody>
          <a:bodyPr>
            <a:noAutofit/>
          </a:bodyPr>
          <a:lstStyle/>
          <a:p>
            <a:pPr eaLnBrk="1" hangingPunct="1">
              <a:buNone/>
            </a:pPr>
            <a:r>
              <a:rPr lang="en-US" sz="2000" b="1" dirty="0" smtClean="0">
                <a:solidFill>
                  <a:srgbClr val="3333FF"/>
                </a:solidFill>
                <a:latin typeface="Times New Roman" charset="0"/>
                <a:cs typeface="Times New Roman" charset="0"/>
              </a:rPr>
              <a:t>Ground-based studies</a:t>
            </a:r>
            <a:endParaRPr lang="en-US" sz="2000" b="1" dirty="0" smtClean="0">
              <a:latin typeface="Times New Roman" charset="0"/>
              <a:cs typeface="Times New Roman" charset="0"/>
            </a:endParaRPr>
          </a:p>
          <a:p>
            <a:r>
              <a:rPr lang="en-US" sz="2000" dirty="0" smtClean="0">
                <a:latin typeface="Times New Roman" charset="0"/>
                <a:cs typeface="Times New Roman" charset="0"/>
              </a:rPr>
              <a:t>Sugar Pine Reservoir (2009-2011) and Mariposa (2010)</a:t>
            </a:r>
          </a:p>
          <a:p>
            <a:pPr marL="640080" lvl="1">
              <a:spcBef>
                <a:spcPts val="0"/>
              </a:spcBef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Aerosols (size, composition, source), gas phase pollutants</a:t>
            </a:r>
          </a:p>
          <a:p>
            <a:pPr lvl="1"/>
            <a:r>
              <a:rPr lang="en-US" sz="2000" dirty="0" smtClean="0">
                <a:latin typeface="Times New Roman" charset="0"/>
                <a:cs typeface="Times New Roman" charset="0"/>
              </a:rPr>
              <a:t>NOAA meteorology, S-band radar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Precipitation analysis</a:t>
            </a:r>
          </a:p>
          <a:p>
            <a:r>
              <a:rPr lang="en-US" sz="2000" dirty="0" smtClean="0">
                <a:latin typeface="Times New Roman" charset="0"/>
                <a:cs typeface="Times New Roman" charset="0"/>
              </a:rPr>
              <a:t>Collected rain and snow for different periods of events during storms </a:t>
            </a:r>
          </a:p>
          <a:p>
            <a:pPr eaLnBrk="1" hangingPunct="1"/>
            <a:r>
              <a:rPr lang="en-US" sz="2000" dirty="0" smtClean="0">
                <a:latin typeface="Times New Roman" charset="0"/>
                <a:cs typeface="Times New Roman" charset="0"/>
              </a:rPr>
              <a:t>Analyzed insoluble residues (ATOFMS) as well as soluble species (liquid chromatography)-compared mass spectra with atmospheric aerosol measurements</a:t>
            </a:r>
            <a:endParaRPr lang="en-US" sz="2000" b="1" dirty="0" smtClean="0">
              <a:solidFill>
                <a:srgbClr val="00B05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Aircraft (PNNL G1) studies-2011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	Flights through clouds over Sierras, ocean,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	and coastal ranges to investigate </a:t>
            </a:r>
            <a:r>
              <a:rPr lang="en-US" sz="2000" dirty="0" err="1" smtClean="0">
                <a:latin typeface="Times New Roman" charset="0"/>
                <a:cs typeface="Times New Roman" charset="0"/>
              </a:rPr>
              <a:t>orographic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 CCN and IN in clouds</a:t>
            </a:r>
          </a:p>
          <a:p>
            <a:pPr eaLnBrk="1" hangingPunct="1"/>
            <a:endParaRPr lang="en-US" sz="2000" dirty="0" smtClean="0">
              <a:latin typeface="Times New Roman" charset="0"/>
              <a:cs typeface="Times New Roman" charset="0"/>
            </a:endParaRPr>
          </a:p>
          <a:p>
            <a:pPr eaLnBrk="1" hangingPunct="1"/>
            <a:endParaRPr lang="en-US" sz="2000" dirty="0" smtClean="0">
              <a:latin typeface="Times New Roman" charset="0"/>
              <a:cs typeface="Times New Roman" charset="0"/>
            </a:endParaRPr>
          </a:p>
        </p:txBody>
      </p:sp>
      <p:pic>
        <p:nvPicPr>
          <p:cNvPr id="4" name="Picture 3" descr="calwater_2011_regional_map.png"/>
          <p:cNvPicPr>
            <a:picLocks noChangeAspect="1"/>
          </p:cNvPicPr>
          <p:nvPr/>
        </p:nvPicPr>
        <p:blipFill rotWithShape="1">
          <a:blip r:embed="rId3" cstate="print"/>
          <a:srcRect l="-1" t="4444" r="30546"/>
          <a:stretch/>
        </p:blipFill>
        <p:spPr>
          <a:xfrm>
            <a:off x="5233987" y="1143000"/>
            <a:ext cx="3757613" cy="50310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34200" y="2895600"/>
            <a:ext cx="762000" cy="742890"/>
          </a:xfrm>
          <a:prstGeom prst="ellipse">
            <a:avLst/>
          </a:prstGeom>
          <a:noFill/>
          <a:ln w="1270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3289" y="6093023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http://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esrl.noaa.gov/psd/calwater</a:t>
            </a:r>
            <a:endParaRPr lang="en-US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8800" y="48768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96200" y="4038600"/>
            <a:ext cx="762000" cy="742890"/>
          </a:xfrm>
          <a:prstGeom prst="ellipse">
            <a:avLst/>
          </a:prstGeom>
          <a:noFill/>
          <a:ln w="1270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1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838200"/>
            <a:ext cx="9144000" cy="1015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648200"/>
            <a:ext cx="647324" cy="4787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Orographic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Precipitation in California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6629400" y="2895600"/>
            <a:ext cx="3124200" cy="2286000"/>
          </a:xfrm>
          <a:prstGeom prst="triangl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1600200" y="4191000"/>
            <a:ext cx="1752600" cy="990600"/>
          </a:xfrm>
          <a:prstGeom prst="triangl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5181600"/>
            <a:ext cx="8153400" cy="533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181600"/>
            <a:ext cx="1600200" cy="5334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1448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Pacific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5105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Coastal Range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5105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Central Valley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5105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Sierra Nevada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6482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East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429" y="5015944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loud 26"/>
          <p:cNvSpPr/>
          <p:nvPr/>
        </p:nvSpPr>
        <p:spPr>
          <a:xfrm>
            <a:off x="6553200" y="2819400"/>
            <a:ext cx="990600" cy="990600"/>
          </a:xfrm>
          <a:prstGeom prst="cloud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59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6934200" y="2209800"/>
            <a:ext cx="990600" cy="990600"/>
          </a:xfrm>
          <a:prstGeom prst="cloud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59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Cloud 28"/>
          <p:cNvSpPr/>
          <p:nvPr/>
        </p:nvSpPr>
        <p:spPr>
          <a:xfrm>
            <a:off x="6019800" y="2819400"/>
            <a:ext cx="990600" cy="990600"/>
          </a:xfrm>
          <a:prstGeom prst="cloud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59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loud 29"/>
          <p:cNvSpPr/>
          <p:nvPr/>
        </p:nvSpPr>
        <p:spPr>
          <a:xfrm>
            <a:off x="7211786" y="1981200"/>
            <a:ext cx="990600" cy="990600"/>
          </a:xfrm>
          <a:prstGeom prst="cloud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59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6248400" y="2133600"/>
            <a:ext cx="990600" cy="990600"/>
          </a:xfrm>
          <a:prstGeom prst="cloud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59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928" y="3440668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Clean Moist Air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3886994" y="5029200"/>
            <a:ext cx="3048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4191000" y="5028406"/>
            <a:ext cx="3048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4497388" y="5028406"/>
            <a:ext cx="3048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4802188" y="5028406"/>
            <a:ext cx="3048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5106988" y="5028406"/>
            <a:ext cx="3048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76600" y="449580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Transportation, Agriculture</a:t>
            </a:r>
            <a:endParaRPr lang="en-US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693661" y="3648468"/>
            <a:ext cx="2141641" cy="954663"/>
          </a:xfrm>
          <a:custGeom>
            <a:avLst/>
            <a:gdLst>
              <a:gd name="connsiteX0" fmla="*/ 0 w 2141641"/>
              <a:gd name="connsiteY0" fmla="*/ 871648 h 954663"/>
              <a:gd name="connsiteX1" fmla="*/ 1033466 w 2141641"/>
              <a:gd name="connsiteY1" fmla="*/ 809388 h 954663"/>
              <a:gd name="connsiteX2" fmla="*/ 2141641 w 2141641"/>
              <a:gd name="connsiteY2" fmla="*/ 0 h 95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1641" h="954663">
                <a:moveTo>
                  <a:pt x="0" y="871648"/>
                </a:moveTo>
                <a:cubicBezTo>
                  <a:pt x="338263" y="913155"/>
                  <a:pt x="676526" y="954663"/>
                  <a:pt x="1033466" y="809388"/>
                </a:cubicBezTo>
                <a:cubicBezTo>
                  <a:pt x="1390406" y="664113"/>
                  <a:pt x="2141641" y="0"/>
                  <a:pt x="2141641" y="0"/>
                </a:cubicBezTo>
              </a:path>
            </a:pathLst>
          </a:custGeom>
          <a:ln>
            <a:solidFill>
              <a:srgbClr val="FF66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082753" y="2183270"/>
            <a:ext cx="7769677" cy="2426086"/>
          </a:xfrm>
          <a:custGeom>
            <a:avLst/>
            <a:gdLst>
              <a:gd name="connsiteX0" fmla="*/ 0 w 7769677"/>
              <a:gd name="connsiteY0" fmla="*/ 1676884 h 2426086"/>
              <a:gd name="connsiteX1" fmla="*/ 1494169 w 7769677"/>
              <a:gd name="connsiteY1" fmla="*/ 1701789 h 2426086"/>
              <a:gd name="connsiteX2" fmla="*/ 3436588 w 7769677"/>
              <a:gd name="connsiteY2" fmla="*/ 2224777 h 2426086"/>
              <a:gd name="connsiteX3" fmla="*/ 4681728 w 7769677"/>
              <a:gd name="connsiteY3" fmla="*/ 2112708 h 2426086"/>
              <a:gd name="connsiteX4" fmla="*/ 6698856 w 7769677"/>
              <a:gd name="connsiteY4" fmla="*/ 344508 h 2426086"/>
              <a:gd name="connsiteX5" fmla="*/ 7769677 w 7769677"/>
              <a:gd name="connsiteY5" fmla="*/ 45658 h 2426086"/>
              <a:gd name="connsiteX6" fmla="*/ 7769677 w 7769677"/>
              <a:gd name="connsiteY6" fmla="*/ 45658 h 2426086"/>
              <a:gd name="connsiteX7" fmla="*/ 7769677 w 7769677"/>
              <a:gd name="connsiteY7" fmla="*/ 45658 h 24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9677" h="2426086">
                <a:moveTo>
                  <a:pt x="0" y="1676884"/>
                </a:moveTo>
                <a:cubicBezTo>
                  <a:pt x="460702" y="1643679"/>
                  <a:pt x="921404" y="1610474"/>
                  <a:pt x="1494169" y="1701789"/>
                </a:cubicBezTo>
                <a:cubicBezTo>
                  <a:pt x="2066934" y="1793104"/>
                  <a:pt x="2905328" y="2156291"/>
                  <a:pt x="3436588" y="2224777"/>
                </a:cubicBezTo>
                <a:cubicBezTo>
                  <a:pt x="3967848" y="2293264"/>
                  <a:pt x="4138017" y="2426086"/>
                  <a:pt x="4681728" y="2112708"/>
                </a:cubicBezTo>
                <a:cubicBezTo>
                  <a:pt x="5225439" y="1799330"/>
                  <a:pt x="6184198" y="689016"/>
                  <a:pt x="6698856" y="344508"/>
                </a:cubicBezTo>
                <a:cubicBezTo>
                  <a:pt x="7213514" y="0"/>
                  <a:pt x="7769677" y="45658"/>
                  <a:pt x="7769677" y="45658"/>
                </a:cubicBezTo>
                <a:lnTo>
                  <a:pt x="7769677" y="45658"/>
                </a:lnTo>
                <a:lnTo>
                  <a:pt x="7769677" y="45658"/>
                </a:lnTo>
              </a:path>
            </a:pathLst>
          </a:cu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399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Possible Sources of Cloud Condensation Nuclei (CCN) and Ice Nuclei (IN)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371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400" y="1232597"/>
            <a:ext cx="20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Central Valley Pollution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0" y="1232596"/>
            <a:ext cx="20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Terrestrial Biosphere</a:t>
            </a:r>
            <a:endParaRPr lang="en-US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89519" y="1232596"/>
            <a:ext cx="20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Terrestrial Biosphere</a:t>
            </a:r>
            <a:endParaRPr lang="en-US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715000"/>
            <a:ext cx="8607934" cy="43088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What are the important sources of CCN and IN in the Sierra Nevada?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5953" y="1143000"/>
            <a:ext cx="854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Asia;Africa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19743" y="2103091"/>
            <a:ext cx="8338457" cy="259109"/>
          </a:xfrm>
          <a:custGeom>
            <a:avLst/>
            <a:gdLst>
              <a:gd name="connsiteX0" fmla="*/ 0 w 8338457"/>
              <a:gd name="connsiteY0" fmla="*/ 22999 h 259109"/>
              <a:gd name="connsiteX1" fmla="*/ 1883228 w 8338457"/>
              <a:gd name="connsiteY1" fmla="*/ 1228 h 259109"/>
              <a:gd name="connsiteX2" fmla="*/ 4299857 w 8338457"/>
              <a:gd name="connsiteY2" fmla="*/ 55656 h 259109"/>
              <a:gd name="connsiteX3" fmla="*/ 5791200 w 8338457"/>
              <a:gd name="connsiteY3" fmla="*/ 229828 h 259109"/>
              <a:gd name="connsiteX4" fmla="*/ 6847114 w 8338457"/>
              <a:gd name="connsiteY4" fmla="*/ 240714 h 259109"/>
              <a:gd name="connsiteX5" fmla="*/ 8338457 w 8338457"/>
              <a:gd name="connsiteY5" fmla="*/ 44771 h 25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8457" h="259109">
                <a:moveTo>
                  <a:pt x="0" y="22999"/>
                </a:moveTo>
                <a:cubicBezTo>
                  <a:pt x="583292" y="9392"/>
                  <a:pt x="1166585" y="-4215"/>
                  <a:pt x="1883228" y="1228"/>
                </a:cubicBezTo>
                <a:cubicBezTo>
                  <a:pt x="2599871" y="6671"/>
                  <a:pt x="3648528" y="17556"/>
                  <a:pt x="4299857" y="55656"/>
                </a:cubicBezTo>
                <a:cubicBezTo>
                  <a:pt x="4951186" y="93756"/>
                  <a:pt x="5366657" y="198985"/>
                  <a:pt x="5791200" y="229828"/>
                </a:cubicBezTo>
                <a:cubicBezTo>
                  <a:pt x="6215743" y="260671"/>
                  <a:pt x="6422571" y="271557"/>
                  <a:pt x="6847114" y="240714"/>
                </a:cubicBezTo>
                <a:cubicBezTo>
                  <a:pt x="7271657" y="209871"/>
                  <a:pt x="7805057" y="127321"/>
                  <a:pt x="8338457" y="44771"/>
                </a:cubicBezTo>
              </a:path>
            </a:pathLst>
          </a:custGeom>
          <a:ln w="34925">
            <a:solidFill>
              <a:schemeClr val="bg2">
                <a:lumMod val="25000"/>
              </a:schemeClr>
            </a:solidFill>
            <a:prstDash val="lgDashDot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8600" y="2193471"/>
            <a:ext cx="4787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Pollution + Long Range Transported Dust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934200" y="3886200"/>
            <a:ext cx="228600" cy="685800"/>
          </a:xfrm>
          <a:custGeom>
            <a:avLst/>
            <a:gdLst>
              <a:gd name="connsiteX0" fmla="*/ 27695 w 90999"/>
              <a:gd name="connsiteY0" fmla="*/ 700341 h 700341"/>
              <a:gd name="connsiteX1" fmla="*/ 87043 w 90999"/>
              <a:gd name="connsiteY1" fmla="*/ 439197 h 700341"/>
              <a:gd name="connsiteX2" fmla="*/ 3956 w 90999"/>
              <a:gd name="connsiteY2" fmla="*/ 189923 h 700341"/>
              <a:gd name="connsiteX3" fmla="*/ 63304 w 90999"/>
              <a:gd name="connsiteY3" fmla="*/ 0 h 700341"/>
              <a:gd name="connsiteX4" fmla="*/ 63304 w 90999"/>
              <a:gd name="connsiteY4" fmla="*/ 0 h 70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99" h="700341">
                <a:moveTo>
                  <a:pt x="27695" y="700341"/>
                </a:moveTo>
                <a:cubicBezTo>
                  <a:pt x="59347" y="612304"/>
                  <a:pt x="90999" y="524267"/>
                  <a:pt x="87043" y="439197"/>
                </a:cubicBezTo>
                <a:cubicBezTo>
                  <a:pt x="83087" y="354127"/>
                  <a:pt x="7912" y="263122"/>
                  <a:pt x="3956" y="189923"/>
                </a:cubicBezTo>
                <a:cubicBezTo>
                  <a:pt x="0" y="116724"/>
                  <a:pt x="63304" y="0"/>
                  <a:pt x="63304" y="0"/>
                </a:cubicBezTo>
                <a:lnTo>
                  <a:pt x="63304" y="0"/>
                </a:lnTo>
              </a:path>
            </a:pathLst>
          </a:custGeom>
          <a:ln>
            <a:solidFill>
              <a:srgbClr val="0080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39000" y="4267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Biogenic Aerosol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(Nucleation)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069293" y="4118955"/>
            <a:ext cx="589521" cy="1008965"/>
          </a:xfrm>
          <a:custGeom>
            <a:avLst/>
            <a:gdLst>
              <a:gd name="connsiteX0" fmla="*/ 43522 w 589521"/>
              <a:gd name="connsiteY0" fmla="*/ 1008965 h 1008965"/>
              <a:gd name="connsiteX1" fmla="*/ 91000 w 589521"/>
              <a:gd name="connsiteY1" fmla="*/ 629119 h 1008965"/>
              <a:gd name="connsiteX2" fmla="*/ 589521 w 589521"/>
              <a:gd name="connsiteY2" fmla="*/ 0 h 100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521" h="1008965">
                <a:moveTo>
                  <a:pt x="43522" y="1008965"/>
                </a:moveTo>
                <a:cubicBezTo>
                  <a:pt x="21761" y="903122"/>
                  <a:pt x="0" y="797280"/>
                  <a:pt x="91000" y="629119"/>
                </a:cubicBezTo>
                <a:cubicBezTo>
                  <a:pt x="182000" y="460958"/>
                  <a:pt x="589521" y="0"/>
                  <a:pt x="589521" y="0"/>
                </a:cubicBezTo>
              </a:path>
            </a:pathLst>
          </a:custGeom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72200" y="4572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Fires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05600" y="4178304"/>
            <a:ext cx="178736" cy="546095"/>
          </a:xfrm>
          <a:custGeom>
            <a:avLst/>
            <a:gdLst>
              <a:gd name="connsiteX0" fmla="*/ 164196 w 164196"/>
              <a:gd name="connsiteY0" fmla="*/ 474808 h 474808"/>
              <a:gd name="connsiteX1" fmla="*/ 21761 w 164196"/>
              <a:gd name="connsiteY1" fmla="*/ 367976 h 474808"/>
              <a:gd name="connsiteX2" fmla="*/ 33631 w 164196"/>
              <a:gd name="connsiteY2" fmla="*/ 0 h 47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196" h="474808">
                <a:moveTo>
                  <a:pt x="164196" y="474808"/>
                </a:moveTo>
                <a:cubicBezTo>
                  <a:pt x="103859" y="460959"/>
                  <a:pt x="43522" y="447111"/>
                  <a:pt x="21761" y="367976"/>
                </a:cubicBezTo>
                <a:cubicBezTo>
                  <a:pt x="0" y="288841"/>
                  <a:pt x="33631" y="0"/>
                  <a:pt x="33631" y="0"/>
                </a:cubicBezTo>
              </a:path>
            </a:pathLst>
          </a:custGeom>
          <a:ln>
            <a:solidFill>
              <a:srgbClr val="FF00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10200" y="1219200"/>
            <a:ext cx="20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Biomass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Burning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30" y="6063764"/>
            <a:ext cx="6687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Rosenfeld et al., JGR, 2008 (SUPRECIP-2005)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Ault, et al., JGR, 2011; Creamean et al., Environ. Sci. Technol., 2011;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Creamean, et al., Science, 2013.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40" grpId="0"/>
      <p:bldP spid="43" grpId="0"/>
      <p:bldP spid="46" grpId="0"/>
      <p:bldP spid="17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9158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Characterizing Aerosol Mixing State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0219" y="609600"/>
            <a:ext cx="738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Aerosol Time-of-Flight Mass Spectrometry (ATOFMS)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8" y="1205045"/>
            <a:ext cx="5686328" cy="361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45787" y="2102584"/>
            <a:ext cx="3778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Aerodynamic Particle Size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Dual Polarity Mass Spectra</a:t>
            </a:r>
          </a:p>
        </p:txBody>
      </p:sp>
      <p:grpSp>
        <p:nvGrpSpPr>
          <p:cNvPr id="4" name="Group 49"/>
          <p:cNvGrpSpPr/>
          <p:nvPr/>
        </p:nvGrpSpPr>
        <p:grpSpPr>
          <a:xfrm>
            <a:off x="3351226" y="4901555"/>
            <a:ext cx="1459284" cy="1495417"/>
            <a:chOff x="236426" y="5126315"/>
            <a:chExt cx="1459284" cy="1495417"/>
          </a:xfrm>
        </p:grpSpPr>
        <p:sp>
          <p:nvSpPr>
            <p:cNvPr id="8" name="Oval 7"/>
            <p:cNvSpPr/>
            <p:nvPr/>
          </p:nvSpPr>
          <p:spPr>
            <a:xfrm>
              <a:off x="588896" y="6445497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25047" y="5479219"/>
              <a:ext cx="176235" cy="176235"/>
            </a:xfrm>
            <a:prstGeom prst="ellipse">
              <a:avLst/>
            </a:prstGeom>
            <a:solidFill>
              <a:srgbClr val="0000FF"/>
            </a:solidFill>
            <a:ln w="444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66068" y="5775929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12661" y="5800198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837937" y="5246791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8896" y="512631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60765" y="604880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893696" y="6357380"/>
              <a:ext cx="176235" cy="17623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4530" y="6323672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4172" y="5479219"/>
              <a:ext cx="176235" cy="176235"/>
            </a:xfrm>
            <a:prstGeom prst="ellipse">
              <a:avLst/>
            </a:prstGeom>
            <a:solidFill>
              <a:srgbClr val="0000FF"/>
            </a:solidFill>
            <a:ln w="444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375165" y="5423026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7000" y="5775929"/>
              <a:ext cx="176235" cy="17623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054186" y="6088385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831587" y="6080729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142303" y="5126315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262779" y="5687812"/>
              <a:ext cx="176235" cy="17623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19475" y="5623963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36426" y="5302984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343240" y="604880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318538" y="6357380"/>
              <a:ext cx="176235" cy="176235"/>
            </a:xfrm>
            <a:prstGeom prst="ellipse">
              <a:avLst/>
            </a:prstGeom>
            <a:solidFill>
              <a:srgbClr val="0000FF"/>
            </a:solidFill>
            <a:ln w="444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4954270" y="5311085"/>
            <a:ext cx="1710707" cy="689195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ATOFMS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48"/>
          <p:cNvGrpSpPr/>
          <p:nvPr/>
        </p:nvGrpSpPr>
        <p:grpSpPr>
          <a:xfrm>
            <a:off x="6810464" y="4976648"/>
            <a:ext cx="1304494" cy="1343451"/>
            <a:chOff x="3662071" y="5156456"/>
            <a:chExt cx="1304494" cy="1343451"/>
          </a:xfrm>
        </p:grpSpPr>
        <p:sp>
          <p:nvSpPr>
            <p:cNvPr id="29" name="Oval 28"/>
            <p:cNvSpPr/>
            <p:nvPr/>
          </p:nvSpPr>
          <p:spPr>
            <a:xfrm>
              <a:off x="3662071" y="5156890"/>
              <a:ext cx="176235" cy="176235"/>
            </a:xfrm>
            <a:prstGeom prst="ellipse">
              <a:avLst/>
            </a:prstGeom>
            <a:solidFill>
              <a:srgbClr val="0000FF"/>
            </a:solidFill>
            <a:ln w="444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944437" y="5156890"/>
              <a:ext cx="176235" cy="176235"/>
            </a:xfrm>
            <a:prstGeom prst="ellipse">
              <a:avLst/>
            </a:prstGeom>
            <a:solidFill>
              <a:srgbClr val="0000FF"/>
            </a:solidFill>
            <a:ln w="444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226802" y="5156456"/>
              <a:ext cx="176235" cy="176235"/>
            </a:xfrm>
            <a:prstGeom prst="ellipse">
              <a:avLst/>
            </a:prstGeom>
            <a:solidFill>
              <a:srgbClr val="0000FF"/>
            </a:solidFill>
            <a:ln w="444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662071" y="544756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790330" y="544756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944437" y="544756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509168" y="544756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226802" y="5447565"/>
              <a:ext cx="176235" cy="1762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944437" y="5734798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662071" y="5734798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226802" y="5734798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509168" y="5734798"/>
              <a:ext cx="176235" cy="17623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226802" y="6031868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944437" y="6031975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662071" y="6031975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509168" y="6034670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790330" y="6034670"/>
              <a:ext cx="176235" cy="1762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44437" y="6323672"/>
              <a:ext cx="176235" cy="17623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662071" y="6323672"/>
              <a:ext cx="176235" cy="17623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26802" y="6323672"/>
              <a:ext cx="176235" cy="17623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Prather et al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, Anal. Chem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., 1994;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Gard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et al,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Anal. Chem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., 1997; Pratt, et al. A.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2009.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Left Arrow 52"/>
          <p:cNvSpPr/>
          <p:nvPr/>
        </p:nvSpPr>
        <p:spPr>
          <a:xfrm>
            <a:off x="1520719" y="5370673"/>
            <a:ext cx="1704287" cy="629607"/>
          </a:xfrm>
          <a:prstGeom prst="lef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Bulk Analysis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Group 59"/>
          <p:cNvGrpSpPr/>
          <p:nvPr/>
        </p:nvGrpSpPr>
        <p:grpSpPr>
          <a:xfrm>
            <a:off x="430317" y="5027821"/>
            <a:ext cx="892291" cy="1273732"/>
            <a:chOff x="250617" y="5027821"/>
            <a:chExt cx="892291" cy="1273732"/>
          </a:xfrm>
        </p:grpSpPr>
        <p:sp>
          <p:nvSpPr>
            <p:cNvPr id="54" name="Rectangle 53"/>
            <p:cNvSpPr/>
            <p:nvPr/>
          </p:nvSpPr>
          <p:spPr>
            <a:xfrm>
              <a:off x="604559" y="5976031"/>
              <a:ext cx="538349" cy="3255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4559" y="5656297"/>
              <a:ext cx="538349" cy="325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4559" y="5344724"/>
              <a:ext cx="538349" cy="3255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04559" y="5162988"/>
              <a:ext cx="538349" cy="1792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04559" y="5027821"/>
              <a:ext cx="538349" cy="1334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-15482" y="5558126"/>
              <a:ext cx="870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Fraction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057400" y="579120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Mass</a:t>
            </a:r>
            <a:endParaRPr lang="en-US" sz="2000" b="1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81600" y="579120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Number</a:t>
            </a:r>
            <a:endParaRPr lang="en-US" sz="2000" b="1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>
              <a:tabLst>
                <a:tab pos="5718175" algn="l"/>
              </a:tabLst>
            </a:pPr>
            <a:r>
              <a:rPr lang="en-US" sz="3600" b="1" i="1" smtClean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Sampling individual cloud droplets/ice crystals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152400" y="4986338"/>
            <a:ext cx="2057400" cy="161582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latin typeface="Times New Roman" charset="0"/>
                <a:cs typeface="Times New Roman" charset="0"/>
              </a:rPr>
              <a:t>Counterflow</a:t>
            </a:r>
            <a:r>
              <a:rPr lang="en-US" b="1" dirty="0" smtClean="0"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latin typeface="Times New Roman" charset="0"/>
                <a:cs typeface="Times New Roman" charset="0"/>
              </a:rPr>
              <a:t>Virtual </a:t>
            </a:r>
            <a:r>
              <a:rPr lang="en-US" b="1" dirty="0" err="1">
                <a:latin typeface="Times New Roman" charset="0"/>
                <a:cs typeface="Times New Roman" charset="0"/>
              </a:rPr>
              <a:t>Impactor</a:t>
            </a:r>
            <a:r>
              <a:rPr lang="en-US" dirty="0">
                <a:latin typeface="Times New Roman" charset="0"/>
                <a:cs typeface="Times New Roman" charset="0"/>
              </a:rPr>
              <a:t> (CVI) selected cloud particles </a:t>
            </a:r>
            <a:endParaRPr lang="en-US" dirty="0" smtClean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charset="0"/>
                <a:cs typeface="Times New Roman" charset="0"/>
              </a:rPr>
              <a:t>    (&gt;7-11 </a:t>
            </a:r>
            <a:r>
              <a:rPr lang="el-GR" dirty="0">
                <a:latin typeface="Times New Roman" charset="0"/>
                <a:cs typeface="Times New Roman" charset="0"/>
              </a:rPr>
              <a:t>μ</a:t>
            </a:r>
            <a:r>
              <a:rPr lang="en-US" dirty="0">
                <a:latin typeface="Times New Roman" charset="0"/>
                <a:cs typeface="Times New Roman" charset="0"/>
              </a:rPr>
              <a:t>m) </a:t>
            </a:r>
          </a:p>
        </p:txBody>
      </p:sp>
      <p:sp>
        <p:nvSpPr>
          <p:cNvPr id="162820" name="Line 4"/>
          <p:cNvSpPr>
            <a:spLocks noChangeShapeType="1"/>
          </p:cNvSpPr>
          <p:nvPr/>
        </p:nvSpPr>
        <p:spPr bwMode="auto">
          <a:xfrm>
            <a:off x="2209800" y="5748338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2667000" y="5214938"/>
            <a:ext cx="2362200" cy="9413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  <a:cs typeface="Times New Roman" charset="0"/>
              </a:rPr>
              <a:t>Evaporate water from cloud droplets/ ice crystals</a:t>
            </a:r>
          </a:p>
        </p:txBody>
      </p:sp>
      <p:sp>
        <p:nvSpPr>
          <p:cNvPr id="162822" name="Line 6"/>
          <p:cNvSpPr>
            <a:spLocks noChangeShapeType="1"/>
          </p:cNvSpPr>
          <p:nvPr/>
        </p:nvSpPr>
        <p:spPr bwMode="auto">
          <a:xfrm>
            <a:off x="5029200" y="5715000"/>
            <a:ext cx="2746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5257800" y="3642479"/>
            <a:ext cx="3838575" cy="313932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latin typeface="Times New Roman" charset="0"/>
                <a:cs typeface="Times New Roman" charset="0"/>
              </a:rPr>
              <a:t>Aircraft Aerosol Time-of-Flight Mass Spectrometer</a:t>
            </a:r>
            <a:r>
              <a:rPr lang="en-US" dirty="0">
                <a:latin typeface="Times New Roman" charset="0"/>
                <a:cs typeface="Times New Roman" charset="0"/>
              </a:rPr>
              <a:t>: Measured the </a:t>
            </a:r>
            <a:r>
              <a:rPr lang="en-US" i="1" dirty="0">
                <a:latin typeface="Times New Roman" charset="0"/>
                <a:cs typeface="Times New Roman" charset="0"/>
              </a:rPr>
              <a:t>size</a:t>
            </a:r>
            <a:r>
              <a:rPr lang="en-US" dirty="0">
                <a:latin typeface="Times New Roman" charset="0"/>
                <a:cs typeface="Times New Roman" charset="0"/>
              </a:rPr>
              <a:t> and </a:t>
            </a:r>
            <a:r>
              <a:rPr lang="en-US" i="1" dirty="0">
                <a:latin typeface="Times New Roman" charset="0"/>
                <a:cs typeface="Times New Roman" charset="0"/>
              </a:rPr>
              <a:t>chemical composition</a:t>
            </a:r>
            <a:r>
              <a:rPr lang="en-US" dirty="0">
                <a:latin typeface="Times New Roman" charset="0"/>
                <a:cs typeface="Times New Roman" charset="0"/>
              </a:rPr>
              <a:t> of </a:t>
            </a:r>
            <a:r>
              <a:rPr lang="en-US" i="1" dirty="0">
                <a:latin typeface="Times New Roman" charset="0"/>
                <a:cs typeface="Times New Roman" charset="0"/>
              </a:rPr>
              <a:t>individual </a:t>
            </a:r>
            <a:r>
              <a:rPr lang="en-US" dirty="0">
                <a:latin typeface="Times New Roman" charset="0"/>
                <a:cs typeface="Times New Roman" charset="0"/>
              </a:rPr>
              <a:t>cloud residues</a:t>
            </a:r>
            <a:r>
              <a:rPr lang="en-US" i="1" dirty="0">
                <a:latin typeface="Times New Roman" charset="0"/>
                <a:cs typeface="Times New Roman" charset="0"/>
              </a:rPr>
              <a:t> (non-refractory &amp; refractory material</a:t>
            </a:r>
            <a:r>
              <a:rPr lang="en-US" i="1" dirty="0" smtClean="0">
                <a:latin typeface="Times New Roman" charset="0"/>
                <a:cs typeface="Times New Roman" charset="0"/>
              </a:rPr>
              <a:t>)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latin typeface="Times New Roman" charset="0"/>
                <a:cs typeface="Times New Roman" charset="0"/>
              </a:rPr>
              <a:t>Continuous Flow Diffusion Chamber</a:t>
            </a:r>
            <a:r>
              <a:rPr lang="en-US" dirty="0">
                <a:latin typeface="Times New Roman" charset="0"/>
                <a:cs typeface="Times New Roman" charset="0"/>
              </a:rPr>
              <a:t> (Paul DeMott, Colorado State Univ.): Measured </a:t>
            </a:r>
            <a:r>
              <a:rPr lang="en-US" i="1" dirty="0">
                <a:latin typeface="Times New Roman" charset="0"/>
                <a:cs typeface="Times New Roman" charset="0"/>
              </a:rPr>
              <a:t>ice nuclei concentrations</a:t>
            </a:r>
          </a:p>
        </p:txBody>
      </p:sp>
      <p:pic>
        <p:nvPicPr>
          <p:cNvPr id="31753" name="Picture 9" descr="IMG_807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600200"/>
            <a:ext cx="4419600" cy="2946400"/>
          </a:xfrm>
          <a:ln w="25400">
            <a:solidFill>
              <a:schemeClr val="tx1"/>
            </a:solidFill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181600" y="1524000"/>
            <a:ext cx="3962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charset="0"/>
                <a:cs typeface="Times New Roman" charset="0"/>
              </a:rPr>
              <a:t>Parallel measurements of aerosol chemistry &amp; ice nuclei in real-time</a:t>
            </a:r>
          </a:p>
        </p:txBody>
      </p:sp>
    </p:spTree>
    <p:extLst>
      <p:ext uri="{BB962C8B-B14F-4D97-AF65-F5344CB8AC3E}">
        <p14:creationId xmlns:p14="http://schemas.microsoft.com/office/powerpoint/2010/main" val="36742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animBg="1"/>
      <p:bldP spid="162820" grpId="0" animBg="1"/>
      <p:bldP spid="1628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1785" r="3572"/>
          <a:stretch>
            <a:fillRect/>
          </a:stretch>
        </p:blipFill>
        <p:spPr bwMode="auto">
          <a:xfrm>
            <a:off x="228600" y="1066800"/>
            <a:ext cx="85344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09600" y="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5718175" algn="l"/>
              </a:tabLst>
            </a:pPr>
            <a:r>
              <a:rPr lang="en-US" sz="4200" b="1" i="1" dirty="0" smtClean="0">
                <a:solidFill>
                  <a:srgbClr val="000099"/>
                </a:solidFill>
                <a:latin typeface="Times New Roman" pitchFamily="18" charset="0"/>
              </a:rPr>
              <a:t>Single-Particle Signatures</a:t>
            </a:r>
            <a:endParaRPr lang="en-US" sz="4200" b="1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V="1">
            <a:off x="5067300" y="1828800"/>
            <a:ext cx="0" cy="441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394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 pitchFamily="18" charset="0"/>
                <a:cs typeface="Times" pitchFamily="18" charset="0"/>
              </a:rPr>
              <a:t>Pratt, et al. Nature </a:t>
            </a:r>
            <a:r>
              <a:rPr lang="en-US" sz="2000" dirty="0" err="1" smtClean="0">
                <a:latin typeface="Times" pitchFamily="18" charset="0"/>
                <a:cs typeface="Times" pitchFamily="18" charset="0"/>
              </a:rPr>
              <a:t>Geoscience</a:t>
            </a:r>
            <a:r>
              <a:rPr lang="en-US" sz="2000" dirty="0" smtClean="0">
                <a:latin typeface="Times" pitchFamily="18" charset="0"/>
                <a:cs typeface="Times" pitchFamily="18" charset="0"/>
              </a:rPr>
              <a:t>, 2009</a:t>
            </a:r>
            <a:endParaRPr lang="en-US" sz="20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62200" y="1131125"/>
            <a:ext cx="609600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29000" y="1283525"/>
            <a:ext cx="609600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81350" y="1588325"/>
            <a:ext cx="6096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43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Core Scientific Steering Group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091046"/>
              </p:ext>
            </p:extLst>
          </p:nvPr>
        </p:nvGraphicFramePr>
        <p:xfrm>
          <a:off x="180121" y="1669688"/>
          <a:ext cx="8767895" cy="451130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740998"/>
                <a:gridCol w="6026897"/>
              </a:tblGrid>
              <a:tr h="52855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Investigator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Affiliation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39641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F. M. Ralph (Co-Lead)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NOAA Earth System Research Laboratory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39641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K. A. Prather (Co-Lead)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Scripps Institution of Oceanography, University of California San Diego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4026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D. </a:t>
                      </a:r>
                      <a:r>
                        <a:rPr lang="en-US" sz="1300" dirty="0" err="1">
                          <a:effectLst/>
                        </a:rPr>
                        <a:t>Cayan</a:t>
                      </a:r>
                      <a:r>
                        <a:rPr lang="en-US" sz="1300" dirty="0">
                          <a:effectLst/>
                        </a:rPr>
                        <a:t> (Co-Lead)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Scripps Institution of Oceanography, University of California San Diego </a:t>
                      </a:r>
                      <a:endParaRPr lang="en-US" sz="14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US Geological Survey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4026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M. Dettinger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Scripps Institution of Oceanography, University of California San Diego </a:t>
                      </a:r>
                      <a:endParaRPr lang="en-US" sz="14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US Geological Survey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39641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C. Fairall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NOAA Earth System Research Laboratory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39641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L. R. Leung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Pacific Northwest National Laboratory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39641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D. Rosenfeld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The Hebrew University of Jerusalem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39641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S. Rutledge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Colorado State University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4026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J. R. Spackman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NOAA Earth System Research Laboratory</a:t>
                      </a:r>
                      <a:endParaRPr lang="en-US" sz="14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Science and Technology Corporation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  <a:tr h="39641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D. E. Waliser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NASA Jet Propulsion Laboratory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9104" marR="9910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8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913447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5253169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400" dirty="0" smtClean="0">
                <a:latin typeface="Times" pitchFamily="18" charset="0"/>
                <a:cs typeface="Times" pitchFamily="18" charset="0"/>
              </a:rPr>
              <a:t>2/16/2011 17:58 UTC   </a:t>
            </a:r>
            <a:r>
              <a:rPr lang="en-US" sz="2400" dirty="0">
                <a:latin typeface="Times" pitchFamily="18" charset="0"/>
                <a:cs typeface="Times" pitchFamily="18" charset="0"/>
              </a:rPr>
              <a:t>3,820 m, -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21.5°C</a:t>
            </a:r>
            <a:endParaRPr lang="en-US" sz="24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447800"/>
            <a:ext cx="327067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53000"/>
            <a:ext cx="5462686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295400"/>
            <a:ext cx="43291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363325" y="1014350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" pitchFamily="18" charset="0"/>
                <a:cs typeface="Times" pitchFamily="18" charset="0"/>
              </a:rPr>
              <a:t>Dust</a:t>
            </a:r>
            <a:endParaRPr lang="en-US" sz="2800" b="1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708525"/>
            <a:ext cx="3719513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934200" y="4429780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" pitchFamily="18" charset="0"/>
                <a:cs typeface="Times" pitchFamily="18" charset="0"/>
              </a:rPr>
              <a:t>Sea Salt</a:t>
            </a:r>
            <a:endParaRPr lang="en-US" sz="28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2590800"/>
            <a:ext cx="3175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Times" pitchFamily="18" charset="0"/>
                <a:cs typeface="Times" pitchFamily="18" charset="0"/>
              </a:rPr>
              <a:t>Corresponding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Times" pitchFamily="18" charset="0"/>
                <a:cs typeface="Times" pitchFamily="18" charset="0"/>
              </a:rPr>
              <a:t>i</a:t>
            </a:r>
            <a:r>
              <a:rPr lang="en-US" sz="2400" dirty="0" smtClean="0">
                <a:solidFill>
                  <a:srgbClr val="C00000"/>
                </a:solidFill>
                <a:latin typeface="Times" pitchFamily="18" charset="0"/>
                <a:cs typeface="Times" pitchFamily="18" charset="0"/>
              </a:rPr>
              <a:t>ncrease in IN on CFDC</a:t>
            </a:r>
            <a:endParaRPr lang="en-US" sz="2400" dirty="0">
              <a:solidFill>
                <a:srgbClr val="C00000"/>
              </a:solidFill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Aerosol Impacts on Regional Clouds and Climate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47710"/>
            <a:ext cx="9144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CalWater-2011 field observations showed days with </a:t>
            </a:r>
          </a:p>
          <a:p>
            <a:pPr algn="ctr"/>
            <a:r>
              <a:rPr lang="en-US" sz="22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dust and </a:t>
            </a:r>
            <a:r>
              <a:rPr lang="en-US" sz="2200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bioparticles</a:t>
            </a:r>
            <a:r>
              <a:rPr lang="en-US" sz="22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experienced extensive snowfall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91" y="1000263"/>
            <a:ext cx="8596852" cy="474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3492" y="270508"/>
            <a:ext cx="201850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F81BD"/>
                </a:solidFill>
                <a:latin typeface="Arial" pitchFamily="34" charset="0"/>
                <a:cs typeface="Arial" pitchFamily="34" charset="0"/>
              </a:rPr>
              <a:t>Creamean, et al. </a:t>
            </a:r>
          </a:p>
          <a:p>
            <a:pPr algn="ctr"/>
            <a:r>
              <a:rPr lang="en-US" b="1" dirty="0" smtClean="0">
                <a:solidFill>
                  <a:srgbClr val="4F81BD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b="1" dirty="0">
                <a:solidFill>
                  <a:srgbClr val="4F81BD"/>
                </a:solidFill>
                <a:latin typeface="Arial" pitchFamily="34" charset="0"/>
                <a:cs typeface="Arial" pitchFamily="34" charset="0"/>
              </a:rPr>
              <a:t>, 2013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1755" r="26189" b="75814"/>
          <a:stretch/>
        </p:blipFill>
        <p:spPr bwMode="auto">
          <a:xfrm>
            <a:off x="2913134" y="1006732"/>
            <a:ext cx="3317732" cy="57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1754" t="38558" b="21526"/>
          <a:stretch/>
        </p:blipFill>
        <p:spPr bwMode="auto">
          <a:xfrm>
            <a:off x="2685485" y="182142"/>
            <a:ext cx="3529464" cy="73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1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>
                <a:latin typeface="Times" pitchFamily="18" charset="0"/>
                <a:cs typeface="Times" pitchFamily="18" charset="0"/>
              </a:rPr>
              <a:t>CalWater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Findings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5976"/>
            <a:ext cx="9144000" cy="6019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" pitchFamily="18" charset="0"/>
                <a:cs typeface="Times" pitchFamily="18" charset="0"/>
              </a:rPr>
              <a:t>Dust and biological particles from as far away as African impact cloud structure over the Sierras and may enhance precipitation (</a:t>
            </a:r>
            <a:r>
              <a:rPr lang="en-US" sz="2400" u="sng" dirty="0" smtClean="0">
                <a:latin typeface="Times" pitchFamily="18" charset="0"/>
                <a:cs typeface="Times" pitchFamily="18" charset="0"/>
              </a:rPr>
              <a:t>modeling studies being conducted by R. Leung, PNNL and A. Martin, UCSD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)</a:t>
            </a:r>
          </a:p>
          <a:p>
            <a:r>
              <a:rPr lang="en-US" sz="2400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Ice formed in upper level mixed phase clouds undergoes riming as it falls through lower level marine clouds—seeder/feeder mechanism</a:t>
            </a:r>
          </a:p>
          <a:p>
            <a:r>
              <a:rPr lang="en-US" sz="2400" dirty="0" err="1" smtClean="0">
                <a:latin typeface="Times" pitchFamily="18" charset="0"/>
                <a:cs typeface="Times" pitchFamily="18" charset="0"/>
              </a:rPr>
              <a:t>Supercooled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 liquid occurs at colder temperatures above dust/bio layer</a:t>
            </a:r>
          </a:p>
          <a:p>
            <a:r>
              <a:rPr lang="en-US" sz="2400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On flights w/out dust/bio, </a:t>
            </a:r>
            <a:r>
              <a:rPr lang="en-US" sz="24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supercooled</a:t>
            </a:r>
            <a:r>
              <a:rPr lang="en-US" sz="2400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liquid observed to -35˚C (Rosenfeld)</a:t>
            </a:r>
          </a:p>
          <a:p>
            <a:r>
              <a:rPr lang="en-US" sz="2400" dirty="0" smtClean="0">
                <a:latin typeface="Times" pitchFamily="18" charset="0"/>
                <a:cs typeface="Times" pitchFamily="18" charset="0"/>
              </a:rPr>
              <a:t>Dust and </a:t>
            </a:r>
            <a:r>
              <a:rPr lang="en-US" sz="2400" dirty="0" err="1" smtClean="0">
                <a:latin typeface="Times" pitchFamily="18" charset="0"/>
                <a:cs typeface="Times" pitchFamily="18" charset="0"/>
              </a:rPr>
              <a:t>bioparticles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 also observed in precipitation samples collected south in Yosemite, thus appear to impact N-S transect along Sierras</a:t>
            </a:r>
            <a:endParaRPr lang="en-US" sz="2400" dirty="0" smtClean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sz="2400" dirty="0" smtClean="0">
              <a:latin typeface="Times" pitchFamily="18" charset="0"/>
              <a:cs typeface="Times" pitchFamily="18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u="sng" dirty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2013-2014 Early </a:t>
            </a:r>
            <a:r>
              <a:rPr lang="en-US" u="sng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Start </a:t>
            </a:r>
            <a:r>
              <a:rPr lang="en-US" u="sng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CalWater2 </a:t>
            </a:r>
            <a:r>
              <a:rPr lang="en-US" u="sng" dirty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will </a:t>
            </a:r>
            <a:r>
              <a:rPr lang="en-US" u="sng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address:</a:t>
            </a:r>
            <a:endParaRPr lang="en-US" u="sng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endParaRPr lang="en-US" sz="2400" dirty="0" smtClean="0">
              <a:latin typeface="Times" pitchFamily="18" charset="0"/>
              <a:cs typeface="Times" pitchFamily="18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Times" pitchFamily="18" charset="0"/>
                <a:cs typeface="Times" pitchFamily="18" charset="0"/>
              </a:rPr>
              <a:t>Are dust/bio and pollution particles affecting precipitation </a:t>
            </a:r>
          </a:p>
          <a:p>
            <a:pPr marL="342900" lvl="1" indent="-342900">
              <a:spcBef>
                <a:spcPts val="0"/>
              </a:spcBef>
              <a:buNone/>
            </a:pPr>
            <a:r>
              <a:rPr lang="en-US" sz="2400" dirty="0" smtClean="0">
                <a:latin typeface="Times" pitchFamily="18" charset="0"/>
                <a:cs typeface="Times" pitchFamily="18" charset="0"/>
              </a:rPr>
              <a:t>    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the 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type/amount of </a:t>
            </a:r>
            <a:r>
              <a:rPr lang="en-US" sz="2400" dirty="0" err="1" smtClean="0">
                <a:latin typeface="Times" pitchFamily="18" charset="0"/>
                <a:cs typeface="Times" pitchFamily="18" charset="0"/>
              </a:rPr>
              <a:t>precip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.?—</a:t>
            </a:r>
            <a:r>
              <a:rPr lang="en-US" sz="2400" u="sng" dirty="0" smtClean="0">
                <a:latin typeface="Times" pitchFamily="18" charset="0"/>
                <a:cs typeface="Times" pitchFamily="18" charset="0"/>
              </a:rPr>
              <a:t>QPF comparisons w/ NOAA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How typical are trajectories and results in 2011?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Times" pitchFamily="18" charset="0"/>
                <a:cs typeface="Times" pitchFamily="18" charset="0"/>
              </a:rPr>
              <a:t>Is early transport of dust/pollution going to become the “norm” in</a:t>
            </a:r>
          </a:p>
          <a:p>
            <a:pPr marL="342900" lvl="1" indent="-342900">
              <a:spcBef>
                <a:spcPts val="0"/>
              </a:spcBef>
              <a:buNone/>
            </a:pPr>
            <a:r>
              <a:rPr lang="en-US" sz="2400" dirty="0" smtClean="0">
                <a:latin typeface="Times" pitchFamily="18" charset="0"/>
                <a:cs typeface="Times" pitchFamily="18" charset="0"/>
              </a:rPr>
              <a:t>     in a warming climate?</a:t>
            </a:r>
          </a:p>
          <a:p>
            <a:pPr marL="342900" lvl="1" indent="-342900">
              <a:spcBef>
                <a:spcPts val="0"/>
              </a:spcBef>
              <a:buNone/>
            </a:pPr>
            <a:endParaRPr lang="en-US" sz="2400" dirty="0" smtClean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endParaRPr lang="en-US" sz="2400" dirty="0" smtClean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  <a:p>
            <a:endParaRPr lang="en-US" sz="2400" dirty="0" smtClean="0">
              <a:latin typeface="Times" pitchFamily="18" charset="0"/>
              <a:cs typeface="Times" pitchFamily="18" charset="0"/>
            </a:endParaRPr>
          </a:p>
          <a:p>
            <a:endParaRPr lang="en-US" sz="2400" dirty="0" smtClean="0">
              <a:latin typeface="Times" pitchFamily="18" charset="0"/>
              <a:cs typeface="Times" pitchFamily="18" charset="0"/>
            </a:endParaRPr>
          </a:p>
          <a:p>
            <a:endParaRPr lang="en-US" sz="2400" dirty="0" smtClean="0">
              <a:latin typeface="Times" pitchFamily="18" charset="0"/>
              <a:cs typeface="Times" pitchFamily="18" charset="0"/>
            </a:endParaRPr>
          </a:p>
          <a:p>
            <a:endParaRPr lang="en-US" sz="2400" dirty="0"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54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Times" panose="02020603050405020304" pitchFamily="18" charset="0"/>
                <a:cs typeface="Times" panose="02020603050405020304" pitchFamily="18" charset="0"/>
              </a:rPr>
              <a:t>CalWater2: Aerosol-Cloud-Precipitation Studies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2865"/>
            <a:ext cx="91440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 smtClean="0">
                <a:latin typeface="Times" panose="02020603050405020304" pitchFamily="18" charset="0"/>
                <a:cs typeface="Times" panose="02020603050405020304" pitchFamily="18" charset="0"/>
              </a:rPr>
              <a:t>Major Goal: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 Improve treatment of aerosols in regional climate models</a:t>
            </a:r>
          </a:p>
          <a:p>
            <a:pPr marL="0" indent="0">
              <a:buNone/>
            </a:pPr>
            <a:r>
              <a:rPr lang="en-US" sz="2000" u="sng" dirty="0" smtClean="0">
                <a:latin typeface="Times" panose="02020603050405020304" pitchFamily="18" charset="0"/>
                <a:cs typeface="Times" panose="02020603050405020304" pitchFamily="18" charset="0"/>
              </a:rPr>
              <a:t>Measurement Priorities:</a:t>
            </a:r>
          </a:p>
          <a:p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Vertical and spatial gradients of CN and CCN concentrations</a:t>
            </a: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Scanning CCN at two altitudes, PAEROS instrument package-Greg Roberts, SIO</a:t>
            </a: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Biological and CCN measurements-Athanasios Nenes, GA Tech</a:t>
            </a: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Satellite and sub-saturated CCN measurements (DASH)-A. </a:t>
            </a:r>
            <a:r>
              <a:rPr lang="en-US" sz="2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Sorooshian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, U. of Arizona</a:t>
            </a:r>
          </a:p>
          <a:p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Sources of Ice Nuclei </a:t>
            </a: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CFDC-ATOFMS-P. DeMott and K. Prather, CSU and UCSD</a:t>
            </a: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Resolving oceanic vs.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errestrial biological sources, Fluorescence-ATOFMS, </a:t>
            </a:r>
          </a:p>
          <a:p>
            <a:pPr marL="457200" lvl="1" indent="0">
              <a:buNone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   Tethered balloons; Prather, UCSD</a:t>
            </a: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Time-resolved precipitation measurements (Creamean, Ralph, NOAA)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Modeling-Measurement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Comparisons and Improvements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Sonia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Kreidenweis,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Sue Van den Heever, P. DeMott, B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Cotton, CSU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S. Rutledge and Spackman, CSU</a:t>
            </a: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K. Prather and A. Martin,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UCSD; M. Ralph, R. Spackman, J. Creamean, NOAA</a:t>
            </a:r>
          </a:p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NAAPS and COAMPS coastal modeling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and mobile measurements-P. </a:t>
            </a:r>
            <a:r>
              <a:rPr lang="en-US" sz="2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Flatau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 (SIO) and Jerome Schmidt (NRL)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0" y="1075266"/>
            <a:ext cx="8897989" cy="5615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860" y="19864"/>
            <a:ext cx="8897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" panose="02020603050405020304" pitchFamily="18" charset="0"/>
                <a:cs typeface="Times" panose="02020603050405020304" pitchFamily="18" charset="0"/>
              </a:rPr>
              <a:t>CalWater2: Planned Aerosol-Meteorology-</a:t>
            </a:r>
          </a:p>
          <a:p>
            <a:pPr algn="ctr"/>
            <a:r>
              <a:rPr lang="en-US" sz="3200" dirty="0" smtClean="0">
                <a:latin typeface="Times" panose="02020603050405020304" pitchFamily="18" charset="0"/>
                <a:cs typeface="Times" panose="02020603050405020304" pitchFamily="18" charset="0"/>
              </a:rPr>
              <a:t>Microphysics-Dynamics Measurements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26" name="Picture 2" descr="http://www.aoml.noaa.gov/ocd/gcc/graphics/brown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018085"/>
            <a:ext cx="1364089" cy="9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27" y="2461846"/>
            <a:ext cx="1101863" cy="882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0923" y="3033345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Leung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738" y="3959623"/>
            <a:ext cx="7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Fairall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79350" y="1120925"/>
            <a:ext cx="6057499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Times" panose="02020603050405020304" pitchFamily="18" charset="0"/>
                <a:cs typeface="Times" panose="02020603050405020304" pitchFamily="18" charset="0"/>
              </a:rPr>
              <a:t>CalWater2 Major Focus</a:t>
            </a:r>
          </a:p>
          <a:p>
            <a:pPr algn="ctr"/>
            <a:r>
              <a:rPr lang="en-US" sz="2200" dirty="0" smtClean="0">
                <a:latin typeface="Times" panose="02020603050405020304" pitchFamily="18" charset="0"/>
                <a:cs typeface="Times" panose="02020603050405020304" pitchFamily="18" charset="0"/>
              </a:rPr>
              <a:t>What are the major sources of ice nuclei and CCN (pollution vs. long range dust vs. sea spray)?</a:t>
            </a:r>
          </a:p>
          <a:p>
            <a:pPr algn="ctr"/>
            <a:r>
              <a:rPr lang="en-US" sz="2200" dirty="0" smtClean="0">
                <a:latin typeface="Times" panose="02020603050405020304" pitchFamily="18" charset="0"/>
                <a:cs typeface="Times" panose="02020603050405020304" pitchFamily="18" charset="0"/>
              </a:rPr>
              <a:t>How do specific sources influence cloud microphysics and precipitation processes?</a:t>
            </a:r>
            <a:endParaRPr lang="en-US" sz="2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9407" y="3877415"/>
            <a:ext cx="859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Central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Valley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8588" y="4005789"/>
            <a:ext cx="981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Sierra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Nevadas</a:t>
            </a:r>
            <a:endParaRPr lang="en-US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29100" y="4652120"/>
            <a:ext cx="448408" cy="68481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695517" y="3882942"/>
            <a:ext cx="282211" cy="4460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28718" y="4413161"/>
            <a:ext cx="877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Coastal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Range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053859" y="5033114"/>
            <a:ext cx="448408" cy="68481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282887" y="3894665"/>
            <a:ext cx="282211" cy="4460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417275" y="4561263"/>
            <a:ext cx="448408" cy="68481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699055" y="3493150"/>
            <a:ext cx="282211" cy="4460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9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im\Pictures\2011-11-09\IMG_7199.JPG"/>
          <p:cNvPicPr>
            <a:picLocks noChangeAspect="1" noChangeArrowheads="1"/>
          </p:cNvPicPr>
          <p:nvPr/>
        </p:nvPicPr>
        <p:blipFill rotWithShape="1">
          <a:blip r:embed="rId3" cstate="print"/>
          <a:srcRect l="17177"/>
          <a:stretch/>
        </p:blipFill>
        <p:spPr bwMode="auto">
          <a:xfrm>
            <a:off x="1265385" y="837153"/>
            <a:ext cx="6613231" cy="532322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-4767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Ocean Impacts on Clouds, Climate, Precipitation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NSF CAICE: New 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Ocean-Atmosphere Facility</a:t>
            </a:r>
          </a:p>
        </p:txBody>
      </p:sp>
    </p:spTree>
    <p:extLst>
      <p:ext uri="{BB962C8B-B14F-4D97-AF65-F5344CB8AC3E}">
        <p14:creationId xmlns:p14="http://schemas.microsoft.com/office/powerpoint/2010/main" val="35574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0"/>
            <a:ext cx="461770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30621" y="3849469"/>
            <a:ext cx="2403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Field vs. Wave Flume</a:t>
            </a:r>
          </a:p>
          <a:p>
            <a:pPr algn="ctr"/>
            <a:r>
              <a:rPr lang="en-US" b="1" u="sng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CalWater</a:t>
            </a:r>
            <a:r>
              <a:rPr lang="en-US" b="1" u="sng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2011</a:t>
            </a:r>
          </a:p>
          <a:p>
            <a:pPr algn="ctr"/>
            <a:r>
              <a:rPr lang="en-US" b="1" u="sng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Single Particle</a:t>
            </a:r>
          </a:p>
          <a:p>
            <a:pPr algn="ctr"/>
            <a:r>
              <a:rPr lang="en-US" b="1" u="sng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Bacteria Mass Spectra</a:t>
            </a:r>
            <a:endParaRPr lang="en-US" b="1" u="sng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0"/>
            <a:ext cx="880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 pitchFamily="18" charset="0"/>
                <a:cs typeface="Times" pitchFamily="18" charset="0"/>
              </a:rPr>
              <a:t>Which particles serve as ice nuclei in marine environments?</a:t>
            </a:r>
            <a:endParaRPr lang="en-US" sz="28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3074" name="Picture 2" descr="C:\Users\Kim\AppData\Local\Temp\013013_bac_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992880" cy="33985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81600" y="1143000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Ice Nuclei vs. </a:t>
            </a:r>
          </a:p>
          <a:p>
            <a:pPr algn="ctr"/>
            <a:r>
              <a:rPr lang="en-US" b="1" u="sng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[Bacteria]</a:t>
            </a:r>
            <a:r>
              <a:rPr lang="en-US" b="1" u="sng" baseline="-25000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seawater</a:t>
            </a:r>
            <a:endParaRPr lang="en-US" b="1" u="sng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6595" y="4211514"/>
            <a:ext cx="4011034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" pitchFamily="18" charset="0"/>
                <a:cs typeface="Times" pitchFamily="18" charset="0"/>
              </a:rPr>
              <a:t>Wave flume bacteria</a:t>
            </a:r>
            <a:br>
              <a:rPr lang="en-US" sz="2400" dirty="0" smtClean="0">
                <a:latin typeface="Times" pitchFamily="18" charset="0"/>
                <a:cs typeface="Times" pitchFamily="18" charset="0"/>
              </a:rPr>
            </a:br>
            <a:r>
              <a:rPr lang="en-US" sz="2400" dirty="0" smtClean="0">
                <a:latin typeface="Times" pitchFamily="18" charset="0"/>
                <a:cs typeface="Times" pitchFamily="18" charset="0"/>
              </a:rPr>
              <a:t>signatures match ice cloud </a:t>
            </a:r>
          </a:p>
          <a:p>
            <a:pPr algn="ctr"/>
            <a:r>
              <a:rPr lang="en-US" sz="2400" dirty="0">
                <a:latin typeface="Times" pitchFamily="18" charset="0"/>
                <a:cs typeface="Times" pitchFamily="18" charset="0"/>
              </a:rPr>
              <a:t>r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esidues in mixed phase clouds</a:t>
            </a:r>
          </a:p>
          <a:p>
            <a:pPr algn="ctr"/>
            <a:r>
              <a:rPr lang="en-US" sz="2400" dirty="0">
                <a:latin typeface="Times" pitchFamily="18" charset="0"/>
                <a:cs typeface="Times" pitchFamily="18" charset="0"/>
              </a:rPr>
              <a:t>d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uring </a:t>
            </a:r>
            <a:r>
              <a:rPr lang="en-US" sz="2400" dirty="0" err="1" smtClean="0">
                <a:latin typeface="Times" pitchFamily="18" charset="0"/>
                <a:cs typeface="Times" pitchFamily="18" charset="0"/>
              </a:rPr>
              <a:t>CalWater</a:t>
            </a:r>
            <a:r>
              <a:rPr lang="en-US" sz="2400" dirty="0" smtClean="0">
                <a:latin typeface="Times" pitchFamily="18" charset="0"/>
                <a:cs typeface="Times" pitchFamily="18" charset="0"/>
              </a:rPr>
              <a:t> and ICE-T</a:t>
            </a:r>
            <a:endParaRPr lang="en-US" sz="24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17" name="Picture 16" descr="DSC09482.jpg"/>
          <p:cNvPicPr>
            <a:picLocks noChangeAspect="1"/>
          </p:cNvPicPr>
          <p:nvPr/>
        </p:nvPicPr>
        <p:blipFill>
          <a:blip r:embed="rId4" cstate="print"/>
          <a:srcRect r="2849"/>
          <a:stretch>
            <a:fillRect/>
          </a:stretch>
        </p:blipFill>
        <p:spPr>
          <a:xfrm>
            <a:off x="316523" y="562689"/>
            <a:ext cx="4147044" cy="2857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823" y="6119449"/>
            <a:ext cx="31559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CalWater2 IN Studies:</a:t>
            </a:r>
          </a:p>
          <a:p>
            <a:pPr algn="ctr"/>
            <a:r>
              <a:rPr lang="en-US" dirty="0" smtClean="0"/>
              <a:t>Prather, DeMott, Nenes, Moffet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98" y="1568305"/>
            <a:ext cx="62424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1400" y="1636693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Phytoplankton Bloom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800" y="4180582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FIELD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LAB (CAICE)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04737" y="1756929"/>
            <a:ext cx="3519377" cy="1038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Goal: Develop parameterizations for IN in marine-influenced clouds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6754" y="1056172"/>
            <a:ext cx="7078220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Flume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Spray Aerosol =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Sea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Spray Aerosol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9922" y="37720"/>
            <a:ext cx="64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Ice Nuclei in Marine Environments</a:t>
            </a:r>
          </a:p>
        </p:txBody>
      </p:sp>
    </p:spTree>
    <p:extLst>
      <p:ext uri="{BB962C8B-B14F-4D97-AF65-F5344CB8AC3E}">
        <p14:creationId xmlns:p14="http://schemas.microsoft.com/office/powerpoint/2010/main" val="14886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Scripps PAEROS-G. Roberts (SIO)</a:t>
            </a:r>
            <a:br>
              <a:rPr lang="en-US" sz="3200" dirty="0" smtClean="0"/>
            </a:br>
            <a:r>
              <a:rPr lang="en-US" sz="2000" dirty="0" smtClean="0"/>
              <a:t>(Portable Aerosol Observing System)</a:t>
            </a:r>
            <a:endParaRPr lang="en-US" sz="2000" dirty="0"/>
          </a:p>
        </p:txBody>
      </p:sp>
      <p:pic>
        <p:nvPicPr>
          <p:cNvPr id="4" name="Picture 13" descr="DSC02343.JPG"/>
          <p:cNvPicPr>
            <a:picLocks noChangeAspect="1"/>
          </p:cNvPicPr>
          <p:nvPr/>
        </p:nvPicPr>
        <p:blipFill>
          <a:blip r:embed="rId2" cstate="print"/>
          <a:srcRect t="2274"/>
          <a:stretch>
            <a:fillRect/>
          </a:stretch>
        </p:blipFill>
        <p:spPr bwMode="auto">
          <a:xfrm>
            <a:off x="7037299" y="1717183"/>
            <a:ext cx="1856461" cy="241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" name="Picture 16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16978" r="4501" b="12054"/>
          <a:stretch>
            <a:fillRect/>
          </a:stretch>
        </p:blipFill>
        <p:spPr bwMode="auto">
          <a:xfrm>
            <a:off x="5562600" y="1066800"/>
            <a:ext cx="1933372" cy="222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632474" y="4022741"/>
            <a:ext cx="3292231" cy="2533325"/>
            <a:chOff x="5086053" y="4340423"/>
            <a:chExt cx="2871788" cy="2209800"/>
          </a:xfrm>
        </p:grpSpPr>
        <p:grpSp>
          <p:nvGrpSpPr>
            <p:cNvPr id="9" name="Group 136"/>
            <p:cNvGrpSpPr>
              <a:grpSpLocks/>
            </p:cNvGrpSpPr>
            <p:nvPr/>
          </p:nvGrpSpPr>
          <p:grpSpPr bwMode="auto">
            <a:xfrm>
              <a:off x="5086053" y="4340423"/>
              <a:ext cx="2871788" cy="2209800"/>
              <a:chOff x="0" y="0"/>
              <a:chExt cx="29684" cy="23473"/>
            </a:xfrm>
          </p:grpSpPr>
          <p:pic>
            <p:nvPicPr>
              <p:cNvPr id="137" name="Picture 137" descr="DSC05200"/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684" cy="23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8" name="Straight Arrow Connector 138"/>
              <p:cNvCxnSpPr>
                <a:cxnSpLocks noChangeShapeType="1"/>
              </p:cNvCxnSpPr>
              <p:nvPr/>
            </p:nvCxnSpPr>
            <p:spPr bwMode="auto">
              <a:xfrm flipH="1" flipV="1">
                <a:off x="16802" y="9899"/>
                <a:ext cx="4892" cy="2757"/>
              </a:xfrm>
              <a:prstGeom prst="straightConnector1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arrow" w="med" len="med"/>
              </a:ln>
              <a:effectLst>
                <a:outerShdw dist="35921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21694" y="11345"/>
                <a:ext cx="7556" cy="2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PAEROS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65" name="Picture 165" descr="Description: C:\___GREG___\Dropbox\PAEROS\paeros_sproul\IMG_0309.JPG"/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741" y="4382941"/>
              <a:ext cx="773113" cy="1025525"/>
            </a:xfrm>
            <a:prstGeom prst="rect">
              <a:avLst/>
            </a:prstGeom>
            <a:noFill/>
            <a:ln w="38100">
              <a:solidFill>
                <a:srgbClr val="BFBFBF">
                  <a:alpha val="56078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52399" y="1011972"/>
            <a:ext cx="5283097" cy="378565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0"/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Aerosol, CCN </a:t>
            </a:r>
            <a:r>
              <a:rPr lang="en-US" sz="2000" dirty="0"/>
              <a:t>and meteorological </a:t>
            </a:r>
            <a:r>
              <a:rPr lang="en-US" sz="2000" dirty="0" smtClean="0"/>
              <a:t>observations in a single package.  See instrument table. </a:t>
            </a:r>
          </a:p>
          <a:p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Portable </a:t>
            </a:r>
            <a:r>
              <a:rPr lang="en-US" sz="2000" dirty="0"/>
              <a:t>(~35 kg), </a:t>
            </a:r>
            <a:r>
              <a:rPr lang="en-US" sz="2000" dirty="0" smtClean="0"/>
              <a:t>with a </a:t>
            </a:r>
            <a:r>
              <a:rPr lang="en-US" sz="2000" dirty="0"/>
              <a:t>small footprint </a:t>
            </a:r>
            <a:r>
              <a:rPr lang="en-US" sz="2000" dirty="0" smtClean="0"/>
              <a:t>(&lt; 0.5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and low </a:t>
            </a:r>
            <a:r>
              <a:rPr lang="en-US" sz="2000" dirty="0"/>
              <a:t>power </a:t>
            </a:r>
            <a:r>
              <a:rPr lang="en-US" sz="2000" dirty="0" smtClean="0"/>
              <a:t>(&lt; 120 </a:t>
            </a:r>
            <a:r>
              <a:rPr lang="en-US" sz="2000" dirty="0"/>
              <a:t>W</a:t>
            </a:r>
            <a:r>
              <a:rPr lang="en-US" sz="2000" dirty="0" smtClean="0"/>
              <a:t>).  Facilitates deployment at remote stations.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Weatherproof case for deployment under </a:t>
            </a:r>
            <a:r>
              <a:rPr lang="en-US" sz="2000" dirty="0"/>
              <a:t>a broad range of environmental conditions.  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Solar </a:t>
            </a:r>
            <a:r>
              <a:rPr lang="en-US" sz="2000" dirty="0"/>
              <a:t>or wind power </a:t>
            </a:r>
            <a:r>
              <a:rPr lang="en-US" sz="2000" dirty="0" smtClean="0"/>
              <a:t>possible for operation in </a:t>
            </a:r>
            <a:r>
              <a:rPr lang="en-US" sz="2000" dirty="0"/>
              <a:t>remote </a:t>
            </a:r>
            <a:r>
              <a:rPr lang="en-US" sz="2000" dirty="0" smtClean="0"/>
              <a:t>locations.</a:t>
            </a:r>
            <a:endParaRPr lang="en-US" sz="2000" dirty="0"/>
          </a:p>
        </p:txBody>
      </p:sp>
      <p:pic>
        <p:nvPicPr>
          <p:cNvPr id="18" name="Picture 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3" y="4923830"/>
            <a:ext cx="5003594" cy="17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33" y="5305663"/>
            <a:ext cx="1844024" cy="1468389"/>
          </a:xfrm>
          <a:prstGeom prst="rect">
            <a:avLst/>
          </a:prstGeom>
        </p:spPr>
      </p:pic>
      <p:pic>
        <p:nvPicPr>
          <p:cNvPr id="1026" name="Picture 2" descr="http://radiometrics.com/wp-content/uploads/2012/11/3000A-+-Flatiro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500" b="-500"/>
          <a:stretch/>
        </p:blipFill>
        <p:spPr bwMode="auto">
          <a:xfrm>
            <a:off x="7753" y="5343193"/>
            <a:ext cx="147446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prede.com/SKYVIEW/STD/TP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10970"/>
          <a:stretch/>
        </p:blipFill>
        <p:spPr bwMode="auto">
          <a:xfrm>
            <a:off x="3044849" y="5318760"/>
            <a:ext cx="1471123" cy="13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36" y="1307881"/>
            <a:ext cx="900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</a:t>
            </a:r>
            <a:r>
              <a:rPr lang="en-US" b="1" dirty="0" err="1" smtClean="0"/>
              <a:t>Radiometrics</a:t>
            </a:r>
            <a:r>
              <a:rPr lang="en-US" b="1" dirty="0" smtClean="0"/>
              <a:t> 35 Channel Microwave Profiler: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- Vertical  Profiles of Temperature, Humidity &amp; Cloud Water (to 10km)</a:t>
            </a:r>
          </a:p>
          <a:p>
            <a:r>
              <a:rPr lang="en-US" b="1" dirty="0" smtClean="0"/>
              <a:t>            - Cloud Base height and temperature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- Surface Pressure, Temp, Humidity</a:t>
            </a:r>
          </a:p>
          <a:p>
            <a:r>
              <a:rPr lang="en-US" b="1" dirty="0" smtClean="0"/>
              <a:t>B) OTT2 </a:t>
            </a:r>
            <a:r>
              <a:rPr lang="en-US" b="1" dirty="0" err="1" smtClean="0"/>
              <a:t>Parsivel</a:t>
            </a:r>
            <a:r>
              <a:rPr lang="en-US" b="1" dirty="0" smtClean="0"/>
              <a:t> Laser </a:t>
            </a:r>
            <a:r>
              <a:rPr lang="en-US" b="1" dirty="0" err="1" smtClean="0"/>
              <a:t>Disdrometer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            - Surface Particle size distribution and fall speeds (32 bins)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- Liquid (D = 0.2 mm to 5 mm), Solid (D = 0.2 to 25 mm)</a:t>
            </a:r>
          </a:p>
          <a:p>
            <a:r>
              <a:rPr lang="en-US" b="1" dirty="0"/>
              <a:t>C) METEK Micro Rain Radar: </a:t>
            </a:r>
            <a:r>
              <a:rPr lang="en-US" b="1" dirty="0" smtClean="0"/>
              <a:t>Precipitation-sized </a:t>
            </a:r>
            <a:r>
              <a:rPr lang="en-US" b="1" dirty="0"/>
              <a:t>particles (</a:t>
            </a:r>
            <a:r>
              <a:rPr lang="en-US" b="1" dirty="0" smtClean="0"/>
              <a:t>0-6 km), LWC rain rate, Reflectivity, Doppler</a:t>
            </a:r>
          </a:p>
          <a:p>
            <a:r>
              <a:rPr lang="en-US" b="1" dirty="0" smtClean="0"/>
              <a:t>D)  </a:t>
            </a:r>
            <a:r>
              <a:rPr lang="en-US" b="1" dirty="0" err="1"/>
              <a:t>Prede</a:t>
            </a:r>
            <a:r>
              <a:rPr lang="en-US" b="1" dirty="0"/>
              <a:t> All-Sky Camera: Cloud type and fractional coverage </a:t>
            </a:r>
          </a:p>
          <a:p>
            <a:r>
              <a:rPr lang="en-US" b="1" dirty="0" smtClean="0"/>
              <a:t>E)  Sigma </a:t>
            </a:r>
            <a:r>
              <a:rPr lang="en-US" b="1" dirty="0"/>
              <a:t>Space </a:t>
            </a:r>
            <a:r>
              <a:rPr lang="en-US" b="1" dirty="0" err="1"/>
              <a:t>MicroPulse</a:t>
            </a:r>
            <a:r>
              <a:rPr lang="en-US" b="1" dirty="0"/>
              <a:t> dual Polarization </a:t>
            </a:r>
            <a:r>
              <a:rPr lang="en-US" b="1" dirty="0" err="1"/>
              <a:t>Lidar</a:t>
            </a:r>
            <a:r>
              <a:rPr lang="en-US" b="1" dirty="0"/>
              <a:t>: </a:t>
            </a:r>
            <a:r>
              <a:rPr lang="en-US" b="1" dirty="0" smtClean="0"/>
              <a:t>aerosol </a:t>
            </a:r>
            <a:r>
              <a:rPr lang="en-US" b="1" dirty="0"/>
              <a:t>&amp; c</a:t>
            </a:r>
            <a:r>
              <a:rPr lang="en-US" b="1" dirty="0" smtClean="0"/>
              <a:t>loud profiles </a:t>
            </a:r>
            <a:r>
              <a:rPr lang="en-US" b="1" dirty="0"/>
              <a:t>with mixed-phase </a:t>
            </a:r>
            <a:r>
              <a:rPr lang="en-US" b="1" dirty="0" smtClean="0"/>
              <a:t>detection</a:t>
            </a:r>
          </a:p>
          <a:p>
            <a:r>
              <a:rPr lang="en-US" b="1" dirty="0"/>
              <a:t>F) </a:t>
            </a:r>
            <a:r>
              <a:rPr lang="en-US" b="1" dirty="0" err="1"/>
              <a:t>Novalynx</a:t>
            </a:r>
            <a:r>
              <a:rPr lang="en-US" b="1" dirty="0"/>
              <a:t> Professional 12” Tipping Bucket rain </a:t>
            </a:r>
            <a:r>
              <a:rPr lang="en-US" b="1" dirty="0" smtClean="0"/>
              <a:t>gauge</a:t>
            </a:r>
          </a:p>
          <a:p>
            <a:r>
              <a:rPr lang="en-US" b="1" dirty="0" smtClean="0"/>
              <a:t>G) Sun tracker for precise radiation measurements</a:t>
            </a:r>
            <a:endParaRPr lang="en-US" b="1" dirty="0"/>
          </a:p>
        </p:txBody>
      </p:sp>
      <p:pic>
        <p:nvPicPr>
          <p:cNvPr id="1030" name="Picture 6" descr="http://t0.gstatic.com/images?q=tbn:ANd9GcRpc7THpI0GX_CWiRIUyLJCZs-U2rj7-ZsOCJKWEhcDmcQiJX2h_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0"/>
          <a:stretch/>
        </p:blipFill>
        <p:spPr bwMode="auto">
          <a:xfrm>
            <a:off x="4498093" y="5284732"/>
            <a:ext cx="1726853" cy="14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52" y="526699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773" y="526946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1282" y="53456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1028" name="Picture 4" descr="http://t0.gstatic.com/images?q=tbn:ANd9GcT49HIVU0sIzyrNWxj05ht_R6TP-Gtrs1ir7I2yEsh3CJz-35k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"/>
          <a:stretch/>
        </p:blipFill>
        <p:spPr bwMode="auto">
          <a:xfrm>
            <a:off x="1514424" y="5309228"/>
            <a:ext cx="151088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24273" y="538542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9548" y="558533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4675" y="530566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data:image/jpeg;base64,/9j/4AAQSkZJRgABAQAAAQABAAD/2wCEAAkGBhQSERQSExQWFRUWFxoXGBgXGBoXFxoXFxgVFRgVGBQXHCYeFxwjGhcUHy8gIycpLCwsFR8xNTAqNSYrLCkBCQoKDgwOGg8PGiwkHyQsKSwpKSwsLCksLCwsLCwsKSkpLCwpLCwpKSwsKSwsLCkpLCwsLCwpLCwsKSwsLCwpKf/AABEIAMQBAgMBIgACEQEDEQH/xAAcAAABBQEBAQAAAAAAAAAAAAAFAAMEBgcCAQj/xABEEAABAgQDBAgCBwUHBQEAAAABAhEAAwQhBRIxBkFRYQcTInGBkaGxMsEUI1JistHwQmNykuEVFiQzNILxCENUc6LS/8QAGgEAAgMBAQAAAAAAAAAAAAAAAgMAAQQFBv/EACcRAAICAgIBBAMBAQEBAAAAAAABAhEDIRIxBBMyQVEUImFCI3Ez/9oADAMBAAIRAxEAPwDKES9+oEdp7tYSZb2G+OhT8zq3jGFtGM6RLe2loeyfrlHKZffzjpMlTskOeELewGmKwjsTxuFvyibTYLMUWsP1q0SpmEiWoJKnfeAANWMEsUn8F8GB1Tr2BMdJJvuixIw5CdHUW37teECVUCkgKs1tC9zyip4pR00Tg2NIWdIkIlKKgkJJPBr30i00ksZUnKASkPYAvYF7d8SEbKVE+YKiWlPVoZ1KWlN0a2N4uXjUlsJYQDI2ZqlaSVDvDRzJwxZndQADMfKz7+D6RqKZrh3gGjZmWmrFUaqUFZwrqr53LDL3xMnipNUxnoL4K+nYKqIAEsD/AHpgPIw5apypBPbBIIezjW+kbYgAX3xTZGz9Imr64VgVNKyeqyb1E9l33Rc/Fimkg5YF8FYOyc427P8AMIgUWDLnTuqDFYezsOzreNXn0aU3gHgeC0SKpM2XVLXNJP1ZSAMyhcPyvEn4kYtUU8KsrithKkAkoDAP8Y0gThuFLqFKRJSCoB9cu9tTG2VQHVr3DKb62b8oq2zeHUcqclUioMxakkZSjKGsSfSKl4sVJJEl46TWyo/3Lq0JJKWABJOcaC+6BMimUoEhLtx1vG218tPUzMxYZS51YNq0Z3XYLTyEBUmqE5SiAQE5WA3+0VPxYqSroqeFRqiuy8PmBClrSoADW26IiETFJdI7Pq4i6UtMmahSFrEpKg2c3A4QMxLBkUxQlE9M8KckgM12ymBfiR5L6FPEV76JMBcpy21PHhCCVAXA9T/xBpVGZgCQwuVM/wCzlvl5tHE2WJXZlrUoftZg35vAvxblS6K9NoFpp1K7IYG36EeoprkFQMEcxKQpuILW9o4ShCu0AUtqNfUwEvEmuinFkNav93PSG8obT1gnMoB2SkhQOrbu+GplIxAUkuQ4jNKEodoW0yHLL6DxjsyNSREqTLazEPaJAlEFmcc93GFNlIHolW0tDyqOYUlrDdD5mKAtvcjh4w0uqUdbW4xfIsjdUriPWFD/ANZwHmYUTkCUenIBD62iZJWBoHL79I9lUvFh+UTZcgJI36EjSOnabND32PUNP+0oW3j5w/VS8qwUhg3rE5U1DMEBL8C/O/CIeKVZCUMPiWASdQOEdeGGEF0Gook0MkpAnKLJzZHcandBKpmU6XXPQtbAhAQ3xHi/dFSrafMx+yrw46Qcq5pVKB7jEm9P+BN0JU7MX8Ym0VIAUh7OlQdrG7Dnp6wLC7A8Ujf4Q/KlnOuxbNKUPIO0U2nsKD7JeB1BVK7VyFrSSdbKMNYvSzFKGVSglrpBLEvwhYOnIZqTumqPgq8O11QQUgb3jH5M+MOSBm62XGhn/VoP3R7CK5iGGk1ZmhmC0k27om4VVfUSzybyLQGxaqaeoud3tC/Jl+kZf1ElLps0XaPGk0dLMqVJUsIYsnUklhc6DnGCz9vJ3XmdLQhBzlYsVMeF9Y3aqo0VtP8ARphITOSElQ1DsQQ/MCM9xP8A6dapJPUz5UxO7Nmlq9iI1OKltmlb7KnU9KWIr/7wT3IQPlAqm2tqpcwTEzWWDmBZJvxZotKugnFAbIlltCJqfnDsjoCxJR7Qkp75j/hBgmk/gKr7I0jpmrwCJglTAQ10ZT5pPyi0bCYiZlRJWzZ06PxSY6wn/pyW4NTVJA3plJJPMZlM3e0S6DDRS4giVLBEuXM6tL6sA2+Mnk0pQf8ARWR7RfsbV/hJx/dq9oyqiDlrC36IO+NQx/8A0k7+A+rRmlCe2lIL3Y+MI8qVZYC83uQSr0tTLbkf/oQLljOATc6wdxWQ1NMJtYfiEBMBlPNyE3IIY62vaJml/wBogSu0juYgIVLWRYZ3HHsQzWKSzJLl+0L2U3DuA0g7iuFnKgWc5wH0+AxXcQkFJT99VmPBDX8RG+FUMknxJWD43Np0qQgIUmYCFZk5tzW4awzhFTJSsdcFKRorL8V7OBvMMoFhe99eYhmSNQNwOntA8/2a/ghS+Aph1IJ1QqVKJYuUE2UQlyARuLRNlnrOwUgrD9olrb3ffARFFMK1FAVa+YOG03iDdGrqUhZCFqduNjxBhsUsi2i+yIqk6os4V3F9d0Mzlq0AueJsx5xN2sxUzJySEpAyJsABua1rQGmCZZrEgMDdzoGjzufHxyuMerEykukPLKmcXVw3DXwiGuWdDbn7vCRMnA6aEBTg35Xh2pQsHUM134PuaF+mwGyIa0CzqtyjyCH9mHn6QoPiL5FVK9SQ92jo1YBcB3Eey1p9XhpVZ2rjQvf9aRsHKQSoyZoSx7YBJRvYWdog1FTMKgFGz6EWcd0RVTSiaicliRfvvdNuIicMbkTFTOsQqQo3lqR20v8AYWhV/ER2oTuCbNUNj01iGGuvjE6mqE9WlJIc+UNUSkhAmTnUlXw5CBpYg8DDUqgmTV/Uy1qALgAZiBzbWJCLcpcumTiwhLoClAdSbO19zuI6RVqJKQPgSljx7VxDuK0cxEkZ0KSygGUki9+I5QPSgubGwG6I49JFpUT6RC+tmdkgEBQsTxDPHOJOMuu+CuDqIQ19TDO0Mw5crsG36Rizw/RxbKkk0c4JNPVNwUr5GBuMzh1pD6gW8IZwucoKCQqzuRu8YtMmilqYqlpUeJF4t4HlxRoqucSybOT3TTn+D3AjSIy3BFgKAFkpWkAcNDHO2u1tXIrJkuXNKUBmAA0IB3iNHWh96NIrkzrdUZY4538GaInU1hUHmSUp3gIUS3JzGVo28rd88+SfyjUtkq1c2klTJisylAknxMWFyJVTSqWkoJPMhk73bf3RjNfiSk40tJYJFQwc8xoIM7YbU1cqsnS0TlpQFWAawKQeEU2fPUuZ1qzmWS+YjtZuLwjLDnTF5HdGq7WLIoZ9/wBlvURlGEOJ0pYJbMkHeC5YnlF8xCsKsLckqUQlzvPbgRKU6RCs2PlO76BnHlJMObS5RSzACCbMAQ5vuEU3Zic1ZLmKUyEvmzDcXHnBHFEHKLNf9XgFh1OsryolqIfViXY6izAQGSFyiwMjfJNF42mxJEyWBJmMoKcnKdCCkj1in1s4FaSVZk5wEggAh0trvi4f3PqCk9jXi8CaXYSdOmdWFS0LSRMIUoEhLtol40KL4t/Ic3KW6HMOwyTMlqVlU6SbFW9uQiF1aSCEyxmOjau+6LTJo5NJnlTVLmLLKaSMwYgi6nYaHWK/U4lIVMEuXJWgXeZMUCR/sT+cPilvRXAjYfNmy5Z61Jl9pQDuAf0GjugxCXTrR9L7CV2SDc9p8qigXb849l1Ylic7KJlqSDqQTqpL2dt8VCRLzTFKV2iQWe5HC5hmNVGkRpILT6iZNnfFmKny2Zku6QGsGEPKqe0FqDliw32+73wOrKooSgAkWB4ac45qMRExMu6UkO539w3mON5C/wCrMM3vROq695ZZ8zDUWcaX3GBU+ZMLJWMhGtwLWLG7Q9LqUOlIIJJ0sSAG48zv4R1iYSVG7HUnUnTU6eUI0C39kArmm+YwoRQftp8hCgtEsGGaGd3tDRmgAP8ArhEVHaIYw71L2d/+Y08EuxnCjxE1y/P0jioRf2h3Kgaaj1j2ehwD+uMdDA7hRoxvQaoa5pMkLulJK2OmtxA/G1nr0rQShwkjKctiOUO0l5KRwzCGcVDlB+6IdFWxykG5OO1MlMqYJqpmRYUETlGZL0I+BRZ7wbxfpBrZ8pKAimQUkLUUouUgWDGzOYrcwfUDvES0CxH7s+jGBmqkUpstuD7bVORyimPLqm/CqOp+1khc9q2kCgZYydQ4S7nMVZlAuzWgDg6mT4/KBe1VVlKP00Z8urKlkaiWDFccw+XOlGTRz8qs2YGYE9qzM+ZxrBqm2qpgP9JUDuXLPuBGYyK3OpG9le9ovFOmw7oPDuCb0XDJcdosmDY9hxClTJsyWvO5QpJJSxAAJSkg25xHx7afDJtTNVMRPm/CAqWlk2SOJBgXgs9lTBoM6T5gRL6VJIFVKUAAFSknyJERsZy/Wzn+2cJa0mr/AJR/+4t+AbcUUunQgzurYFkLSc4DlnZw8ZGI3TY6lR9Cp+ylzLF2D+cWv4SErso2ObU4cqeta5E2cVMQtLJSoMALKUD6QNmbXYcxy4fMuN60j84k9LVME1iSABmlj0KhFGKHAhdvoXKdSNEpdq6L6MjrKKezB7jK4NmVmD+UcUm2qgD1FNJlozKy9YlRWA9nYsfOAOLYrITRJTnQVgJdL33vaGcMqM8pKhoRCXkubSL9T9qC+ObXVapZAVIT3SAW/mJiKvpdqZsvqkCWkFBSVhBZ8rFnV7CI1ZZMAMkp+zZiWAsLuNImTLxSQvJladB+dNWtHbmTF2/aWo7uZitIlhClFKe0qzuU2Be5G7viyS/g8PlAWVldQUpgoNw4e0STaxyYLlrbLVs9KShU4AAPlNv4YgViWzEWYK8Ik4EsBawC4KUMeLWhmvsFi+io04npl3YOSv6slz/lK9hEClG9tU/IRLynq1K3BBB4uQbNruhihTZPMG3hDoaTZb6I+KYaZyZRG5PHno2+B4wXLZTg8y3/ABFhFbklAZczgh+AB4QwmYlRzEC4sVPw1jj+VkayNIyznWkA5UoSHVLSpSrXIcDjD1DUlamWnXR95tqCIlLrSACUlrg21OkNjFHGW4Yb2Zu8wlttW0Kbb7ROen3y1Pv7/OFHH0gfc9fyhQm5Ab+ikJpjZokyEtqdPeO09/6aGvohJuflHTcr7Nbly7HpMtJ1YObEvu5CHAAQ0My6VT5SWSDrweJJSzNo/wCrQ/BKnQcSThgHVKd3Sq1rF+MdY5KCSAk5gLAsz6bogzAUzxwN+V49qlqYAmzkgRqi6lsauw0m8geEGfoozJFnMpduHZcQFpA8gDuh3ZQhU8gakKB46HfAZp1JIBP9kT8MX2T+t0CtrC6kjcQH7hBDD1M45/0iNj6Oygl7lvKM+Z9gSdICUT9YCzBw35xf6Rdm5fKM9pSrrBq3tGgUZ7Lw3B7A8b/UrON1KhUFKSWcaFo0HpRlWo18ZLfhPzjPsWoB1q5uY5hdvDhGkdI6P8DQrNjkAvzQkxng/wBpFw/0UFMb/sqlqOnH7pPsI+fgq0fQuz6WpZA/dI/CI0xG4t2Z90wymm06uKFDyUPzjOlRqHTHL7NOrmseYSYy4nTwhEnsTl9xBxOSGJU6ToCzvyA7t8WDZ9f1CQAQA+vIxXkV8xRPYzAEi4dr2ixYKomTmIbtqS3kfnGXH7qYnG3yJOITOxeKrIknrAoOXIsA6RpZ4tFd8N/HugHNx0JuhITcWA3cW4wWV1VF5XtFhQhkX4RU8TqCL7nNnZ4ttUMq1D9XDxVp1Elfxqa7aE79XBEMlJcGR10w1sTWFSSXcBxzF9PWCtWC5KWdIKg9tL+JiHszSCWFEKCg5ZgzA8YkYlLc+L+QMMxSVWg4vQGmV6itKWfrQc3Ily7679I8oJZzJfdaItXKU8tSf2LvuBfeN+kEJJ+sSxdy9hDsU7colKVto4moPYADgKUCf6b4dQcoIIdOYDc5D6xxWVnVJLh3UeTWgQvHE/Cpg9o53kx5ZNIzZE+WidNmISoKZzp6xGXOKrJAJPFh4QLrMTTkGVNwba/zEwPoa6YpZ8238Q0KWBtciljk1YfUhZOg9IUQP7SRvAffrCivTkDxmCxVkWIbh4w7KQoLOYEb9H7mhnqCdY7QoJ0J13Rs18Gt18DqqgiO6eY6HVuV8oHVc19DrrDlKHlTBwCT5FoOMPkuMNWEagv1auBb2h6rkpKAom7qA8gYgyiTLSR+yoP3aRYaDZqdWS1CSATKeYoOB2WOj6xpk7Q1JvR7g4eUBDux87PXIYW7VxxI0hbOyXCU8S1+Nx84umGdG1RRrTUTFSyhP7KSXdVhugfI96aLWN8k19lSloyrWneFH0JiDtlVZKaSU6qWv0CYIVzpnzR98+7waoOjuZiklCkTUSxKUoHMCXK8ps3dC57YKjcmjN8JxIqsoXNn590aFRJ7ItuiVV9BMyShc41EsiWkryhCr5QSwvaIOHzWQO6HYqSeguHEre0FV/iJiCSkJYWYF2Bd4vu1m19NXYbT9VMBmy1JC0GywyCkqbeHAuInnoaTVATzPbrEhRBl5mcDQvATaLofRh8hdSmeVkMnLkyjtHV3MZlFq2wljasq8tVo+jsIS1PJ/wDWj8Ij5ulFyBzjZ0dGctaE5qmoukaL5CwfdBqUl7VZWG6IfS7PQqnlALSVJmXAIJAKTujKB5xou23R7JpaRc6WqYVBSfjUCLliSwEZvIDqSOJELbd7F5YtyQNmYhMlgvc34HfaLVsxiPWUpBsUzPxIf5RpR6G6BQBUJpLfb4+ECtqNg6egp+spwsZlpCgpWYWCmLNYwKxcf2CWLjsqFcu0VrE8QQjVIPMDj3xcMKpROqJMpT5VrSC1ixO4xo6uiygOspR71q/OLlic6ZXpudNmdYoypmYaKQhQ/wByEmM9x2oILB39NW8Y0/bilTIqzLRZKUICeQysA/hBHo92Po6umUqolCYvOoXKmCbaMWg4q1VEUOU2ii9HyiZdQC/ZCFAne5ILQXrl9pI4qb0P5RomJ7E0lJTT5lPKEtRSAWUouAQdCSIqWG0qVqm5g+SQtSb6KAAB9TBRjVphOFNJFLXVBKkpIcZRHUxAUEhKmewVwLfKIuINmY5vg/YLE/n3R3TU+SUBmJIfcxDh9DAYtZZNGVe5kiuw6YqWlIAUpJcvvsQ/ebRWThU2Yyury66W01iyUmLPTqWcxykJJUL6cN8R0bQTQ6jLdNmUAS3yjPOcrTS+C+ST6BdPs9kIzTW5JALu7O9hBBUqXLtoUjUNfm579I5mYkZgyZWVvO7izC0Q66pIJSnLpqde4vZnhbcpvYE3KZK+nSeJ8Bb2hQBM1XAQoP0yuBEqp58flEFU4whOhBL7o3xikb4wUTgOYlUq1P2dCGPd+hD1NRlZAa1tIIypKU9nv8jAZMqWkDkyKOj2gR2TLF1KDDmdwEab0No/xE9B3yiCPeAXRts0ufWJmhIUmUxvoDufnviwdGDoxSYj+MHwJisMuVh4VpSK3giMs0JbSY3kqNtxmVNmp6sHIltWcvuLNGSSKbJiUxDaVJ/H/WN8TpGqW0Ng+N/+nzvtLh5k1k5BOa+pFy4BjUOiZDUijxmH2il9KEtsRWftIQfRvlF56Kv9E/GYr5Qhdio//RlqxRGaRNTxlrHmkxgtCjsDuj6BmJcEcowWUhiocFKH/wBEQ1MOfRuOChqeUP3afYQB6TKFMzD5qiHKGUnkXAfyMWDDj9VLH3E+wgftmgKoalL/APaV6XhcvaE0fPVMO0kcx7iPpyQOynuHtHzLQK+sR/En3EfRKsYIGgHeflAQkkL8eDmnQP6RpT4dUcgD5KTGE0I+sQPvJ9xG2bYV6plDUJteWfkYxTDT9dLb7afxCFyfKVoHNFxnFM+mEaCKx0jp/wAEeS0e5ggiuX9qA+2NQV0c0E2DHyUIZLImqNc8Mkmyh7LB62m/9ifRz8o20Rh2zJaskEG/WfIxrycRVy8ouMlFUxOGDnG0Zt0my/8AGvxlpPuItHRXRAUQXvMyZ+JvlFZ6SphNVLPGWPRRi2dHNQlNBLBfVf4jFRatsCMX6kkHdopb0s4fcV+cZpgSXM9//HX7pjS8SqEqkzRxQr8JjL8Cmgdfzp1gNxsdfCLk7ei5RakrBszY4z8OVVyh9bLWoKH2pYSlRbmHJis0lWVhd7gjvZmvGw9F88fQiCNZin4FwkfKKJt7seaWf/hglEmc6m4MHKM24O5HfCmlCXMVLC3UkAULC5d8uujkbm0hwrCBkCHdrC4PygWEMA6tbFrB9wuWPfHU+YpkhBOp5DvjmyTvs58nUqZJqkrbVkkkkBg3CIc2ndLtdW7UhufhHM/rAdWs7AbuXGGZk9QLdpR3hma2vGCSYLtsd7fA+kKB5q1cRChlMvYNRhSXCSXJu+7uiVJw0AAEtfVoYp6wO4cX3/IRKM0Ktcc93hGqUp/JvlkklTPUpylk7x7d0RJks5r74dTNI8LeHfFp6M8B+m4hLzgGXK+sXzy/CPEt5QEE7F448mbN0b7NppKGUkjtrAmTD95QdvAN5xStmE9Xjk0M31sweZP5xrotGSS+xj0z/wBr/wAwH5xtSqjoVVIsdf0eTFVqqpC0FKpgWUlwQzPfQxfmjkGOJ00gWDwd/ZKMj6X5DViFcZQ9FKEXLovIGHoJs6l+8TsTqM3xyUq/jSFerQPlVBSnKlCEJ4JSw8oz81FjIeO7tstE3E0CMVnt1s3d9av8R/ONA+kL/QgHN2VSVqW6gVKzHTUxI5d7DyYNVEskupJSkOdBvPARCxZRVJmo4y1gu/2THRUrQHdDE5am7RsXB3WIhDdmlx1RjlISFoPBSfeNgkVfWJChv3ONYrcjZKmUC2axIcK0bk0d4dWqpV9VN+E/As/CocDzh8YKS/phwQlhu/ksWIsqRNH7tQ15HdGU4NLBnyf407uYjYaWdLWlrFwxbS4aGqbZalQQpEpIIYg3d+OsA04vYzLgeWSkn0FUDlEXaGXmpZw/dn0YxLlrOkczSCCCHG+AtGtxtUZtslLP0uQWtmJ9DGrBQiDKCB8KW7rRKRiCZYclIHOCTsz48XpRoDbQ7LCqmIWVlASkhgHJu++CWD4YmnkplJJIDkEs9y+6I+I9IlLK35j4f8wI/vpWVH+lpVEfaKWH8yrRoWJi1JJ2lstq1AhjobHugVi9PLRSzUoSlPYPwgDcYDjZ3FZ15k2VKfc5UfIBo6XsbUSUTJs2q6wCWvsBLAkpIF33RPTr5BlO10O9HRy0Y451fKDu0WBCtpVynYkOhQ3LGh5jcRFDwPAK00vX08wKBdIk6HVioKNvCLTSYvVypKesp1JDM4AJfS4S8H6akqsW5/rVGQo6Pa8nMqQtgop3McpawJB/OOF0C5RAmoWh3T2ktpvfTeI0kbU1CfiIWHdlJBimbZValyEqUwUZmYhyElRCnLeXlGbN4dQcrOblxx7QHVMJYABt+48NYYXRJUoZSQXYgcN78YHU1YqwFi1zfKfFrQ9LmKuDqbOG+RtHN4SiZ6aH1YAl/wDOA/3CFDCpin+IeYhRLl9k5ANNKzB/HnDqJ6hYXaOETA1iCOWjw3Lqm9dOO6N9NmunLsmpUGylnMbl0R7PGnpOtysqeQpzrkFk+esYjsXg5ra2TIuQtXabcgdpR8h6x9TUskISlKQyQAAOAAYDyhmPFT2a8GPjtj4MZPjacuPPxyH/AORGrmMy2wpyMVRM4oR6Ej5RpfaNFGnhUe5uUNIuBDmUxGU0jpo8MkcBHgBj1AIiqTK6B9ThTlx6xAnYeoaxYgDHnVvqBCpYU+hsc7XZUlSC+kcqpArVotpo0fZEdClR9keUB6L+xv5K+im0+BOTkSA5vltDeIbEzJiSlwx3KuH+Ri8plgaACPWg1ioVLO30jH5mxmJU5eSnrEjcFB+4PrCG0NZI/wA6nnJGnaQSPMOPWNgIhNDrfzsVz3ZkkrpGuxTfx9oeG106Z/lU61dyFH3jTZuGylfFLQe9IjxGHIT8Iy8gSPSB4x+kF6n22ZzLpcTnWTJ6oHespT6C8Tqbo1mzC9TUqI3plBvDMr8ovgp20MdZDxgkwW7AuF7EUlPdElJV9pfbV3urTwg4EcI4BVyjsRAGetA7aFL000cUn2MEogYyl5KhxEUyLsG7CyMtEgc1/iMH2gfs/LanQP4vxGCJiIjMsr5XbV/EfcxTtrZaTTSwrTPq3JUXivTkmKSvsnMbG2ukVvFNn5tTQzJsq/UnMU65w6gQG3gXhubeNmScW+ij05cFIKlsNSzDwBeOJae1+ylL6gAlx3jTxiNJqlgApQE9qzWLDiREpFMtRzWJ3pNiO7ee+OK1TMjtMJ9Yj/yJH8ghQM+iSt5L/wAIPq148iqiTkivJzJF9O65EdfR3BVoLeu6JS8uW5ci3fDlOhUyZLlIuVEISOai0a+TfRsTbejVOgbZwhM2sWGzfVy+7VavYRsAMCcBwsU1PKkIFkJCe8/tHzeCOaNkdI6CjSHCYpm3EkdbLmbwlvI/1i2TJ4Tc6cYqtZgH0olayuXf4UzEqB55ns8R7CSLbSzXQk8Ug+kOvFdwekyA5UtM+B8+f6tOjnQQfEEU0dgx0FRxlj3LEBY6kx6DDaRHSYqgKHITxxHUUCdQo8hRCj2PBChCIQ9jxo9hRCHkKPYUQh5Cj2FEIeEwGr5U24TMKsyswBlgpCbAoceJveDUcGUP1/SKatUFF07AWEdZJJlTAtQUSUrYFCRuTyfVoNl90eiSP1/WOwIiWqI5W7KPtPh4nTC4IexBD6BnHCLTg9HLRJQmWkBOUDRiWDX4xLNOngPKHAIu29Mjr4PnzpG2cVQ1azLtKmdtHAX7SR3H0IiqrqVJAL6PffvLR9G7bbMpraVaCkFaQVSz94DTx0j5yXTXOZwdCDy1tu0bwjnZYcJbOb5EOLv4I39u/eT5/wBI9iKcMlwov/mBWIEfSD5RpPQls/19aalV0U4cWYGYoMAO4OfKM3lSbcS7NH0t0c4KmloZSA2ZQ6yZ/EoaeAYRtVdI6uKKsuEtMJQiKuvlobMsB7aw6muQdCIYaPkdB5RyZEvXIn+UQ0apH2gPGOJmKykgkrSw5xVkdE9Dbo9zQCnbWU6Q5mpfh84am7bUzhImAk+QHF4rmhbosgMegwARtfT2PWa/KEnbOm+3FqSIywPHsVxW3NOLOY4Vt3I5+R/KJyRVFmzx6FRUJnSHJG5R8I5T0iyzcILc4rkicS5Zo9eKgNvE7kmGZu3zaSz5iJyROBdQY9BjP5/SPlBJS3efyEJO3Ewh2A8/ygeaK9M0B4TxnS9tZwDsO+/tHcna6coO4blr5PFc0T0/6aFCjPFbVznsoNzHvHK9pppD9YANNBrE5ov0/wCmivCeMz/vPOAJWs9yQLw9/ebMUp61bquzNproInNFcP6aNmjzMIzedtMtIupRvujv+3gQ+dfGJ6iJwNFzCF1g4iMpOLrX8K5mt7x1Jx1elyRxVFeoTgakqekakeceGoT9oeYjI8Rx1XVkEq4vyBjmlxbMc3bYh73DkcNYH1dg0ro1xVWj7SfMRgHTDg8unrE1EpaVIqApRQD8KxlzG24u/e8XWmrQtKrgF94e0Zz0r1wWuTLTfqwtyOJUnVu6Kk+emBkgpIApxUMNIUAxN/TwoV6KMX46JdIcikqF2UDF5oNq5oSXmsB3NpFKpqpKbk5W04994YrK7MbrKvRhBpuxkJSTNBlbXLWotNPZu4sPaENoFuSZq1b7ltd3OM9FS6CkFQci72h6WFJbtHt2S/HRngnJjvVZeP7zntOTbS594G4jtDMmS1EWSw0dyXZngIqRbMFuUliknxiYuaBLCRcODa7A8IVPJfQueZ/BE+nkrJDnK2pfl7xMXip+FwCWflyEBlzsoYXv2uNtHhmYkqWEjyGvjA8LELk2WA7QLFwQzG54D/iPKPaRTKBOgBDb3MA2bsEOdG4X07yd0S/7NUgaOs3I4A7tebwSqIayOPbDqsfUcpzMB5uN0T0Y6WIYOXudbbgYrtOQkEliNdGA8tYjCv7QN7HwMA5tvQDzyb0WiTjDk7zv4esOSMSJ+Eupr2/TRV0VajmNki/mY9FaUhy7ka8ngXKdl/kTT0XGn2iY5Vskm7XJ01Dd0eyMfUpLns3YDlFUlT8zEs1hudz6xMTVMnLwO+7NYNwi/UfyH+W6pljqMRUpDOE92884kHHWQDxDDS558BFSmTlJkjOq5u4Hfb2iFUKUCEi5cW3AEOPzieo29E/Kd6LqjHnT8XdprwgsmtBZIULjMSG01Z/OM4m1ZloSHc5ifAteOhieVJSFF976f8copTkXHy3XRphrEkjKtJ8R8oiVOJAEANlN3MZxT42pIIe+87+4Q7NxJSkBOZ7NwHdBcmuxj8trtF4ocallRcvwVoB3DWJk/FqWWoLKja78m0YRmHXgMkk83LOeI4R2VhTWc3BD+sS/sr8v7Ro42zpFZmClgJcDKdX490QEbdpIURJIA1LMAO8m/hFTRVOhMsgJyO5GpzNYmOkVITY/DdtWt7wLyfCFvzafRbZu2KlDsIASz5k/DyBDOkvxgJN2vmFZUDopgAzXe3fEBM8kFJDAgMQSCTvPO8Q1YepRSv71wLA7nbjF87KyeUpdaHsZ2gmLypzBjd9LEi0co2mnCWUBQDbwC7gsz+EQ5tIyTn3Fhxfv3C8MqlFTgMAObA87wS6FrI6J5r5vZK5q0ixLHXw8Yar6YTFIVmzaJJ32JvbQsQ8RVT0OAVXFmGnffSHZc8g2uNXAAeL2ugnlmlojqkzwWCywtoN3No8h5WJl/wCvyhROc/or8jL9ANZdR/XKHBLDG29oUKNkTYujuUhi263vEqrlNKCnLuTroymtwhQoU/cK/wBDk2oJSVln7I5Hc55xxR1anF+MKFC37Rb9pLmnMhJ+0u7b2IENUyHms5upXfbRjChQC6J/kISkhAOUNbXf3vxhAOeYJvv43O/SPIUKfZkl7hium9lgwudIGyVOtjf+keQoZj6HYvax2csjMAbRzUTi+ulvBtIUKDQUSVTKsO8D3glTGylb3HtChQjJ0Zcp1Wm6t/f3R2lPZzb8qfyhQoW+kKfQxNVd95ceHdAxSHIfeqFChsB+Ps9SkZSWAILP4Ew3KluoAk6E+UKFDYj4jk2SMoOpI1OurRJp5IIlnQ5TpyYwoUVP2lT9p3PnEPfcL74gzp6uxc3MKFCoCMQYpFl1fdDDzjxc4iwNnHu0KFCn2JZMnyhkfwbUfEm7HfeBy5QzZWDa6B4UKGRHQ7QqpCUsUpSHBe2rQxNlBJt9kHzAMKFDn0bvJSSRI+go4QoUKIZj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RQSExQWFRUWFxoXGBgXGBoXFxoXFxgVFRgVGBQXHCYeFxwjGhcUHy8gIycpLCwsFR8xNTAqNSYrLCkBCQoKDgwOGg8PGiwkHyQsKSwpKSwsLCksLCwsLCwsKSkpLCwpLCwpKSwsKSwsLCkpLCwsLCwpLCwsKSwsLCwpKf/AABEIAMQBAgMBIgACEQEDEQH/xAAcAAABBQEBAQAAAAAAAAAAAAAFAAMEBgcCAQj/xABEEAABAgQDBAgCBwUHBQEAAAABAhEAAwQhBRIxBkFRYQcTInGBkaGxMsEUI1JistHwQmNykuEVFiQzNILxCENUc6LS/8QAGgEAAgMBAQAAAAAAAAAAAAAAAgMAAQQFBv/EACcRAAICAgIBBAMBAQEBAAAAAAABAhEDIRIxBBMyQVEUImFCI3Ez/9oADAMBAAIRAxEAPwDKES9+oEdp7tYSZb2G+OhT8zq3jGFtGM6RLe2loeyfrlHKZffzjpMlTskOeELewGmKwjsTxuFvyibTYLMUWsP1q0SpmEiWoJKnfeAANWMEsUn8F8GB1Tr2BMdJJvuixIw5CdHUW37teECVUCkgKs1tC9zyip4pR00Tg2NIWdIkIlKKgkJJPBr30i00ksZUnKASkPYAvYF7d8SEbKVE+YKiWlPVoZ1KWlN0a2N4uXjUlsJYQDI2ZqlaSVDvDRzJwxZndQADMfKz7+D6RqKZrh3gGjZmWmrFUaqUFZwrqr53LDL3xMnipNUxnoL4K+nYKqIAEsD/AHpgPIw5apypBPbBIIezjW+kbYgAX3xTZGz9Imr64VgVNKyeqyb1E9l33Rc/Fimkg5YF8FYOyc427P8AMIgUWDLnTuqDFYezsOzreNXn0aU3gHgeC0SKpM2XVLXNJP1ZSAMyhcPyvEn4kYtUU8KsrithKkAkoDAP8Y0gThuFLqFKRJSCoB9cu9tTG2VQHVr3DKb62b8oq2zeHUcqclUioMxakkZSjKGsSfSKl4sVJJEl46TWyo/3Lq0JJKWABJOcaC+6BMimUoEhLtx1vG218tPUzMxYZS51YNq0Z3XYLTyEBUmqE5SiAQE5WA3+0VPxYqSroqeFRqiuy8PmBClrSoADW26IiETFJdI7Pq4i6UtMmahSFrEpKg2c3A4QMxLBkUxQlE9M8KckgM12ymBfiR5L6FPEV76JMBcpy21PHhCCVAXA9T/xBpVGZgCQwuVM/wCzlvl5tHE2WJXZlrUoftZg35vAvxblS6K9NoFpp1K7IYG36EeoprkFQMEcxKQpuILW9o4ShCu0AUtqNfUwEvEmuinFkNav93PSG8obT1gnMoB2SkhQOrbu+GplIxAUkuQ4jNKEodoW0yHLL6DxjsyNSREqTLazEPaJAlEFmcc93GFNlIHolW0tDyqOYUlrDdD5mKAtvcjh4w0uqUdbW4xfIsjdUriPWFD/ANZwHmYUTkCUenIBD62iZJWBoHL79I9lUvFh+UTZcgJI36EjSOnabND32PUNP+0oW3j5w/VS8qwUhg3rE5U1DMEBL8C/O/CIeKVZCUMPiWASdQOEdeGGEF0Gook0MkpAnKLJzZHcandBKpmU6XXPQtbAhAQ3xHi/dFSrafMx+yrw46Qcq5pVKB7jEm9P+BN0JU7MX8Ym0VIAUh7OlQdrG7Dnp6wLC7A8Ujf4Q/KlnOuxbNKUPIO0U2nsKD7JeB1BVK7VyFrSSdbKMNYvSzFKGVSglrpBLEvwhYOnIZqTumqPgq8O11QQUgb3jH5M+MOSBm62XGhn/VoP3R7CK5iGGk1ZmhmC0k27om4VVfUSzybyLQGxaqaeoud3tC/Jl+kZf1ElLps0XaPGk0dLMqVJUsIYsnUklhc6DnGCz9vJ3XmdLQhBzlYsVMeF9Y3aqo0VtP8ARphITOSElQ1DsQQ/MCM9xP8A6dapJPUz5UxO7Nmlq9iI1OKltmlb7KnU9KWIr/7wT3IQPlAqm2tqpcwTEzWWDmBZJvxZotKugnFAbIlltCJqfnDsjoCxJR7Qkp75j/hBgmk/gKr7I0jpmrwCJglTAQ10ZT5pPyi0bCYiZlRJWzZ06PxSY6wn/pyW4NTVJA3plJJPMZlM3e0S6DDRS4giVLBEuXM6tL6sA2+Mnk0pQf8ARWR7RfsbV/hJx/dq9oyqiDlrC36IO+NQx/8A0k7+A+rRmlCe2lIL3Y+MI8qVZYC83uQSr0tTLbkf/oQLljOATc6wdxWQ1NMJtYfiEBMBlPNyE3IIY62vaJml/wBogSu0juYgIVLWRYZ3HHsQzWKSzJLl+0L2U3DuA0g7iuFnKgWc5wH0+AxXcQkFJT99VmPBDX8RG+FUMknxJWD43Np0qQgIUmYCFZk5tzW4awzhFTJSsdcFKRorL8V7OBvMMoFhe99eYhmSNQNwOntA8/2a/ghS+Aph1IJ1QqVKJYuUE2UQlyARuLRNlnrOwUgrD9olrb3ffARFFMK1FAVa+YOG03iDdGrqUhZCFqduNjxBhsUsi2i+yIqk6os4V3F9d0Mzlq0AueJsx5xN2sxUzJySEpAyJsABua1rQGmCZZrEgMDdzoGjzufHxyuMerEykukPLKmcXVw3DXwiGuWdDbn7vCRMnA6aEBTg35Xh2pQsHUM134PuaF+mwGyIa0CzqtyjyCH9mHn6QoPiL5FVK9SQ92jo1YBcB3Eey1p9XhpVZ2rjQvf9aRsHKQSoyZoSx7YBJRvYWdog1FTMKgFGz6EWcd0RVTSiaicliRfvvdNuIicMbkTFTOsQqQo3lqR20v8AYWhV/ER2oTuCbNUNj01iGGuvjE6mqE9WlJIc+UNUSkhAmTnUlXw5CBpYg8DDUqgmTV/Uy1qALgAZiBzbWJCLcpcumTiwhLoClAdSbO19zuI6RVqJKQPgSljx7VxDuK0cxEkZ0KSygGUki9+I5QPSgubGwG6I49JFpUT6RC+tmdkgEBQsTxDPHOJOMuu+CuDqIQ19TDO0Mw5crsG36Rizw/RxbKkk0c4JNPVNwUr5GBuMzh1pD6gW8IZwucoKCQqzuRu8YtMmilqYqlpUeJF4t4HlxRoqucSybOT3TTn+D3AjSIy3BFgKAFkpWkAcNDHO2u1tXIrJkuXNKUBmAA0IB3iNHWh96NIrkzrdUZY4538GaInU1hUHmSUp3gIUS3JzGVo28rd88+SfyjUtkq1c2klTJisylAknxMWFyJVTSqWkoJPMhk73bf3RjNfiSk40tJYJFQwc8xoIM7YbU1cqsnS0TlpQFWAawKQeEU2fPUuZ1qzmWS+YjtZuLwjLDnTF5HdGq7WLIoZ9/wBlvURlGEOJ0pYJbMkHeC5YnlF8xCsKsLckqUQlzvPbgRKU6RCs2PlO76BnHlJMObS5RSzACCbMAQ5vuEU3Zic1ZLmKUyEvmzDcXHnBHFEHKLNf9XgFh1OsryolqIfViXY6izAQGSFyiwMjfJNF42mxJEyWBJmMoKcnKdCCkj1in1s4FaSVZk5wEggAh0trvi4f3PqCk9jXi8CaXYSdOmdWFS0LSRMIUoEhLtol40KL4t/Ic3KW6HMOwyTMlqVlU6SbFW9uQiF1aSCEyxmOjau+6LTJo5NJnlTVLmLLKaSMwYgi6nYaHWK/U4lIVMEuXJWgXeZMUCR/sT+cPilvRXAjYfNmy5Z61Jl9pQDuAf0GjugxCXTrR9L7CV2SDc9p8qigXb849l1Ylic7KJlqSDqQTqpL2dt8VCRLzTFKV2iQWe5HC5hmNVGkRpILT6iZNnfFmKny2Zku6QGsGEPKqe0FqDliw32+73wOrKooSgAkWB4ac45qMRExMu6UkO539w3mON5C/wCrMM3vROq695ZZ8zDUWcaX3GBU+ZMLJWMhGtwLWLG7Q9LqUOlIIJJ0sSAG48zv4R1iYSVG7HUnUnTU6eUI0C39kArmm+YwoRQftp8hCgtEsGGaGd3tDRmgAP8ArhEVHaIYw71L2d/+Y08EuxnCjxE1y/P0jioRf2h3Kgaaj1j2ehwD+uMdDA7hRoxvQaoa5pMkLulJK2OmtxA/G1nr0rQShwkjKctiOUO0l5KRwzCGcVDlB+6IdFWxykG5OO1MlMqYJqpmRYUETlGZL0I+BRZ7wbxfpBrZ8pKAimQUkLUUouUgWDGzOYrcwfUDvES0CxH7s+jGBmqkUpstuD7bVORyimPLqm/CqOp+1khc9q2kCgZYydQ4S7nMVZlAuzWgDg6mT4/KBe1VVlKP00Z8urKlkaiWDFccw+XOlGTRz8qs2YGYE9qzM+ZxrBqm2qpgP9JUDuXLPuBGYyK3OpG9le9ovFOmw7oPDuCb0XDJcdosmDY9hxClTJsyWvO5QpJJSxAAJSkg25xHx7afDJtTNVMRPm/CAqWlk2SOJBgXgs9lTBoM6T5gRL6VJIFVKUAAFSknyJERsZy/Wzn+2cJa0mr/AJR/+4t+AbcUUunQgzurYFkLSc4DlnZw8ZGI3TY6lR9Cp+ylzLF2D+cWv4SErso2ObU4cqeta5E2cVMQtLJSoMALKUD6QNmbXYcxy4fMuN60j84k9LVME1iSABmlj0KhFGKHAhdvoXKdSNEpdq6L6MjrKKezB7jK4NmVmD+UcUm2qgD1FNJlozKy9YlRWA9nYsfOAOLYrITRJTnQVgJdL33vaGcMqM8pKhoRCXkubSL9T9qC+ObXVapZAVIT3SAW/mJiKvpdqZsvqkCWkFBSVhBZ8rFnV7CI1ZZMAMkp+zZiWAsLuNImTLxSQvJladB+dNWtHbmTF2/aWo7uZitIlhClFKe0qzuU2Be5G7viyS/g8PlAWVldQUpgoNw4e0STaxyYLlrbLVs9KShU4AAPlNv4YgViWzEWYK8Ik4EsBawC4KUMeLWhmvsFi+io04npl3YOSv6slz/lK9hEClG9tU/IRLynq1K3BBB4uQbNruhihTZPMG3hDoaTZb6I+KYaZyZRG5PHno2+B4wXLZTg8y3/ABFhFbklAZczgh+AB4QwmYlRzEC4sVPw1jj+VkayNIyznWkA5UoSHVLSpSrXIcDjD1DUlamWnXR95tqCIlLrSACUlrg21OkNjFHGW4Yb2Zu8wlttW0Kbb7ROen3y1Pv7/OFHH0gfc9fyhQm5Ab+ikJpjZokyEtqdPeO09/6aGvohJuflHTcr7Nbly7HpMtJ1YObEvu5CHAAQ0My6VT5SWSDrweJJSzNo/wCrQ/BKnQcSThgHVKd3Sq1rF+MdY5KCSAk5gLAsz6bogzAUzxwN+V49qlqYAmzkgRqi6lsauw0m8geEGfoozJFnMpduHZcQFpA8gDuh3ZQhU8gakKB46HfAZp1JIBP9kT8MX2T+t0CtrC6kjcQH7hBDD1M45/0iNj6Oygl7lvKM+Z9gSdICUT9YCzBw35xf6Rdm5fKM9pSrrBq3tGgUZ7Lw3B7A8b/UrON1KhUFKSWcaFo0HpRlWo18ZLfhPzjPsWoB1q5uY5hdvDhGkdI6P8DQrNjkAvzQkxng/wBpFw/0UFMb/sqlqOnH7pPsI+fgq0fQuz6WpZA/dI/CI0xG4t2Z90wymm06uKFDyUPzjOlRqHTHL7NOrmseYSYy4nTwhEnsTl9xBxOSGJU6ToCzvyA7t8WDZ9f1CQAQA+vIxXkV8xRPYzAEi4dr2ixYKomTmIbtqS3kfnGXH7qYnG3yJOITOxeKrIknrAoOXIsA6RpZ4tFd8N/HugHNx0JuhITcWA3cW4wWV1VF5XtFhQhkX4RU8TqCL7nNnZ4ttUMq1D9XDxVp1Elfxqa7aE79XBEMlJcGR10w1sTWFSSXcBxzF9PWCtWC5KWdIKg9tL+JiHszSCWFEKCg5ZgzA8YkYlLc+L+QMMxSVWg4vQGmV6itKWfrQc3Ily7679I8oJZzJfdaItXKU8tSf2LvuBfeN+kEJJ+sSxdy9hDsU7colKVto4moPYADgKUCf6b4dQcoIIdOYDc5D6xxWVnVJLh3UeTWgQvHE/Cpg9o53kx5ZNIzZE+WidNmISoKZzp6xGXOKrJAJPFh4QLrMTTkGVNwba/zEwPoa6YpZ8238Q0KWBtciljk1YfUhZOg9IUQP7SRvAffrCivTkDxmCxVkWIbh4w7KQoLOYEb9H7mhnqCdY7QoJ0J13Rs18Gt18DqqgiO6eY6HVuV8oHVc19DrrDlKHlTBwCT5FoOMPkuMNWEagv1auBb2h6rkpKAom7qA8gYgyiTLSR+yoP3aRYaDZqdWS1CSATKeYoOB2WOj6xpk7Q1JvR7g4eUBDux87PXIYW7VxxI0hbOyXCU8S1+Nx84umGdG1RRrTUTFSyhP7KSXdVhugfI96aLWN8k19lSloyrWneFH0JiDtlVZKaSU6qWv0CYIVzpnzR98+7waoOjuZiklCkTUSxKUoHMCXK8ps3dC57YKjcmjN8JxIqsoXNn590aFRJ7ItuiVV9BMyShc41EsiWkryhCr5QSwvaIOHzWQO6HYqSeguHEre0FV/iJiCSkJYWYF2Bd4vu1m19NXYbT9VMBmy1JC0GywyCkqbeHAuInnoaTVATzPbrEhRBl5mcDQvATaLofRh8hdSmeVkMnLkyjtHV3MZlFq2wljasq8tVo+jsIS1PJ/wDWj8Ij5ulFyBzjZ0dGctaE5qmoukaL5CwfdBqUl7VZWG6IfS7PQqnlALSVJmXAIJAKTujKB5xou23R7JpaRc6WqYVBSfjUCLliSwEZvIDqSOJELbd7F5YtyQNmYhMlgvc34HfaLVsxiPWUpBsUzPxIf5RpR6G6BQBUJpLfb4+ECtqNg6egp+spwsZlpCgpWYWCmLNYwKxcf2CWLjsqFcu0VrE8QQjVIPMDj3xcMKpROqJMpT5VrSC1ixO4xo6uiygOspR71q/OLlic6ZXpudNmdYoypmYaKQhQ/wByEmM9x2oILB39NW8Y0/bilTIqzLRZKUICeQysA/hBHo92Po6umUqolCYvOoXKmCbaMWg4q1VEUOU2ii9HyiZdQC/ZCFAne5ILQXrl9pI4qb0P5RomJ7E0lJTT5lPKEtRSAWUouAQdCSIqWG0qVqm5g+SQtSb6KAAB9TBRjVphOFNJFLXVBKkpIcZRHUxAUEhKmewVwLfKIuINmY5vg/YLE/n3R3TU+SUBmJIfcxDh9DAYtZZNGVe5kiuw6YqWlIAUpJcvvsQ/ebRWThU2Yyury66W01iyUmLPTqWcxykJJUL6cN8R0bQTQ6jLdNmUAS3yjPOcrTS+C+ST6BdPs9kIzTW5JALu7O9hBBUqXLtoUjUNfm579I5mYkZgyZWVvO7izC0Q66pIJSnLpqde4vZnhbcpvYE3KZK+nSeJ8Bb2hQBM1XAQoP0yuBEqp58flEFU4whOhBL7o3xikb4wUTgOYlUq1P2dCGPd+hD1NRlZAa1tIIypKU9nv8jAZMqWkDkyKOj2gR2TLF1KDDmdwEab0No/xE9B3yiCPeAXRts0ufWJmhIUmUxvoDufnviwdGDoxSYj+MHwJisMuVh4VpSK3giMs0JbSY3kqNtxmVNmp6sHIltWcvuLNGSSKbJiUxDaVJ/H/WN8TpGqW0Ng+N/+nzvtLh5k1k5BOa+pFy4BjUOiZDUijxmH2il9KEtsRWftIQfRvlF56Kv9E/GYr5Qhdio//RlqxRGaRNTxlrHmkxgtCjsDuj6BmJcEcowWUhiocFKH/wBEQ1MOfRuOChqeUP3afYQB6TKFMzD5qiHKGUnkXAfyMWDDj9VLH3E+wgftmgKoalL/APaV6XhcvaE0fPVMO0kcx7iPpyQOynuHtHzLQK+sR/En3EfRKsYIGgHeflAQkkL8eDmnQP6RpT4dUcgD5KTGE0I+sQPvJ9xG2bYV6plDUJteWfkYxTDT9dLb7afxCFyfKVoHNFxnFM+mEaCKx0jp/wAEeS0e5ggiuX9qA+2NQV0c0E2DHyUIZLImqNc8Mkmyh7LB62m/9ifRz8o20Rh2zJaskEG/WfIxrycRVy8ouMlFUxOGDnG0Zt0my/8AGvxlpPuItHRXRAUQXvMyZ+JvlFZ6SphNVLPGWPRRi2dHNQlNBLBfVf4jFRatsCMX6kkHdopb0s4fcV+cZpgSXM9//HX7pjS8SqEqkzRxQr8JjL8Cmgdfzp1gNxsdfCLk7ei5RakrBszY4z8OVVyh9bLWoKH2pYSlRbmHJis0lWVhd7gjvZmvGw9F88fQiCNZin4FwkfKKJt7seaWf/hglEmc6m4MHKM24O5HfCmlCXMVLC3UkAULC5d8uujkbm0hwrCBkCHdrC4PygWEMA6tbFrB9wuWPfHU+YpkhBOp5DvjmyTvs58nUqZJqkrbVkkkkBg3CIc2ndLtdW7UhufhHM/rAdWs7AbuXGGZk9QLdpR3hma2vGCSYLtsd7fA+kKB5q1cRChlMvYNRhSXCSXJu+7uiVJw0AAEtfVoYp6wO4cX3/IRKM0Ktcc93hGqUp/JvlkklTPUpylk7x7d0RJks5r74dTNI8LeHfFp6M8B+m4hLzgGXK+sXzy/CPEt5QEE7F448mbN0b7NppKGUkjtrAmTD95QdvAN5xStmE9Xjk0M31sweZP5xrotGSS+xj0z/wBr/wAwH5xtSqjoVVIsdf0eTFVqqpC0FKpgWUlwQzPfQxfmjkGOJ00gWDwd/ZKMj6X5DViFcZQ9FKEXLovIGHoJs6l+8TsTqM3xyUq/jSFerQPlVBSnKlCEJ4JSw8oz81FjIeO7tstE3E0CMVnt1s3d9av8R/ONA+kL/QgHN2VSVqW6gVKzHTUxI5d7DyYNVEskupJSkOdBvPARCxZRVJmo4y1gu/2THRUrQHdDE5am7RsXB3WIhDdmlx1RjlISFoPBSfeNgkVfWJChv3ONYrcjZKmUC2axIcK0bk0d4dWqpV9VN+E/As/CocDzh8YKS/phwQlhu/ksWIsqRNH7tQ15HdGU4NLBnyf407uYjYaWdLWlrFwxbS4aGqbZalQQpEpIIYg3d+OsA04vYzLgeWSkn0FUDlEXaGXmpZw/dn0YxLlrOkczSCCCHG+AtGtxtUZtslLP0uQWtmJ9DGrBQiDKCB8KW7rRKRiCZYclIHOCTsz48XpRoDbQ7LCqmIWVlASkhgHJu++CWD4YmnkplJJIDkEs9y+6I+I9IlLK35j4f8wI/vpWVH+lpVEfaKWH8yrRoWJi1JJ2lstq1AhjobHugVi9PLRSzUoSlPYPwgDcYDjZ3FZ15k2VKfc5UfIBo6XsbUSUTJs2q6wCWvsBLAkpIF33RPTr5BlO10O9HRy0Y451fKDu0WBCtpVynYkOhQ3LGh5jcRFDwPAK00vX08wKBdIk6HVioKNvCLTSYvVypKesp1JDM4AJfS4S8H6akqsW5/rVGQo6Pa8nMqQtgop3McpawJB/OOF0C5RAmoWh3T2ktpvfTeI0kbU1CfiIWHdlJBimbZValyEqUwUZmYhyElRCnLeXlGbN4dQcrOblxx7QHVMJYABt+48NYYXRJUoZSQXYgcN78YHU1YqwFi1zfKfFrQ9LmKuDqbOG+RtHN4SiZ6aH1YAl/wDOA/3CFDCpin+IeYhRLl9k5ANNKzB/HnDqJ6hYXaOETA1iCOWjw3Lqm9dOO6N9NmunLsmpUGylnMbl0R7PGnpOtysqeQpzrkFk+esYjsXg5ra2TIuQtXabcgdpR8h6x9TUskISlKQyQAAOAAYDyhmPFT2a8GPjtj4MZPjacuPPxyH/AORGrmMy2wpyMVRM4oR6Ej5RpfaNFGnhUe5uUNIuBDmUxGU0jpo8MkcBHgBj1AIiqTK6B9ThTlx6xAnYeoaxYgDHnVvqBCpYU+hsc7XZUlSC+kcqpArVotpo0fZEdClR9keUB6L+xv5K+im0+BOTkSA5vltDeIbEzJiSlwx3KuH+Ri8plgaACPWg1ioVLO30jH5mxmJU5eSnrEjcFB+4PrCG0NZI/wA6nnJGnaQSPMOPWNgIhNDrfzsVz3ZkkrpGuxTfx9oeG106Z/lU61dyFH3jTZuGylfFLQe9IjxGHIT8Iy8gSPSB4x+kF6n22ZzLpcTnWTJ6oHespT6C8Tqbo1mzC9TUqI3plBvDMr8ovgp20MdZDxgkwW7AuF7EUlPdElJV9pfbV3urTwg4EcI4BVyjsRAGetA7aFL000cUn2MEogYyl5KhxEUyLsG7CyMtEgc1/iMH2gfs/LanQP4vxGCJiIjMsr5XbV/EfcxTtrZaTTSwrTPq3JUXivTkmKSvsnMbG2ukVvFNn5tTQzJsq/UnMU65w6gQG3gXhubeNmScW+ij05cFIKlsNSzDwBeOJae1+ylL6gAlx3jTxiNJqlgApQE9qzWLDiREpFMtRzWJ3pNiO7ee+OK1TMjtMJ9Yj/yJH8ghQM+iSt5L/wAIPq148iqiTkivJzJF9O65EdfR3BVoLeu6JS8uW5ci3fDlOhUyZLlIuVEISOai0a+TfRsTbejVOgbZwhM2sWGzfVy+7VavYRsAMCcBwsU1PKkIFkJCe8/tHzeCOaNkdI6CjSHCYpm3EkdbLmbwlvI/1i2TJ4Tc6cYqtZgH0olayuXf4UzEqB55ns8R7CSLbSzXQk8Ug+kOvFdwekyA5UtM+B8+f6tOjnQQfEEU0dgx0FRxlj3LEBY6kx6DDaRHSYqgKHITxxHUUCdQo8hRCj2PBChCIQ9jxo9hRCHkKPYUQh5Cj2FEIeEwGr5U24TMKsyswBlgpCbAoceJveDUcGUP1/SKatUFF07AWEdZJJlTAtQUSUrYFCRuTyfVoNl90eiSP1/WOwIiWqI5W7KPtPh4nTC4IexBD6BnHCLTg9HLRJQmWkBOUDRiWDX4xLNOngPKHAIu29Mjr4PnzpG2cVQ1azLtKmdtHAX7SR3H0IiqrqVJAL6PffvLR9G7bbMpraVaCkFaQVSz94DTx0j5yXTXOZwdCDy1tu0bwjnZYcJbOb5EOLv4I39u/eT5/wBI9iKcMlwov/mBWIEfSD5RpPQls/19aalV0U4cWYGYoMAO4OfKM3lSbcS7NH0t0c4KmloZSA2ZQ6yZ/EoaeAYRtVdI6uKKsuEtMJQiKuvlobMsB7aw6muQdCIYaPkdB5RyZEvXIn+UQ0apH2gPGOJmKykgkrSw5xVkdE9Dbo9zQCnbWU6Q5mpfh84am7bUzhImAk+QHF4rmhbosgMegwARtfT2PWa/KEnbOm+3FqSIywPHsVxW3NOLOY4Vt3I5+R/KJyRVFmzx6FRUJnSHJG5R8I5T0iyzcILc4rkicS5Zo9eKgNvE7kmGZu3zaSz5iJyROBdQY9BjP5/SPlBJS3efyEJO3Ewh2A8/ygeaK9M0B4TxnS9tZwDsO+/tHcna6coO4blr5PFc0T0/6aFCjPFbVznsoNzHvHK9pppD9YANNBrE5ov0/wCmivCeMz/vPOAJWs9yQLw9/ebMUp61bquzNproInNFcP6aNmjzMIzedtMtIupRvujv+3gQ+dfGJ6iJwNFzCF1g4iMpOLrX8K5mt7x1Jx1elyRxVFeoTgakqekakeceGoT9oeYjI8Rx1XVkEq4vyBjmlxbMc3bYh73DkcNYH1dg0ro1xVWj7SfMRgHTDg8unrE1EpaVIqApRQD8KxlzG24u/e8XWmrQtKrgF94e0Zz0r1wWuTLTfqwtyOJUnVu6Kk+emBkgpIApxUMNIUAxN/TwoV6KMX46JdIcikqF2UDF5oNq5oSXmsB3NpFKpqpKbk5W04994YrK7MbrKvRhBpuxkJSTNBlbXLWotNPZu4sPaENoFuSZq1b7ltd3OM9FS6CkFQci72h6WFJbtHt2S/HRngnJjvVZeP7zntOTbS594G4jtDMmS1EWSw0dyXZngIqRbMFuUliknxiYuaBLCRcODa7A8IVPJfQueZ/BE+nkrJDnK2pfl7xMXip+FwCWflyEBlzsoYXv2uNtHhmYkqWEjyGvjA8LELk2WA7QLFwQzG54D/iPKPaRTKBOgBDb3MA2bsEOdG4X07yd0S/7NUgaOs3I4A7tebwSqIayOPbDqsfUcpzMB5uN0T0Y6WIYOXudbbgYrtOQkEliNdGA8tYjCv7QN7HwMA5tvQDzyb0WiTjDk7zv4esOSMSJ+Eupr2/TRV0VajmNki/mY9FaUhy7ka8ngXKdl/kTT0XGn2iY5Vskm7XJ01Dd0eyMfUpLns3YDlFUlT8zEs1hudz6xMTVMnLwO+7NYNwi/UfyH+W6pljqMRUpDOE92884kHHWQDxDDS558BFSmTlJkjOq5u4Hfb2iFUKUCEi5cW3AEOPzieo29E/Kd6LqjHnT8XdprwgsmtBZIULjMSG01Z/OM4m1ZloSHc5ifAteOhieVJSFF976f8copTkXHy3XRphrEkjKtJ8R8oiVOJAEANlN3MZxT42pIIe+87+4Q7NxJSkBOZ7NwHdBcmuxj8trtF4ocallRcvwVoB3DWJk/FqWWoLKja78m0YRmHXgMkk83LOeI4R2VhTWc3BD+sS/sr8v7Ro42zpFZmClgJcDKdX490QEbdpIURJIA1LMAO8m/hFTRVOhMsgJyO5GpzNYmOkVITY/DdtWt7wLyfCFvzafRbZu2KlDsIASz5k/DyBDOkvxgJN2vmFZUDopgAzXe3fEBM8kFJDAgMQSCTvPO8Q1YepRSv71wLA7nbjF87KyeUpdaHsZ2gmLypzBjd9LEi0co2mnCWUBQDbwC7gsz+EQ5tIyTn3Fhxfv3C8MqlFTgMAObA87wS6FrI6J5r5vZK5q0ixLHXw8Yar6YTFIVmzaJJ32JvbQsQ8RVT0OAVXFmGnffSHZc8g2uNXAAeL2ugnlmlojqkzwWCywtoN3No8h5WJl/wCvyhROc/or8jL9ANZdR/XKHBLDG29oUKNkTYujuUhi263vEqrlNKCnLuTroymtwhQoU/cK/wBDk2oJSVln7I5Hc55xxR1anF+MKFC37Rb9pLmnMhJ+0u7b2IENUyHms5upXfbRjChQC6J/kISkhAOUNbXf3vxhAOeYJvv43O/SPIUKfZkl7hium9lgwudIGyVOtjf+keQoZj6HYvax2csjMAbRzUTi+ulvBtIUKDQUSVTKsO8D3glTGylb3HtChQjJ0Zcp1Wm6t/f3R2lPZzb8qfyhQoW+kKfQxNVd95ceHdAxSHIfeqFChsB+Ps9SkZSWAILP4Ew3KluoAk6E+UKFDYj4jk2SMoOpI1OurRJp5IIlnQ5TpyYwoUVP2lT9p3PnEPfcL74gzp6uxc3MKFCoCMQYpFl1fdDDzjxc4iwNnHu0KFCn2JZMnyhkfwbUfEm7HfeBy5QzZWDa6B4UKGRHQ7QqpCUsUpSHBe2rQxNlBJt9kHzAMKFDn0bvJSSRI+go4QoUKIZj/9k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QSExQWFRUWFxoXGBgXGBoXFxoXFxgVFRgVGBQXHCYeFxwjGhcUHy8gIycpLCwsFR8xNTAqNSYrLCkBCQoKDgwOGg8PGiwkHyQsKSwpKSwsLCksLCwsLCwsKSkpLCwpLCwpKSwsKSwsLCkpLCwsLCwpLCwsKSwsLCwpKf/AABEIAMQBAgMBIgACEQEDEQH/xAAcAAABBQEBAQAAAAAAAAAAAAAFAAMEBgcCAQj/xABEEAABAgQDBAgCBwUHBQEAAAABAhEAAwQhBRIxBkFRYQcTInGBkaGxMsEUI1JistHwQmNykuEVFiQzNILxCENUc6LS/8QAGgEAAgMBAQAAAAAAAAAAAAAAAgMAAQQFBv/EACcRAAICAgIBBAMBAQEBAAAAAAABAhEDIRIxBBMyQVEUImFCI3Ez/9oADAMBAAIRAxEAPwDKES9+oEdp7tYSZb2G+OhT8zq3jGFtGM6RLe2loeyfrlHKZffzjpMlTskOeELewGmKwjsTxuFvyibTYLMUWsP1q0SpmEiWoJKnfeAANWMEsUn8F8GB1Tr2BMdJJvuixIw5CdHUW37teECVUCkgKs1tC9zyip4pR00Tg2NIWdIkIlKKgkJJPBr30i00ksZUnKASkPYAvYF7d8SEbKVE+YKiWlPVoZ1KWlN0a2N4uXjUlsJYQDI2ZqlaSVDvDRzJwxZndQADMfKz7+D6RqKZrh3gGjZmWmrFUaqUFZwrqr53LDL3xMnipNUxnoL4K+nYKqIAEsD/AHpgPIw5apypBPbBIIezjW+kbYgAX3xTZGz9Imr64VgVNKyeqyb1E9l33Rc/Fimkg5YF8FYOyc427P8AMIgUWDLnTuqDFYezsOzreNXn0aU3gHgeC0SKpM2XVLXNJP1ZSAMyhcPyvEn4kYtUU8KsrithKkAkoDAP8Y0gThuFLqFKRJSCoB9cu9tTG2VQHVr3DKb62b8oq2zeHUcqclUioMxakkZSjKGsSfSKl4sVJJEl46TWyo/3Lq0JJKWABJOcaC+6BMimUoEhLtx1vG218tPUzMxYZS51YNq0Z3XYLTyEBUmqE5SiAQE5WA3+0VPxYqSroqeFRqiuy8PmBClrSoADW26IiETFJdI7Pq4i6UtMmahSFrEpKg2c3A4QMxLBkUxQlE9M8KckgM12ymBfiR5L6FPEV76JMBcpy21PHhCCVAXA9T/xBpVGZgCQwuVM/wCzlvl5tHE2WJXZlrUoftZg35vAvxblS6K9NoFpp1K7IYG36EeoprkFQMEcxKQpuILW9o4ShCu0AUtqNfUwEvEmuinFkNav93PSG8obT1gnMoB2SkhQOrbu+GplIxAUkuQ4jNKEodoW0yHLL6DxjsyNSREqTLazEPaJAlEFmcc93GFNlIHolW0tDyqOYUlrDdD5mKAtvcjh4w0uqUdbW4xfIsjdUriPWFD/ANZwHmYUTkCUenIBD62iZJWBoHL79I9lUvFh+UTZcgJI36EjSOnabND32PUNP+0oW3j5w/VS8qwUhg3rE5U1DMEBL8C/O/CIeKVZCUMPiWASdQOEdeGGEF0Gook0MkpAnKLJzZHcandBKpmU6XXPQtbAhAQ3xHi/dFSrafMx+yrw46Qcq5pVKB7jEm9P+BN0JU7MX8Ym0VIAUh7OlQdrG7Dnp6wLC7A8Ujf4Q/KlnOuxbNKUPIO0U2nsKD7JeB1BVK7VyFrSSdbKMNYvSzFKGVSglrpBLEvwhYOnIZqTumqPgq8O11QQUgb3jH5M+MOSBm62XGhn/VoP3R7CK5iGGk1ZmhmC0k27om4VVfUSzybyLQGxaqaeoud3tC/Jl+kZf1ElLps0XaPGk0dLMqVJUsIYsnUklhc6DnGCz9vJ3XmdLQhBzlYsVMeF9Y3aqo0VtP8ARphITOSElQ1DsQQ/MCM9xP8A6dapJPUz5UxO7Nmlq9iI1OKltmlb7KnU9KWIr/7wT3IQPlAqm2tqpcwTEzWWDmBZJvxZotKugnFAbIlltCJqfnDsjoCxJR7Qkp75j/hBgmk/gKr7I0jpmrwCJglTAQ10ZT5pPyi0bCYiZlRJWzZ06PxSY6wn/pyW4NTVJA3plJJPMZlM3e0S6DDRS4giVLBEuXM6tL6sA2+Mnk0pQf8ARWR7RfsbV/hJx/dq9oyqiDlrC36IO+NQx/8A0k7+A+rRmlCe2lIL3Y+MI8qVZYC83uQSr0tTLbkf/oQLljOATc6wdxWQ1NMJtYfiEBMBlPNyE3IIY62vaJml/wBogSu0juYgIVLWRYZ3HHsQzWKSzJLl+0L2U3DuA0g7iuFnKgWc5wH0+AxXcQkFJT99VmPBDX8RG+FUMknxJWD43Np0qQgIUmYCFZk5tzW4awzhFTJSsdcFKRorL8V7OBvMMoFhe99eYhmSNQNwOntA8/2a/ghS+Aph1IJ1QqVKJYuUE2UQlyARuLRNlnrOwUgrD9olrb3ffARFFMK1FAVa+YOG03iDdGrqUhZCFqduNjxBhsUsi2i+yIqk6os4V3F9d0Mzlq0AueJsx5xN2sxUzJySEpAyJsABua1rQGmCZZrEgMDdzoGjzufHxyuMerEykukPLKmcXVw3DXwiGuWdDbn7vCRMnA6aEBTg35Xh2pQsHUM134PuaF+mwGyIa0CzqtyjyCH9mHn6QoPiL5FVK9SQ92jo1YBcB3Eey1p9XhpVZ2rjQvf9aRsHKQSoyZoSx7YBJRvYWdog1FTMKgFGz6EWcd0RVTSiaicliRfvvdNuIicMbkTFTOsQqQo3lqR20v8AYWhV/ER2oTuCbNUNj01iGGuvjE6mqE9WlJIc+UNUSkhAmTnUlXw5CBpYg8DDUqgmTV/Uy1qALgAZiBzbWJCLcpcumTiwhLoClAdSbO19zuI6RVqJKQPgSljx7VxDuK0cxEkZ0KSygGUki9+I5QPSgubGwG6I49JFpUT6RC+tmdkgEBQsTxDPHOJOMuu+CuDqIQ19TDO0Mw5crsG36Rizw/RxbKkk0c4JNPVNwUr5GBuMzh1pD6gW8IZwucoKCQqzuRu8YtMmilqYqlpUeJF4t4HlxRoqucSybOT3TTn+D3AjSIy3BFgKAFkpWkAcNDHO2u1tXIrJkuXNKUBmAA0IB3iNHWh96NIrkzrdUZY4538GaInU1hUHmSUp3gIUS3JzGVo28rd88+SfyjUtkq1c2klTJisylAknxMWFyJVTSqWkoJPMhk73bf3RjNfiSk40tJYJFQwc8xoIM7YbU1cqsnS0TlpQFWAawKQeEU2fPUuZ1qzmWS+YjtZuLwjLDnTF5HdGq7WLIoZ9/wBlvURlGEOJ0pYJbMkHeC5YnlF8xCsKsLckqUQlzvPbgRKU6RCs2PlO76BnHlJMObS5RSzACCbMAQ5vuEU3Zic1ZLmKUyEvmzDcXHnBHFEHKLNf9XgFh1OsryolqIfViXY6izAQGSFyiwMjfJNF42mxJEyWBJmMoKcnKdCCkj1in1s4FaSVZk5wEggAh0trvi4f3PqCk9jXi8CaXYSdOmdWFS0LSRMIUoEhLtol40KL4t/Ic3KW6HMOwyTMlqVlU6SbFW9uQiF1aSCEyxmOjau+6LTJo5NJnlTVLmLLKaSMwYgi6nYaHWK/U4lIVMEuXJWgXeZMUCR/sT+cPilvRXAjYfNmy5Z61Jl9pQDuAf0GjugxCXTrR9L7CV2SDc9p8qigXb849l1Ylic7KJlqSDqQTqpL2dt8VCRLzTFKV2iQWe5HC5hmNVGkRpILT6iZNnfFmKny2Zku6QGsGEPKqe0FqDliw32+73wOrKooSgAkWB4ac45qMRExMu6UkO539w3mON5C/wCrMM3vROq695ZZ8zDUWcaX3GBU+ZMLJWMhGtwLWLG7Q9LqUOlIIJJ0sSAG48zv4R1iYSVG7HUnUnTU6eUI0C39kArmm+YwoRQftp8hCgtEsGGaGd3tDRmgAP8ArhEVHaIYw71L2d/+Y08EuxnCjxE1y/P0jioRf2h3Kgaaj1j2ehwD+uMdDA7hRoxvQaoa5pMkLulJK2OmtxA/G1nr0rQShwkjKctiOUO0l5KRwzCGcVDlB+6IdFWxykG5OO1MlMqYJqpmRYUETlGZL0I+BRZ7wbxfpBrZ8pKAimQUkLUUouUgWDGzOYrcwfUDvES0CxH7s+jGBmqkUpstuD7bVORyimPLqm/CqOp+1khc9q2kCgZYydQ4S7nMVZlAuzWgDg6mT4/KBe1VVlKP00Z8urKlkaiWDFccw+XOlGTRz8qs2YGYE9qzM+ZxrBqm2qpgP9JUDuXLPuBGYyK3OpG9le9ovFOmw7oPDuCb0XDJcdosmDY9hxClTJsyWvO5QpJJSxAAJSkg25xHx7afDJtTNVMRPm/CAqWlk2SOJBgXgs9lTBoM6T5gRL6VJIFVKUAAFSknyJERsZy/Wzn+2cJa0mr/AJR/+4t+AbcUUunQgzurYFkLSc4DlnZw8ZGI3TY6lR9Cp+ylzLF2D+cWv4SErso2ObU4cqeta5E2cVMQtLJSoMALKUD6QNmbXYcxy4fMuN60j84k9LVME1iSABmlj0KhFGKHAhdvoXKdSNEpdq6L6MjrKKezB7jK4NmVmD+UcUm2qgD1FNJlozKy9YlRWA9nYsfOAOLYrITRJTnQVgJdL33vaGcMqM8pKhoRCXkubSL9T9qC+ObXVapZAVIT3SAW/mJiKvpdqZsvqkCWkFBSVhBZ8rFnV7CI1ZZMAMkp+zZiWAsLuNImTLxSQvJladB+dNWtHbmTF2/aWo7uZitIlhClFKe0qzuU2Be5G7viyS/g8PlAWVldQUpgoNw4e0STaxyYLlrbLVs9KShU4AAPlNv4YgViWzEWYK8Ik4EsBawC4KUMeLWhmvsFi+io04npl3YOSv6slz/lK9hEClG9tU/IRLynq1K3BBB4uQbNruhihTZPMG3hDoaTZb6I+KYaZyZRG5PHno2+B4wXLZTg8y3/ABFhFbklAZczgh+AB4QwmYlRzEC4sVPw1jj+VkayNIyznWkA5UoSHVLSpSrXIcDjD1DUlamWnXR95tqCIlLrSACUlrg21OkNjFHGW4Yb2Zu8wlttW0Kbb7ROen3y1Pv7/OFHH0gfc9fyhQm5Ab+ikJpjZokyEtqdPeO09/6aGvohJuflHTcr7Nbly7HpMtJ1YObEvu5CHAAQ0My6VT5SWSDrweJJSzNo/wCrQ/BKnQcSThgHVKd3Sq1rF+MdY5KCSAk5gLAsz6bogzAUzxwN+V49qlqYAmzkgRqi6lsauw0m8geEGfoozJFnMpduHZcQFpA8gDuh3ZQhU8gakKB46HfAZp1JIBP9kT8MX2T+t0CtrC6kjcQH7hBDD1M45/0iNj6Oygl7lvKM+Z9gSdICUT9YCzBw35xf6Rdm5fKM9pSrrBq3tGgUZ7Lw3B7A8b/UrON1KhUFKSWcaFo0HpRlWo18ZLfhPzjPsWoB1q5uY5hdvDhGkdI6P8DQrNjkAvzQkxng/wBpFw/0UFMb/sqlqOnH7pPsI+fgq0fQuz6WpZA/dI/CI0xG4t2Z90wymm06uKFDyUPzjOlRqHTHL7NOrmseYSYy4nTwhEnsTl9xBxOSGJU6ToCzvyA7t8WDZ9f1CQAQA+vIxXkV8xRPYzAEi4dr2ixYKomTmIbtqS3kfnGXH7qYnG3yJOITOxeKrIknrAoOXIsA6RpZ4tFd8N/HugHNx0JuhITcWA3cW4wWV1VF5XtFhQhkX4RU8TqCL7nNnZ4ttUMq1D9XDxVp1Elfxqa7aE79XBEMlJcGR10w1sTWFSSXcBxzF9PWCtWC5KWdIKg9tL+JiHszSCWFEKCg5ZgzA8YkYlLc+L+QMMxSVWg4vQGmV6itKWfrQc3Ily7679I8oJZzJfdaItXKU8tSf2LvuBfeN+kEJJ+sSxdy9hDsU7colKVto4moPYADgKUCf6b4dQcoIIdOYDc5D6xxWVnVJLh3UeTWgQvHE/Cpg9o53kx5ZNIzZE+WidNmISoKZzp6xGXOKrJAJPFh4QLrMTTkGVNwba/zEwPoa6YpZ8238Q0KWBtciljk1YfUhZOg9IUQP7SRvAffrCivTkDxmCxVkWIbh4w7KQoLOYEb9H7mhnqCdY7QoJ0J13Rs18Gt18DqqgiO6eY6HVuV8oHVc19DrrDlKHlTBwCT5FoOMPkuMNWEagv1auBb2h6rkpKAom7qA8gYgyiTLSR+yoP3aRYaDZqdWS1CSATKeYoOB2WOj6xpk7Q1JvR7g4eUBDux87PXIYW7VxxI0hbOyXCU8S1+Nx84umGdG1RRrTUTFSyhP7KSXdVhugfI96aLWN8k19lSloyrWneFH0JiDtlVZKaSU6qWv0CYIVzpnzR98+7waoOjuZiklCkTUSxKUoHMCXK8ps3dC57YKjcmjN8JxIqsoXNn590aFRJ7ItuiVV9BMyShc41EsiWkryhCr5QSwvaIOHzWQO6HYqSeguHEre0FV/iJiCSkJYWYF2Bd4vu1m19NXYbT9VMBmy1JC0GywyCkqbeHAuInnoaTVATzPbrEhRBl5mcDQvATaLofRh8hdSmeVkMnLkyjtHV3MZlFq2wljasq8tVo+jsIS1PJ/wDWj8Ij5ulFyBzjZ0dGctaE5qmoukaL5CwfdBqUl7VZWG6IfS7PQqnlALSVJmXAIJAKTujKB5xou23R7JpaRc6WqYVBSfjUCLliSwEZvIDqSOJELbd7F5YtyQNmYhMlgvc34HfaLVsxiPWUpBsUzPxIf5RpR6G6BQBUJpLfb4+ECtqNg6egp+spwsZlpCgpWYWCmLNYwKxcf2CWLjsqFcu0VrE8QQjVIPMDj3xcMKpROqJMpT5VrSC1ixO4xo6uiygOspR71q/OLlic6ZXpudNmdYoypmYaKQhQ/wByEmM9x2oILB39NW8Y0/bilTIqzLRZKUICeQysA/hBHo92Po6umUqolCYvOoXKmCbaMWg4q1VEUOU2ii9HyiZdQC/ZCFAne5ILQXrl9pI4qb0P5RomJ7E0lJTT5lPKEtRSAWUouAQdCSIqWG0qVqm5g+SQtSb6KAAB9TBRjVphOFNJFLXVBKkpIcZRHUxAUEhKmewVwLfKIuINmY5vg/YLE/n3R3TU+SUBmJIfcxDh9DAYtZZNGVe5kiuw6YqWlIAUpJcvvsQ/ebRWThU2Yyury66W01iyUmLPTqWcxykJJUL6cN8R0bQTQ6jLdNmUAS3yjPOcrTS+C+ST6BdPs9kIzTW5JALu7O9hBBUqXLtoUjUNfm579I5mYkZgyZWVvO7izC0Q66pIJSnLpqde4vZnhbcpvYE3KZK+nSeJ8Bb2hQBM1XAQoP0yuBEqp58flEFU4whOhBL7o3xikb4wUTgOYlUq1P2dCGPd+hD1NRlZAa1tIIypKU9nv8jAZMqWkDkyKOj2gR2TLF1KDDmdwEab0No/xE9B3yiCPeAXRts0ufWJmhIUmUxvoDufnviwdGDoxSYj+MHwJisMuVh4VpSK3giMs0JbSY3kqNtxmVNmp6sHIltWcvuLNGSSKbJiUxDaVJ/H/WN8TpGqW0Ng+N/+nzvtLh5k1k5BOa+pFy4BjUOiZDUijxmH2il9KEtsRWftIQfRvlF56Kv9E/GYr5Qhdio//RlqxRGaRNTxlrHmkxgtCjsDuj6BmJcEcowWUhiocFKH/wBEQ1MOfRuOChqeUP3afYQB6TKFMzD5qiHKGUnkXAfyMWDDj9VLH3E+wgftmgKoalL/APaV6XhcvaE0fPVMO0kcx7iPpyQOynuHtHzLQK+sR/En3EfRKsYIGgHeflAQkkL8eDmnQP6RpT4dUcgD5KTGE0I+sQPvJ9xG2bYV6plDUJteWfkYxTDT9dLb7afxCFyfKVoHNFxnFM+mEaCKx0jp/wAEeS0e5ggiuX9qA+2NQV0c0E2DHyUIZLImqNc8Mkmyh7LB62m/9ifRz8o20Rh2zJaskEG/WfIxrycRVy8ouMlFUxOGDnG0Zt0my/8AGvxlpPuItHRXRAUQXvMyZ+JvlFZ6SphNVLPGWPRRi2dHNQlNBLBfVf4jFRatsCMX6kkHdopb0s4fcV+cZpgSXM9//HX7pjS8SqEqkzRxQr8JjL8Cmgdfzp1gNxsdfCLk7ei5RakrBszY4z8OVVyh9bLWoKH2pYSlRbmHJis0lWVhd7gjvZmvGw9F88fQiCNZin4FwkfKKJt7seaWf/hglEmc6m4MHKM24O5HfCmlCXMVLC3UkAULC5d8uujkbm0hwrCBkCHdrC4PygWEMA6tbFrB9wuWPfHU+YpkhBOp5DvjmyTvs58nUqZJqkrbVkkkkBg3CIc2ndLtdW7UhufhHM/rAdWs7AbuXGGZk9QLdpR3hma2vGCSYLtsd7fA+kKB5q1cRChlMvYNRhSXCSXJu+7uiVJw0AAEtfVoYp6wO4cX3/IRKM0Ktcc93hGqUp/JvlkklTPUpylk7x7d0RJks5r74dTNI8LeHfFp6M8B+m4hLzgGXK+sXzy/CPEt5QEE7F448mbN0b7NppKGUkjtrAmTD95QdvAN5xStmE9Xjk0M31sweZP5xrotGSS+xj0z/wBr/wAwH5xtSqjoVVIsdf0eTFVqqpC0FKpgWUlwQzPfQxfmjkGOJ00gWDwd/ZKMj6X5DViFcZQ9FKEXLovIGHoJs6l+8TsTqM3xyUq/jSFerQPlVBSnKlCEJ4JSw8oz81FjIeO7tstE3E0CMVnt1s3d9av8R/ONA+kL/QgHN2VSVqW6gVKzHTUxI5d7DyYNVEskupJSkOdBvPARCxZRVJmo4y1gu/2THRUrQHdDE5am7RsXB3WIhDdmlx1RjlISFoPBSfeNgkVfWJChv3ONYrcjZKmUC2axIcK0bk0d4dWqpV9VN+E/As/CocDzh8YKS/phwQlhu/ksWIsqRNH7tQ15HdGU4NLBnyf407uYjYaWdLWlrFwxbS4aGqbZalQQpEpIIYg3d+OsA04vYzLgeWSkn0FUDlEXaGXmpZw/dn0YxLlrOkczSCCCHG+AtGtxtUZtslLP0uQWtmJ9DGrBQiDKCB8KW7rRKRiCZYclIHOCTsz48XpRoDbQ7LCqmIWVlASkhgHJu++CWD4YmnkplJJIDkEs9y+6I+I9IlLK35j4f8wI/vpWVH+lpVEfaKWH8yrRoWJi1JJ2lstq1AhjobHugVi9PLRSzUoSlPYPwgDcYDjZ3FZ15k2VKfc5UfIBo6XsbUSUTJs2q6wCWvsBLAkpIF33RPTr5BlO10O9HRy0Y451fKDu0WBCtpVynYkOhQ3LGh5jcRFDwPAK00vX08wKBdIk6HVioKNvCLTSYvVypKesp1JDM4AJfS4S8H6akqsW5/rVGQo6Pa8nMqQtgop3McpawJB/OOF0C5RAmoWh3T2ktpvfTeI0kbU1CfiIWHdlJBimbZValyEqUwUZmYhyElRCnLeXlGbN4dQcrOblxx7QHVMJYABt+48NYYXRJUoZSQXYgcN78YHU1YqwFi1zfKfFrQ9LmKuDqbOG+RtHN4SiZ6aH1YAl/wDOA/3CFDCpin+IeYhRLl9k5ANNKzB/HnDqJ6hYXaOETA1iCOWjw3Lqm9dOO6N9NmunLsmpUGylnMbl0R7PGnpOtysqeQpzrkFk+esYjsXg5ra2TIuQtXabcgdpR8h6x9TUskISlKQyQAAOAAYDyhmPFT2a8GPjtj4MZPjacuPPxyH/AORGrmMy2wpyMVRM4oR6Ej5RpfaNFGnhUe5uUNIuBDmUxGU0jpo8MkcBHgBj1AIiqTK6B9ThTlx6xAnYeoaxYgDHnVvqBCpYU+hsc7XZUlSC+kcqpArVotpo0fZEdClR9keUB6L+xv5K+im0+BOTkSA5vltDeIbEzJiSlwx3KuH+Ri8plgaACPWg1ioVLO30jH5mxmJU5eSnrEjcFB+4PrCG0NZI/wA6nnJGnaQSPMOPWNgIhNDrfzsVz3ZkkrpGuxTfx9oeG106Z/lU61dyFH3jTZuGylfFLQe9IjxGHIT8Iy8gSPSB4x+kF6n22ZzLpcTnWTJ6oHespT6C8Tqbo1mzC9TUqI3plBvDMr8ovgp20MdZDxgkwW7AuF7EUlPdElJV9pfbV3urTwg4EcI4BVyjsRAGetA7aFL000cUn2MEogYyl5KhxEUyLsG7CyMtEgc1/iMH2gfs/LanQP4vxGCJiIjMsr5XbV/EfcxTtrZaTTSwrTPq3JUXivTkmKSvsnMbG2ukVvFNn5tTQzJsq/UnMU65w6gQG3gXhubeNmScW+ij05cFIKlsNSzDwBeOJae1+ylL6gAlx3jTxiNJqlgApQE9qzWLDiREpFMtRzWJ3pNiO7ee+OK1TMjtMJ9Yj/yJH8ghQM+iSt5L/wAIPq148iqiTkivJzJF9O65EdfR3BVoLeu6JS8uW5ci3fDlOhUyZLlIuVEISOai0a+TfRsTbejVOgbZwhM2sWGzfVy+7VavYRsAMCcBwsU1PKkIFkJCe8/tHzeCOaNkdI6CjSHCYpm3EkdbLmbwlvI/1i2TJ4Tc6cYqtZgH0olayuXf4UzEqB55ns8R7CSLbSzXQk8Ug+kOvFdwekyA5UtM+B8+f6tOjnQQfEEU0dgx0FRxlj3LEBY6kx6DDaRHSYqgKHITxxHUUCdQo8hRCj2PBChCIQ9jxo9hRCHkKPYUQh5Cj2FEIeEwGr5U24TMKsyswBlgpCbAoceJveDUcGUP1/SKatUFF07AWEdZJJlTAtQUSUrYFCRuTyfVoNl90eiSP1/WOwIiWqI5W7KPtPh4nTC4IexBD6BnHCLTg9HLRJQmWkBOUDRiWDX4xLNOngPKHAIu29Mjr4PnzpG2cVQ1azLtKmdtHAX7SR3H0IiqrqVJAL6PffvLR9G7bbMpraVaCkFaQVSz94DTx0j5yXTXOZwdCDy1tu0bwjnZYcJbOb5EOLv4I39u/eT5/wBI9iKcMlwov/mBWIEfSD5RpPQls/19aalV0U4cWYGYoMAO4OfKM3lSbcS7NH0t0c4KmloZSA2ZQ6yZ/EoaeAYRtVdI6uKKsuEtMJQiKuvlobMsB7aw6muQdCIYaPkdB5RyZEvXIn+UQ0apH2gPGOJmKykgkrSw5xVkdE9Dbo9zQCnbWU6Q5mpfh84am7bUzhImAk+QHF4rmhbosgMegwARtfT2PWa/KEnbOm+3FqSIywPHsVxW3NOLOY4Vt3I5+R/KJyRVFmzx6FRUJnSHJG5R8I5T0iyzcILc4rkicS5Zo9eKgNvE7kmGZu3zaSz5iJyROBdQY9BjP5/SPlBJS3efyEJO3Ewh2A8/ygeaK9M0B4TxnS9tZwDsO+/tHcna6coO4blr5PFc0T0/6aFCjPFbVznsoNzHvHK9pppD9YANNBrE5ov0/wCmivCeMz/vPOAJWs9yQLw9/ebMUp61bquzNproInNFcP6aNmjzMIzedtMtIupRvujv+3gQ+dfGJ6iJwNFzCF1g4iMpOLrX8K5mt7x1Jx1elyRxVFeoTgakqekakeceGoT9oeYjI8Rx1XVkEq4vyBjmlxbMc3bYh73DkcNYH1dg0ro1xVWj7SfMRgHTDg8unrE1EpaVIqApRQD8KxlzG24u/e8XWmrQtKrgF94e0Zz0r1wWuTLTfqwtyOJUnVu6Kk+emBkgpIApxUMNIUAxN/TwoV6KMX46JdIcikqF2UDF5oNq5oSXmsB3NpFKpqpKbk5W04994YrK7MbrKvRhBpuxkJSTNBlbXLWotNPZu4sPaENoFuSZq1b7ltd3OM9FS6CkFQci72h6WFJbtHt2S/HRngnJjvVZeP7zntOTbS594G4jtDMmS1EWSw0dyXZngIqRbMFuUliknxiYuaBLCRcODa7A8IVPJfQueZ/BE+nkrJDnK2pfl7xMXip+FwCWflyEBlzsoYXv2uNtHhmYkqWEjyGvjA8LELk2WA7QLFwQzG54D/iPKPaRTKBOgBDb3MA2bsEOdG4X07yd0S/7NUgaOs3I4A7tebwSqIayOPbDqsfUcpzMB5uN0T0Y6WIYOXudbbgYrtOQkEliNdGA8tYjCv7QN7HwMA5tvQDzyb0WiTjDk7zv4esOSMSJ+Eupr2/TRV0VajmNki/mY9FaUhy7ka8ngXKdl/kTT0XGn2iY5Vskm7XJ01Dd0eyMfUpLns3YDlFUlT8zEs1hudz6xMTVMnLwO+7NYNwi/UfyH+W6pljqMRUpDOE92884kHHWQDxDDS558BFSmTlJkjOq5u4Hfb2iFUKUCEi5cW3AEOPzieo29E/Kd6LqjHnT8XdprwgsmtBZIULjMSG01Z/OM4m1ZloSHc5ifAteOhieVJSFF976f8copTkXHy3XRphrEkjKtJ8R8oiVOJAEANlN3MZxT42pIIe+87+4Q7NxJSkBOZ7NwHdBcmuxj8trtF4ocallRcvwVoB3DWJk/FqWWoLKja78m0YRmHXgMkk83LOeI4R2VhTWc3BD+sS/sr8v7Ro42zpFZmClgJcDKdX490QEbdpIURJIA1LMAO8m/hFTRVOhMsgJyO5GpzNYmOkVITY/DdtWt7wLyfCFvzafRbZu2KlDsIASz5k/DyBDOkvxgJN2vmFZUDopgAzXe3fEBM8kFJDAgMQSCTvPO8Q1YepRSv71wLA7nbjF87KyeUpdaHsZ2gmLypzBjd9LEi0co2mnCWUBQDbwC7gsz+EQ5tIyTn3Fhxfv3C8MqlFTgMAObA87wS6FrI6J5r5vZK5q0ixLHXw8Yar6YTFIVmzaJJ32JvbQsQ8RVT0OAVXFmGnffSHZc8g2uNXAAeL2ugnlmlojqkzwWCywtoN3No8h5WJl/wCvyhROc/or8jL9ANZdR/XKHBLDG29oUKNkTYujuUhi263vEqrlNKCnLuTroymtwhQoU/cK/wBDk2oJSVln7I5Hc55xxR1anF+MKFC37Rb9pLmnMhJ+0u7b2IENUyHms5upXfbRjChQC6J/kISkhAOUNbXf3vxhAOeYJvv43O/SPIUKfZkl7hium9lgwudIGyVOtjf+keQoZj6HYvax2csjMAbRzUTi+ulvBtIUKDQUSVTKsO8D3glTGylb3HtChQjJ0Zcp1Wm6t/f3R2lPZzb8qfyhQoW+kKfQxNVd95ceHdAxSHIfeqFChsB+Ps9SkZSWAILP4Ew3KluoAk6E+UKFDYj4jk2SMoOpI1OurRJp5IIlnQ5TpyYwoUVP2lT9p3PnEPfcL74gzp6uxc3MKFCoCMQYpFl1fdDDzjxc4iwNnHu0KFCn2JZMnyhkfwbUfEm7HfeBy5QzZWDa6B4UKGRHQ7QqpCUsUpSHBe2rQxNlBJt9kHzAMKFDn0bvJSSRI+go4QoUKIZj/9k="/>
          <p:cNvSpPr>
            <a:spLocks noChangeAspect="1" noChangeArrowheads="1"/>
          </p:cNvSpPr>
          <p:nvPr/>
        </p:nvSpPr>
        <p:spPr bwMode="auto">
          <a:xfrm>
            <a:off x="71252" y="495742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29400" y="50292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5343193"/>
            <a:ext cx="1041302" cy="13235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08550" y="5269468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22348" y="-275189"/>
            <a:ext cx="59066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b="1" dirty="0" smtClean="0"/>
          </a:p>
          <a:p>
            <a:pPr algn="ctr"/>
            <a:r>
              <a:rPr lang="en-US" b="1" dirty="0" err="1" smtClean="0"/>
              <a:t>Piotr</a:t>
            </a:r>
            <a:r>
              <a:rPr lang="en-US" b="1" dirty="0" smtClean="0"/>
              <a:t> </a:t>
            </a:r>
            <a:r>
              <a:rPr lang="en-US" b="1" dirty="0" err="1"/>
              <a:t>Flatau</a:t>
            </a:r>
            <a:r>
              <a:rPr lang="en-US" b="1" dirty="0"/>
              <a:t> </a:t>
            </a:r>
            <a:r>
              <a:rPr lang="pl-PL" b="1" dirty="0"/>
              <a:t> (Scripps Institution of Oceanography, UCSD</a:t>
            </a:r>
            <a:r>
              <a:rPr lang="pl-PL" b="1" dirty="0" smtClean="0"/>
              <a:t>)</a:t>
            </a:r>
            <a:endParaRPr lang="en-US" b="1" dirty="0" smtClean="0"/>
          </a:p>
          <a:p>
            <a:pPr algn="ctr"/>
            <a:r>
              <a:rPr lang="en-US" b="1" dirty="0"/>
              <a:t>Jerome Schmidt</a:t>
            </a:r>
            <a:r>
              <a:rPr lang="pl-PL" b="1" dirty="0"/>
              <a:t> (Naval Research Laboratory, Monter</a:t>
            </a:r>
            <a:r>
              <a:rPr lang="en-US" b="1" dirty="0"/>
              <a:t>e</a:t>
            </a:r>
            <a:r>
              <a:rPr lang="pl-PL" b="1" dirty="0"/>
              <a:t>y)</a:t>
            </a:r>
          </a:p>
          <a:p>
            <a:pPr algn="ctr"/>
            <a:r>
              <a:rPr lang="pl-PL" b="1" dirty="0" smtClean="0"/>
              <a:t>Coastal </a:t>
            </a:r>
            <a:r>
              <a:rPr lang="pl-PL" b="1" dirty="0"/>
              <a:t>Cloud and Precipitations Observations:  Aerosol and Cloud </a:t>
            </a:r>
            <a:r>
              <a:rPr lang="pl-PL" b="1" dirty="0" smtClean="0"/>
              <a:t>Microphysics </a:t>
            </a:r>
            <a:r>
              <a:rPr lang="pl-PL" b="1" dirty="0"/>
              <a:t>Improvements in Regional </a:t>
            </a:r>
            <a:r>
              <a:rPr lang="pl-PL" b="1" dirty="0" smtClean="0"/>
              <a:t>Models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37077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01380"/>
            <a:ext cx="4857750" cy="5804223"/>
          </a:xfrm>
          <a:prstGeom prst="rect">
            <a:avLst/>
          </a:prstGeom>
          <a:effectLst>
            <a:outerShdw blurRad="38100" dist="38100" dir="2700000" sx="101000" sy="101000" algn="tl" rotWithShape="0">
              <a:prstClr val="black">
                <a:alpha val="58000"/>
              </a:prstClr>
            </a:outerShdw>
          </a:effectLst>
        </p:spPr>
      </p:pic>
      <p:pic>
        <p:nvPicPr>
          <p:cNvPr id="1026" name="Picture 2" descr="http://www.esrl.noaa.gov/psd/calwater/img/fig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429003"/>
            <a:ext cx="3086100" cy="1851661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86438" y="1540878"/>
            <a:ext cx="3071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B9BD5">
                    <a:lumMod val="50000"/>
                  </a:srgbClr>
                </a:solidFill>
              </a:rPr>
              <a:t>Presents overview, goals, and experimental design of CalWater 2</a:t>
            </a:r>
            <a:endParaRPr lang="en-US" sz="2400" b="1" dirty="0">
              <a:solidFill>
                <a:srgbClr val="5B9BD5">
                  <a:lumMod val="50000"/>
                </a:srgb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086100" y="2057403"/>
            <a:ext cx="2686050" cy="22098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B9BD5">
                    <a:lumMod val="50000"/>
                  </a:srgbClr>
                </a:solidFill>
              </a:rPr>
              <a:t>CalWater 2 Informational Webpage</a:t>
            </a:r>
            <a:endParaRPr lang="en-US" sz="4400" b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14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" panose="02020603050405020304" pitchFamily="18" charset="0"/>
                <a:cs typeface="Times" panose="02020603050405020304" pitchFamily="18" charset="0"/>
              </a:rPr>
              <a:t>Timeline for aerosol-cloud-</a:t>
            </a:r>
            <a:r>
              <a:rPr lang="en-US" sz="36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precip</a:t>
            </a:r>
            <a:r>
              <a:rPr lang="en-US" sz="3600" dirty="0" smtClean="0">
                <a:latin typeface="Times" panose="02020603050405020304" pitchFamily="18" charset="0"/>
                <a:cs typeface="Times" panose="02020603050405020304" pitchFamily="18" charset="0"/>
              </a:rPr>
              <a:t> studies</a:t>
            </a:r>
            <a:endParaRPr lang="en-US" sz="3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3337"/>
            <a:ext cx="9144000" cy="56358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CalWater2 Early Start (Feb 24-March 10, 2014)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Sugar Pine Site spin-up and testing of new select measurements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Anticipate several NSF proposals in early summer-June 2013)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Precipitation sampling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Meteorology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Aerosol + gas phase pollutants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Satellite + LIDAR</a:t>
            </a:r>
          </a:p>
          <a:p>
            <a:pPr lvl="1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Testing of new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measurements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2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Tethered cloud microphysics and aerosol measurements</a:t>
            </a:r>
          </a:p>
          <a:p>
            <a:pPr lvl="2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Bio-ATOFMS measurements</a:t>
            </a:r>
          </a:p>
          <a:p>
            <a:pPr lvl="2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Ground-based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CFDC-ATOFMS</a:t>
            </a: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CalWater2 Winter 2014-2015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Ship, G1, </a:t>
            </a: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Cazadero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, and Sugar Pine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Anticipate NSF proposals in ~9 months (AGS, EAR, Oceanography)</a:t>
            </a:r>
          </a:p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CalWater2 Phase II Winters 2015-2018</a:t>
            </a:r>
          </a:p>
          <a:p>
            <a:pPr lvl="1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oordinate with DOE and NASA studies </a:t>
            </a:r>
          </a:p>
          <a:p>
            <a:pPr lvl="1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Timing for anticipated proposals (work in progress)</a:t>
            </a:r>
          </a:p>
        </p:txBody>
      </p:sp>
    </p:spTree>
    <p:extLst>
      <p:ext uri="{BB962C8B-B14F-4D97-AF65-F5344CB8AC3E}">
        <p14:creationId xmlns:p14="http://schemas.microsoft.com/office/powerpoint/2010/main" val="9654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670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CALWATER2 Field </a:t>
            </a:r>
            <a:r>
              <a:rPr lang="en-US" dirty="0">
                <a:solidFill>
                  <a:srgbClr val="FF0000"/>
                </a:solidFill>
              </a:rPr>
              <a:t>Study of </a:t>
            </a:r>
            <a:r>
              <a:rPr lang="en-US" dirty="0" smtClean="0">
                <a:solidFill>
                  <a:srgbClr val="FF0000"/>
                </a:solidFill>
              </a:rPr>
              <a:t>Air-Sea Interaction and AR dynamics in </a:t>
            </a:r>
            <a:r>
              <a:rPr lang="en-US" dirty="0" err="1" smtClean="0">
                <a:solidFill>
                  <a:srgbClr val="FF0000"/>
                </a:solidFill>
              </a:rPr>
              <a:t>Midlatitude</a:t>
            </a:r>
            <a:r>
              <a:rPr lang="en-US" dirty="0" smtClean="0">
                <a:solidFill>
                  <a:srgbClr val="FF0000"/>
                </a:solidFill>
              </a:rPr>
              <a:t> Pacific Storms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4853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Ships (Brown </a:t>
            </a:r>
            <a:r>
              <a:rPr lang="en-US" dirty="0" err="1"/>
              <a:t>a</a:t>
            </a:r>
            <a:r>
              <a:rPr lang="en-US" dirty="0" err="1" smtClean="0"/>
              <a:t>nd/Or</a:t>
            </a:r>
            <a:r>
              <a:rPr lang="en-US" dirty="0" smtClean="0"/>
              <a:t> UNOLS Class I)</a:t>
            </a:r>
          </a:p>
          <a:p>
            <a:r>
              <a:rPr lang="en-US" dirty="0" smtClean="0"/>
              <a:t>Aircraft (NOAA P-3, NOAA G-IV?)</a:t>
            </a:r>
          </a:p>
          <a:p>
            <a:r>
              <a:rPr lang="en-US" dirty="0" smtClean="0"/>
              <a:t>Land Network (HMT West +) – </a:t>
            </a:r>
            <a:r>
              <a:rPr lang="en-US" dirty="0" err="1" smtClean="0"/>
              <a:t>Landfalling</a:t>
            </a:r>
            <a:r>
              <a:rPr lang="en-US" dirty="0" smtClean="0"/>
              <a:t> aspects</a:t>
            </a:r>
          </a:p>
          <a:p>
            <a:r>
              <a:rPr lang="en-US" dirty="0" smtClean="0"/>
              <a:t>Field Duration – 30 days</a:t>
            </a:r>
          </a:p>
          <a:p>
            <a:r>
              <a:rPr lang="en-US" dirty="0" smtClean="0"/>
              <a:t>Time Window – </a:t>
            </a:r>
            <a:r>
              <a:rPr lang="en-US" dirty="0"/>
              <a:t> </a:t>
            </a:r>
            <a:r>
              <a:rPr lang="en-US" dirty="0" smtClean="0"/>
              <a:t>Dec 1, 2014 – Mar 31, 2015</a:t>
            </a:r>
          </a:p>
          <a:p>
            <a:r>
              <a:rPr lang="en-US" dirty="0" smtClean="0"/>
              <a:t>Ship location – Nominally 35-40 N 130 W</a:t>
            </a:r>
          </a:p>
          <a:p>
            <a:r>
              <a:rPr lang="en-US" dirty="0" smtClean="0"/>
              <a:t>Modeled after DYNAMO Revelle field program – joint atmospheric-oceanic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467" y="274638"/>
            <a:ext cx="888435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DYNAMO </a:t>
            </a:r>
            <a:r>
              <a:rPr lang="en-US" sz="3200" dirty="0">
                <a:solidFill>
                  <a:srgbClr val="FF0000"/>
                </a:solidFill>
              </a:rPr>
              <a:t>Field Study of Madden Julian </a:t>
            </a:r>
            <a:r>
              <a:rPr lang="en-US" sz="3200" dirty="0" smtClean="0">
                <a:solidFill>
                  <a:srgbClr val="FF0000"/>
                </a:solidFill>
              </a:rPr>
              <a:t>Oscillation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/>
              <a:t>Equatorial Indian Ocean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44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ships (</a:t>
            </a:r>
            <a:r>
              <a:rPr lang="en-US" dirty="0" err="1" smtClean="0"/>
              <a:t>Mirai</a:t>
            </a:r>
            <a:r>
              <a:rPr lang="en-US" dirty="0" smtClean="0"/>
              <a:t>, </a:t>
            </a:r>
            <a:r>
              <a:rPr lang="en-US" dirty="0" err="1" smtClean="0"/>
              <a:t>Revelle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Two Aircraft (NOAA P-3, French jet)</a:t>
            </a:r>
          </a:p>
          <a:p>
            <a:r>
              <a:rPr lang="en-US" dirty="0" smtClean="0"/>
              <a:t>Two Islands (</a:t>
            </a:r>
            <a:r>
              <a:rPr lang="en-US" dirty="0" err="1" smtClean="0"/>
              <a:t>Gan</a:t>
            </a:r>
            <a:r>
              <a:rPr lang="en-US" dirty="0" smtClean="0"/>
              <a:t>, Maldives; Diego Garcia)</a:t>
            </a:r>
          </a:p>
          <a:p>
            <a:r>
              <a:rPr lang="en-US" dirty="0" smtClean="0"/>
              <a:t>Buoys (RAMA; UW/APL)</a:t>
            </a:r>
          </a:p>
          <a:p>
            <a:r>
              <a:rPr lang="en-US" dirty="0" smtClean="0"/>
              <a:t>Dates – Sept 1, 2011 – Feb 5, 2012</a:t>
            </a:r>
          </a:p>
          <a:p>
            <a:r>
              <a:rPr lang="en-US" dirty="0" smtClean="0"/>
              <a:t>Science Objectives</a:t>
            </a:r>
          </a:p>
          <a:p>
            <a:pPr lvl="1"/>
            <a:r>
              <a:rPr lang="en-US" dirty="0" smtClean="0"/>
              <a:t>Interface processes</a:t>
            </a:r>
          </a:p>
          <a:p>
            <a:pPr lvl="1"/>
            <a:r>
              <a:rPr lang="en-US" dirty="0" smtClean="0"/>
              <a:t>Ocean mixing</a:t>
            </a:r>
          </a:p>
          <a:p>
            <a:pPr lvl="1"/>
            <a:r>
              <a:rPr lang="en-US" dirty="0" smtClean="0"/>
              <a:t>Diurnal cycle</a:t>
            </a:r>
          </a:p>
          <a:p>
            <a:pPr lvl="1"/>
            <a:r>
              <a:rPr lang="en-US" dirty="0" smtClean="0"/>
              <a:t>Atmospheric convection</a:t>
            </a:r>
          </a:p>
          <a:p>
            <a:pPr lvl="1"/>
            <a:r>
              <a:rPr lang="en-US" dirty="0" smtClean="0"/>
              <a:t>Predictability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021" y="4042410"/>
            <a:ext cx="3691467" cy="27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2817" y="562433"/>
            <a:ext cx="178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B33310"/>
                </a:solidFill>
              </a:rPr>
              <a:t>0.05 </a:t>
            </a:r>
            <a:r>
              <a:rPr lang="en-US" dirty="0" err="1" smtClean="0">
                <a:solidFill>
                  <a:srgbClr val="B33310"/>
                </a:solidFill>
              </a:rPr>
              <a:t>m</a:t>
            </a:r>
            <a:r>
              <a:rPr lang="en-US" dirty="0" smtClean="0">
                <a:solidFill>
                  <a:srgbClr val="B33310"/>
                </a:solidFill>
              </a:rPr>
              <a:t> sea snake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8473" y="2501118"/>
            <a:ext cx="145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90"/>
                </a:solidFill>
              </a:rPr>
              <a:t>5 </a:t>
            </a:r>
            <a:r>
              <a:rPr lang="en-US" dirty="0" err="1" smtClean="0">
                <a:solidFill>
                  <a:srgbClr val="000090"/>
                </a:solidFill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 sea chest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6943" y="6027615"/>
            <a:ext cx="60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net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 descr="dynamo_sst_dailyflux.png"/>
          <p:cNvPicPr>
            <a:picLocks noChangeAspect="1"/>
          </p:cNvPicPr>
          <p:nvPr/>
        </p:nvPicPr>
        <p:blipFill rotWithShape="1">
          <a:blip r:embed="rId2"/>
          <a:srcRect l="1112" t="2045" r="3435" b="3190"/>
          <a:stretch/>
        </p:blipFill>
        <p:spPr>
          <a:xfrm>
            <a:off x="101600" y="130629"/>
            <a:ext cx="8723086" cy="6502400"/>
          </a:xfrm>
          <a:prstGeom prst="rect">
            <a:avLst/>
          </a:prstGeom>
        </p:spPr>
      </p:pic>
      <p:pic>
        <p:nvPicPr>
          <p:cNvPr id="4" name="Picture 3" descr="dynamo_sst_dailyflux.png"/>
          <p:cNvPicPr>
            <a:picLocks noChangeAspect="1"/>
          </p:cNvPicPr>
          <p:nvPr/>
        </p:nvPicPr>
        <p:blipFill>
          <a:blip r:embed="rId2"/>
          <a:srcRect l="5821" t="40007" b="55722"/>
          <a:stretch>
            <a:fillRect/>
          </a:stretch>
        </p:blipFill>
        <p:spPr>
          <a:xfrm>
            <a:off x="537308" y="6017846"/>
            <a:ext cx="8606692" cy="293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07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Ocean Mixed Layer (</a:t>
            </a:r>
            <a:r>
              <a:rPr lang="en-US" sz="3200" dirty="0" err="1" smtClean="0">
                <a:solidFill>
                  <a:srgbClr val="FF0000"/>
                </a:solidFill>
              </a:rPr>
              <a:t>Moum</a:t>
            </a:r>
            <a:r>
              <a:rPr lang="en-US" sz="3200" dirty="0" smtClean="0">
                <a:solidFill>
                  <a:srgbClr val="FF0000"/>
                </a:solidFill>
              </a:rPr>
              <a:t>/OSU)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/>
          <a:stretch/>
        </p:blipFill>
        <p:spPr bwMode="auto">
          <a:xfrm>
            <a:off x="642938" y="789709"/>
            <a:ext cx="7858125" cy="60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1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CALWATER2 Air-Sea Science Objectives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791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Interface, near-surface</a:t>
            </a:r>
          </a:p>
          <a:p>
            <a:pPr lvl="1"/>
            <a:r>
              <a:rPr lang="en-US" sz="2400" dirty="0" smtClean="0"/>
              <a:t>Strong emphasis on aerosol/gas fluxes </a:t>
            </a:r>
          </a:p>
          <a:p>
            <a:pPr lvl="1"/>
            <a:r>
              <a:rPr lang="en-US" sz="2400" dirty="0" smtClean="0"/>
              <a:t>Fluxes in strong wind forcing with varying heat flux</a:t>
            </a:r>
          </a:p>
          <a:p>
            <a:pPr lvl="2"/>
            <a:r>
              <a:rPr lang="en-US" dirty="0" smtClean="0"/>
              <a:t>Warm sector </a:t>
            </a:r>
            <a:r>
              <a:rPr lang="en-US" dirty="0" err="1" smtClean="0"/>
              <a:t>vs</a:t>
            </a:r>
            <a:r>
              <a:rPr lang="en-US" dirty="0" smtClean="0"/>
              <a:t> post frontal</a:t>
            </a:r>
          </a:p>
          <a:p>
            <a:pPr lvl="1"/>
            <a:r>
              <a:rPr lang="en-US" sz="2400" dirty="0" smtClean="0"/>
              <a:t>Wave aspects – breaking, aerosol production, wave-pressure, high frequency wave slope (saturation spectrum)</a:t>
            </a:r>
          </a:p>
          <a:p>
            <a:r>
              <a:rPr lang="en-US" sz="2400" dirty="0" smtClean="0"/>
              <a:t>Boundary layer and Frontal dynamics</a:t>
            </a:r>
          </a:p>
          <a:p>
            <a:pPr lvl="1"/>
            <a:r>
              <a:rPr lang="en-US" sz="2400" dirty="0" smtClean="0"/>
              <a:t>BL coupling to surface properties – updrafts/downdraft, precipitation effects on aerosol/chemistry</a:t>
            </a:r>
          </a:p>
          <a:p>
            <a:pPr lvl="1"/>
            <a:r>
              <a:rPr lang="en-US" sz="2400" dirty="0" smtClean="0"/>
              <a:t>Links to mesoscale</a:t>
            </a:r>
            <a:r>
              <a:rPr lang="en-US" sz="2400" dirty="0"/>
              <a:t>, </a:t>
            </a:r>
            <a:r>
              <a:rPr lang="en-US" sz="2400" dirty="0" smtClean="0"/>
              <a:t>Low-level </a:t>
            </a:r>
            <a:r>
              <a:rPr lang="en-US" sz="2400" b="1" dirty="0"/>
              <a:t>jet</a:t>
            </a:r>
            <a:r>
              <a:rPr lang="en-US" sz="2400" dirty="0"/>
              <a:t> </a:t>
            </a:r>
            <a:r>
              <a:rPr lang="en-US" sz="2400" dirty="0" smtClean="0"/>
              <a:t>effects</a:t>
            </a:r>
          </a:p>
          <a:p>
            <a:pPr lvl="1"/>
            <a:r>
              <a:rPr lang="en-US" sz="2400" dirty="0" smtClean="0"/>
              <a:t>Synoptic – mostly aerosol/chemistry</a:t>
            </a:r>
          </a:p>
          <a:p>
            <a:r>
              <a:rPr lang="en-US" sz="2400" dirty="0" smtClean="0"/>
              <a:t>Ocean mixing processes</a:t>
            </a:r>
            <a:endParaRPr lang="en-US" sz="2000" dirty="0" smtClean="0"/>
          </a:p>
          <a:p>
            <a:pPr lvl="1"/>
            <a:r>
              <a:rPr lang="en-US" sz="2400" dirty="0" smtClean="0"/>
              <a:t>Mixing/</a:t>
            </a:r>
            <a:r>
              <a:rPr lang="en-US" sz="2400" dirty="0" smtClean="0">
                <a:solidFill>
                  <a:srgbClr val="FF0000"/>
                </a:solidFill>
              </a:rPr>
              <a:t>entrainment</a:t>
            </a:r>
            <a:r>
              <a:rPr lang="en-US" sz="2400" dirty="0" smtClean="0"/>
              <a:t> strong forcing with deep ML</a:t>
            </a:r>
          </a:p>
          <a:p>
            <a:pPr lvl="1"/>
            <a:r>
              <a:rPr lang="en-US" sz="2400" dirty="0"/>
              <a:t>Possible feedback to air-sea fluxes</a:t>
            </a:r>
            <a:r>
              <a:rPr lang="en-US" sz="2400" dirty="0" smtClean="0"/>
              <a:t>?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87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/>
          <a:stretch/>
        </p:blipFill>
        <p:spPr bwMode="auto">
          <a:xfrm>
            <a:off x="1090613" y="304800"/>
            <a:ext cx="6962775" cy="560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867400" y="1782627"/>
            <a:ext cx="1219200" cy="636723"/>
            <a:chOff x="5939703" y="2397072"/>
            <a:chExt cx="1219200" cy="636723"/>
          </a:xfrm>
        </p:grpSpPr>
        <p:sp>
          <p:nvSpPr>
            <p:cNvPr id="4" name="Rectangle 3"/>
            <p:cNvSpPr/>
            <p:nvPr/>
          </p:nvSpPr>
          <p:spPr>
            <a:xfrm rot="18720000">
              <a:off x="6435003" y="2097956"/>
              <a:ext cx="228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rot="-180000" flipH="1">
              <a:off x="6382442" y="2558513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-180000" flipH="1">
              <a:off x="6563763" y="2719954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-180000" flipH="1">
              <a:off x="6745084" y="2881395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-180000" flipH="1">
              <a:off x="6201121" y="2397072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 rot="3657845">
            <a:off x="7375674" y="1753049"/>
            <a:ext cx="381000" cy="64375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347488" y="1703490"/>
            <a:ext cx="604160" cy="662879"/>
          </a:xfrm>
          <a:custGeom>
            <a:avLst/>
            <a:gdLst>
              <a:gd name="connsiteX0" fmla="*/ 59237 w 563111"/>
              <a:gd name="connsiteY0" fmla="*/ 85240 h 635430"/>
              <a:gd name="connsiteX1" fmla="*/ 97982 w 563111"/>
              <a:gd name="connsiteY1" fmla="*/ 54244 h 635430"/>
              <a:gd name="connsiteX2" fmla="*/ 136728 w 563111"/>
              <a:gd name="connsiteY2" fmla="*/ 23247 h 635430"/>
              <a:gd name="connsiteX3" fmla="*/ 183223 w 563111"/>
              <a:gd name="connsiteY3" fmla="*/ 7749 h 635430"/>
              <a:gd name="connsiteX4" fmla="*/ 206470 w 563111"/>
              <a:gd name="connsiteY4" fmla="*/ 0 h 635430"/>
              <a:gd name="connsiteX5" fmla="*/ 260715 w 563111"/>
              <a:gd name="connsiteY5" fmla="*/ 7749 h 635430"/>
              <a:gd name="connsiteX6" fmla="*/ 307209 w 563111"/>
              <a:gd name="connsiteY6" fmla="*/ 23247 h 635430"/>
              <a:gd name="connsiteX7" fmla="*/ 314959 w 563111"/>
              <a:gd name="connsiteY7" fmla="*/ 46494 h 635430"/>
              <a:gd name="connsiteX8" fmla="*/ 330457 w 563111"/>
              <a:gd name="connsiteY8" fmla="*/ 61993 h 635430"/>
              <a:gd name="connsiteX9" fmla="*/ 345955 w 563111"/>
              <a:gd name="connsiteY9" fmla="*/ 85240 h 635430"/>
              <a:gd name="connsiteX10" fmla="*/ 353704 w 563111"/>
              <a:gd name="connsiteY10" fmla="*/ 108488 h 635430"/>
              <a:gd name="connsiteX11" fmla="*/ 369203 w 563111"/>
              <a:gd name="connsiteY11" fmla="*/ 123986 h 635430"/>
              <a:gd name="connsiteX12" fmla="*/ 392450 w 563111"/>
              <a:gd name="connsiteY12" fmla="*/ 185979 h 635430"/>
              <a:gd name="connsiteX13" fmla="*/ 423447 w 563111"/>
              <a:gd name="connsiteY13" fmla="*/ 278969 h 635430"/>
              <a:gd name="connsiteX14" fmla="*/ 431196 w 563111"/>
              <a:gd name="connsiteY14" fmla="*/ 302216 h 635430"/>
              <a:gd name="connsiteX15" fmla="*/ 438945 w 563111"/>
              <a:gd name="connsiteY15" fmla="*/ 325464 h 635430"/>
              <a:gd name="connsiteX16" fmla="*/ 469942 w 563111"/>
              <a:gd name="connsiteY16" fmla="*/ 371959 h 635430"/>
              <a:gd name="connsiteX17" fmla="*/ 485440 w 563111"/>
              <a:gd name="connsiteY17" fmla="*/ 418454 h 635430"/>
              <a:gd name="connsiteX18" fmla="*/ 493189 w 563111"/>
              <a:gd name="connsiteY18" fmla="*/ 441701 h 635430"/>
              <a:gd name="connsiteX19" fmla="*/ 508687 w 563111"/>
              <a:gd name="connsiteY19" fmla="*/ 457200 h 635430"/>
              <a:gd name="connsiteX20" fmla="*/ 539684 w 563111"/>
              <a:gd name="connsiteY20" fmla="*/ 503694 h 635430"/>
              <a:gd name="connsiteX21" fmla="*/ 547433 w 563111"/>
              <a:gd name="connsiteY21" fmla="*/ 534691 h 635430"/>
              <a:gd name="connsiteX22" fmla="*/ 562932 w 563111"/>
              <a:gd name="connsiteY22" fmla="*/ 550189 h 635430"/>
              <a:gd name="connsiteX23" fmla="*/ 539684 w 563111"/>
              <a:gd name="connsiteY23" fmla="*/ 596684 h 635430"/>
              <a:gd name="connsiteX24" fmla="*/ 524186 w 563111"/>
              <a:gd name="connsiteY24" fmla="*/ 612183 h 635430"/>
              <a:gd name="connsiteX25" fmla="*/ 431196 w 563111"/>
              <a:gd name="connsiteY25" fmla="*/ 635430 h 635430"/>
              <a:gd name="connsiteX26" fmla="*/ 369203 w 563111"/>
              <a:gd name="connsiteY26" fmla="*/ 627681 h 635430"/>
              <a:gd name="connsiteX27" fmla="*/ 330457 w 563111"/>
              <a:gd name="connsiteY27" fmla="*/ 604433 h 635430"/>
              <a:gd name="connsiteX28" fmla="*/ 283962 w 563111"/>
              <a:gd name="connsiteY28" fmla="*/ 588935 h 635430"/>
              <a:gd name="connsiteX29" fmla="*/ 229718 w 563111"/>
              <a:gd name="connsiteY29" fmla="*/ 573437 h 635430"/>
              <a:gd name="connsiteX30" fmla="*/ 183223 w 563111"/>
              <a:gd name="connsiteY30" fmla="*/ 550189 h 635430"/>
              <a:gd name="connsiteX31" fmla="*/ 159976 w 563111"/>
              <a:gd name="connsiteY31" fmla="*/ 534691 h 635430"/>
              <a:gd name="connsiteX32" fmla="*/ 113481 w 563111"/>
              <a:gd name="connsiteY32" fmla="*/ 519193 h 635430"/>
              <a:gd name="connsiteX33" fmla="*/ 90233 w 563111"/>
              <a:gd name="connsiteY33" fmla="*/ 511444 h 635430"/>
              <a:gd name="connsiteX34" fmla="*/ 74735 w 563111"/>
              <a:gd name="connsiteY34" fmla="*/ 495945 h 635430"/>
              <a:gd name="connsiteX35" fmla="*/ 59237 w 563111"/>
              <a:gd name="connsiteY35" fmla="*/ 449450 h 635430"/>
              <a:gd name="connsiteX36" fmla="*/ 43738 w 563111"/>
              <a:gd name="connsiteY36" fmla="*/ 433952 h 635430"/>
              <a:gd name="connsiteX37" fmla="*/ 28240 w 563111"/>
              <a:gd name="connsiteY37" fmla="*/ 379708 h 635430"/>
              <a:gd name="connsiteX38" fmla="*/ 12742 w 563111"/>
              <a:gd name="connsiteY38" fmla="*/ 356461 h 635430"/>
              <a:gd name="connsiteX39" fmla="*/ 12742 w 563111"/>
              <a:gd name="connsiteY39" fmla="*/ 201477 h 635430"/>
              <a:gd name="connsiteX40" fmla="*/ 20491 w 563111"/>
              <a:gd name="connsiteY40" fmla="*/ 178230 h 635430"/>
              <a:gd name="connsiteX41" fmla="*/ 35989 w 563111"/>
              <a:gd name="connsiteY41" fmla="*/ 154983 h 635430"/>
              <a:gd name="connsiteX42" fmla="*/ 66986 w 563111"/>
              <a:gd name="connsiteY42" fmla="*/ 123986 h 635430"/>
              <a:gd name="connsiteX43" fmla="*/ 59237 w 563111"/>
              <a:gd name="connsiteY43" fmla="*/ 85240 h 635430"/>
              <a:gd name="connsiteX0" fmla="*/ 106551 w 610425"/>
              <a:gd name="connsiteY0" fmla="*/ 85240 h 635430"/>
              <a:gd name="connsiteX1" fmla="*/ 145296 w 610425"/>
              <a:gd name="connsiteY1" fmla="*/ 54244 h 635430"/>
              <a:gd name="connsiteX2" fmla="*/ 184042 w 610425"/>
              <a:gd name="connsiteY2" fmla="*/ 23247 h 635430"/>
              <a:gd name="connsiteX3" fmla="*/ 230537 w 610425"/>
              <a:gd name="connsiteY3" fmla="*/ 7749 h 635430"/>
              <a:gd name="connsiteX4" fmla="*/ 253784 w 610425"/>
              <a:gd name="connsiteY4" fmla="*/ 0 h 635430"/>
              <a:gd name="connsiteX5" fmla="*/ 308029 w 610425"/>
              <a:gd name="connsiteY5" fmla="*/ 7749 h 635430"/>
              <a:gd name="connsiteX6" fmla="*/ 354523 w 610425"/>
              <a:gd name="connsiteY6" fmla="*/ 23247 h 635430"/>
              <a:gd name="connsiteX7" fmla="*/ 362273 w 610425"/>
              <a:gd name="connsiteY7" fmla="*/ 46494 h 635430"/>
              <a:gd name="connsiteX8" fmla="*/ 377771 w 610425"/>
              <a:gd name="connsiteY8" fmla="*/ 61993 h 635430"/>
              <a:gd name="connsiteX9" fmla="*/ 393269 w 610425"/>
              <a:gd name="connsiteY9" fmla="*/ 85240 h 635430"/>
              <a:gd name="connsiteX10" fmla="*/ 401018 w 610425"/>
              <a:gd name="connsiteY10" fmla="*/ 108488 h 635430"/>
              <a:gd name="connsiteX11" fmla="*/ 416517 w 610425"/>
              <a:gd name="connsiteY11" fmla="*/ 123986 h 635430"/>
              <a:gd name="connsiteX12" fmla="*/ 439764 w 610425"/>
              <a:gd name="connsiteY12" fmla="*/ 185979 h 635430"/>
              <a:gd name="connsiteX13" fmla="*/ 470761 w 610425"/>
              <a:gd name="connsiteY13" fmla="*/ 278969 h 635430"/>
              <a:gd name="connsiteX14" fmla="*/ 478510 w 610425"/>
              <a:gd name="connsiteY14" fmla="*/ 302216 h 635430"/>
              <a:gd name="connsiteX15" fmla="*/ 486259 w 610425"/>
              <a:gd name="connsiteY15" fmla="*/ 325464 h 635430"/>
              <a:gd name="connsiteX16" fmla="*/ 517256 w 610425"/>
              <a:gd name="connsiteY16" fmla="*/ 371959 h 635430"/>
              <a:gd name="connsiteX17" fmla="*/ 532754 w 610425"/>
              <a:gd name="connsiteY17" fmla="*/ 418454 h 635430"/>
              <a:gd name="connsiteX18" fmla="*/ 540503 w 610425"/>
              <a:gd name="connsiteY18" fmla="*/ 441701 h 635430"/>
              <a:gd name="connsiteX19" fmla="*/ 556001 w 610425"/>
              <a:gd name="connsiteY19" fmla="*/ 457200 h 635430"/>
              <a:gd name="connsiteX20" fmla="*/ 586998 w 610425"/>
              <a:gd name="connsiteY20" fmla="*/ 503694 h 635430"/>
              <a:gd name="connsiteX21" fmla="*/ 594747 w 610425"/>
              <a:gd name="connsiteY21" fmla="*/ 534691 h 635430"/>
              <a:gd name="connsiteX22" fmla="*/ 610246 w 610425"/>
              <a:gd name="connsiteY22" fmla="*/ 550189 h 635430"/>
              <a:gd name="connsiteX23" fmla="*/ 586998 w 610425"/>
              <a:gd name="connsiteY23" fmla="*/ 596684 h 635430"/>
              <a:gd name="connsiteX24" fmla="*/ 571500 w 610425"/>
              <a:gd name="connsiteY24" fmla="*/ 612183 h 635430"/>
              <a:gd name="connsiteX25" fmla="*/ 478510 w 610425"/>
              <a:gd name="connsiteY25" fmla="*/ 635430 h 635430"/>
              <a:gd name="connsiteX26" fmla="*/ 416517 w 610425"/>
              <a:gd name="connsiteY26" fmla="*/ 627681 h 635430"/>
              <a:gd name="connsiteX27" fmla="*/ 377771 w 610425"/>
              <a:gd name="connsiteY27" fmla="*/ 604433 h 635430"/>
              <a:gd name="connsiteX28" fmla="*/ 331276 w 610425"/>
              <a:gd name="connsiteY28" fmla="*/ 588935 h 635430"/>
              <a:gd name="connsiteX29" fmla="*/ 277032 w 610425"/>
              <a:gd name="connsiteY29" fmla="*/ 573437 h 635430"/>
              <a:gd name="connsiteX30" fmla="*/ 230537 w 610425"/>
              <a:gd name="connsiteY30" fmla="*/ 550189 h 635430"/>
              <a:gd name="connsiteX31" fmla="*/ 207290 w 610425"/>
              <a:gd name="connsiteY31" fmla="*/ 534691 h 635430"/>
              <a:gd name="connsiteX32" fmla="*/ 160795 w 610425"/>
              <a:gd name="connsiteY32" fmla="*/ 519193 h 635430"/>
              <a:gd name="connsiteX33" fmla="*/ 137547 w 610425"/>
              <a:gd name="connsiteY33" fmla="*/ 511444 h 635430"/>
              <a:gd name="connsiteX34" fmla="*/ 122049 w 610425"/>
              <a:gd name="connsiteY34" fmla="*/ 495945 h 635430"/>
              <a:gd name="connsiteX35" fmla="*/ 106551 w 610425"/>
              <a:gd name="connsiteY35" fmla="*/ 449450 h 635430"/>
              <a:gd name="connsiteX36" fmla="*/ 91052 w 610425"/>
              <a:gd name="connsiteY36" fmla="*/ 433952 h 635430"/>
              <a:gd name="connsiteX37" fmla="*/ 75554 w 610425"/>
              <a:gd name="connsiteY37" fmla="*/ 379708 h 635430"/>
              <a:gd name="connsiteX38" fmla="*/ 60056 w 610425"/>
              <a:gd name="connsiteY38" fmla="*/ 356461 h 635430"/>
              <a:gd name="connsiteX39" fmla="*/ 60056 w 610425"/>
              <a:gd name="connsiteY39" fmla="*/ 201477 h 635430"/>
              <a:gd name="connsiteX40" fmla="*/ 67805 w 610425"/>
              <a:gd name="connsiteY40" fmla="*/ 178230 h 635430"/>
              <a:gd name="connsiteX41" fmla="*/ 83303 w 610425"/>
              <a:gd name="connsiteY41" fmla="*/ 154983 h 635430"/>
              <a:gd name="connsiteX42" fmla="*/ 0 w 610425"/>
              <a:gd name="connsiteY42" fmla="*/ 119224 h 635430"/>
              <a:gd name="connsiteX43" fmla="*/ 106551 w 610425"/>
              <a:gd name="connsiteY43" fmla="*/ 85240 h 635430"/>
              <a:gd name="connsiteX0" fmla="*/ 109366 w 613240"/>
              <a:gd name="connsiteY0" fmla="*/ 85240 h 635430"/>
              <a:gd name="connsiteX1" fmla="*/ 148111 w 613240"/>
              <a:gd name="connsiteY1" fmla="*/ 54244 h 635430"/>
              <a:gd name="connsiteX2" fmla="*/ 186857 w 613240"/>
              <a:gd name="connsiteY2" fmla="*/ 23247 h 635430"/>
              <a:gd name="connsiteX3" fmla="*/ 233352 w 613240"/>
              <a:gd name="connsiteY3" fmla="*/ 7749 h 635430"/>
              <a:gd name="connsiteX4" fmla="*/ 256599 w 613240"/>
              <a:gd name="connsiteY4" fmla="*/ 0 h 635430"/>
              <a:gd name="connsiteX5" fmla="*/ 310844 w 613240"/>
              <a:gd name="connsiteY5" fmla="*/ 7749 h 635430"/>
              <a:gd name="connsiteX6" fmla="*/ 357338 w 613240"/>
              <a:gd name="connsiteY6" fmla="*/ 23247 h 635430"/>
              <a:gd name="connsiteX7" fmla="*/ 365088 w 613240"/>
              <a:gd name="connsiteY7" fmla="*/ 46494 h 635430"/>
              <a:gd name="connsiteX8" fmla="*/ 380586 w 613240"/>
              <a:gd name="connsiteY8" fmla="*/ 61993 h 635430"/>
              <a:gd name="connsiteX9" fmla="*/ 396084 w 613240"/>
              <a:gd name="connsiteY9" fmla="*/ 85240 h 635430"/>
              <a:gd name="connsiteX10" fmla="*/ 403833 w 613240"/>
              <a:gd name="connsiteY10" fmla="*/ 108488 h 635430"/>
              <a:gd name="connsiteX11" fmla="*/ 419332 w 613240"/>
              <a:gd name="connsiteY11" fmla="*/ 123986 h 635430"/>
              <a:gd name="connsiteX12" fmla="*/ 442579 w 613240"/>
              <a:gd name="connsiteY12" fmla="*/ 185979 h 635430"/>
              <a:gd name="connsiteX13" fmla="*/ 473576 w 613240"/>
              <a:gd name="connsiteY13" fmla="*/ 278969 h 635430"/>
              <a:gd name="connsiteX14" fmla="*/ 481325 w 613240"/>
              <a:gd name="connsiteY14" fmla="*/ 302216 h 635430"/>
              <a:gd name="connsiteX15" fmla="*/ 489074 w 613240"/>
              <a:gd name="connsiteY15" fmla="*/ 325464 h 635430"/>
              <a:gd name="connsiteX16" fmla="*/ 520071 w 613240"/>
              <a:gd name="connsiteY16" fmla="*/ 371959 h 635430"/>
              <a:gd name="connsiteX17" fmla="*/ 535569 w 613240"/>
              <a:gd name="connsiteY17" fmla="*/ 418454 h 635430"/>
              <a:gd name="connsiteX18" fmla="*/ 543318 w 613240"/>
              <a:gd name="connsiteY18" fmla="*/ 441701 h 635430"/>
              <a:gd name="connsiteX19" fmla="*/ 558816 w 613240"/>
              <a:gd name="connsiteY19" fmla="*/ 457200 h 635430"/>
              <a:gd name="connsiteX20" fmla="*/ 589813 w 613240"/>
              <a:gd name="connsiteY20" fmla="*/ 503694 h 635430"/>
              <a:gd name="connsiteX21" fmla="*/ 597562 w 613240"/>
              <a:gd name="connsiteY21" fmla="*/ 534691 h 635430"/>
              <a:gd name="connsiteX22" fmla="*/ 613061 w 613240"/>
              <a:gd name="connsiteY22" fmla="*/ 550189 h 635430"/>
              <a:gd name="connsiteX23" fmla="*/ 589813 w 613240"/>
              <a:gd name="connsiteY23" fmla="*/ 596684 h 635430"/>
              <a:gd name="connsiteX24" fmla="*/ 574315 w 613240"/>
              <a:gd name="connsiteY24" fmla="*/ 612183 h 635430"/>
              <a:gd name="connsiteX25" fmla="*/ 481325 w 613240"/>
              <a:gd name="connsiteY25" fmla="*/ 635430 h 635430"/>
              <a:gd name="connsiteX26" fmla="*/ 419332 w 613240"/>
              <a:gd name="connsiteY26" fmla="*/ 627681 h 635430"/>
              <a:gd name="connsiteX27" fmla="*/ 380586 w 613240"/>
              <a:gd name="connsiteY27" fmla="*/ 604433 h 635430"/>
              <a:gd name="connsiteX28" fmla="*/ 334091 w 613240"/>
              <a:gd name="connsiteY28" fmla="*/ 588935 h 635430"/>
              <a:gd name="connsiteX29" fmla="*/ 279847 w 613240"/>
              <a:gd name="connsiteY29" fmla="*/ 573437 h 635430"/>
              <a:gd name="connsiteX30" fmla="*/ 233352 w 613240"/>
              <a:gd name="connsiteY30" fmla="*/ 550189 h 635430"/>
              <a:gd name="connsiteX31" fmla="*/ 210105 w 613240"/>
              <a:gd name="connsiteY31" fmla="*/ 534691 h 635430"/>
              <a:gd name="connsiteX32" fmla="*/ 163610 w 613240"/>
              <a:gd name="connsiteY32" fmla="*/ 519193 h 635430"/>
              <a:gd name="connsiteX33" fmla="*/ 140362 w 613240"/>
              <a:gd name="connsiteY33" fmla="*/ 511444 h 635430"/>
              <a:gd name="connsiteX34" fmla="*/ 124864 w 613240"/>
              <a:gd name="connsiteY34" fmla="*/ 495945 h 635430"/>
              <a:gd name="connsiteX35" fmla="*/ 109366 w 613240"/>
              <a:gd name="connsiteY35" fmla="*/ 449450 h 635430"/>
              <a:gd name="connsiteX36" fmla="*/ 93867 w 613240"/>
              <a:gd name="connsiteY36" fmla="*/ 433952 h 635430"/>
              <a:gd name="connsiteX37" fmla="*/ 78369 w 613240"/>
              <a:gd name="connsiteY37" fmla="*/ 379708 h 635430"/>
              <a:gd name="connsiteX38" fmla="*/ 62871 w 613240"/>
              <a:gd name="connsiteY38" fmla="*/ 356461 h 635430"/>
              <a:gd name="connsiteX39" fmla="*/ 62871 w 613240"/>
              <a:gd name="connsiteY39" fmla="*/ 201477 h 635430"/>
              <a:gd name="connsiteX40" fmla="*/ 70620 w 613240"/>
              <a:gd name="connsiteY40" fmla="*/ 178230 h 635430"/>
              <a:gd name="connsiteX41" fmla="*/ 393 w 613240"/>
              <a:gd name="connsiteY41" fmla="*/ 193083 h 635430"/>
              <a:gd name="connsiteX42" fmla="*/ 2815 w 613240"/>
              <a:gd name="connsiteY42" fmla="*/ 119224 h 635430"/>
              <a:gd name="connsiteX43" fmla="*/ 109366 w 613240"/>
              <a:gd name="connsiteY43" fmla="*/ 85240 h 635430"/>
              <a:gd name="connsiteX0" fmla="*/ 108973 w 612847"/>
              <a:gd name="connsiteY0" fmla="*/ 85240 h 635430"/>
              <a:gd name="connsiteX1" fmla="*/ 147718 w 612847"/>
              <a:gd name="connsiteY1" fmla="*/ 54244 h 635430"/>
              <a:gd name="connsiteX2" fmla="*/ 186464 w 612847"/>
              <a:gd name="connsiteY2" fmla="*/ 23247 h 635430"/>
              <a:gd name="connsiteX3" fmla="*/ 232959 w 612847"/>
              <a:gd name="connsiteY3" fmla="*/ 7749 h 635430"/>
              <a:gd name="connsiteX4" fmla="*/ 256206 w 612847"/>
              <a:gd name="connsiteY4" fmla="*/ 0 h 635430"/>
              <a:gd name="connsiteX5" fmla="*/ 310451 w 612847"/>
              <a:gd name="connsiteY5" fmla="*/ 7749 h 635430"/>
              <a:gd name="connsiteX6" fmla="*/ 356945 w 612847"/>
              <a:gd name="connsiteY6" fmla="*/ 23247 h 635430"/>
              <a:gd name="connsiteX7" fmla="*/ 364695 w 612847"/>
              <a:gd name="connsiteY7" fmla="*/ 46494 h 635430"/>
              <a:gd name="connsiteX8" fmla="*/ 380193 w 612847"/>
              <a:gd name="connsiteY8" fmla="*/ 61993 h 635430"/>
              <a:gd name="connsiteX9" fmla="*/ 395691 w 612847"/>
              <a:gd name="connsiteY9" fmla="*/ 85240 h 635430"/>
              <a:gd name="connsiteX10" fmla="*/ 403440 w 612847"/>
              <a:gd name="connsiteY10" fmla="*/ 108488 h 635430"/>
              <a:gd name="connsiteX11" fmla="*/ 418939 w 612847"/>
              <a:gd name="connsiteY11" fmla="*/ 123986 h 635430"/>
              <a:gd name="connsiteX12" fmla="*/ 442186 w 612847"/>
              <a:gd name="connsiteY12" fmla="*/ 185979 h 635430"/>
              <a:gd name="connsiteX13" fmla="*/ 473183 w 612847"/>
              <a:gd name="connsiteY13" fmla="*/ 278969 h 635430"/>
              <a:gd name="connsiteX14" fmla="*/ 480932 w 612847"/>
              <a:gd name="connsiteY14" fmla="*/ 302216 h 635430"/>
              <a:gd name="connsiteX15" fmla="*/ 488681 w 612847"/>
              <a:gd name="connsiteY15" fmla="*/ 325464 h 635430"/>
              <a:gd name="connsiteX16" fmla="*/ 519678 w 612847"/>
              <a:gd name="connsiteY16" fmla="*/ 371959 h 635430"/>
              <a:gd name="connsiteX17" fmla="*/ 535176 w 612847"/>
              <a:gd name="connsiteY17" fmla="*/ 418454 h 635430"/>
              <a:gd name="connsiteX18" fmla="*/ 542925 w 612847"/>
              <a:gd name="connsiteY18" fmla="*/ 441701 h 635430"/>
              <a:gd name="connsiteX19" fmla="*/ 558423 w 612847"/>
              <a:gd name="connsiteY19" fmla="*/ 457200 h 635430"/>
              <a:gd name="connsiteX20" fmla="*/ 589420 w 612847"/>
              <a:gd name="connsiteY20" fmla="*/ 503694 h 635430"/>
              <a:gd name="connsiteX21" fmla="*/ 597169 w 612847"/>
              <a:gd name="connsiteY21" fmla="*/ 534691 h 635430"/>
              <a:gd name="connsiteX22" fmla="*/ 612668 w 612847"/>
              <a:gd name="connsiteY22" fmla="*/ 550189 h 635430"/>
              <a:gd name="connsiteX23" fmla="*/ 589420 w 612847"/>
              <a:gd name="connsiteY23" fmla="*/ 596684 h 635430"/>
              <a:gd name="connsiteX24" fmla="*/ 573922 w 612847"/>
              <a:gd name="connsiteY24" fmla="*/ 612183 h 635430"/>
              <a:gd name="connsiteX25" fmla="*/ 480932 w 612847"/>
              <a:gd name="connsiteY25" fmla="*/ 635430 h 635430"/>
              <a:gd name="connsiteX26" fmla="*/ 418939 w 612847"/>
              <a:gd name="connsiteY26" fmla="*/ 627681 h 635430"/>
              <a:gd name="connsiteX27" fmla="*/ 380193 w 612847"/>
              <a:gd name="connsiteY27" fmla="*/ 604433 h 635430"/>
              <a:gd name="connsiteX28" fmla="*/ 333698 w 612847"/>
              <a:gd name="connsiteY28" fmla="*/ 588935 h 635430"/>
              <a:gd name="connsiteX29" fmla="*/ 279454 w 612847"/>
              <a:gd name="connsiteY29" fmla="*/ 573437 h 635430"/>
              <a:gd name="connsiteX30" fmla="*/ 232959 w 612847"/>
              <a:gd name="connsiteY30" fmla="*/ 550189 h 635430"/>
              <a:gd name="connsiteX31" fmla="*/ 209712 w 612847"/>
              <a:gd name="connsiteY31" fmla="*/ 534691 h 635430"/>
              <a:gd name="connsiteX32" fmla="*/ 163217 w 612847"/>
              <a:gd name="connsiteY32" fmla="*/ 519193 h 635430"/>
              <a:gd name="connsiteX33" fmla="*/ 139969 w 612847"/>
              <a:gd name="connsiteY33" fmla="*/ 511444 h 635430"/>
              <a:gd name="connsiteX34" fmla="*/ 124471 w 612847"/>
              <a:gd name="connsiteY34" fmla="*/ 495945 h 635430"/>
              <a:gd name="connsiteX35" fmla="*/ 108973 w 612847"/>
              <a:gd name="connsiteY35" fmla="*/ 449450 h 635430"/>
              <a:gd name="connsiteX36" fmla="*/ 93474 w 612847"/>
              <a:gd name="connsiteY36" fmla="*/ 433952 h 635430"/>
              <a:gd name="connsiteX37" fmla="*/ 77976 w 612847"/>
              <a:gd name="connsiteY37" fmla="*/ 379708 h 635430"/>
              <a:gd name="connsiteX38" fmla="*/ 62478 w 612847"/>
              <a:gd name="connsiteY38" fmla="*/ 356461 h 635430"/>
              <a:gd name="connsiteX39" fmla="*/ 62478 w 612847"/>
              <a:gd name="connsiteY39" fmla="*/ 201477 h 635430"/>
              <a:gd name="connsiteX40" fmla="*/ 0 w 612847"/>
              <a:gd name="connsiteY40" fmla="*/ 193083 h 635430"/>
              <a:gd name="connsiteX41" fmla="*/ 2422 w 612847"/>
              <a:gd name="connsiteY41" fmla="*/ 119224 h 635430"/>
              <a:gd name="connsiteX42" fmla="*/ 108973 w 612847"/>
              <a:gd name="connsiteY42" fmla="*/ 85240 h 635430"/>
              <a:gd name="connsiteX0" fmla="*/ 108973 w 612847"/>
              <a:gd name="connsiteY0" fmla="*/ 85240 h 635430"/>
              <a:gd name="connsiteX1" fmla="*/ 147718 w 612847"/>
              <a:gd name="connsiteY1" fmla="*/ 54244 h 635430"/>
              <a:gd name="connsiteX2" fmla="*/ 186464 w 612847"/>
              <a:gd name="connsiteY2" fmla="*/ 23247 h 635430"/>
              <a:gd name="connsiteX3" fmla="*/ 232959 w 612847"/>
              <a:gd name="connsiteY3" fmla="*/ 7749 h 635430"/>
              <a:gd name="connsiteX4" fmla="*/ 256206 w 612847"/>
              <a:gd name="connsiteY4" fmla="*/ 0 h 635430"/>
              <a:gd name="connsiteX5" fmla="*/ 310451 w 612847"/>
              <a:gd name="connsiteY5" fmla="*/ 7749 h 635430"/>
              <a:gd name="connsiteX6" fmla="*/ 356945 w 612847"/>
              <a:gd name="connsiteY6" fmla="*/ 23247 h 635430"/>
              <a:gd name="connsiteX7" fmla="*/ 364695 w 612847"/>
              <a:gd name="connsiteY7" fmla="*/ 46494 h 635430"/>
              <a:gd name="connsiteX8" fmla="*/ 380193 w 612847"/>
              <a:gd name="connsiteY8" fmla="*/ 61993 h 635430"/>
              <a:gd name="connsiteX9" fmla="*/ 395691 w 612847"/>
              <a:gd name="connsiteY9" fmla="*/ 85240 h 635430"/>
              <a:gd name="connsiteX10" fmla="*/ 403440 w 612847"/>
              <a:gd name="connsiteY10" fmla="*/ 108488 h 635430"/>
              <a:gd name="connsiteX11" fmla="*/ 418939 w 612847"/>
              <a:gd name="connsiteY11" fmla="*/ 123986 h 635430"/>
              <a:gd name="connsiteX12" fmla="*/ 442186 w 612847"/>
              <a:gd name="connsiteY12" fmla="*/ 185979 h 635430"/>
              <a:gd name="connsiteX13" fmla="*/ 473183 w 612847"/>
              <a:gd name="connsiteY13" fmla="*/ 278969 h 635430"/>
              <a:gd name="connsiteX14" fmla="*/ 480932 w 612847"/>
              <a:gd name="connsiteY14" fmla="*/ 302216 h 635430"/>
              <a:gd name="connsiteX15" fmla="*/ 488681 w 612847"/>
              <a:gd name="connsiteY15" fmla="*/ 325464 h 635430"/>
              <a:gd name="connsiteX16" fmla="*/ 519678 w 612847"/>
              <a:gd name="connsiteY16" fmla="*/ 371959 h 635430"/>
              <a:gd name="connsiteX17" fmla="*/ 535176 w 612847"/>
              <a:gd name="connsiteY17" fmla="*/ 418454 h 635430"/>
              <a:gd name="connsiteX18" fmla="*/ 542925 w 612847"/>
              <a:gd name="connsiteY18" fmla="*/ 441701 h 635430"/>
              <a:gd name="connsiteX19" fmla="*/ 558423 w 612847"/>
              <a:gd name="connsiteY19" fmla="*/ 457200 h 635430"/>
              <a:gd name="connsiteX20" fmla="*/ 589420 w 612847"/>
              <a:gd name="connsiteY20" fmla="*/ 503694 h 635430"/>
              <a:gd name="connsiteX21" fmla="*/ 597169 w 612847"/>
              <a:gd name="connsiteY21" fmla="*/ 534691 h 635430"/>
              <a:gd name="connsiteX22" fmla="*/ 612668 w 612847"/>
              <a:gd name="connsiteY22" fmla="*/ 550189 h 635430"/>
              <a:gd name="connsiteX23" fmla="*/ 589420 w 612847"/>
              <a:gd name="connsiteY23" fmla="*/ 596684 h 635430"/>
              <a:gd name="connsiteX24" fmla="*/ 573922 w 612847"/>
              <a:gd name="connsiteY24" fmla="*/ 612183 h 635430"/>
              <a:gd name="connsiteX25" fmla="*/ 480932 w 612847"/>
              <a:gd name="connsiteY25" fmla="*/ 635430 h 635430"/>
              <a:gd name="connsiteX26" fmla="*/ 418939 w 612847"/>
              <a:gd name="connsiteY26" fmla="*/ 627681 h 635430"/>
              <a:gd name="connsiteX27" fmla="*/ 380193 w 612847"/>
              <a:gd name="connsiteY27" fmla="*/ 604433 h 635430"/>
              <a:gd name="connsiteX28" fmla="*/ 333698 w 612847"/>
              <a:gd name="connsiteY28" fmla="*/ 588935 h 635430"/>
              <a:gd name="connsiteX29" fmla="*/ 279454 w 612847"/>
              <a:gd name="connsiteY29" fmla="*/ 573437 h 635430"/>
              <a:gd name="connsiteX30" fmla="*/ 232959 w 612847"/>
              <a:gd name="connsiteY30" fmla="*/ 550189 h 635430"/>
              <a:gd name="connsiteX31" fmla="*/ 209712 w 612847"/>
              <a:gd name="connsiteY31" fmla="*/ 534691 h 635430"/>
              <a:gd name="connsiteX32" fmla="*/ 163217 w 612847"/>
              <a:gd name="connsiteY32" fmla="*/ 519193 h 635430"/>
              <a:gd name="connsiteX33" fmla="*/ 139969 w 612847"/>
              <a:gd name="connsiteY33" fmla="*/ 511444 h 635430"/>
              <a:gd name="connsiteX34" fmla="*/ 124471 w 612847"/>
              <a:gd name="connsiteY34" fmla="*/ 495945 h 635430"/>
              <a:gd name="connsiteX35" fmla="*/ 108973 w 612847"/>
              <a:gd name="connsiteY35" fmla="*/ 449450 h 635430"/>
              <a:gd name="connsiteX36" fmla="*/ 93474 w 612847"/>
              <a:gd name="connsiteY36" fmla="*/ 433952 h 635430"/>
              <a:gd name="connsiteX37" fmla="*/ 77976 w 612847"/>
              <a:gd name="connsiteY37" fmla="*/ 379708 h 635430"/>
              <a:gd name="connsiteX38" fmla="*/ 62478 w 612847"/>
              <a:gd name="connsiteY38" fmla="*/ 356461 h 635430"/>
              <a:gd name="connsiteX39" fmla="*/ 0 w 612847"/>
              <a:gd name="connsiteY39" fmla="*/ 193083 h 635430"/>
              <a:gd name="connsiteX40" fmla="*/ 2422 w 612847"/>
              <a:gd name="connsiteY40" fmla="*/ 119224 h 635430"/>
              <a:gd name="connsiteX41" fmla="*/ 108973 w 612847"/>
              <a:gd name="connsiteY41" fmla="*/ 85240 h 635430"/>
              <a:gd name="connsiteX0" fmla="*/ 2422 w 612847"/>
              <a:gd name="connsiteY0" fmla="*/ 119224 h 635430"/>
              <a:gd name="connsiteX1" fmla="*/ 147718 w 612847"/>
              <a:gd name="connsiteY1" fmla="*/ 54244 h 635430"/>
              <a:gd name="connsiteX2" fmla="*/ 186464 w 612847"/>
              <a:gd name="connsiteY2" fmla="*/ 23247 h 635430"/>
              <a:gd name="connsiteX3" fmla="*/ 232959 w 612847"/>
              <a:gd name="connsiteY3" fmla="*/ 7749 h 635430"/>
              <a:gd name="connsiteX4" fmla="*/ 256206 w 612847"/>
              <a:gd name="connsiteY4" fmla="*/ 0 h 635430"/>
              <a:gd name="connsiteX5" fmla="*/ 310451 w 612847"/>
              <a:gd name="connsiteY5" fmla="*/ 7749 h 635430"/>
              <a:gd name="connsiteX6" fmla="*/ 356945 w 612847"/>
              <a:gd name="connsiteY6" fmla="*/ 23247 h 635430"/>
              <a:gd name="connsiteX7" fmla="*/ 364695 w 612847"/>
              <a:gd name="connsiteY7" fmla="*/ 46494 h 635430"/>
              <a:gd name="connsiteX8" fmla="*/ 380193 w 612847"/>
              <a:gd name="connsiteY8" fmla="*/ 61993 h 635430"/>
              <a:gd name="connsiteX9" fmla="*/ 395691 w 612847"/>
              <a:gd name="connsiteY9" fmla="*/ 85240 h 635430"/>
              <a:gd name="connsiteX10" fmla="*/ 403440 w 612847"/>
              <a:gd name="connsiteY10" fmla="*/ 108488 h 635430"/>
              <a:gd name="connsiteX11" fmla="*/ 418939 w 612847"/>
              <a:gd name="connsiteY11" fmla="*/ 123986 h 635430"/>
              <a:gd name="connsiteX12" fmla="*/ 442186 w 612847"/>
              <a:gd name="connsiteY12" fmla="*/ 185979 h 635430"/>
              <a:gd name="connsiteX13" fmla="*/ 473183 w 612847"/>
              <a:gd name="connsiteY13" fmla="*/ 278969 h 635430"/>
              <a:gd name="connsiteX14" fmla="*/ 480932 w 612847"/>
              <a:gd name="connsiteY14" fmla="*/ 302216 h 635430"/>
              <a:gd name="connsiteX15" fmla="*/ 488681 w 612847"/>
              <a:gd name="connsiteY15" fmla="*/ 325464 h 635430"/>
              <a:gd name="connsiteX16" fmla="*/ 519678 w 612847"/>
              <a:gd name="connsiteY16" fmla="*/ 371959 h 635430"/>
              <a:gd name="connsiteX17" fmla="*/ 535176 w 612847"/>
              <a:gd name="connsiteY17" fmla="*/ 418454 h 635430"/>
              <a:gd name="connsiteX18" fmla="*/ 542925 w 612847"/>
              <a:gd name="connsiteY18" fmla="*/ 441701 h 635430"/>
              <a:gd name="connsiteX19" fmla="*/ 558423 w 612847"/>
              <a:gd name="connsiteY19" fmla="*/ 457200 h 635430"/>
              <a:gd name="connsiteX20" fmla="*/ 589420 w 612847"/>
              <a:gd name="connsiteY20" fmla="*/ 503694 h 635430"/>
              <a:gd name="connsiteX21" fmla="*/ 597169 w 612847"/>
              <a:gd name="connsiteY21" fmla="*/ 534691 h 635430"/>
              <a:gd name="connsiteX22" fmla="*/ 612668 w 612847"/>
              <a:gd name="connsiteY22" fmla="*/ 550189 h 635430"/>
              <a:gd name="connsiteX23" fmla="*/ 589420 w 612847"/>
              <a:gd name="connsiteY23" fmla="*/ 596684 h 635430"/>
              <a:gd name="connsiteX24" fmla="*/ 573922 w 612847"/>
              <a:gd name="connsiteY24" fmla="*/ 612183 h 635430"/>
              <a:gd name="connsiteX25" fmla="*/ 480932 w 612847"/>
              <a:gd name="connsiteY25" fmla="*/ 635430 h 635430"/>
              <a:gd name="connsiteX26" fmla="*/ 418939 w 612847"/>
              <a:gd name="connsiteY26" fmla="*/ 627681 h 635430"/>
              <a:gd name="connsiteX27" fmla="*/ 380193 w 612847"/>
              <a:gd name="connsiteY27" fmla="*/ 604433 h 635430"/>
              <a:gd name="connsiteX28" fmla="*/ 333698 w 612847"/>
              <a:gd name="connsiteY28" fmla="*/ 588935 h 635430"/>
              <a:gd name="connsiteX29" fmla="*/ 279454 w 612847"/>
              <a:gd name="connsiteY29" fmla="*/ 573437 h 635430"/>
              <a:gd name="connsiteX30" fmla="*/ 232959 w 612847"/>
              <a:gd name="connsiteY30" fmla="*/ 550189 h 635430"/>
              <a:gd name="connsiteX31" fmla="*/ 209712 w 612847"/>
              <a:gd name="connsiteY31" fmla="*/ 534691 h 635430"/>
              <a:gd name="connsiteX32" fmla="*/ 163217 w 612847"/>
              <a:gd name="connsiteY32" fmla="*/ 519193 h 635430"/>
              <a:gd name="connsiteX33" fmla="*/ 139969 w 612847"/>
              <a:gd name="connsiteY33" fmla="*/ 511444 h 635430"/>
              <a:gd name="connsiteX34" fmla="*/ 124471 w 612847"/>
              <a:gd name="connsiteY34" fmla="*/ 495945 h 635430"/>
              <a:gd name="connsiteX35" fmla="*/ 108973 w 612847"/>
              <a:gd name="connsiteY35" fmla="*/ 449450 h 635430"/>
              <a:gd name="connsiteX36" fmla="*/ 93474 w 612847"/>
              <a:gd name="connsiteY36" fmla="*/ 433952 h 635430"/>
              <a:gd name="connsiteX37" fmla="*/ 77976 w 612847"/>
              <a:gd name="connsiteY37" fmla="*/ 379708 h 635430"/>
              <a:gd name="connsiteX38" fmla="*/ 62478 w 612847"/>
              <a:gd name="connsiteY38" fmla="*/ 356461 h 635430"/>
              <a:gd name="connsiteX39" fmla="*/ 0 w 612847"/>
              <a:gd name="connsiteY39" fmla="*/ 193083 h 635430"/>
              <a:gd name="connsiteX40" fmla="*/ 2422 w 612847"/>
              <a:gd name="connsiteY40" fmla="*/ 119224 h 635430"/>
              <a:gd name="connsiteX0" fmla="*/ 2422 w 612847"/>
              <a:gd name="connsiteY0" fmla="*/ 119224 h 635430"/>
              <a:gd name="connsiteX1" fmla="*/ 186464 w 612847"/>
              <a:gd name="connsiteY1" fmla="*/ 23247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0932 w 612847"/>
              <a:gd name="connsiteY13" fmla="*/ 302216 h 635430"/>
              <a:gd name="connsiteX14" fmla="*/ 488681 w 612847"/>
              <a:gd name="connsiteY14" fmla="*/ 325464 h 635430"/>
              <a:gd name="connsiteX15" fmla="*/ 519678 w 612847"/>
              <a:gd name="connsiteY15" fmla="*/ 371959 h 635430"/>
              <a:gd name="connsiteX16" fmla="*/ 535176 w 612847"/>
              <a:gd name="connsiteY16" fmla="*/ 418454 h 635430"/>
              <a:gd name="connsiteX17" fmla="*/ 542925 w 612847"/>
              <a:gd name="connsiteY17" fmla="*/ 441701 h 635430"/>
              <a:gd name="connsiteX18" fmla="*/ 558423 w 612847"/>
              <a:gd name="connsiteY18" fmla="*/ 457200 h 635430"/>
              <a:gd name="connsiteX19" fmla="*/ 589420 w 612847"/>
              <a:gd name="connsiteY19" fmla="*/ 503694 h 635430"/>
              <a:gd name="connsiteX20" fmla="*/ 597169 w 612847"/>
              <a:gd name="connsiteY20" fmla="*/ 534691 h 635430"/>
              <a:gd name="connsiteX21" fmla="*/ 612668 w 612847"/>
              <a:gd name="connsiteY21" fmla="*/ 550189 h 635430"/>
              <a:gd name="connsiteX22" fmla="*/ 589420 w 612847"/>
              <a:gd name="connsiteY22" fmla="*/ 596684 h 635430"/>
              <a:gd name="connsiteX23" fmla="*/ 573922 w 612847"/>
              <a:gd name="connsiteY23" fmla="*/ 612183 h 635430"/>
              <a:gd name="connsiteX24" fmla="*/ 480932 w 612847"/>
              <a:gd name="connsiteY24" fmla="*/ 635430 h 635430"/>
              <a:gd name="connsiteX25" fmla="*/ 418939 w 612847"/>
              <a:gd name="connsiteY25" fmla="*/ 627681 h 635430"/>
              <a:gd name="connsiteX26" fmla="*/ 380193 w 612847"/>
              <a:gd name="connsiteY26" fmla="*/ 604433 h 635430"/>
              <a:gd name="connsiteX27" fmla="*/ 333698 w 612847"/>
              <a:gd name="connsiteY27" fmla="*/ 588935 h 635430"/>
              <a:gd name="connsiteX28" fmla="*/ 279454 w 612847"/>
              <a:gd name="connsiteY28" fmla="*/ 573437 h 635430"/>
              <a:gd name="connsiteX29" fmla="*/ 232959 w 612847"/>
              <a:gd name="connsiteY29" fmla="*/ 550189 h 635430"/>
              <a:gd name="connsiteX30" fmla="*/ 209712 w 612847"/>
              <a:gd name="connsiteY30" fmla="*/ 534691 h 635430"/>
              <a:gd name="connsiteX31" fmla="*/ 163217 w 612847"/>
              <a:gd name="connsiteY31" fmla="*/ 519193 h 635430"/>
              <a:gd name="connsiteX32" fmla="*/ 139969 w 612847"/>
              <a:gd name="connsiteY32" fmla="*/ 511444 h 635430"/>
              <a:gd name="connsiteX33" fmla="*/ 124471 w 612847"/>
              <a:gd name="connsiteY33" fmla="*/ 495945 h 635430"/>
              <a:gd name="connsiteX34" fmla="*/ 108973 w 612847"/>
              <a:gd name="connsiteY34" fmla="*/ 449450 h 635430"/>
              <a:gd name="connsiteX35" fmla="*/ 93474 w 612847"/>
              <a:gd name="connsiteY35" fmla="*/ 433952 h 635430"/>
              <a:gd name="connsiteX36" fmla="*/ 77976 w 612847"/>
              <a:gd name="connsiteY36" fmla="*/ 379708 h 635430"/>
              <a:gd name="connsiteX37" fmla="*/ 62478 w 612847"/>
              <a:gd name="connsiteY37" fmla="*/ 356461 h 635430"/>
              <a:gd name="connsiteX38" fmla="*/ 0 w 612847"/>
              <a:gd name="connsiteY38" fmla="*/ 193083 h 635430"/>
              <a:gd name="connsiteX39" fmla="*/ 2422 w 612847"/>
              <a:gd name="connsiteY39" fmla="*/ 119224 h 635430"/>
              <a:gd name="connsiteX0" fmla="*/ 2422 w 612847"/>
              <a:gd name="connsiteY0" fmla="*/ 119224 h 635430"/>
              <a:gd name="connsiteX1" fmla="*/ 115026 w 612847"/>
              <a:gd name="connsiteY1" fmla="*/ 37534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0932 w 612847"/>
              <a:gd name="connsiteY13" fmla="*/ 302216 h 635430"/>
              <a:gd name="connsiteX14" fmla="*/ 488681 w 612847"/>
              <a:gd name="connsiteY14" fmla="*/ 325464 h 635430"/>
              <a:gd name="connsiteX15" fmla="*/ 519678 w 612847"/>
              <a:gd name="connsiteY15" fmla="*/ 371959 h 635430"/>
              <a:gd name="connsiteX16" fmla="*/ 535176 w 612847"/>
              <a:gd name="connsiteY16" fmla="*/ 418454 h 635430"/>
              <a:gd name="connsiteX17" fmla="*/ 542925 w 612847"/>
              <a:gd name="connsiteY17" fmla="*/ 441701 h 635430"/>
              <a:gd name="connsiteX18" fmla="*/ 558423 w 612847"/>
              <a:gd name="connsiteY18" fmla="*/ 457200 h 635430"/>
              <a:gd name="connsiteX19" fmla="*/ 589420 w 612847"/>
              <a:gd name="connsiteY19" fmla="*/ 503694 h 635430"/>
              <a:gd name="connsiteX20" fmla="*/ 597169 w 612847"/>
              <a:gd name="connsiteY20" fmla="*/ 534691 h 635430"/>
              <a:gd name="connsiteX21" fmla="*/ 612668 w 612847"/>
              <a:gd name="connsiteY21" fmla="*/ 550189 h 635430"/>
              <a:gd name="connsiteX22" fmla="*/ 589420 w 612847"/>
              <a:gd name="connsiteY22" fmla="*/ 596684 h 635430"/>
              <a:gd name="connsiteX23" fmla="*/ 573922 w 612847"/>
              <a:gd name="connsiteY23" fmla="*/ 612183 h 635430"/>
              <a:gd name="connsiteX24" fmla="*/ 480932 w 612847"/>
              <a:gd name="connsiteY24" fmla="*/ 635430 h 635430"/>
              <a:gd name="connsiteX25" fmla="*/ 418939 w 612847"/>
              <a:gd name="connsiteY25" fmla="*/ 627681 h 635430"/>
              <a:gd name="connsiteX26" fmla="*/ 380193 w 612847"/>
              <a:gd name="connsiteY26" fmla="*/ 604433 h 635430"/>
              <a:gd name="connsiteX27" fmla="*/ 333698 w 612847"/>
              <a:gd name="connsiteY27" fmla="*/ 588935 h 635430"/>
              <a:gd name="connsiteX28" fmla="*/ 279454 w 612847"/>
              <a:gd name="connsiteY28" fmla="*/ 573437 h 635430"/>
              <a:gd name="connsiteX29" fmla="*/ 232959 w 612847"/>
              <a:gd name="connsiteY29" fmla="*/ 550189 h 635430"/>
              <a:gd name="connsiteX30" fmla="*/ 209712 w 612847"/>
              <a:gd name="connsiteY30" fmla="*/ 534691 h 635430"/>
              <a:gd name="connsiteX31" fmla="*/ 163217 w 612847"/>
              <a:gd name="connsiteY31" fmla="*/ 519193 h 635430"/>
              <a:gd name="connsiteX32" fmla="*/ 139969 w 612847"/>
              <a:gd name="connsiteY32" fmla="*/ 511444 h 635430"/>
              <a:gd name="connsiteX33" fmla="*/ 124471 w 612847"/>
              <a:gd name="connsiteY33" fmla="*/ 495945 h 635430"/>
              <a:gd name="connsiteX34" fmla="*/ 108973 w 612847"/>
              <a:gd name="connsiteY34" fmla="*/ 449450 h 635430"/>
              <a:gd name="connsiteX35" fmla="*/ 93474 w 612847"/>
              <a:gd name="connsiteY35" fmla="*/ 433952 h 635430"/>
              <a:gd name="connsiteX36" fmla="*/ 77976 w 612847"/>
              <a:gd name="connsiteY36" fmla="*/ 379708 h 635430"/>
              <a:gd name="connsiteX37" fmla="*/ 62478 w 612847"/>
              <a:gd name="connsiteY37" fmla="*/ 356461 h 635430"/>
              <a:gd name="connsiteX38" fmla="*/ 0 w 612847"/>
              <a:gd name="connsiteY38" fmla="*/ 193083 h 635430"/>
              <a:gd name="connsiteX39" fmla="*/ 2422 w 612847"/>
              <a:gd name="connsiteY39" fmla="*/ 119224 h 635430"/>
              <a:gd name="connsiteX0" fmla="*/ 2422 w 612847"/>
              <a:gd name="connsiteY0" fmla="*/ 119224 h 635430"/>
              <a:gd name="connsiteX1" fmla="*/ 115026 w 612847"/>
              <a:gd name="connsiteY1" fmla="*/ 37534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8681 w 612847"/>
              <a:gd name="connsiteY13" fmla="*/ 325464 h 635430"/>
              <a:gd name="connsiteX14" fmla="*/ 519678 w 612847"/>
              <a:gd name="connsiteY14" fmla="*/ 371959 h 635430"/>
              <a:gd name="connsiteX15" fmla="*/ 535176 w 612847"/>
              <a:gd name="connsiteY15" fmla="*/ 418454 h 635430"/>
              <a:gd name="connsiteX16" fmla="*/ 542925 w 612847"/>
              <a:gd name="connsiteY16" fmla="*/ 441701 h 635430"/>
              <a:gd name="connsiteX17" fmla="*/ 558423 w 612847"/>
              <a:gd name="connsiteY17" fmla="*/ 457200 h 635430"/>
              <a:gd name="connsiteX18" fmla="*/ 589420 w 612847"/>
              <a:gd name="connsiteY18" fmla="*/ 503694 h 635430"/>
              <a:gd name="connsiteX19" fmla="*/ 597169 w 612847"/>
              <a:gd name="connsiteY19" fmla="*/ 534691 h 635430"/>
              <a:gd name="connsiteX20" fmla="*/ 612668 w 612847"/>
              <a:gd name="connsiteY20" fmla="*/ 550189 h 635430"/>
              <a:gd name="connsiteX21" fmla="*/ 589420 w 612847"/>
              <a:gd name="connsiteY21" fmla="*/ 596684 h 635430"/>
              <a:gd name="connsiteX22" fmla="*/ 573922 w 612847"/>
              <a:gd name="connsiteY22" fmla="*/ 612183 h 635430"/>
              <a:gd name="connsiteX23" fmla="*/ 480932 w 612847"/>
              <a:gd name="connsiteY23" fmla="*/ 635430 h 635430"/>
              <a:gd name="connsiteX24" fmla="*/ 418939 w 612847"/>
              <a:gd name="connsiteY24" fmla="*/ 627681 h 635430"/>
              <a:gd name="connsiteX25" fmla="*/ 380193 w 612847"/>
              <a:gd name="connsiteY25" fmla="*/ 604433 h 635430"/>
              <a:gd name="connsiteX26" fmla="*/ 333698 w 612847"/>
              <a:gd name="connsiteY26" fmla="*/ 588935 h 635430"/>
              <a:gd name="connsiteX27" fmla="*/ 279454 w 612847"/>
              <a:gd name="connsiteY27" fmla="*/ 573437 h 635430"/>
              <a:gd name="connsiteX28" fmla="*/ 232959 w 612847"/>
              <a:gd name="connsiteY28" fmla="*/ 550189 h 635430"/>
              <a:gd name="connsiteX29" fmla="*/ 209712 w 612847"/>
              <a:gd name="connsiteY29" fmla="*/ 534691 h 635430"/>
              <a:gd name="connsiteX30" fmla="*/ 163217 w 612847"/>
              <a:gd name="connsiteY30" fmla="*/ 519193 h 635430"/>
              <a:gd name="connsiteX31" fmla="*/ 139969 w 612847"/>
              <a:gd name="connsiteY31" fmla="*/ 511444 h 635430"/>
              <a:gd name="connsiteX32" fmla="*/ 124471 w 612847"/>
              <a:gd name="connsiteY32" fmla="*/ 495945 h 635430"/>
              <a:gd name="connsiteX33" fmla="*/ 108973 w 612847"/>
              <a:gd name="connsiteY33" fmla="*/ 449450 h 635430"/>
              <a:gd name="connsiteX34" fmla="*/ 93474 w 612847"/>
              <a:gd name="connsiteY34" fmla="*/ 433952 h 635430"/>
              <a:gd name="connsiteX35" fmla="*/ 77976 w 612847"/>
              <a:gd name="connsiteY35" fmla="*/ 379708 h 635430"/>
              <a:gd name="connsiteX36" fmla="*/ 62478 w 612847"/>
              <a:gd name="connsiteY36" fmla="*/ 356461 h 635430"/>
              <a:gd name="connsiteX37" fmla="*/ 0 w 612847"/>
              <a:gd name="connsiteY37" fmla="*/ 193083 h 635430"/>
              <a:gd name="connsiteX38" fmla="*/ 2422 w 612847"/>
              <a:gd name="connsiteY38" fmla="*/ 119224 h 635430"/>
              <a:gd name="connsiteX0" fmla="*/ 2422 w 612847"/>
              <a:gd name="connsiteY0" fmla="*/ 119224 h 635430"/>
              <a:gd name="connsiteX1" fmla="*/ 115026 w 612847"/>
              <a:gd name="connsiteY1" fmla="*/ 37534 h 635430"/>
              <a:gd name="connsiteX2" fmla="*/ 232959 w 612847"/>
              <a:gd name="connsiteY2" fmla="*/ 7749 h 635430"/>
              <a:gd name="connsiteX3" fmla="*/ 256206 w 612847"/>
              <a:gd name="connsiteY3" fmla="*/ 0 h 635430"/>
              <a:gd name="connsiteX4" fmla="*/ 310451 w 612847"/>
              <a:gd name="connsiteY4" fmla="*/ 7749 h 635430"/>
              <a:gd name="connsiteX5" fmla="*/ 356945 w 612847"/>
              <a:gd name="connsiteY5" fmla="*/ 23247 h 635430"/>
              <a:gd name="connsiteX6" fmla="*/ 364695 w 612847"/>
              <a:gd name="connsiteY6" fmla="*/ 46494 h 635430"/>
              <a:gd name="connsiteX7" fmla="*/ 380193 w 612847"/>
              <a:gd name="connsiteY7" fmla="*/ 61993 h 635430"/>
              <a:gd name="connsiteX8" fmla="*/ 395691 w 612847"/>
              <a:gd name="connsiteY8" fmla="*/ 85240 h 635430"/>
              <a:gd name="connsiteX9" fmla="*/ 403440 w 612847"/>
              <a:gd name="connsiteY9" fmla="*/ 108488 h 635430"/>
              <a:gd name="connsiteX10" fmla="*/ 418939 w 612847"/>
              <a:gd name="connsiteY10" fmla="*/ 123986 h 635430"/>
              <a:gd name="connsiteX11" fmla="*/ 442186 w 612847"/>
              <a:gd name="connsiteY11" fmla="*/ 185979 h 635430"/>
              <a:gd name="connsiteX12" fmla="*/ 473183 w 612847"/>
              <a:gd name="connsiteY12" fmla="*/ 278969 h 635430"/>
              <a:gd name="connsiteX13" fmla="*/ 488681 w 612847"/>
              <a:gd name="connsiteY13" fmla="*/ 325464 h 635430"/>
              <a:gd name="connsiteX14" fmla="*/ 519678 w 612847"/>
              <a:gd name="connsiteY14" fmla="*/ 371959 h 635430"/>
              <a:gd name="connsiteX15" fmla="*/ 535176 w 612847"/>
              <a:gd name="connsiteY15" fmla="*/ 418454 h 635430"/>
              <a:gd name="connsiteX16" fmla="*/ 558423 w 612847"/>
              <a:gd name="connsiteY16" fmla="*/ 457200 h 635430"/>
              <a:gd name="connsiteX17" fmla="*/ 589420 w 612847"/>
              <a:gd name="connsiteY17" fmla="*/ 503694 h 635430"/>
              <a:gd name="connsiteX18" fmla="*/ 597169 w 612847"/>
              <a:gd name="connsiteY18" fmla="*/ 534691 h 635430"/>
              <a:gd name="connsiteX19" fmla="*/ 612668 w 612847"/>
              <a:gd name="connsiteY19" fmla="*/ 550189 h 635430"/>
              <a:gd name="connsiteX20" fmla="*/ 589420 w 612847"/>
              <a:gd name="connsiteY20" fmla="*/ 596684 h 635430"/>
              <a:gd name="connsiteX21" fmla="*/ 573922 w 612847"/>
              <a:gd name="connsiteY21" fmla="*/ 612183 h 635430"/>
              <a:gd name="connsiteX22" fmla="*/ 480932 w 612847"/>
              <a:gd name="connsiteY22" fmla="*/ 635430 h 635430"/>
              <a:gd name="connsiteX23" fmla="*/ 418939 w 612847"/>
              <a:gd name="connsiteY23" fmla="*/ 627681 h 635430"/>
              <a:gd name="connsiteX24" fmla="*/ 380193 w 612847"/>
              <a:gd name="connsiteY24" fmla="*/ 604433 h 635430"/>
              <a:gd name="connsiteX25" fmla="*/ 333698 w 612847"/>
              <a:gd name="connsiteY25" fmla="*/ 588935 h 635430"/>
              <a:gd name="connsiteX26" fmla="*/ 279454 w 612847"/>
              <a:gd name="connsiteY26" fmla="*/ 573437 h 635430"/>
              <a:gd name="connsiteX27" fmla="*/ 232959 w 612847"/>
              <a:gd name="connsiteY27" fmla="*/ 550189 h 635430"/>
              <a:gd name="connsiteX28" fmla="*/ 209712 w 612847"/>
              <a:gd name="connsiteY28" fmla="*/ 534691 h 635430"/>
              <a:gd name="connsiteX29" fmla="*/ 163217 w 612847"/>
              <a:gd name="connsiteY29" fmla="*/ 519193 h 635430"/>
              <a:gd name="connsiteX30" fmla="*/ 139969 w 612847"/>
              <a:gd name="connsiteY30" fmla="*/ 511444 h 635430"/>
              <a:gd name="connsiteX31" fmla="*/ 124471 w 612847"/>
              <a:gd name="connsiteY31" fmla="*/ 495945 h 635430"/>
              <a:gd name="connsiteX32" fmla="*/ 108973 w 612847"/>
              <a:gd name="connsiteY32" fmla="*/ 449450 h 635430"/>
              <a:gd name="connsiteX33" fmla="*/ 93474 w 612847"/>
              <a:gd name="connsiteY33" fmla="*/ 433952 h 635430"/>
              <a:gd name="connsiteX34" fmla="*/ 77976 w 612847"/>
              <a:gd name="connsiteY34" fmla="*/ 379708 h 635430"/>
              <a:gd name="connsiteX35" fmla="*/ 62478 w 612847"/>
              <a:gd name="connsiteY35" fmla="*/ 356461 h 635430"/>
              <a:gd name="connsiteX36" fmla="*/ 0 w 612847"/>
              <a:gd name="connsiteY36" fmla="*/ 193083 h 635430"/>
              <a:gd name="connsiteX37" fmla="*/ 2422 w 612847"/>
              <a:gd name="connsiteY37" fmla="*/ 119224 h 635430"/>
              <a:gd name="connsiteX0" fmla="*/ 2422 w 612668"/>
              <a:gd name="connsiteY0" fmla="*/ 119224 h 635430"/>
              <a:gd name="connsiteX1" fmla="*/ 115026 w 612668"/>
              <a:gd name="connsiteY1" fmla="*/ 37534 h 635430"/>
              <a:gd name="connsiteX2" fmla="*/ 232959 w 612668"/>
              <a:gd name="connsiteY2" fmla="*/ 7749 h 635430"/>
              <a:gd name="connsiteX3" fmla="*/ 256206 w 612668"/>
              <a:gd name="connsiteY3" fmla="*/ 0 h 635430"/>
              <a:gd name="connsiteX4" fmla="*/ 310451 w 612668"/>
              <a:gd name="connsiteY4" fmla="*/ 7749 h 635430"/>
              <a:gd name="connsiteX5" fmla="*/ 356945 w 612668"/>
              <a:gd name="connsiteY5" fmla="*/ 23247 h 635430"/>
              <a:gd name="connsiteX6" fmla="*/ 364695 w 612668"/>
              <a:gd name="connsiteY6" fmla="*/ 46494 h 635430"/>
              <a:gd name="connsiteX7" fmla="*/ 380193 w 612668"/>
              <a:gd name="connsiteY7" fmla="*/ 61993 h 635430"/>
              <a:gd name="connsiteX8" fmla="*/ 395691 w 612668"/>
              <a:gd name="connsiteY8" fmla="*/ 85240 h 635430"/>
              <a:gd name="connsiteX9" fmla="*/ 403440 w 612668"/>
              <a:gd name="connsiteY9" fmla="*/ 108488 h 635430"/>
              <a:gd name="connsiteX10" fmla="*/ 418939 w 612668"/>
              <a:gd name="connsiteY10" fmla="*/ 123986 h 635430"/>
              <a:gd name="connsiteX11" fmla="*/ 442186 w 612668"/>
              <a:gd name="connsiteY11" fmla="*/ 185979 h 635430"/>
              <a:gd name="connsiteX12" fmla="*/ 473183 w 612668"/>
              <a:gd name="connsiteY12" fmla="*/ 278969 h 635430"/>
              <a:gd name="connsiteX13" fmla="*/ 488681 w 612668"/>
              <a:gd name="connsiteY13" fmla="*/ 325464 h 635430"/>
              <a:gd name="connsiteX14" fmla="*/ 519678 w 612668"/>
              <a:gd name="connsiteY14" fmla="*/ 371959 h 635430"/>
              <a:gd name="connsiteX15" fmla="*/ 535176 w 612668"/>
              <a:gd name="connsiteY15" fmla="*/ 418454 h 635430"/>
              <a:gd name="connsiteX16" fmla="*/ 558423 w 612668"/>
              <a:gd name="connsiteY16" fmla="*/ 457200 h 635430"/>
              <a:gd name="connsiteX17" fmla="*/ 589420 w 612668"/>
              <a:gd name="connsiteY17" fmla="*/ 503694 h 635430"/>
              <a:gd name="connsiteX18" fmla="*/ 612668 w 612668"/>
              <a:gd name="connsiteY18" fmla="*/ 550189 h 635430"/>
              <a:gd name="connsiteX19" fmla="*/ 589420 w 612668"/>
              <a:gd name="connsiteY19" fmla="*/ 596684 h 635430"/>
              <a:gd name="connsiteX20" fmla="*/ 573922 w 612668"/>
              <a:gd name="connsiteY20" fmla="*/ 612183 h 635430"/>
              <a:gd name="connsiteX21" fmla="*/ 480932 w 612668"/>
              <a:gd name="connsiteY21" fmla="*/ 635430 h 635430"/>
              <a:gd name="connsiteX22" fmla="*/ 418939 w 612668"/>
              <a:gd name="connsiteY22" fmla="*/ 627681 h 635430"/>
              <a:gd name="connsiteX23" fmla="*/ 380193 w 612668"/>
              <a:gd name="connsiteY23" fmla="*/ 604433 h 635430"/>
              <a:gd name="connsiteX24" fmla="*/ 333698 w 612668"/>
              <a:gd name="connsiteY24" fmla="*/ 588935 h 635430"/>
              <a:gd name="connsiteX25" fmla="*/ 279454 w 612668"/>
              <a:gd name="connsiteY25" fmla="*/ 573437 h 635430"/>
              <a:gd name="connsiteX26" fmla="*/ 232959 w 612668"/>
              <a:gd name="connsiteY26" fmla="*/ 550189 h 635430"/>
              <a:gd name="connsiteX27" fmla="*/ 209712 w 612668"/>
              <a:gd name="connsiteY27" fmla="*/ 534691 h 635430"/>
              <a:gd name="connsiteX28" fmla="*/ 163217 w 612668"/>
              <a:gd name="connsiteY28" fmla="*/ 519193 h 635430"/>
              <a:gd name="connsiteX29" fmla="*/ 139969 w 612668"/>
              <a:gd name="connsiteY29" fmla="*/ 511444 h 635430"/>
              <a:gd name="connsiteX30" fmla="*/ 124471 w 612668"/>
              <a:gd name="connsiteY30" fmla="*/ 495945 h 635430"/>
              <a:gd name="connsiteX31" fmla="*/ 108973 w 612668"/>
              <a:gd name="connsiteY31" fmla="*/ 449450 h 635430"/>
              <a:gd name="connsiteX32" fmla="*/ 93474 w 612668"/>
              <a:gd name="connsiteY32" fmla="*/ 433952 h 635430"/>
              <a:gd name="connsiteX33" fmla="*/ 77976 w 612668"/>
              <a:gd name="connsiteY33" fmla="*/ 379708 h 635430"/>
              <a:gd name="connsiteX34" fmla="*/ 62478 w 612668"/>
              <a:gd name="connsiteY34" fmla="*/ 356461 h 635430"/>
              <a:gd name="connsiteX35" fmla="*/ 0 w 612668"/>
              <a:gd name="connsiteY35" fmla="*/ 193083 h 635430"/>
              <a:gd name="connsiteX36" fmla="*/ 2422 w 612668"/>
              <a:gd name="connsiteY36" fmla="*/ 119224 h 635430"/>
              <a:gd name="connsiteX0" fmla="*/ 2422 w 612668"/>
              <a:gd name="connsiteY0" fmla="*/ 119224 h 635430"/>
              <a:gd name="connsiteX1" fmla="*/ 115026 w 612668"/>
              <a:gd name="connsiteY1" fmla="*/ 37534 h 635430"/>
              <a:gd name="connsiteX2" fmla="*/ 232959 w 612668"/>
              <a:gd name="connsiteY2" fmla="*/ 7749 h 635430"/>
              <a:gd name="connsiteX3" fmla="*/ 256206 w 612668"/>
              <a:gd name="connsiteY3" fmla="*/ 0 h 635430"/>
              <a:gd name="connsiteX4" fmla="*/ 310451 w 612668"/>
              <a:gd name="connsiteY4" fmla="*/ 7749 h 635430"/>
              <a:gd name="connsiteX5" fmla="*/ 356945 w 612668"/>
              <a:gd name="connsiteY5" fmla="*/ 23247 h 635430"/>
              <a:gd name="connsiteX6" fmla="*/ 364695 w 612668"/>
              <a:gd name="connsiteY6" fmla="*/ 46494 h 635430"/>
              <a:gd name="connsiteX7" fmla="*/ 395691 w 612668"/>
              <a:gd name="connsiteY7" fmla="*/ 85240 h 635430"/>
              <a:gd name="connsiteX8" fmla="*/ 403440 w 612668"/>
              <a:gd name="connsiteY8" fmla="*/ 108488 h 635430"/>
              <a:gd name="connsiteX9" fmla="*/ 418939 w 612668"/>
              <a:gd name="connsiteY9" fmla="*/ 123986 h 635430"/>
              <a:gd name="connsiteX10" fmla="*/ 442186 w 612668"/>
              <a:gd name="connsiteY10" fmla="*/ 185979 h 635430"/>
              <a:gd name="connsiteX11" fmla="*/ 473183 w 612668"/>
              <a:gd name="connsiteY11" fmla="*/ 278969 h 635430"/>
              <a:gd name="connsiteX12" fmla="*/ 488681 w 612668"/>
              <a:gd name="connsiteY12" fmla="*/ 325464 h 635430"/>
              <a:gd name="connsiteX13" fmla="*/ 519678 w 612668"/>
              <a:gd name="connsiteY13" fmla="*/ 371959 h 635430"/>
              <a:gd name="connsiteX14" fmla="*/ 535176 w 612668"/>
              <a:gd name="connsiteY14" fmla="*/ 418454 h 635430"/>
              <a:gd name="connsiteX15" fmla="*/ 558423 w 612668"/>
              <a:gd name="connsiteY15" fmla="*/ 457200 h 635430"/>
              <a:gd name="connsiteX16" fmla="*/ 589420 w 612668"/>
              <a:gd name="connsiteY16" fmla="*/ 503694 h 635430"/>
              <a:gd name="connsiteX17" fmla="*/ 612668 w 612668"/>
              <a:gd name="connsiteY17" fmla="*/ 550189 h 635430"/>
              <a:gd name="connsiteX18" fmla="*/ 589420 w 612668"/>
              <a:gd name="connsiteY18" fmla="*/ 596684 h 635430"/>
              <a:gd name="connsiteX19" fmla="*/ 573922 w 612668"/>
              <a:gd name="connsiteY19" fmla="*/ 612183 h 635430"/>
              <a:gd name="connsiteX20" fmla="*/ 480932 w 612668"/>
              <a:gd name="connsiteY20" fmla="*/ 635430 h 635430"/>
              <a:gd name="connsiteX21" fmla="*/ 418939 w 612668"/>
              <a:gd name="connsiteY21" fmla="*/ 627681 h 635430"/>
              <a:gd name="connsiteX22" fmla="*/ 380193 w 612668"/>
              <a:gd name="connsiteY22" fmla="*/ 604433 h 635430"/>
              <a:gd name="connsiteX23" fmla="*/ 333698 w 612668"/>
              <a:gd name="connsiteY23" fmla="*/ 588935 h 635430"/>
              <a:gd name="connsiteX24" fmla="*/ 279454 w 612668"/>
              <a:gd name="connsiteY24" fmla="*/ 573437 h 635430"/>
              <a:gd name="connsiteX25" fmla="*/ 232959 w 612668"/>
              <a:gd name="connsiteY25" fmla="*/ 550189 h 635430"/>
              <a:gd name="connsiteX26" fmla="*/ 209712 w 612668"/>
              <a:gd name="connsiteY26" fmla="*/ 534691 h 635430"/>
              <a:gd name="connsiteX27" fmla="*/ 163217 w 612668"/>
              <a:gd name="connsiteY27" fmla="*/ 519193 h 635430"/>
              <a:gd name="connsiteX28" fmla="*/ 139969 w 612668"/>
              <a:gd name="connsiteY28" fmla="*/ 511444 h 635430"/>
              <a:gd name="connsiteX29" fmla="*/ 124471 w 612668"/>
              <a:gd name="connsiteY29" fmla="*/ 495945 h 635430"/>
              <a:gd name="connsiteX30" fmla="*/ 108973 w 612668"/>
              <a:gd name="connsiteY30" fmla="*/ 449450 h 635430"/>
              <a:gd name="connsiteX31" fmla="*/ 93474 w 612668"/>
              <a:gd name="connsiteY31" fmla="*/ 433952 h 635430"/>
              <a:gd name="connsiteX32" fmla="*/ 77976 w 612668"/>
              <a:gd name="connsiteY32" fmla="*/ 379708 h 635430"/>
              <a:gd name="connsiteX33" fmla="*/ 62478 w 612668"/>
              <a:gd name="connsiteY33" fmla="*/ 356461 h 635430"/>
              <a:gd name="connsiteX34" fmla="*/ 0 w 612668"/>
              <a:gd name="connsiteY34" fmla="*/ 193083 h 635430"/>
              <a:gd name="connsiteX35" fmla="*/ 2422 w 612668"/>
              <a:gd name="connsiteY35" fmla="*/ 119224 h 635430"/>
              <a:gd name="connsiteX0" fmla="*/ 2422 w 612668"/>
              <a:gd name="connsiteY0" fmla="*/ 119224 h 635430"/>
              <a:gd name="connsiteX1" fmla="*/ 115026 w 612668"/>
              <a:gd name="connsiteY1" fmla="*/ 37534 h 635430"/>
              <a:gd name="connsiteX2" fmla="*/ 232959 w 612668"/>
              <a:gd name="connsiteY2" fmla="*/ 7749 h 635430"/>
              <a:gd name="connsiteX3" fmla="*/ 256206 w 612668"/>
              <a:gd name="connsiteY3" fmla="*/ 0 h 635430"/>
              <a:gd name="connsiteX4" fmla="*/ 310451 w 612668"/>
              <a:gd name="connsiteY4" fmla="*/ 7749 h 635430"/>
              <a:gd name="connsiteX5" fmla="*/ 356945 w 612668"/>
              <a:gd name="connsiteY5" fmla="*/ 23247 h 635430"/>
              <a:gd name="connsiteX6" fmla="*/ 364695 w 612668"/>
              <a:gd name="connsiteY6" fmla="*/ 46494 h 635430"/>
              <a:gd name="connsiteX7" fmla="*/ 395691 w 612668"/>
              <a:gd name="connsiteY7" fmla="*/ 85240 h 635430"/>
              <a:gd name="connsiteX8" fmla="*/ 418939 w 612668"/>
              <a:gd name="connsiteY8" fmla="*/ 123986 h 635430"/>
              <a:gd name="connsiteX9" fmla="*/ 442186 w 612668"/>
              <a:gd name="connsiteY9" fmla="*/ 185979 h 635430"/>
              <a:gd name="connsiteX10" fmla="*/ 473183 w 612668"/>
              <a:gd name="connsiteY10" fmla="*/ 278969 h 635430"/>
              <a:gd name="connsiteX11" fmla="*/ 488681 w 612668"/>
              <a:gd name="connsiteY11" fmla="*/ 325464 h 635430"/>
              <a:gd name="connsiteX12" fmla="*/ 519678 w 612668"/>
              <a:gd name="connsiteY12" fmla="*/ 371959 h 635430"/>
              <a:gd name="connsiteX13" fmla="*/ 535176 w 612668"/>
              <a:gd name="connsiteY13" fmla="*/ 418454 h 635430"/>
              <a:gd name="connsiteX14" fmla="*/ 558423 w 612668"/>
              <a:gd name="connsiteY14" fmla="*/ 457200 h 635430"/>
              <a:gd name="connsiteX15" fmla="*/ 589420 w 612668"/>
              <a:gd name="connsiteY15" fmla="*/ 503694 h 635430"/>
              <a:gd name="connsiteX16" fmla="*/ 612668 w 612668"/>
              <a:gd name="connsiteY16" fmla="*/ 550189 h 635430"/>
              <a:gd name="connsiteX17" fmla="*/ 589420 w 612668"/>
              <a:gd name="connsiteY17" fmla="*/ 596684 h 635430"/>
              <a:gd name="connsiteX18" fmla="*/ 573922 w 612668"/>
              <a:gd name="connsiteY18" fmla="*/ 612183 h 635430"/>
              <a:gd name="connsiteX19" fmla="*/ 480932 w 612668"/>
              <a:gd name="connsiteY19" fmla="*/ 635430 h 635430"/>
              <a:gd name="connsiteX20" fmla="*/ 418939 w 612668"/>
              <a:gd name="connsiteY20" fmla="*/ 627681 h 635430"/>
              <a:gd name="connsiteX21" fmla="*/ 380193 w 612668"/>
              <a:gd name="connsiteY21" fmla="*/ 604433 h 635430"/>
              <a:gd name="connsiteX22" fmla="*/ 333698 w 612668"/>
              <a:gd name="connsiteY22" fmla="*/ 588935 h 635430"/>
              <a:gd name="connsiteX23" fmla="*/ 279454 w 612668"/>
              <a:gd name="connsiteY23" fmla="*/ 573437 h 635430"/>
              <a:gd name="connsiteX24" fmla="*/ 232959 w 612668"/>
              <a:gd name="connsiteY24" fmla="*/ 550189 h 635430"/>
              <a:gd name="connsiteX25" fmla="*/ 209712 w 612668"/>
              <a:gd name="connsiteY25" fmla="*/ 534691 h 635430"/>
              <a:gd name="connsiteX26" fmla="*/ 163217 w 612668"/>
              <a:gd name="connsiteY26" fmla="*/ 519193 h 635430"/>
              <a:gd name="connsiteX27" fmla="*/ 139969 w 612668"/>
              <a:gd name="connsiteY27" fmla="*/ 511444 h 635430"/>
              <a:gd name="connsiteX28" fmla="*/ 124471 w 612668"/>
              <a:gd name="connsiteY28" fmla="*/ 495945 h 635430"/>
              <a:gd name="connsiteX29" fmla="*/ 108973 w 612668"/>
              <a:gd name="connsiteY29" fmla="*/ 449450 h 635430"/>
              <a:gd name="connsiteX30" fmla="*/ 93474 w 612668"/>
              <a:gd name="connsiteY30" fmla="*/ 433952 h 635430"/>
              <a:gd name="connsiteX31" fmla="*/ 77976 w 612668"/>
              <a:gd name="connsiteY31" fmla="*/ 379708 h 635430"/>
              <a:gd name="connsiteX32" fmla="*/ 62478 w 612668"/>
              <a:gd name="connsiteY32" fmla="*/ 356461 h 635430"/>
              <a:gd name="connsiteX33" fmla="*/ 0 w 612668"/>
              <a:gd name="connsiteY33" fmla="*/ 193083 h 635430"/>
              <a:gd name="connsiteX34" fmla="*/ 2422 w 612668"/>
              <a:gd name="connsiteY34" fmla="*/ 119224 h 635430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64695 w 612668"/>
              <a:gd name="connsiteY5" fmla="*/ 41643 h 630579"/>
              <a:gd name="connsiteX6" fmla="*/ 395691 w 612668"/>
              <a:gd name="connsiteY6" fmla="*/ 80389 h 630579"/>
              <a:gd name="connsiteX7" fmla="*/ 418939 w 612668"/>
              <a:gd name="connsiteY7" fmla="*/ 119135 h 630579"/>
              <a:gd name="connsiteX8" fmla="*/ 442186 w 612668"/>
              <a:gd name="connsiteY8" fmla="*/ 181128 h 630579"/>
              <a:gd name="connsiteX9" fmla="*/ 473183 w 612668"/>
              <a:gd name="connsiteY9" fmla="*/ 274118 h 630579"/>
              <a:gd name="connsiteX10" fmla="*/ 488681 w 612668"/>
              <a:gd name="connsiteY10" fmla="*/ 320613 h 630579"/>
              <a:gd name="connsiteX11" fmla="*/ 519678 w 612668"/>
              <a:gd name="connsiteY11" fmla="*/ 367108 h 630579"/>
              <a:gd name="connsiteX12" fmla="*/ 535176 w 612668"/>
              <a:gd name="connsiteY12" fmla="*/ 413603 h 630579"/>
              <a:gd name="connsiteX13" fmla="*/ 558423 w 612668"/>
              <a:gd name="connsiteY13" fmla="*/ 452349 h 630579"/>
              <a:gd name="connsiteX14" fmla="*/ 589420 w 612668"/>
              <a:gd name="connsiteY14" fmla="*/ 498843 h 630579"/>
              <a:gd name="connsiteX15" fmla="*/ 612668 w 612668"/>
              <a:gd name="connsiteY15" fmla="*/ 545338 h 630579"/>
              <a:gd name="connsiteX16" fmla="*/ 589420 w 612668"/>
              <a:gd name="connsiteY16" fmla="*/ 591833 h 630579"/>
              <a:gd name="connsiteX17" fmla="*/ 573922 w 612668"/>
              <a:gd name="connsiteY17" fmla="*/ 607332 h 630579"/>
              <a:gd name="connsiteX18" fmla="*/ 480932 w 612668"/>
              <a:gd name="connsiteY18" fmla="*/ 630579 h 630579"/>
              <a:gd name="connsiteX19" fmla="*/ 418939 w 612668"/>
              <a:gd name="connsiteY19" fmla="*/ 622830 h 630579"/>
              <a:gd name="connsiteX20" fmla="*/ 380193 w 612668"/>
              <a:gd name="connsiteY20" fmla="*/ 599582 h 630579"/>
              <a:gd name="connsiteX21" fmla="*/ 333698 w 612668"/>
              <a:gd name="connsiteY21" fmla="*/ 584084 h 630579"/>
              <a:gd name="connsiteX22" fmla="*/ 279454 w 612668"/>
              <a:gd name="connsiteY22" fmla="*/ 568586 h 630579"/>
              <a:gd name="connsiteX23" fmla="*/ 232959 w 612668"/>
              <a:gd name="connsiteY23" fmla="*/ 545338 h 630579"/>
              <a:gd name="connsiteX24" fmla="*/ 209712 w 612668"/>
              <a:gd name="connsiteY24" fmla="*/ 529840 h 630579"/>
              <a:gd name="connsiteX25" fmla="*/ 163217 w 612668"/>
              <a:gd name="connsiteY25" fmla="*/ 514342 h 630579"/>
              <a:gd name="connsiteX26" fmla="*/ 139969 w 612668"/>
              <a:gd name="connsiteY26" fmla="*/ 506593 h 630579"/>
              <a:gd name="connsiteX27" fmla="*/ 124471 w 612668"/>
              <a:gd name="connsiteY27" fmla="*/ 491094 h 630579"/>
              <a:gd name="connsiteX28" fmla="*/ 108973 w 612668"/>
              <a:gd name="connsiteY28" fmla="*/ 444599 h 630579"/>
              <a:gd name="connsiteX29" fmla="*/ 93474 w 612668"/>
              <a:gd name="connsiteY29" fmla="*/ 429101 h 630579"/>
              <a:gd name="connsiteX30" fmla="*/ 77976 w 612668"/>
              <a:gd name="connsiteY30" fmla="*/ 374857 h 630579"/>
              <a:gd name="connsiteX31" fmla="*/ 62478 w 612668"/>
              <a:gd name="connsiteY31" fmla="*/ 351610 h 630579"/>
              <a:gd name="connsiteX32" fmla="*/ 0 w 612668"/>
              <a:gd name="connsiteY32" fmla="*/ 188232 h 630579"/>
              <a:gd name="connsiteX33" fmla="*/ 2422 w 612668"/>
              <a:gd name="connsiteY33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473183 w 612668"/>
              <a:gd name="connsiteY8" fmla="*/ 274118 h 630579"/>
              <a:gd name="connsiteX9" fmla="*/ 488681 w 612668"/>
              <a:gd name="connsiteY9" fmla="*/ 320613 h 630579"/>
              <a:gd name="connsiteX10" fmla="*/ 519678 w 612668"/>
              <a:gd name="connsiteY10" fmla="*/ 367108 h 630579"/>
              <a:gd name="connsiteX11" fmla="*/ 535176 w 612668"/>
              <a:gd name="connsiteY11" fmla="*/ 413603 h 630579"/>
              <a:gd name="connsiteX12" fmla="*/ 558423 w 612668"/>
              <a:gd name="connsiteY12" fmla="*/ 452349 h 630579"/>
              <a:gd name="connsiteX13" fmla="*/ 589420 w 612668"/>
              <a:gd name="connsiteY13" fmla="*/ 498843 h 630579"/>
              <a:gd name="connsiteX14" fmla="*/ 612668 w 612668"/>
              <a:gd name="connsiteY14" fmla="*/ 545338 h 630579"/>
              <a:gd name="connsiteX15" fmla="*/ 589420 w 612668"/>
              <a:gd name="connsiteY15" fmla="*/ 591833 h 630579"/>
              <a:gd name="connsiteX16" fmla="*/ 573922 w 612668"/>
              <a:gd name="connsiteY16" fmla="*/ 607332 h 630579"/>
              <a:gd name="connsiteX17" fmla="*/ 480932 w 612668"/>
              <a:gd name="connsiteY17" fmla="*/ 630579 h 630579"/>
              <a:gd name="connsiteX18" fmla="*/ 418939 w 612668"/>
              <a:gd name="connsiteY18" fmla="*/ 622830 h 630579"/>
              <a:gd name="connsiteX19" fmla="*/ 380193 w 612668"/>
              <a:gd name="connsiteY19" fmla="*/ 599582 h 630579"/>
              <a:gd name="connsiteX20" fmla="*/ 333698 w 612668"/>
              <a:gd name="connsiteY20" fmla="*/ 584084 h 630579"/>
              <a:gd name="connsiteX21" fmla="*/ 279454 w 612668"/>
              <a:gd name="connsiteY21" fmla="*/ 568586 h 630579"/>
              <a:gd name="connsiteX22" fmla="*/ 232959 w 612668"/>
              <a:gd name="connsiteY22" fmla="*/ 545338 h 630579"/>
              <a:gd name="connsiteX23" fmla="*/ 209712 w 612668"/>
              <a:gd name="connsiteY23" fmla="*/ 529840 h 630579"/>
              <a:gd name="connsiteX24" fmla="*/ 163217 w 612668"/>
              <a:gd name="connsiteY24" fmla="*/ 514342 h 630579"/>
              <a:gd name="connsiteX25" fmla="*/ 139969 w 612668"/>
              <a:gd name="connsiteY25" fmla="*/ 506593 h 630579"/>
              <a:gd name="connsiteX26" fmla="*/ 124471 w 612668"/>
              <a:gd name="connsiteY26" fmla="*/ 491094 h 630579"/>
              <a:gd name="connsiteX27" fmla="*/ 108973 w 612668"/>
              <a:gd name="connsiteY27" fmla="*/ 444599 h 630579"/>
              <a:gd name="connsiteX28" fmla="*/ 93474 w 612668"/>
              <a:gd name="connsiteY28" fmla="*/ 429101 h 630579"/>
              <a:gd name="connsiteX29" fmla="*/ 77976 w 612668"/>
              <a:gd name="connsiteY29" fmla="*/ 374857 h 630579"/>
              <a:gd name="connsiteX30" fmla="*/ 62478 w 612668"/>
              <a:gd name="connsiteY30" fmla="*/ 351610 h 630579"/>
              <a:gd name="connsiteX31" fmla="*/ 0 w 612668"/>
              <a:gd name="connsiteY31" fmla="*/ 188232 h 630579"/>
              <a:gd name="connsiteX32" fmla="*/ 2422 w 612668"/>
              <a:gd name="connsiteY32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473183 w 612668"/>
              <a:gd name="connsiteY8" fmla="*/ 274118 h 630579"/>
              <a:gd name="connsiteX9" fmla="*/ 550593 w 612668"/>
              <a:gd name="connsiteY9" fmla="*/ 325376 h 630579"/>
              <a:gd name="connsiteX10" fmla="*/ 519678 w 612668"/>
              <a:gd name="connsiteY10" fmla="*/ 367108 h 630579"/>
              <a:gd name="connsiteX11" fmla="*/ 535176 w 612668"/>
              <a:gd name="connsiteY11" fmla="*/ 413603 h 630579"/>
              <a:gd name="connsiteX12" fmla="*/ 558423 w 612668"/>
              <a:gd name="connsiteY12" fmla="*/ 452349 h 630579"/>
              <a:gd name="connsiteX13" fmla="*/ 589420 w 612668"/>
              <a:gd name="connsiteY13" fmla="*/ 498843 h 630579"/>
              <a:gd name="connsiteX14" fmla="*/ 612668 w 612668"/>
              <a:gd name="connsiteY14" fmla="*/ 545338 h 630579"/>
              <a:gd name="connsiteX15" fmla="*/ 589420 w 612668"/>
              <a:gd name="connsiteY15" fmla="*/ 591833 h 630579"/>
              <a:gd name="connsiteX16" fmla="*/ 573922 w 612668"/>
              <a:gd name="connsiteY16" fmla="*/ 607332 h 630579"/>
              <a:gd name="connsiteX17" fmla="*/ 480932 w 612668"/>
              <a:gd name="connsiteY17" fmla="*/ 630579 h 630579"/>
              <a:gd name="connsiteX18" fmla="*/ 418939 w 612668"/>
              <a:gd name="connsiteY18" fmla="*/ 622830 h 630579"/>
              <a:gd name="connsiteX19" fmla="*/ 380193 w 612668"/>
              <a:gd name="connsiteY19" fmla="*/ 599582 h 630579"/>
              <a:gd name="connsiteX20" fmla="*/ 333698 w 612668"/>
              <a:gd name="connsiteY20" fmla="*/ 584084 h 630579"/>
              <a:gd name="connsiteX21" fmla="*/ 279454 w 612668"/>
              <a:gd name="connsiteY21" fmla="*/ 568586 h 630579"/>
              <a:gd name="connsiteX22" fmla="*/ 232959 w 612668"/>
              <a:gd name="connsiteY22" fmla="*/ 545338 h 630579"/>
              <a:gd name="connsiteX23" fmla="*/ 209712 w 612668"/>
              <a:gd name="connsiteY23" fmla="*/ 529840 h 630579"/>
              <a:gd name="connsiteX24" fmla="*/ 163217 w 612668"/>
              <a:gd name="connsiteY24" fmla="*/ 514342 h 630579"/>
              <a:gd name="connsiteX25" fmla="*/ 139969 w 612668"/>
              <a:gd name="connsiteY25" fmla="*/ 506593 h 630579"/>
              <a:gd name="connsiteX26" fmla="*/ 124471 w 612668"/>
              <a:gd name="connsiteY26" fmla="*/ 491094 h 630579"/>
              <a:gd name="connsiteX27" fmla="*/ 108973 w 612668"/>
              <a:gd name="connsiteY27" fmla="*/ 444599 h 630579"/>
              <a:gd name="connsiteX28" fmla="*/ 93474 w 612668"/>
              <a:gd name="connsiteY28" fmla="*/ 429101 h 630579"/>
              <a:gd name="connsiteX29" fmla="*/ 77976 w 612668"/>
              <a:gd name="connsiteY29" fmla="*/ 374857 h 630579"/>
              <a:gd name="connsiteX30" fmla="*/ 62478 w 612668"/>
              <a:gd name="connsiteY30" fmla="*/ 351610 h 630579"/>
              <a:gd name="connsiteX31" fmla="*/ 0 w 612668"/>
              <a:gd name="connsiteY31" fmla="*/ 188232 h 630579"/>
              <a:gd name="connsiteX32" fmla="*/ 2422 w 612668"/>
              <a:gd name="connsiteY32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501758 w 612668"/>
              <a:gd name="connsiteY8" fmla="*/ 255068 h 630579"/>
              <a:gd name="connsiteX9" fmla="*/ 550593 w 612668"/>
              <a:gd name="connsiteY9" fmla="*/ 325376 h 630579"/>
              <a:gd name="connsiteX10" fmla="*/ 519678 w 612668"/>
              <a:gd name="connsiteY10" fmla="*/ 367108 h 630579"/>
              <a:gd name="connsiteX11" fmla="*/ 535176 w 612668"/>
              <a:gd name="connsiteY11" fmla="*/ 413603 h 630579"/>
              <a:gd name="connsiteX12" fmla="*/ 558423 w 612668"/>
              <a:gd name="connsiteY12" fmla="*/ 452349 h 630579"/>
              <a:gd name="connsiteX13" fmla="*/ 589420 w 612668"/>
              <a:gd name="connsiteY13" fmla="*/ 498843 h 630579"/>
              <a:gd name="connsiteX14" fmla="*/ 612668 w 612668"/>
              <a:gd name="connsiteY14" fmla="*/ 545338 h 630579"/>
              <a:gd name="connsiteX15" fmla="*/ 589420 w 612668"/>
              <a:gd name="connsiteY15" fmla="*/ 591833 h 630579"/>
              <a:gd name="connsiteX16" fmla="*/ 573922 w 612668"/>
              <a:gd name="connsiteY16" fmla="*/ 607332 h 630579"/>
              <a:gd name="connsiteX17" fmla="*/ 480932 w 612668"/>
              <a:gd name="connsiteY17" fmla="*/ 630579 h 630579"/>
              <a:gd name="connsiteX18" fmla="*/ 418939 w 612668"/>
              <a:gd name="connsiteY18" fmla="*/ 622830 h 630579"/>
              <a:gd name="connsiteX19" fmla="*/ 380193 w 612668"/>
              <a:gd name="connsiteY19" fmla="*/ 599582 h 630579"/>
              <a:gd name="connsiteX20" fmla="*/ 333698 w 612668"/>
              <a:gd name="connsiteY20" fmla="*/ 584084 h 630579"/>
              <a:gd name="connsiteX21" fmla="*/ 279454 w 612668"/>
              <a:gd name="connsiteY21" fmla="*/ 568586 h 630579"/>
              <a:gd name="connsiteX22" fmla="*/ 232959 w 612668"/>
              <a:gd name="connsiteY22" fmla="*/ 545338 h 630579"/>
              <a:gd name="connsiteX23" fmla="*/ 209712 w 612668"/>
              <a:gd name="connsiteY23" fmla="*/ 529840 h 630579"/>
              <a:gd name="connsiteX24" fmla="*/ 163217 w 612668"/>
              <a:gd name="connsiteY24" fmla="*/ 514342 h 630579"/>
              <a:gd name="connsiteX25" fmla="*/ 139969 w 612668"/>
              <a:gd name="connsiteY25" fmla="*/ 506593 h 630579"/>
              <a:gd name="connsiteX26" fmla="*/ 124471 w 612668"/>
              <a:gd name="connsiteY26" fmla="*/ 491094 h 630579"/>
              <a:gd name="connsiteX27" fmla="*/ 108973 w 612668"/>
              <a:gd name="connsiteY27" fmla="*/ 444599 h 630579"/>
              <a:gd name="connsiteX28" fmla="*/ 93474 w 612668"/>
              <a:gd name="connsiteY28" fmla="*/ 429101 h 630579"/>
              <a:gd name="connsiteX29" fmla="*/ 77976 w 612668"/>
              <a:gd name="connsiteY29" fmla="*/ 374857 h 630579"/>
              <a:gd name="connsiteX30" fmla="*/ 62478 w 612668"/>
              <a:gd name="connsiteY30" fmla="*/ 351610 h 630579"/>
              <a:gd name="connsiteX31" fmla="*/ 0 w 612668"/>
              <a:gd name="connsiteY31" fmla="*/ 188232 h 630579"/>
              <a:gd name="connsiteX32" fmla="*/ 2422 w 612668"/>
              <a:gd name="connsiteY32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18939 w 612668"/>
              <a:gd name="connsiteY6" fmla="*/ 119135 h 630579"/>
              <a:gd name="connsiteX7" fmla="*/ 442186 w 612668"/>
              <a:gd name="connsiteY7" fmla="*/ 181128 h 630579"/>
              <a:gd name="connsiteX8" fmla="*/ 550593 w 612668"/>
              <a:gd name="connsiteY8" fmla="*/ 325376 h 630579"/>
              <a:gd name="connsiteX9" fmla="*/ 519678 w 612668"/>
              <a:gd name="connsiteY9" fmla="*/ 367108 h 630579"/>
              <a:gd name="connsiteX10" fmla="*/ 535176 w 612668"/>
              <a:gd name="connsiteY10" fmla="*/ 413603 h 630579"/>
              <a:gd name="connsiteX11" fmla="*/ 558423 w 612668"/>
              <a:gd name="connsiteY11" fmla="*/ 452349 h 630579"/>
              <a:gd name="connsiteX12" fmla="*/ 589420 w 612668"/>
              <a:gd name="connsiteY12" fmla="*/ 498843 h 630579"/>
              <a:gd name="connsiteX13" fmla="*/ 612668 w 612668"/>
              <a:gd name="connsiteY13" fmla="*/ 545338 h 630579"/>
              <a:gd name="connsiteX14" fmla="*/ 589420 w 612668"/>
              <a:gd name="connsiteY14" fmla="*/ 591833 h 630579"/>
              <a:gd name="connsiteX15" fmla="*/ 573922 w 612668"/>
              <a:gd name="connsiteY15" fmla="*/ 607332 h 630579"/>
              <a:gd name="connsiteX16" fmla="*/ 480932 w 612668"/>
              <a:gd name="connsiteY16" fmla="*/ 630579 h 630579"/>
              <a:gd name="connsiteX17" fmla="*/ 418939 w 612668"/>
              <a:gd name="connsiteY17" fmla="*/ 622830 h 630579"/>
              <a:gd name="connsiteX18" fmla="*/ 380193 w 612668"/>
              <a:gd name="connsiteY18" fmla="*/ 599582 h 630579"/>
              <a:gd name="connsiteX19" fmla="*/ 333698 w 612668"/>
              <a:gd name="connsiteY19" fmla="*/ 584084 h 630579"/>
              <a:gd name="connsiteX20" fmla="*/ 279454 w 612668"/>
              <a:gd name="connsiteY20" fmla="*/ 568586 h 630579"/>
              <a:gd name="connsiteX21" fmla="*/ 232959 w 612668"/>
              <a:gd name="connsiteY21" fmla="*/ 545338 h 630579"/>
              <a:gd name="connsiteX22" fmla="*/ 209712 w 612668"/>
              <a:gd name="connsiteY22" fmla="*/ 529840 h 630579"/>
              <a:gd name="connsiteX23" fmla="*/ 163217 w 612668"/>
              <a:gd name="connsiteY23" fmla="*/ 514342 h 630579"/>
              <a:gd name="connsiteX24" fmla="*/ 139969 w 612668"/>
              <a:gd name="connsiteY24" fmla="*/ 506593 h 630579"/>
              <a:gd name="connsiteX25" fmla="*/ 124471 w 612668"/>
              <a:gd name="connsiteY25" fmla="*/ 491094 h 630579"/>
              <a:gd name="connsiteX26" fmla="*/ 108973 w 612668"/>
              <a:gd name="connsiteY26" fmla="*/ 444599 h 630579"/>
              <a:gd name="connsiteX27" fmla="*/ 93474 w 612668"/>
              <a:gd name="connsiteY27" fmla="*/ 429101 h 630579"/>
              <a:gd name="connsiteX28" fmla="*/ 77976 w 612668"/>
              <a:gd name="connsiteY28" fmla="*/ 374857 h 630579"/>
              <a:gd name="connsiteX29" fmla="*/ 62478 w 612668"/>
              <a:gd name="connsiteY29" fmla="*/ 351610 h 630579"/>
              <a:gd name="connsiteX30" fmla="*/ 0 w 612668"/>
              <a:gd name="connsiteY30" fmla="*/ 188232 h 630579"/>
              <a:gd name="connsiteX31" fmla="*/ 2422 w 612668"/>
              <a:gd name="connsiteY31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42186 w 612668"/>
              <a:gd name="connsiteY6" fmla="*/ 181128 h 630579"/>
              <a:gd name="connsiteX7" fmla="*/ 550593 w 612668"/>
              <a:gd name="connsiteY7" fmla="*/ 325376 h 630579"/>
              <a:gd name="connsiteX8" fmla="*/ 519678 w 612668"/>
              <a:gd name="connsiteY8" fmla="*/ 367108 h 630579"/>
              <a:gd name="connsiteX9" fmla="*/ 535176 w 612668"/>
              <a:gd name="connsiteY9" fmla="*/ 413603 h 630579"/>
              <a:gd name="connsiteX10" fmla="*/ 558423 w 612668"/>
              <a:gd name="connsiteY10" fmla="*/ 452349 h 630579"/>
              <a:gd name="connsiteX11" fmla="*/ 589420 w 612668"/>
              <a:gd name="connsiteY11" fmla="*/ 498843 h 630579"/>
              <a:gd name="connsiteX12" fmla="*/ 612668 w 612668"/>
              <a:gd name="connsiteY12" fmla="*/ 545338 h 630579"/>
              <a:gd name="connsiteX13" fmla="*/ 589420 w 612668"/>
              <a:gd name="connsiteY13" fmla="*/ 591833 h 630579"/>
              <a:gd name="connsiteX14" fmla="*/ 573922 w 612668"/>
              <a:gd name="connsiteY14" fmla="*/ 607332 h 630579"/>
              <a:gd name="connsiteX15" fmla="*/ 480932 w 612668"/>
              <a:gd name="connsiteY15" fmla="*/ 630579 h 630579"/>
              <a:gd name="connsiteX16" fmla="*/ 418939 w 612668"/>
              <a:gd name="connsiteY16" fmla="*/ 622830 h 630579"/>
              <a:gd name="connsiteX17" fmla="*/ 380193 w 612668"/>
              <a:gd name="connsiteY17" fmla="*/ 599582 h 630579"/>
              <a:gd name="connsiteX18" fmla="*/ 333698 w 612668"/>
              <a:gd name="connsiteY18" fmla="*/ 584084 h 630579"/>
              <a:gd name="connsiteX19" fmla="*/ 279454 w 612668"/>
              <a:gd name="connsiteY19" fmla="*/ 568586 h 630579"/>
              <a:gd name="connsiteX20" fmla="*/ 232959 w 612668"/>
              <a:gd name="connsiteY20" fmla="*/ 545338 h 630579"/>
              <a:gd name="connsiteX21" fmla="*/ 209712 w 612668"/>
              <a:gd name="connsiteY21" fmla="*/ 529840 h 630579"/>
              <a:gd name="connsiteX22" fmla="*/ 163217 w 612668"/>
              <a:gd name="connsiteY22" fmla="*/ 514342 h 630579"/>
              <a:gd name="connsiteX23" fmla="*/ 139969 w 612668"/>
              <a:gd name="connsiteY23" fmla="*/ 506593 h 630579"/>
              <a:gd name="connsiteX24" fmla="*/ 124471 w 612668"/>
              <a:gd name="connsiteY24" fmla="*/ 491094 h 630579"/>
              <a:gd name="connsiteX25" fmla="*/ 108973 w 612668"/>
              <a:gd name="connsiteY25" fmla="*/ 444599 h 630579"/>
              <a:gd name="connsiteX26" fmla="*/ 93474 w 612668"/>
              <a:gd name="connsiteY26" fmla="*/ 429101 h 630579"/>
              <a:gd name="connsiteX27" fmla="*/ 77976 w 612668"/>
              <a:gd name="connsiteY27" fmla="*/ 374857 h 630579"/>
              <a:gd name="connsiteX28" fmla="*/ 62478 w 612668"/>
              <a:gd name="connsiteY28" fmla="*/ 351610 h 630579"/>
              <a:gd name="connsiteX29" fmla="*/ 0 w 612668"/>
              <a:gd name="connsiteY29" fmla="*/ 188232 h 630579"/>
              <a:gd name="connsiteX30" fmla="*/ 2422 w 612668"/>
              <a:gd name="connsiteY30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395691 w 612668"/>
              <a:gd name="connsiteY5" fmla="*/ 80389 h 630579"/>
              <a:gd name="connsiteX6" fmla="*/ 485049 w 612668"/>
              <a:gd name="connsiteY6" fmla="*/ 181128 h 630579"/>
              <a:gd name="connsiteX7" fmla="*/ 550593 w 612668"/>
              <a:gd name="connsiteY7" fmla="*/ 325376 h 630579"/>
              <a:gd name="connsiteX8" fmla="*/ 519678 w 612668"/>
              <a:gd name="connsiteY8" fmla="*/ 367108 h 630579"/>
              <a:gd name="connsiteX9" fmla="*/ 535176 w 612668"/>
              <a:gd name="connsiteY9" fmla="*/ 413603 h 630579"/>
              <a:gd name="connsiteX10" fmla="*/ 558423 w 612668"/>
              <a:gd name="connsiteY10" fmla="*/ 452349 h 630579"/>
              <a:gd name="connsiteX11" fmla="*/ 589420 w 612668"/>
              <a:gd name="connsiteY11" fmla="*/ 498843 h 630579"/>
              <a:gd name="connsiteX12" fmla="*/ 612668 w 612668"/>
              <a:gd name="connsiteY12" fmla="*/ 545338 h 630579"/>
              <a:gd name="connsiteX13" fmla="*/ 589420 w 612668"/>
              <a:gd name="connsiteY13" fmla="*/ 591833 h 630579"/>
              <a:gd name="connsiteX14" fmla="*/ 573922 w 612668"/>
              <a:gd name="connsiteY14" fmla="*/ 607332 h 630579"/>
              <a:gd name="connsiteX15" fmla="*/ 480932 w 612668"/>
              <a:gd name="connsiteY15" fmla="*/ 630579 h 630579"/>
              <a:gd name="connsiteX16" fmla="*/ 418939 w 612668"/>
              <a:gd name="connsiteY16" fmla="*/ 622830 h 630579"/>
              <a:gd name="connsiteX17" fmla="*/ 380193 w 612668"/>
              <a:gd name="connsiteY17" fmla="*/ 599582 h 630579"/>
              <a:gd name="connsiteX18" fmla="*/ 333698 w 612668"/>
              <a:gd name="connsiteY18" fmla="*/ 584084 h 630579"/>
              <a:gd name="connsiteX19" fmla="*/ 279454 w 612668"/>
              <a:gd name="connsiteY19" fmla="*/ 568586 h 630579"/>
              <a:gd name="connsiteX20" fmla="*/ 232959 w 612668"/>
              <a:gd name="connsiteY20" fmla="*/ 545338 h 630579"/>
              <a:gd name="connsiteX21" fmla="*/ 209712 w 612668"/>
              <a:gd name="connsiteY21" fmla="*/ 529840 h 630579"/>
              <a:gd name="connsiteX22" fmla="*/ 163217 w 612668"/>
              <a:gd name="connsiteY22" fmla="*/ 514342 h 630579"/>
              <a:gd name="connsiteX23" fmla="*/ 139969 w 612668"/>
              <a:gd name="connsiteY23" fmla="*/ 506593 h 630579"/>
              <a:gd name="connsiteX24" fmla="*/ 124471 w 612668"/>
              <a:gd name="connsiteY24" fmla="*/ 491094 h 630579"/>
              <a:gd name="connsiteX25" fmla="*/ 108973 w 612668"/>
              <a:gd name="connsiteY25" fmla="*/ 444599 h 630579"/>
              <a:gd name="connsiteX26" fmla="*/ 93474 w 612668"/>
              <a:gd name="connsiteY26" fmla="*/ 429101 h 630579"/>
              <a:gd name="connsiteX27" fmla="*/ 77976 w 612668"/>
              <a:gd name="connsiteY27" fmla="*/ 374857 h 630579"/>
              <a:gd name="connsiteX28" fmla="*/ 62478 w 612668"/>
              <a:gd name="connsiteY28" fmla="*/ 351610 h 630579"/>
              <a:gd name="connsiteX29" fmla="*/ 0 w 612668"/>
              <a:gd name="connsiteY29" fmla="*/ 188232 h 630579"/>
              <a:gd name="connsiteX30" fmla="*/ 2422 w 612668"/>
              <a:gd name="connsiteY30" fmla="*/ 114373 h 630579"/>
              <a:gd name="connsiteX0" fmla="*/ 2422 w 612668"/>
              <a:gd name="connsiteY0" fmla="*/ 114373 h 630579"/>
              <a:gd name="connsiteX1" fmla="*/ 115026 w 612668"/>
              <a:gd name="connsiteY1" fmla="*/ 32683 h 630579"/>
              <a:gd name="connsiteX2" fmla="*/ 232959 w 612668"/>
              <a:gd name="connsiteY2" fmla="*/ 2898 h 630579"/>
              <a:gd name="connsiteX3" fmla="*/ 310451 w 612668"/>
              <a:gd name="connsiteY3" fmla="*/ 2898 h 630579"/>
              <a:gd name="connsiteX4" fmla="*/ 356945 w 612668"/>
              <a:gd name="connsiteY4" fmla="*/ 18396 h 630579"/>
              <a:gd name="connsiteX5" fmla="*/ 414741 w 612668"/>
              <a:gd name="connsiteY5" fmla="*/ 51814 h 630579"/>
              <a:gd name="connsiteX6" fmla="*/ 485049 w 612668"/>
              <a:gd name="connsiteY6" fmla="*/ 181128 h 630579"/>
              <a:gd name="connsiteX7" fmla="*/ 550593 w 612668"/>
              <a:gd name="connsiteY7" fmla="*/ 325376 h 630579"/>
              <a:gd name="connsiteX8" fmla="*/ 519678 w 612668"/>
              <a:gd name="connsiteY8" fmla="*/ 367108 h 630579"/>
              <a:gd name="connsiteX9" fmla="*/ 535176 w 612668"/>
              <a:gd name="connsiteY9" fmla="*/ 413603 h 630579"/>
              <a:gd name="connsiteX10" fmla="*/ 558423 w 612668"/>
              <a:gd name="connsiteY10" fmla="*/ 452349 h 630579"/>
              <a:gd name="connsiteX11" fmla="*/ 589420 w 612668"/>
              <a:gd name="connsiteY11" fmla="*/ 498843 h 630579"/>
              <a:gd name="connsiteX12" fmla="*/ 612668 w 612668"/>
              <a:gd name="connsiteY12" fmla="*/ 545338 h 630579"/>
              <a:gd name="connsiteX13" fmla="*/ 589420 w 612668"/>
              <a:gd name="connsiteY13" fmla="*/ 591833 h 630579"/>
              <a:gd name="connsiteX14" fmla="*/ 573922 w 612668"/>
              <a:gd name="connsiteY14" fmla="*/ 607332 h 630579"/>
              <a:gd name="connsiteX15" fmla="*/ 480932 w 612668"/>
              <a:gd name="connsiteY15" fmla="*/ 630579 h 630579"/>
              <a:gd name="connsiteX16" fmla="*/ 418939 w 612668"/>
              <a:gd name="connsiteY16" fmla="*/ 622830 h 630579"/>
              <a:gd name="connsiteX17" fmla="*/ 380193 w 612668"/>
              <a:gd name="connsiteY17" fmla="*/ 599582 h 630579"/>
              <a:gd name="connsiteX18" fmla="*/ 333698 w 612668"/>
              <a:gd name="connsiteY18" fmla="*/ 584084 h 630579"/>
              <a:gd name="connsiteX19" fmla="*/ 279454 w 612668"/>
              <a:gd name="connsiteY19" fmla="*/ 568586 h 630579"/>
              <a:gd name="connsiteX20" fmla="*/ 232959 w 612668"/>
              <a:gd name="connsiteY20" fmla="*/ 545338 h 630579"/>
              <a:gd name="connsiteX21" fmla="*/ 209712 w 612668"/>
              <a:gd name="connsiteY21" fmla="*/ 529840 h 630579"/>
              <a:gd name="connsiteX22" fmla="*/ 163217 w 612668"/>
              <a:gd name="connsiteY22" fmla="*/ 514342 h 630579"/>
              <a:gd name="connsiteX23" fmla="*/ 139969 w 612668"/>
              <a:gd name="connsiteY23" fmla="*/ 506593 h 630579"/>
              <a:gd name="connsiteX24" fmla="*/ 124471 w 612668"/>
              <a:gd name="connsiteY24" fmla="*/ 491094 h 630579"/>
              <a:gd name="connsiteX25" fmla="*/ 108973 w 612668"/>
              <a:gd name="connsiteY25" fmla="*/ 444599 h 630579"/>
              <a:gd name="connsiteX26" fmla="*/ 93474 w 612668"/>
              <a:gd name="connsiteY26" fmla="*/ 429101 h 630579"/>
              <a:gd name="connsiteX27" fmla="*/ 77976 w 612668"/>
              <a:gd name="connsiteY27" fmla="*/ 374857 h 630579"/>
              <a:gd name="connsiteX28" fmla="*/ 62478 w 612668"/>
              <a:gd name="connsiteY28" fmla="*/ 351610 h 630579"/>
              <a:gd name="connsiteX29" fmla="*/ 0 w 612668"/>
              <a:gd name="connsiteY29" fmla="*/ 188232 h 630579"/>
              <a:gd name="connsiteX30" fmla="*/ 2422 w 612668"/>
              <a:gd name="connsiteY30" fmla="*/ 114373 h 630579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19678 w 612668"/>
              <a:gd name="connsiteY7" fmla="*/ 369199 h 632670"/>
              <a:gd name="connsiteX8" fmla="*/ 535176 w 612668"/>
              <a:gd name="connsiteY8" fmla="*/ 415694 h 632670"/>
              <a:gd name="connsiteX9" fmla="*/ 558423 w 612668"/>
              <a:gd name="connsiteY9" fmla="*/ 454440 h 632670"/>
              <a:gd name="connsiteX10" fmla="*/ 589420 w 612668"/>
              <a:gd name="connsiteY10" fmla="*/ 500934 h 632670"/>
              <a:gd name="connsiteX11" fmla="*/ 612668 w 612668"/>
              <a:gd name="connsiteY11" fmla="*/ 547429 h 632670"/>
              <a:gd name="connsiteX12" fmla="*/ 589420 w 612668"/>
              <a:gd name="connsiteY12" fmla="*/ 593924 h 632670"/>
              <a:gd name="connsiteX13" fmla="*/ 573922 w 612668"/>
              <a:gd name="connsiteY13" fmla="*/ 609423 h 632670"/>
              <a:gd name="connsiteX14" fmla="*/ 480932 w 612668"/>
              <a:gd name="connsiteY14" fmla="*/ 632670 h 632670"/>
              <a:gd name="connsiteX15" fmla="*/ 418939 w 612668"/>
              <a:gd name="connsiteY15" fmla="*/ 624921 h 632670"/>
              <a:gd name="connsiteX16" fmla="*/ 380193 w 612668"/>
              <a:gd name="connsiteY16" fmla="*/ 601673 h 632670"/>
              <a:gd name="connsiteX17" fmla="*/ 333698 w 612668"/>
              <a:gd name="connsiteY17" fmla="*/ 586175 h 632670"/>
              <a:gd name="connsiteX18" fmla="*/ 279454 w 612668"/>
              <a:gd name="connsiteY18" fmla="*/ 570677 h 632670"/>
              <a:gd name="connsiteX19" fmla="*/ 232959 w 612668"/>
              <a:gd name="connsiteY19" fmla="*/ 547429 h 632670"/>
              <a:gd name="connsiteX20" fmla="*/ 209712 w 612668"/>
              <a:gd name="connsiteY20" fmla="*/ 531931 h 632670"/>
              <a:gd name="connsiteX21" fmla="*/ 163217 w 612668"/>
              <a:gd name="connsiteY21" fmla="*/ 516433 h 632670"/>
              <a:gd name="connsiteX22" fmla="*/ 139969 w 612668"/>
              <a:gd name="connsiteY22" fmla="*/ 508684 h 632670"/>
              <a:gd name="connsiteX23" fmla="*/ 124471 w 612668"/>
              <a:gd name="connsiteY23" fmla="*/ 493185 h 632670"/>
              <a:gd name="connsiteX24" fmla="*/ 108973 w 612668"/>
              <a:gd name="connsiteY24" fmla="*/ 446690 h 632670"/>
              <a:gd name="connsiteX25" fmla="*/ 93474 w 612668"/>
              <a:gd name="connsiteY25" fmla="*/ 431192 h 632670"/>
              <a:gd name="connsiteX26" fmla="*/ 77976 w 612668"/>
              <a:gd name="connsiteY26" fmla="*/ 376948 h 632670"/>
              <a:gd name="connsiteX27" fmla="*/ 62478 w 612668"/>
              <a:gd name="connsiteY27" fmla="*/ 353701 h 632670"/>
              <a:gd name="connsiteX28" fmla="*/ 0 w 612668"/>
              <a:gd name="connsiteY28" fmla="*/ 190323 h 632670"/>
              <a:gd name="connsiteX29" fmla="*/ 2422 w 612668"/>
              <a:gd name="connsiteY29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35176 w 612668"/>
              <a:gd name="connsiteY7" fmla="*/ 415694 h 632670"/>
              <a:gd name="connsiteX8" fmla="*/ 558423 w 612668"/>
              <a:gd name="connsiteY8" fmla="*/ 454440 h 632670"/>
              <a:gd name="connsiteX9" fmla="*/ 589420 w 612668"/>
              <a:gd name="connsiteY9" fmla="*/ 500934 h 632670"/>
              <a:gd name="connsiteX10" fmla="*/ 612668 w 612668"/>
              <a:gd name="connsiteY10" fmla="*/ 547429 h 632670"/>
              <a:gd name="connsiteX11" fmla="*/ 589420 w 612668"/>
              <a:gd name="connsiteY11" fmla="*/ 593924 h 632670"/>
              <a:gd name="connsiteX12" fmla="*/ 573922 w 612668"/>
              <a:gd name="connsiteY12" fmla="*/ 609423 h 632670"/>
              <a:gd name="connsiteX13" fmla="*/ 480932 w 612668"/>
              <a:gd name="connsiteY13" fmla="*/ 632670 h 632670"/>
              <a:gd name="connsiteX14" fmla="*/ 418939 w 612668"/>
              <a:gd name="connsiteY14" fmla="*/ 624921 h 632670"/>
              <a:gd name="connsiteX15" fmla="*/ 380193 w 612668"/>
              <a:gd name="connsiteY15" fmla="*/ 601673 h 632670"/>
              <a:gd name="connsiteX16" fmla="*/ 333698 w 612668"/>
              <a:gd name="connsiteY16" fmla="*/ 586175 h 632670"/>
              <a:gd name="connsiteX17" fmla="*/ 279454 w 612668"/>
              <a:gd name="connsiteY17" fmla="*/ 570677 h 632670"/>
              <a:gd name="connsiteX18" fmla="*/ 232959 w 612668"/>
              <a:gd name="connsiteY18" fmla="*/ 547429 h 632670"/>
              <a:gd name="connsiteX19" fmla="*/ 209712 w 612668"/>
              <a:gd name="connsiteY19" fmla="*/ 531931 h 632670"/>
              <a:gd name="connsiteX20" fmla="*/ 163217 w 612668"/>
              <a:gd name="connsiteY20" fmla="*/ 516433 h 632670"/>
              <a:gd name="connsiteX21" fmla="*/ 139969 w 612668"/>
              <a:gd name="connsiteY21" fmla="*/ 508684 h 632670"/>
              <a:gd name="connsiteX22" fmla="*/ 124471 w 612668"/>
              <a:gd name="connsiteY22" fmla="*/ 493185 h 632670"/>
              <a:gd name="connsiteX23" fmla="*/ 108973 w 612668"/>
              <a:gd name="connsiteY23" fmla="*/ 446690 h 632670"/>
              <a:gd name="connsiteX24" fmla="*/ 93474 w 612668"/>
              <a:gd name="connsiteY24" fmla="*/ 431192 h 632670"/>
              <a:gd name="connsiteX25" fmla="*/ 77976 w 612668"/>
              <a:gd name="connsiteY25" fmla="*/ 376948 h 632670"/>
              <a:gd name="connsiteX26" fmla="*/ 62478 w 612668"/>
              <a:gd name="connsiteY26" fmla="*/ 353701 h 632670"/>
              <a:gd name="connsiteX27" fmla="*/ 0 w 612668"/>
              <a:gd name="connsiteY27" fmla="*/ 190323 h 632670"/>
              <a:gd name="connsiteX28" fmla="*/ 2422 w 612668"/>
              <a:gd name="connsiteY28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35176 w 612668"/>
              <a:gd name="connsiteY7" fmla="*/ 415694 h 632670"/>
              <a:gd name="connsiteX8" fmla="*/ 558423 w 612668"/>
              <a:gd name="connsiteY8" fmla="*/ 454440 h 632670"/>
              <a:gd name="connsiteX9" fmla="*/ 589420 w 612668"/>
              <a:gd name="connsiteY9" fmla="*/ 500934 h 632670"/>
              <a:gd name="connsiteX10" fmla="*/ 612668 w 612668"/>
              <a:gd name="connsiteY10" fmla="*/ 547429 h 632670"/>
              <a:gd name="connsiteX11" fmla="*/ 589420 w 612668"/>
              <a:gd name="connsiteY11" fmla="*/ 593924 h 632670"/>
              <a:gd name="connsiteX12" fmla="*/ 573922 w 612668"/>
              <a:gd name="connsiteY12" fmla="*/ 609423 h 632670"/>
              <a:gd name="connsiteX13" fmla="*/ 480932 w 612668"/>
              <a:gd name="connsiteY13" fmla="*/ 632670 h 632670"/>
              <a:gd name="connsiteX14" fmla="*/ 418939 w 612668"/>
              <a:gd name="connsiteY14" fmla="*/ 624921 h 632670"/>
              <a:gd name="connsiteX15" fmla="*/ 380193 w 612668"/>
              <a:gd name="connsiteY15" fmla="*/ 601673 h 632670"/>
              <a:gd name="connsiteX16" fmla="*/ 333698 w 612668"/>
              <a:gd name="connsiteY16" fmla="*/ 586175 h 632670"/>
              <a:gd name="connsiteX17" fmla="*/ 279454 w 612668"/>
              <a:gd name="connsiteY17" fmla="*/ 570677 h 632670"/>
              <a:gd name="connsiteX18" fmla="*/ 232959 w 612668"/>
              <a:gd name="connsiteY18" fmla="*/ 547429 h 632670"/>
              <a:gd name="connsiteX19" fmla="*/ 209712 w 612668"/>
              <a:gd name="connsiteY19" fmla="*/ 531931 h 632670"/>
              <a:gd name="connsiteX20" fmla="*/ 163217 w 612668"/>
              <a:gd name="connsiteY20" fmla="*/ 516433 h 632670"/>
              <a:gd name="connsiteX21" fmla="*/ 139969 w 612668"/>
              <a:gd name="connsiteY21" fmla="*/ 508684 h 632670"/>
              <a:gd name="connsiteX22" fmla="*/ 124471 w 612668"/>
              <a:gd name="connsiteY22" fmla="*/ 493185 h 632670"/>
              <a:gd name="connsiteX23" fmla="*/ 108973 w 612668"/>
              <a:gd name="connsiteY23" fmla="*/ 446690 h 632670"/>
              <a:gd name="connsiteX24" fmla="*/ 93474 w 612668"/>
              <a:gd name="connsiteY24" fmla="*/ 431192 h 632670"/>
              <a:gd name="connsiteX25" fmla="*/ 77976 w 612668"/>
              <a:gd name="connsiteY25" fmla="*/ 376948 h 632670"/>
              <a:gd name="connsiteX26" fmla="*/ 62478 w 612668"/>
              <a:gd name="connsiteY26" fmla="*/ 353701 h 632670"/>
              <a:gd name="connsiteX27" fmla="*/ 0 w 612668"/>
              <a:gd name="connsiteY27" fmla="*/ 190323 h 632670"/>
              <a:gd name="connsiteX28" fmla="*/ 2422 w 612668"/>
              <a:gd name="connsiteY28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558423 w 612668"/>
              <a:gd name="connsiteY7" fmla="*/ 454440 h 632670"/>
              <a:gd name="connsiteX8" fmla="*/ 589420 w 612668"/>
              <a:gd name="connsiteY8" fmla="*/ 500934 h 632670"/>
              <a:gd name="connsiteX9" fmla="*/ 612668 w 612668"/>
              <a:gd name="connsiteY9" fmla="*/ 547429 h 632670"/>
              <a:gd name="connsiteX10" fmla="*/ 589420 w 612668"/>
              <a:gd name="connsiteY10" fmla="*/ 593924 h 632670"/>
              <a:gd name="connsiteX11" fmla="*/ 573922 w 612668"/>
              <a:gd name="connsiteY11" fmla="*/ 609423 h 632670"/>
              <a:gd name="connsiteX12" fmla="*/ 480932 w 612668"/>
              <a:gd name="connsiteY12" fmla="*/ 632670 h 632670"/>
              <a:gd name="connsiteX13" fmla="*/ 418939 w 612668"/>
              <a:gd name="connsiteY13" fmla="*/ 624921 h 632670"/>
              <a:gd name="connsiteX14" fmla="*/ 380193 w 612668"/>
              <a:gd name="connsiteY14" fmla="*/ 601673 h 632670"/>
              <a:gd name="connsiteX15" fmla="*/ 333698 w 612668"/>
              <a:gd name="connsiteY15" fmla="*/ 586175 h 632670"/>
              <a:gd name="connsiteX16" fmla="*/ 279454 w 612668"/>
              <a:gd name="connsiteY16" fmla="*/ 570677 h 632670"/>
              <a:gd name="connsiteX17" fmla="*/ 232959 w 612668"/>
              <a:gd name="connsiteY17" fmla="*/ 547429 h 632670"/>
              <a:gd name="connsiteX18" fmla="*/ 209712 w 612668"/>
              <a:gd name="connsiteY18" fmla="*/ 531931 h 632670"/>
              <a:gd name="connsiteX19" fmla="*/ 163217 w 612668"/>
              <a:gd name="connsiteY19" fmla="*/ 516433 h 632670"/>
              <a:gd name="connsiteX20" fmla="*/ 139969 w 612668"/>
              <a:gd name="connsiteY20" fmla="*/ 508684 h 632670"/>
              <a:gd name="connsiteX21" fmla="*/ 124471 w 612668"/>
              <a:gd name="connsiteY21" fmla="*/ 493185 h 632670"/>
              <a:gd name="connsiteX22" fmla="*/ 108973 w 612668"/>
              <a:gd name="connsiteY22" fmla="*/ 446690 h 632670"/>
              <a:gd name="connsiteX23" fmla="*/ 93474 w 612668"/>
              <a:gd name="connsiteY23" fmla="*/ 431192 h 632670"/>
              <a:gd name="connsiteX24" fmla="*/ 77976 w 612668"/>
              <a:gd name="connsiteY24" fmla="*/ 376948 h 632670"/>
              <a:gd name="connsiteX25" fmla="*/ 62478 w 612668"/>
              <a:gd name="connsiteY25" fmla="*/ 353701 h 632670"/>
              <a:gd name="connsiteX26" fmla="*/ 0 w 612668"/>
              <a:gd name="connsiteY26" fmla="*/ 190323 h 632670"/>
              <a:gd name="connsiteX27" fmla="*/ 2422 w 612668"/>
              <a:gd name="connsiteY27" fmla="*/ 116464 h 632670"/>
              <a:gd name="connsiteX0" fmla="*/ 2422 w 612668"/>
              <a:gd name="connsiteY0" fmla="*/ 116464 h 632670"/>
              <a:gd name="connsiteX1" fmla="*/ 115026 w 612668"/>
              <a:gd name="connsiteY1" fmla="*/ 34774 h 632670"/>
              <a:gd name="connsiteX2" fmla="*/ 232959 w 612668"/>
              <a:gd name="connsiteY2" fmla="*/ 4989 h 632670"/>
              <a:gd name="connsiteX3" fmla="*/ 310451 w 612668"/>
              <a:gd name="connsiteY3" fmla="*/ 4989 h 632670"/>
              <a:gd name="connsiteX4" fmla="*/ 414741 w 612668"/>
              <a:gd name="connsiteY4" fmla="*/ 53905 h 632670"/>
              <a:gd name="connsiteX5" fmla="*/ 485049 w 612668"/>
              <a:gd name="connsiteY5" fmla="*/ 183219 h 632670"/>
              <a:gd name="connsiteX6" fmla="*/ 550593 w 612668"/>
              <a:gd name="connsiteY6" fmla="*/ 327467 h 632670"/>
              <a:gd name="connsiteX7" fmla="*/ 610811 w 612668"/>
              <a:gd name="connsiteY7" fmla="*/ 454440 h 632670"/>
              <a:gd name="connsiteX8" fmla="*/ 589420 w 612668"/>
              <a:gd name="connsiteY8" fmla="*/ 500934 h 632670"/>
              <a:gd name="connsiteX9" fmla="*/ 612668 w 612668"/>
              <a:gd name="connsiteY9" fmla="*/ 547429 h 632670"/>
              <a:gd name="connsiteX10" fmla="*/ 589420 w 612668"/>
              <a:gd name="connsiteY10" fmla="*/ 593924 h 632670"/>
              <a:gd name="connsiteX11" fmla="*/ 573922 w 612668"/>
              <a:gd name="connsiteY11" fmla="*/ 609423 h 632670"/>
              <a:gd name="connsiteX12" fmla="*/ 480932 w 612668"/>
              <a:gd name="connsiteY12" fmla="*/ 632670 h 632670"/>
              <a:gd name="connsiteX13" fmla="*/ 418939 w 612668"/>
              <a:gd name="connsiteY13" fmla="*/ 624921 h 632670"/>
              <a:gd name="connsiteX14" fmla="*/ 380193 w 612668"/>
              <a:gd name="connsiteY14" fmla="*/ 601673 h 632670"/>
              <a:gd name="connsiteX15" fmla="*/ 333698 w 612668"/>
              <a:gd name="connsiteY15" fmla="*/ 586175 h 632670"/>
              <a:gd name="connsiteX16" fmla="*/ 279454 w 612668"/>
              <a:gd name="connsiteY16" fmla="*/ 570677 h 632670"/>
              <a:gd name="connsiteX17" fmla="*/ 232959 w 612668"/>
              <a:gd name="connsiteY17" fmla="*/ 547429 h 632670"/>
              <a:gd name="connsiteX18" fmla="*/ 209712 w 612668"/>
              <a:gd name="connsiteY18" fmla="*/ 531931 h 632670"/>
              <a:gd name="connsiteX19" fmla="*/ 163217 w 612668"/>
              <a:gd name="connsiteY19" fmla="*/ 516433 h 632670"/>
              <a:gd name="connsiteX20" fmla="*/ 139969 w 612668"/>
              <a:gd name="connsiteY20" fmla="*/ 508684 h 632670"/>
              <a:gd name="connsiteX21" fmla="*/ 124471 w 612668"/>
              <a:gd name="connsiteY21" fmla="*/ 493185 h 632670"/>
              <a:gd name="connsiteX22" fmla="*/ 108973 w 612668"/>
              <a:gd name="connsiteY22" fmla="*/ 446690 h 632670"/>
              <a:gd name="connsiteX23" fmla="*/ 93474 w 612668"/>
              <a:gd name="connsiteY23" fmla="*/ 431192 h 632670"/>
              <a:gd name="connsiteX24" fmla="*/ 77976 w 612668"/>
              <a:gd name="connsiteY24" fmla="*/ 376948 h 632670"/>
              <a:gd name="connsiteX25" fmla="*/ 62478 w 612668"/>
              <a:gd name="connsiteY25" fmla="*/ 353701 h 632670"/>
              <a:gd name="connsiteX26" fmla="*/ 0 w 612668"/>
              <a:gd name="connsiteY26" fmla="*/ 190323 h 632670"/>
              <a:gd name="connsiteX27" fmla="*/ 2422 w 612668"/>
              <a:gd name="connsiteY27" fmla="*/ 116464 h 632670"/>
              <a:gd name="connsiteX0" fmla="*/ 2422 w 617016"/>
              <a:gd name="connsiteY0" fmla="*/ 116464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93474 w 617016"/>
              <a:gd name="connsiteY22" fmla="*/ 431192 h 632670"/>
              <a:gd name="connsiteX23" fmla="*/ 77976 w 617016"/>
              <a:gd name="connsiteY23" fmla="*/ 376948 h 632670"/>
              <a:gd name="connsiteX24" fmla="*/ 62478 w 617016"/>
              <a:gd name="connsiteY24" fmla="*/ 353701 h 632670"/>
              <a:gd name="connsiteX25" fmla="*/ 0 w 617016"/>
              <a:gd name="connsiteY25" fmla="*/ 190323 h 632670"/>
              <a:gd name="connsiteX26" fmla="*/ 2422 w 617016"/>
              <a:gd name="connsiteY26" fmla="*/ 116464 h 632670"/>
              <a:gd name="connsiteX0" fmla="*/ 2422 w 617016"/>
              <a:gd name="connsiteY0" fmla="*/ 116464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77976 w 617016"/>
              <a:gd name="connsiteY22" fmla="*/ 376948 h 632670"/>
              <a:gd name="connsiteX23" fmla="*/ 62478 w 617016"/>
              <a:gd name="connsiteY23" fmla="*/ 353701 h 632670"/>
              <a:gd name="connsiteX24" fmla="*/ 0 w 617016"/>
              <a:gd name="connsiteY24" fmla="*/ 190323 h 632670"/>
              <a:gd name="connsiteX25" fmla="*/ 2422 w 617016"/>
              <a:gd name="connsiteY25" fmla="*/ 116464 h 632670"/>
              <a:gd name="connsiteX0" fmla="*/ 2422 w 617016"/>
              <a:gd name="connsiteY0" fmla="*/ 116464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62478 w 617016"/>
              <a:gd name="connsiteY22" fmla="*/ 353701 h 632670"/>
              <a:gd name="connsiteX23" fmla="*/ 0 w 617016"/>
              <a:gd name="connsiteY23" fmla="*/ 190323 h 632670"/>
              <a:gd name="connsiteX24" fmla="*/ 2422 w 617016"/>
              <a:gd name="connsiteY24" fmla="*/ 116464 h 632670"/>
              <a:gd name="connsiteX0" fmla="*/ 26235 w 617016"/>
              <a:gd name="connsiteY0" fmla="*/ 87889 h 632670"/>
              <a:gd name="connsiteX1" fmla="*/ 115026 w 617016"/>
              <a:gd name="connsiteY1" fmla="*/ 34774 h 632670"/>
              <a:gd name="connsiteX2" fmla="*/ 232959 w 617016"/>
              <a:gd name="connsiteY2" fmla="*/ 4989 h 632670"/>
              <a:gd name="connsiteX3" fmla="*/ 310451 w 617016"/>
              <a:gd name="connsiteY3" fmla="*/ 4989 h 632670"/>
              <a:gd name="connsiteX4" fmla="*/ 414741 w 617016"/>
              <a:gd name="connsiteY4" fmla="*/ 53905 h 632670"/>
              <a:gd name="connsiteX5" fmla="*/ 485049 w 617016"/>
              <a:gd name="connsiteY5" fmla="*/ 183219 h 632670"/>
              <a:gd name="connsiteX6" fmla="*/ 550593 w 617016"/>
              <a:gd name="connsiteY6" fmla="*/ 327467 h 632670"/>
              <a:gd name="connsiteX7" fmla="*/ 610811 w 617016"/>
              <a:gd name="connsiteY7" fmla="*/ 454440 h 632670"/>
              <a:gd name="connsiteX8" fmla="*/ 612668 w 617016"/>
              <a:gd name="connsiteY8" fmla="*/ 547429 h 632670"/>
              <a:gd name="connsiteX9" fmla="*/ 589420 w 617016"/>
              <a:gd name="connsiteY9" fmla="*/ 593924 h 632670"/>
              <a:gd name="connsiteX10" fmla="*/ 573922 w 617016"/>
              <a:gd name="connsiteY10" fmla="*/ 609423 h 632670"/>
              <a:gd name="connsiteX11" fmla="*/ 480932 w 617016"/>
              <a:gd name="connsiteY11" fmla="*/ 632670 h 632670"/>
              <a:gd name="connsiteX12" fmla="*/ 418939 w 617016"/>
              <a:gd name="connsiteY12" fmla="*/ 624921 h 632670"/>
              <a:gd name="connsiteX13" fmla="*/ 380193 w 617016"/>
              <a:gd name="connsiteY13" fmla="*/ 601673 h 632670"/>
              <a:gd name="connsiteX14" fmla="*/ 333698 w 617016"/>
              <a:gd name="connsiteY14" fmla="*/ 586175 h 632670"/>
              <a:gd name="connsiteX15" fmla="*/ 279454 w 617016"/>
              <a:gd name="connsiteY15" fmla="*/ 570677 h 632670"/>
              <a:gd name="connsiteX16" fmla="*/ 232959 w 617016"/>
              <a:gd name="connsiteY16" fmla="*/ 547429 h 632670"/>
              <a:gd name="connsiteX17" fmla="*/ 209712 w 617016"/>
              <a:gd name="connsiteY17" fmla="*/ 531931 h 632670"/>
              <a:gd name="connsiteX18" fmla="*/ 163217 w 617016"/>
              <a:gd name="connsiteY18" fmla="*/ 516433 h 632670"/>
              <a:gd name="connsiteX19" fmla="*/ 139969 w 617016"/>
              <a:gd name="connsiteY19" fmla="*/ 508684 h 632670"/>
              <a:gd name="connsiteX20" fmla="*/ 124471 w 617016"/>
              <a:gd name="connsiteY20" fmla="*/ 493185 h 632670"/>
              <a:gd name="connsiteX21" fmla="*/ 108973 w 617016"/>
              <a:gd name="connsiteY21" fmla="*/ 446690 h 632670"/>
              <a:gd name="connsiteX22" fmla="*/ 62478 w 617016"/>
              <a:gd name="connsiteY22" fmla="*/ 353701 h 632670"/>
              <a:gd name="connsiteX23" fmla="*/ 0 w 617016"/>
              <a:gd name="connsiteY23" fmla="*/ 190323 h 632670"/>
              <a:gd name="connsiteX24" fmla="*/ 26235 w 617016"/>
              <a:gd name="connsiteY24" fmla="*/ 87889 h 632670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79454 w 617016"/>
              <a:gd name="connsiteY15" fmla="*/ 570184 h 632177"/>
              <a:gd name="connsiteX16" fmla="*/ 232959 w 617016"/>
              <a:gd name="connsiteY16" fmla="*/ 546936 h 632177"/>
              <a:gd name="connsiteX17" fmla="*/ 209712 w 617016"/>
              <a:gd name="connsiteY17" fmla="*/ 531438 h 632177"/>
              <a:gd name="connsiteX18" fmla="*/ 163217 w 617016"/>
              <a:gd name="connsiteY18" fmla="*/ 515940 h 632177"/>
              <a:gd name="connsiteX19" fmla="*/ 139969 w 617016"/>
              <a:gd name="connsiteY19" fmla="*/ 508191 h 632177"/>
              <a:gd name="connsiteX20" fmla="*/ 124471 w 617016"/>
              <a:gd name="connsiteY20" fmla="*/ 492692 h 632177"/>
              <a:gd name="connsiteX21" fmla="*/ 108973 w 617016"/>
              <a:gd name="connsiteY21" fmla="*/ 446197 h 632177"/>
              <a:gd name="connsiteX22" fmla="*/ 62478 w 617016"/>
              <a:gd name="connsiteY22" fmla="*/ 353208 h 632177"/>
              <a:gd name="connsiteX23" fmla="*/ 0 w 617016"/>
              <a:gd name="connsiteY23" fmla="*/ 189830 h 632177"/>
              <a:gd name="connsiteX24" fmla="*/ 26235 w 617016"/>
              <a:gd name="connsiteY24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79454 w 617016"/>
              <a:gd name="connsiteY15" fmla="*/ 570184 h 632177"/>
              <a:gd name="connsiteX16" fmla="*/ 232959 w 617016"/>
              <a:gd name="connsiteY16" fmla="*/ 546936 h 632177"/>
              <a:gd name="connsiteX17" fmla="*/ 209712 w 617016"/>
              <a:gd name="connsiteY17" fmla="*/ 531438 h 632177"/>
              <a:gd name="connsiteX18" fmla="*/ 163217 w 617016"/>
              <a:gd name="connsiteY18" fmla="*/ 515940 h 632177"/>
              <a:gd name="connsiteX19" fmla="*/ 124471 w 617016"/>
              <a:gd name="connsiteY19" fmla="*/ 492692 h 632177"/>
              <a:gd name="connsiteX20" fmla="*/ 108973 w 617016"/>
              <a:gd name="connsiteY20" fmla="*/ 446197 h 632177"/>
              <a:gd name="connsiteX21" fmla="*/ 62478 w 617016"/>
              <a:gd name="connsiteY21" fmla="*/ 353208 h 632177"/>
              <a:gd name="connsiteX22" fmla="*/ 0 w 617016"/>
              <a:gd name="connsiteY22" fmla="*/ 189830 h 632177"/>
              <a:gd name="connsiteX23" fmla="*/ 26235 w 617016"/>
              <a:gd name="connsiteY23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79454 w 617016"/>
              <a:gd name="connsiteY15" fmla="*/ 570184 h 632177"/>
              <a:gd name="connsiteX16" fmla="*/ 232959 w 617016"/>
              <a:gd name="connsiteY16" fmla="*/ 546936 h 632177"/>
              <a:gd name="connsiteX17" fmla="*/ 209712 w 617016"/>
              <a:gd name="connsiteY17" fmla="*/ 531438 h 632177"/>
              <a:gd name="connsiteX18" fmla="*/ 124471 w 617016"/>
              <a:gd name="connsiteY18" fmla="*/ 492692 h 632177"/>
              <a:gd name="connsiteX19" fmla="*/ 108973 w 617016"/>
              <a:gd name="connsiteY19" fmla="*/ 446197 h 632177"/>
              <a:gd name="connsiteX20" fmla="*/ 62478 w 617016"/>
              <a:gd name="connsiteY20" fmla="*/ 353208 h 632177"/>
              <a:gd name="connsiteX21" fmla="*/ 0 w 617016"/>
              <a:gd name="connsiteY21" fmla="*/ 189830 h 632177"/>
              <a:gd name="connsiteX22" fmla="*/ 26235 w 617016"/>
              <a:gd name="connsiteY22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32959 w 617016"/>
              <a:gd name="connsiteY15" fmla="*/ 546936 h 632177"/>
              <a:gd name="connsiteX16" fmla="*/ 209712 w 617016"/>
              <a:gd name="connsiteY16" fmla="*/ 531438 h 632177"/>
              <a:gd name="connsiteX17" fmla="*/ 124471 w 617016"/>
              <a:gd name="connsiteY17" fmla="*/ 492692 h 632177"/>
              <a:gd name="connsiteX18" fmla="*/ 108973 w 617016"/>
              <a:gd name="connsiteY18" fmla="*/ 446197 h 632177"/>
              <a:gd name="connsiteX19" fmla="*/ 62478 w 617016"/>
              <a:gd name="connsiteY19" fmla="*/ 353208 h 632177"/>
              <a:gd name="connsiteX20" fmla="*/ 0 w 617016"/>
              <a:gd name="connsiteY20" fmla="*/ 189830 h 632177"/>
              <a:gd name="connsiteX21" fmla="*/ 26235 w 617016"/>
              <a:gd name="connsiteY21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80193 w 617016"/>
              <a:gd name="connsiteY13" fmla="*/ 601180 h 632177"/>
              <a:gd name="connsiteX14" fmla="*/ 333698 w 617016"/>
              <a:gd name="connsiteY14" fmla="*/ 585682 h 632177"/>
              <a:gd name="connsiteX15" fmla="*/ 209712 w 617016"/>
              <a:gd name="connsiteY15" fmla="*/ 531438 h 632177"/>
              <a:gd name="connsiteX16" fmla="*/ 124471 w 617016"/>
              <a:gd name="connsiteY16" fmla="*/ 492692 h 632177"/>
              <a:gd name="connsiteX17" fmla="*/ 108973 w 617016"/>
              <a:gd name="connsiteY17" fmla="*/ 446197 h 632177"/>
              <a:gd name="connsiteX18" fmla="*/ 62478 w 617016"/>
              <a:gd name="connsiteY18" fmla="*/ 353208 h 632177"/>
              <a:gd name="connsiteX19" fmla="*/ 0 w 617016"/>
              <a:gd name="connsiteY19" fmla="*/ 189830 h 632177"/>
              <a:gd name="connsiteX20" fmla="*/ 26235 w 617016"/>
              <a:gd name="connsiteY20" fmla="*/ 87396 h 632177"/>
              <a:gd name="connsiteX0" fmla="*/ 26235 w 617016"/>
              <a:gd name="connsiteY0" fmla="*/ 87396 h 632177"/>
              <a:gd name="connsiteX1" fmla="*/ 134076 w 617016"/>
              <a:gd name="connsiteY1" fmla="*/ 24756 h 632177"/>
              <a:gd name="connsiteX2" fmla="*/ 232959 w 617016"/>
              <a:gd name="connsiteY2" fmla="*/ 4496 h 632177"/>
              <a:gd name="connsiteX3" fmla="*/ 310451 w 617016"/>
              <a:gd name="connsiteY3" fmla="*/ 4496 h 632177"/>
              <a:gd name="connsiteX4" fmla="*/ 414741 w 617016"/>
              <a:gd name="connsiteY4" fmla="*/ 53412 h 632177"/>
              <a:gd name="connsiteX5" fmla="*/ 485049 w 617016"/>
              <a:gd name="connsiteY5" fmla="*/ 182726 h 632177"/>
              <a:gd name="connsiteX6" fmla="*/ 550593 w 617016"/>
              <a:gd name="connsiteY6" fmla="*/ 326974 h 632177"/>
              <a:gd name="connsiteX7" fmla="*/ 610811 w 617016"/>
              <a:gd name="connsiteY7" fmla="*/ 453947 h 632177"/>
              <a:gd name="connsiteX8" fmla="*/ 612668 w 617016"/>
              <a:gd name="connsiteY8" fmla="*/ 546936 h 632177"/>
              <a:gd name="connsiteX9" fmla="*/ 589420 w 617016"/>
              <a:gd name="connsiteY9" fmla="*/ 593431 h 632177"/>
              <a:gd name="connsiteX10" fmla="*/ 573922 w 617016"/>
              <a:gd name="connsiteY10" fmla="*/ 608930 h 632177"/>
              <a:gd name="connsiteX11" fmla="*/ 480932 w 617016"/>
              <a:gd name="connsiteY11" fmla="*/ 632177 h 632177"/>
              <a:gd name="connsiteX12" fmla="*/ 418939 w 617016"/>
              <a:gd name="connsiteY12" fmla="*/ 624428 h 632177"/>
              <a:gd name="connsiteX13" fmla="*/ 333698 w 617016"/>
              <a:gd name="connsiteY13" fmla="*/ 585682 h 632177"/>
              <a:gd name="connsiteX14" fmla="*/ 209712 w 617016"/>
              <a:gd name="connsiteY14" fmla="*/ 531438 h 632177"/>
              <a:gd name="connsiteX15" fmla="*/ 124471 w 617016"/>
              <a:gd name="connsiteY15" fmla="*/ 492692 h 632177"/>
              <a:gd name="connsiteX16" fmla="*/ 108973 w 617016"/>
              <a:gd name="connsiteY16" fmla="*/ 446197 h 632177"/>
              <a:gd name="connsiteX17" fmla="*/ 62478 w 617016"/>
              <a:gd name="connsiteY17" fmla="*/ 353208 h 632177"/>
              <a:gd name="connsiteX18" fmla="*/ 0 w 617016"/>
              <a:gd name="connsiteY18" fmla="*/ 189830 h 632177"/>
              <a:gd name="connsiteX19" fmla="*/ 26235 w 617016"/>
              <a:gd name="connsiteY19" fmla="*/ 87396 h 632177"/>
              <a:gd name="connsiteX0" fmla="*/ 26235 w 617016"/>
              <a:gd name="connsiteY0" fmla="*/ 87396 h 634256"/>
              <a:gd name="connsiteX1" fmla="*/ 134076 w 617016"/>
              <a:gd name="connsiteY1" fmla="*/ 24756 h 634256"/>
              <a:gd name="connsiteX2" fmla="*/ 232959 w 617016"/>
              <a:gd name="connsiteY2" fmla="*/ 4496 h 634256"/>
              <a:gd name="connsiteX3" fmla="*/ 310451 w 617016"/>
              <a:gd name="connsiteY3" fmla="*/ 4496 h 634256"/>
              <a:gd name="connsiteX4" fmla="*/ 414741 w 617016"/>
              <a:gd name="connsiteY4" fmla="*/ 53412 h 634256"/>
              <a:gd name="connsiteX5" fmla="*/ 485049 w 617016"/>
              <a:gd name="connsiteY5" fmla="*/ 182726 h 634256"/>
              <a:gd name="connsiteX6" fmla="*/ 550593 w 617016"/>
              <a:gd name="connsiteY6" fmla="*/ 326974 h 634256"/>
              <a:gd name="connsiteX7" fmla="*/ 610811 w 617016"/>
              <a:gd name="connsiteY7" fmla="*/ 453947 h 634256"/>
              <a:gd name="connsiteX8" fmla="*/ 612668 w 617016"/>
              <a:gd name="connsiteY8" fmla="*/ 546936 h 634256"/>
              <a:gd name="connsiteX9" fmla="*/ 589420 w 617016"/>
              <a:gd name="connsiteY9" fmla="*/ 593431 h 634256"/>
              <a:gd name="connsiteX10" fmla="*/ 480932 w 617016"/>
              <a:gd name="connsiteY10" fmla="*/ 632177 h 634256"/>
              <a:gd name="connsiteX11" fmla="*/ 418939 w 617016"/>
              <a:gd name="connsiteY11" fmla="*/ 624428 h 634256"/>
              <a:gd name="connsiteX12" fmla="*/ 333698 w 617016"/>
              <a:gd name="connsiteY12" fmla="*/ 585682 h 634256"/>
              <a:gd name="connsiteX13" fmla="*/ 209712 w 617016"/>
              <a:gd name="connsiteY13" fmla="*/ 531438 h 634256"/>
              <a:gd name="connsiteX14" fmla="*/ 124471 w 617016"/>
              <a:gd name="connsiteY14" fmla="*/ 492692 h 634256"/>
              <a:gd name="connsiteX15" fmla="*/ 108973 w 617016"/>
              <a:gd name="connsiteY15" fmla="*/ 446197 h 634256"/>
              <a:gd name="connsiteX16" fmla="*/ 62478 w 617016"/>
              <a:gd name="connsiteY16" fmla="*/ 353208 h 634256"/>
              <a:gd name="connsiteX17" fmla="*/ 0 w 617016"/>
              <a:gd name="connsiteY17" fmla="*/ 189830 h 634256"/>
              <a:gd name="connsiteX18" fmla="*/ 26235 w 617016"/>
              <a:gd name="connsiteY18" fmla="*/ 87396 h 634256"/>
              <a:gd name="connsiteX0" fmla="*/ 26235 w 618448"/>
              <a:gd name="connsiteY0" fmla="*/ 87396 h 634256"/>
              <a:gd name="connsiteX1" fmla="*/ 134076 w 618448"/>
              <a:gd name="connsiteY1" fmla="*/ 24756 h 634256"/>
              <a:gd name="connsiteX2" fmla="*/ 232959 w 618448"/>
              <a:gd name="connsiteY2" fmla="*/ 4496 h 634256"/>
              <a:gd name="connsiteX3" fmla="*/ 310451 w 618448"/>
              <a:gd name="connsiteY3" fmla="*/ 4496 h 634256"/>
              <a:gd name="connsiteX4" fmla="*/ 414741 w 618448"/>
              <a:gd name="connsiteY4" fmla="*/ 53412 h 634256"/>
              <a:gd name="connsiteX5" fmla="*/ 485049 w 618448"/>
              <a:gd name="connsiteY5" fmla="*/ 182726 h 634256"/>
              <a:gd name="connsiteX6" fmla="*/ 550593 w 618448"/>
              <a:gd name="connsiteY6" fmla="*/ 326974 h 634256"/>
              <a:gd name="connsiteX7" fmla="*/ 610811 w 618448"/>
              <a:gd name="connsiteY7" fmla="*/ 453947 h 634256"/>
              <a:gd name="connsiteX8" fmla="*/ 612668 w 618448"/>
              <a:gd name="connsiteY8" fmla="*/ 546936 h 634256"/>
              <a:gd name="connsiteX9" fmla="*/ 565608 w 618448"/>
              <a:gd name="connsiteY9" fmla="*/ 612481 h 634256"/>
              <a:gd name="connsiteX10" fmla="*/ 480932 w 618448"/>
              <a:gd name="connsiteY10" fmla="*/ 632177 h 634256"/>
              <a:gd name="connsiteX11" fmla="*/ 418939 w 618448"/>
              <a:gd name="connsiteY11" fmla="*/ 624428 h 634256"/>
              <a:gd name="connsiteX12" fmla="*/ 333698 w 618448"/>
              <a:gd name="connsiteY12" fmla="*/ 585682 h 634256"/>
              <a:gd name="connsiteX13" fmla="*/ 209712 w 618448"/>
              <a:gd name="connsiteY13" fmla="*/ 531438 h 634256"/>
              <a:gd name="connsiteX14" fmla="*/ 124471 w 618448"/>
              <a:gd name="connsiteY14" fmla="*/ 492692 h 634256"/>
              <a:gd name="connsiteX15" fmla="*/ 108973 w 618448"/>
              <a:gd name="connsiteY15" fmla="*/ 446197 h 634256"/>
              <a:gd name="connsiteX16" fmla="*/ 62478 w 618448"/>
              <a:gd name="connsiteY16" fmla="*/ 353208 h 634256"/>
              <a:gd name="connsiteX17" fmla="*/ 0 w 618448"/>
              <a:gd name="connsiteY17" fmla="*/ 189830 h 634256"/>
              <a:gd name="connsiteX18" fmla="*/ 26235 w 618448"/>
              <a:gd name="connsiteY18" fmla="*/ 87396 h 634256"/>
              <a:gd name="connsiteX0" fmla="*/ 26235 w 618448"/>
              <a:gd name="connsiteY0" fmla="*/ 87396 h 634549"/>
              <a:gd name="connsiteX1" fmla="*/ 134076 w 618448"/>
              <a:gd name="connsiteY1" fmla="*/ 24756 h 634549"/>
              <a:gd name="connsiteX2" fmla="*/ 232959 w 618448"/>
              <a:gd name="connsiteY2" fmla="*/ 4496 h 634549"/>
              <a:gd name="connsiteX3" fmla="*/ 310451 w 618448"/>
              <a:gd name="connsiteY3" fmla="*/ 4496 h 634549"/>
              <a:gd name="connsiteX4" fmla="*/ 414741 w 618448"/>
              <a:gd name="connsiteY4" fmla="*/ 53412 h 634549"/>
              <a:gd name="connsiteX5" fmla="*/ 485049 w 618448"/>
              <a:gd name="connsiteY5" fmla="*/ 182726 h 634549"/>
              <a:gd name="connsiteX6" fmla="*/ 550593 w 618448"/>
              <a:gd name="connsiteY6" fmla="*/ 326974 h 634549"/>
              <a:gd name="connsiteX7" fmla="*/ 610811 w 618448"/>
              <a:gd name="connsiteY7" fmla="*/ 453947 h 634549"/>
              <a:gd name="connsiteX8" fmla="*/ 612668 w 618448"/>
              <a:gd name="connsiteY8" fmla="*/ 546936 h 634549"/>
              <a:gd name="connsiteX9" fmla="*/ 565608 w 618448"/>
              <a:gd name="connsiteY9" fmla="*/ 612481 h 634549"/>
              <a:gd name="connsiteX10" fmla="*/ 480932 w 618448"/>
              <a:gd name="connsiteY10" fmla="*/ 632177 h 634549"/>
              <a:gd name="connsiteX11" fmla="*/ 418939 w 618448"/>
              <a:gd name="connsiteY11" fmla="*/ 624428 h 634549"/>
              <a:gd name="connsiteX12" fmla="*/ 309885 w 618448"/>
              <a:gd name="connsiteY12" fmla="*/ 576157 h 634549"/>
              <a:gd name="connsiteX13" fmla="*/ 209712 w 618448"/>
              <a:gd name="connsiteY13" fmla="*/ 531438 h 634549"/>
              <a:gd name="connsiteX14" fmla="*/ 124471 w 618448"/>
              <a:gd name="connsiteY14" fmla="*/ 492692 h 634549"/>
              <a:gd name="connsiteX15" fmla="*/ 108973 w 618448"/>
              <a:gd name="connsiteY15" fmla="*/ 446197 h 634549"/>
              <a:gd name="connsiteX16" fmla="*/ 62478 w 618448"/>
              <a:gd name="connsiteY16" fmla="*/ 353208 h 634549"/>
              <a:gd name="connsiteX17" fmla="*/ 0 w 618448"/>
              <a:gd name="connsiteY17" fmla="*/ 189830 h 634549"/>
              <a:gd name="connsiteX18" fmla="*/ 26235 w 618448"/>
              <a:gd name="connsiteY18" fmla="*/ 87396 h 634549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9712 w 618448"/>
              <a:gd name="connsiteY13" fmla="*/ 531438 h 633568"/>
              <a:gd name="connsiteX14" fmla="*/ 124471 w 618448"/>
              <a:gd name="connsiteY14" fmla="*/ 492692 h 633568"/>
              <a:gd name="connsiteX15" fmla="*/ 108973 w 618448"/>
              <a:gd name="connsiteY15" fmla="*/ 446197 h 633568"/>
              <a:gd name="connsiteX16" fmla="*/ 62478 w 618448"/>
              <a:gd name="connsiteY16" fmla="*/ 353208 h 633568"/>
              <a:gd name="connsiteX17" fmla="*/ 0 w 618448"/>
              <a:gd name="connsiteY17" fmla="*/ 189830 h 633568"/>
              <a:gd name="connsiteX18" fmla="*/ 26235 w 618448"/>
              <a:gd name="connsiteY18" fmla="*/ 87396 h 633568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4949 w 618448"/>
              <a:gd name="connsiteY13" fmla="*/ 555251 h 633568"/>
              <a:gd name="connsiteX14" fmla="*/ 124471 w 618448"/>
              <a:gd name="connsiteY14" fmla="*/ 492692 h 633568"/>
              <a:gd name="connsiteX15" fmla="*/ 108973 w 618448"/>
              <a:gd name="connsiteY15" fmla="*/ 446197 h 633568"/>
              <a:gd name="connsiteX16" fmla="*/ 62478 w 618448"/>
              <a:gd name="connsiteY16" fmla="*/ 353208 h 633568"/>
              <a:gd name="connsiteX17" fmla="*/ 0 w 618448"/>
              <a:gd name="connsiteY17" fmla="*/ 189830 h 633568"/>
              <a:gd name="connsiteX18" fmla="*/ 26235 w 618448"/>
              <a:gd name="connsiteY18" fmla="*/ 87396 h 633568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4949 w 618448"/>
              <a:gd name="connsiteY13" fmla="*/ 555251 h 633568"/>
              <a:gd name="connsiteX14" fmla="*/ 108973 w 618448"/>
              <a:gd name="connsiteY14" fmla="*/ 446197 h 633568"/>
              <a:gd name="connsiteX15" fmla="*/ 62478 w 618448"/>
              <a:gd name="connsiteY15" fmla="*/ 353208 h 633568"/>
              <a:gd name="connsiteX16" fmla="*/ 0 w 618448"/>
              <a:gd name="connsiteY16" fmla="*/ 189830 h 633568"/>
              <a:gd name="connsiteX17" fmla="*/ 26235 w 618448"/>
              <a:gd name="connsiteY17" fmla="*/ 87396 h 633568"/>
              <a:gd name="connsiteX0" fmla="*/ 26235 w 618448"/>
              <a:gd name="connsiteY0" fmla="*/ 87396 h 633568"/>
              <a:gd name="connsiteX1" fmla="*/ 134076 w 618448"/>
              <a:gd name="connsiteY1" fmla="*/ 24756 h 633568"/>
              <a:gd name="connsiteX2" fmla="*/ 232959 w 618448"/>
              <a:gd name="connsiteY2" fmla="*/ 4496 h 633568"/>
              <a:gd name="connsiteX3" fmla="*/ 310451 w 618448"/>
              <a:gd name="connsiteY3" fmla="*/ 4496 h 633568"/>
              <a:gd name="connsiteX4" fmla="*/ 414741 w 618448"/>
              <a:gd name="connsiteY4" fmla="*/ 53412 h 633568"/>
              <a:gd name="connsiteX5" fmla="*/ 485049 w 618448"/>
              <a:gd name="connsiteY5" fmla="*/ 182726 h 633568"/>
              <a:gd name="connsiteX6" fmla="*/ 550593 w 618448"/>
              <a:gd name="connsiteY6" fmla="*/ 326974 h 633568"/>
              <a:gd name="connsiteX7" fmla="*/ 610811 w 618448"/>
              <a:gd name="connsiteY7" fmla="*/ 453947 h 633568"/>
              <a:gd name="connsiteX8" fmla="*/ 612668 w 618448"/>
              <a:gd name="connsiteY8" fmla="*/ 546936 h 633568"/>
              <a:gd name="connsiteX9" fmla="*/ 565608 w 618448"/>
              <a:gd name="connsiteY9" fmla="*/ 612481 h 633568"/>
              <a:gd name="connsiteX10" fmla="*/ 480932 w 618448"/>
              <a:gd name="connsiteY10" fmla="*/ 632177 h 633568"/>
              <a:gd name="connsiteX11" fmla="*/ 418939 w 618448"/>
              <a:gd name="connsiteY11" fmla="*/ 624428 h 633568"/>
              <a:gd name="connsiteX12" fmla="*/ 305122 w 618448"/>
              <a:gd name="connsiteY12" fmla="*/ 619020 h 633568"/>
              <a:gd name="connsiteX13" fmla="*/ 204949 w 618448"/>
              <a:gd name="connsiteY13" fmla="*/ 555251 h 633568"/>
              <a:gd name="connsiteX14" fmla="*/ 108973 w 618448"/>
              <a:gd name="connsiteY14" fmla="*/ 446197 h 633568"/>
              <a:gd name="connsiteX15" fmla="*/ 62478 w 618448"/>
              <a:gd name="connsiteY15" fmla="*/ 353208 h 633568"/>
              <a:gd name="connsiteX16" fmla="*/ 0 w 618448"/>
              <a:gd name="connsiteY16" fmla="*/ 189830 h 633568"/>
              <a:gd name="connsiteX17" fmla="*/ 26235 w 618448"/>
              <a:gd name="connsiteY17" fmla="*/ 87396 h 633568"/>
              <a:gd name="connsiteX0" fmla="*/ 26235 w 618448"/>
              <a:gd name="connsiteY0" fmla="*/ 87396 h 632471"/>
              <a:gd name="connsiteX1" fmla="*/ 134076 w 618448"/>
              <a:gd name="connsiteY1" fmla="*/ 24756 h 632471"/>
              <a:gd name="connsiteX2" fmla="*/ 232959 w 618448"/>
              <a:gd name="connsiteY2" fmla="*/ 4496 h 632471"/>
              <a:gd name="connsiteX3" fmla="*/ 310451 w 618448"/>
              <a:gd name="connsiteY3" fmla="*/ 4496 h 632471"/>
              <a:gd name="connsiteX4" fmla="*/ 414741 w 618448"/>
              <a:gd name="connsiteY4" fmla="*/ 53412 h 632471"/>
              <a:gd name="connsiteX5" fmla="*/ 485049 w 618448"/>
              <a:gd name="connsiteY5" fmla="*/ 182726 h 632471"/>
              <a:gd name="connsiteX6" fmla="*/ 550593 w 618448"/>
              <a:gd name="connsiteY6" fmla="*/ 326974 h 632471"/>
              <a:gd name="connsiteX7" fmla="*/ 610811 w 618448"/>
              <a:gd name="connsiteY7" fmla="*/ 453947 h 632471"/>
              <a:gd name="connsiteX8" fmla="*/ 612668 w 618448"/>
              <a:gd name="connsiteY8" fmla="*/ 546936 h 632471"/>
              <a:gd name="connsiteX9" fmla="*/ 565608 w 618448"/>
              <a:gd name="connsiteY9" fmla="*/ 612481 h 632471"/>
              <a:gd name="connsiteX10" fmla="*/ 480932 w 618448"/>
              <a:gd name="connsiteY10" fmla="*/ 632177 h 632471"/>
              <a:gd name="connsiteX11" fmla="*/ 305122 w 618448"/>
              <a:gd name="connsiteY11" fmla="*/ 619020 h 632471"/>
              <a:gd name="connsiteX12" fmla="*/ 204949 w 618448"/>
              <a:gd name="connsiteY12" fmla="*/ 555251 h 632471"/>
              <a:gd name="connsiteX13" fmla="*/ 108973 w 618448"/>
              <a:gd name="connsiteY13" fmla="*/ 446197 h 632471"/>
              <a:gd name="connsiteX14" fmla="*/ 62478 w 618448"/>
              <a:gd name="connsiteY14" fmla="*/ 353208 h 632471"/>
              <a:gd name="connsiteX15" fmla="*/ 0 w 618448"/>
              <a:gd name="connsiteY15" fmla="*/ 189830 h 632471"/>
              <a:gd name="connsiteX16" fmla="*/ 26235 w 618448"/>
              <a:gd name="connsiteY16" fmla="*/ 87396 h 632471"/>
              <a:gd name="connsiteX0" fmla="*/ 0 w 618448"/>
              <a:gd name="connsiteY0" fmla="*/ 189830 h 632471"/>
              <a:gd name="connsiteX1" fmla="*/ 134076 w 618448"/>
              <a:gd name="connsiteY1" fmla="*/ 24756 h 632471"/>
              <a:gd name="connsiteX2" fmla="*/ 232959 w 618448"/>
              <a:gd name="connsiteY2" fmla="*/ 4496 h 632471"/>
              <a:gd name="connsiteX3" fmla="*/ 310451 w 618448"/>
              <a:gd name="connsiteY3" fmla="*/ 4496 h 632471"/>
              <a:gd name="connsiteX4" fmla="*/ 414741 w 618448"/>
              <a:gd name="connsiteY4" fmla="*/ 53412 h 632471"/>
              <a:gd name="connsiteX5" fmla="*/ 485049 w 618448"/>
              <a:gd name="connsiteY5" fmla="*/ 182726 h 632471"/>
              <a:gd name="connsiteX6" fmla="*/ 550593 w 618448"/>
              <a:gd name="connsiteY6" fmla="*/ 326974 h 632471"/>
              <a:gd name="connsiteX7" fmla="*/ 610811 w 618448"/>
              <a:gd name="connsiteY7" fmla="*/ 453947 h 632471"/>
              <a:gd name="connsiteX8" fmla="*/ 612668 w 618448"/>
              <a:gd name="connsiteY8" fmla="*/ 546936 h 632471"/>
              <a:gd name="connsiteX9" fmla="*/ 565608 w 618448"/>
              <a:gd name="connsiteY9" fmla="*/ 612481 h 632471"/>
              <a:gd name="connsiteX10" fmla="*/ 480932 w 618448"/>
              <a:gd name="connsiteY10" fmla="*/ 632177 h 632471"/>
              <a:gd name="connsiteX11" fmla="*/ 305122 w 618448"/>
              <a:gd name="connsiteY11" fmla="*/ 619020 h 632471"/>
              <a:gd name="connsiteX12" fmla="*/ 204949 w 618448"/>
              <a:gd name="connsiteY12" fmla="*/ 555251 h 632471"/>
              <a:gd name="connsiteX13" fmla="*/ 108973 w 618448"/>
              <a:gd name="connsiteY13" fmla="*/ 446197 h 632471"/>
              <a:gd name="connsiteX14" fmla="*/ 62478 w 618448"/>
              <a:gd name="connsiteY14" fmla="*/ 353208 h 632471"/>
              <a:gd name="connsiteX15" fmla="*/ 0 w 618448"/>
              <a:gd name="connsiteY15" fmla="*/ 189830 h 632471"/>
              <a:gd name="connsiteX0" fmla="*/ 624 w 619072"/>
              <a:gd name="connsiteY0" fmla="*/ 189830 h 632471"/>
              <a:gd name="connsiteX1" fmla="*/ 134700 w 619072"/>
              <a:gd name="connsiteY1" fmla="*/ 24756 h 632471"/>
              <a:gd name="connsiteX2" fmla="*/ 233583 w 619072"/>
              <a:gd name="connsiteY2" fmla="*/ 4496 h 632471"/>
              <a:gd name="connsiteX3" fmla="*/ 311075 w 619072"/>
              <a:gd name="connsiteY3" fmla="*/ 4496 h 632471"/>
              <a:gd name="connsiteX4" fmla="*/ 415365 w 619072"/>
              <a:gd name="connsiteY4" fmla="*/ 53412 h 632471"/>
              <a:gd name="connsiteX5" fmla="*/ 485673 w 619072"/>
              <a:gd name="connsiteY5" fmla="*/ 182726 h 632471"/>
              <a:gd name="connsiteX6" fmla="*/ 551217 w 619072"/>
              <a:gd name="connsiteY6" fmla="*/ 326974 h 632471"/>
              <a:gd name="connsiteX7" fmla="*/ 611435 w 619072"/>
              <a:gd name="connsiteY7" fmla="*/ 453947 h 632471"/>
              <a:gd name="connsiteX8" fmla="*/ 613292 w 619072"/>
              <a:gd name="connsiteY8" fmla="*/ 546936 h 632471"/>
              <a:gd name="connsiteX9" fmla="*/ 566232 w 619072"/>
              <a:gd name="connsiteY9" fmla="*/ 612481 h 632471"/>
              <a:gd name="connsiteX10" fmla="*/ 481556 w 619072"/>
              <a:gd name="connsiteY10" fmla="*/ 632177 h 632471"/>
              <a:gd name="connsiteX11" fmla="*/ 305746 w 619072"/>
              <a:gd name="connsiteY11" fmla="*/ 619020 h 632471"/>
              <a:gd name="connsiteX12" fmla="*/ 205573 w 619072"/>
              <a:gd name="connsiteY12" fmla="*/ 555251 h 632471"/>
              <a:gd name="connsiteX13" fmla="*/ 109597 w 619072"/>
              <a:gd name="connsiteY13" fmla="*/ 446197 h 632471"/>
              <a:gd name="connsiteX14" fmla="*/ 63102 w 619072"/>
              <a:gd name="connsiteY14" fmla="*/ 353208 h 632471"/>
              <a:gd name="connsiteX15" fmla="*/ 624 w 619072"/>
              <a:gd name="connsiteY15" fmla="*/ 189830 h 632471"/>
              <a:gd name="connsiteX0" fmla="*/ 624 w 619072"/>
              <a:gd name="connsiteY0" fmla="*/ 189171 h 631812"/>
              <a:gd name="connsiteX1" fmla="*/ 134700 w 619072"/>
              <a:gd name="connsiteY1" fmla="*/ 24097 h 631812"/>
              <a:gd name="connsiteX2" fmla="*/ 311075 w 619072"/>
              <a:gd name="connsiteY2" fmla="*/ 3837 h 631812"/>
              <a:gd name="connsiteX3" fmla="*/ 415365 w 619072"/>
              <a:gd name="connsiteY3" fmla="*/ 52753 h 631812"/>
              <a:gd name="connsiteX4" fmla="*/ 485673 w 619072"/>
              <a:gd name="connsiteY4" fmla="*/ 182067 h 631812"/>
              <a:gd name="connsiteX5" fmla="*/ 551217 w 619072"/>
              <a:gd name="connsiteY5" fmla="*/ 326315 h 631812"/>
              <a:gd name="connsiteX6" fmla="*/ 611435 w 619072"/>
              <a:gd name="connsiteY6" fmla="*/ 453288 h 631812"/>
              <a:gd name="connsiteX7" fmla="*/ 613292 w 619072"/>
              <a:gd name="connsiteY7" fmla="*/ 546277 h 631812"/>
              <a:gd name="connsiteX8" fmla="*/ 566232 w 619072"/>
              <a:gd name="connsiteY8" fmla="*/ 611822 h 631812"/>
              <a:gd name="connsiteX9" fmla="*/ 481556 w 619072"/>
              <a:gd name="connsiteY9" fmla="*/ 631518 h 631812"/>
              <a:gd name="connsiteX10" fmla="*/ 305746 w 619072"/>
              <a:gd name="connsiteY10" fmla="*/ 618361 h 631812"/>
              <a:gd name="connsiteX11" fmla="*/ 205573 w 619072"/>
              <a:gd name="connsiteY11" fmla="*/ 554592 h 631812"/>
              <a:gd name="connsiteX12" fmla="*/ 109597 w 619072"/>
              <a:gd name="connsiteY12" fmla="*/ 445538 h 631812"/>
              <a:gd name="connsiteX13" fmla="*/ 63102 w 619072"/>
              <a:gd name="connsiteY13" fmla="*/ 352549 h 631812"/>
              <a:gd name="connsiteX14" fmla="*/ 624 w 619072"/>
              <a:gd name="connsiteY14" fmla="*/ 189171 h 631812"/>
              <a:gd name="connsiteX0" fmla="*/ 624 w 619072"/>
              <a:gd name="connsiteY0" fmla="*/ 193936 h 636577"/>
              <a:gd name="connsiteX1" fmla="*/ 134700 w 619072"/>
              <a:gd name="connsiteY1" fmla="*/ 28862 h 636577"/>
              <a:gd name="connsiteX2" fmla="*/ 311075 w 619072"/>
              <a:gd name="connsiteY2" fmla="*/ 8602 h 636577"/>
              <a:gd name="connsiteX3" fmla="*/ 415365 w 619072"/>
              <a:gd name="connsiteY3" fmla="*/ 57518 h 636577"/>
              <a:gd name="connsiteX4" fmla="*/ 485673 w 619072"/>
              <a:gd name="connsiteY4" fmla="*/ 186832 h 636577"/>
              <a:gd name="connsiteX5" fmla="*/ 551217 w 619072"/>
              <a:gd name="connsiteY5" fmla="*/ 331080 h 636577"/>
              <a:gd name="connsiteX6" fmla="*/ 611435 w 619072"/>
              <a:gd name="connsiteY6" fmla="*/ 458053 h 636577"/>
              <a:gd name="connsiteX7" fmla="*/ 613292 w 619072"/>
              <a:gd name="connsiteY7" fmla="*/ 551042 h 636577"/>
              <a:gd name="connsiteX8" fmla="*/ 566232 w 619072"/>
              <a:gd name="connsiteY8" fmla="*/ 616587 h 636577"/>
              <a:gd name="connsiteX9" fmla="*/ 481556 w 619072"/>
              <a:gd name="connsiteY9" fmla="*/ 636283 h 636577"/>
              <a:gd name="connsiteX10" fmla="*/ 305746 w 619072"/>
              <a:gd name="connsiteY10" fmla="*/ 623126 h 636577"/>
              <a:gd name="connsiteX11" fmla="*/ 205573 w 619072"/>
              <a:gd name="connsiteY11" fmla="*/ 559357 h 636577"/>
              <a:gd name="connsiteX12" fmla="*/ 109597 w 619072"/>
              <a:gd name="connsiteY12" fmla="*/ 450303 h 636577"/>
              <a:gd name="connsiteX13" fmla="*/ 63102 w 619072"/>
              <a:gd name="connsiteY13" fmla="*/ 357314 h 636577"/>
              <a:gd name="connsiteX14" fmla="*/ 624 w 619072"/>
              <a:gd name="connsiteY14" fmla="*/ 193936 h 636577"/>
              <a:gd name="connsiteX0" fmla="*/ 624 w 619072"/>
              <a:gd name="connsiteY0" fmla="*/ 193936 h 636577"/>
              <a:gd name="connsiteX1" fmla="*/ 134700 w 619072"/>
              <a:gd name="connsiteY1" fmla="*/ 28862 h 636577"/>
              <a:gd name="connsiteX2" fmla="*/ 311075 w 619072"/>
              <a:gd name="connsiteY2" fmla="*/ 8602 h 636577"/>
              <a:gd name="connsiteX3" fmla="*/ 415365 w 619072"/>
              <a:gd name="connsiteY3" fmla="*/ 57518 h 636577"/>
              <a:gd name="connsiteX4" fmla="*/ 485673 w 619072"/>
              <a:gd name="connsiteY4" fmla="*/ 186832 h 636577"/>
              <a:gd name="connsiteX5" fmla="*/ 551217 w 619072"/>
              <a:gd name="connsiteY5" fmla="*/ 331080 h 636577"/>
              <a:gd name="connsiteX6" fmla="*/ 611435 w 619072"/>
              <a:gd name="connsiteY6" fmla="*/ 458053 h 636577"/>
              <a:gd name="connsiteX7" fmla="*/ 613292 w 619072"/>
              <a:gd name="connsiteY7" fmla="*/ 551042 h 636577"/>
              <a:gd name="connsiteX8" fmla="*/ 566232 w 619072"/>
              <a:gd name="connsiteY8" fmla="*/ 616587 h 636577"/>
              <a:gd name="connsiteX9" fmla="*/ 481556 w 619072"/>
              <a:gd name="connsiteY9" fmla="*/ 636283 h 636577"/>
              <a:gd name="connsiteX10" fmla="*/ 305746 w 619072"/>
              <a:gd name="connsiteY10" fmla="*/ 623126 h 636577"/>
              <a:gd name="connsiteX11" fmla="*/ 205573 w 619072"/>
              <a:gd name="connsiteY11" fmla="*/ 559357 h 636577"/>
              <a:gd name="connsiteX12" fmla="*/ 109597 w 619072"/>
              <a:gd name="connsiteY12" fmla="*/ 450303 h 636577"/>
              <a:gd name="connsiteX13" fmla="*/ 63102 w 619072"/>
              <a:gd name="connsiteY13" fmla="*/ 357314 h 636577"/>
              <a:gd name="connsiteX14" fmla="*/ 624 w 619072"/>
              <a:gd name="connsiteY14" fmla="*/ 193936 h 636577"/>
              <a:gd name="connsiteX0" fmla="*/ 624 w 619072"/>
              <a:gd name="connsiteY0" fmla="*/ 193936 h 636577"/>
              <a:gd name="connsiteX1" fmla="*/ 134700 w 619072"/>
              <a:gd name="connsiteY1" fmla="*/ 28862 h 636577"/>
              <a:gd name="connsiteX2" fmla="*/ 311075 w 619072"/>
              <a:gd name="connsiteY2" fmla="*/ 8602 h 636577"/>
              <a:gd name="connsiteX3" fmla="*/ 415365 w 619072"/>
              <a:gd name="connsiteY3" fmla="*/ 57518 h 636577"/>
              <a:gd name="connsiteX4" fmla="*/ 485673 w 619072"/>
              <a:gd name="connsiteY4" fmla="*/ 186832 h 636577"/>
              <a:gd name="connsiteX5" fmla="*/ 551217 w 619072"/>
              <a:gd name="connsiteY5" fmla="*/ 331080 h 636577"/>
              <a:gd name="connsiteX6" fmla="*/ 611435 w 619072"/>
              <a:gd name="connsiteY6" fmla="*/ 458053 h 636577"/>
              <a:gd name="connsiteX7" fmla="*/ 613292 w 619072"/>
              <a:gd name="connsiteY7" fmla="*/ 551042 h 636577"/>
              <a:gd name="connsiteX8" fmla="*/ 566232 w 619072"/>
              <a:gd name="connsiteY8" fmla="*/ 616587 h 636577"/>
              <a:gd name="connsiteX9" fmla="*/ 481556 w 619072"/>
              <a:gd name="connsiteY9" fmla="*/ 636283 h 636577"/>
              <a:gd name="connsiteX10" fmla="*/ 305746 w 619072"/>
              <a:gd name="connsiteY10" fmla="*/ 623126 h 636577"/>
              <a:gd name="connsiteX11" fmla="*/ 205573 w 619072"/>
              <a:gd name="connsiteY11" fmla="*/ 559357 h 636577"/>
              <a:gd name="connsiteX12" fmla="*/ 109597 w 619072"/>
              <a:gd name="connsiteY12" fmla="*/ 450303 h 636577"/>
              <a:gd name="connsiteX13" fmla="*/ 63102 w 619072"/>
              <a:gd name="connsiteY13" fmla="*/ 357314 h 636577"/>
              <a:gd name="connsiteX14" fmla="*/ 624 w 619072"/>
              <a:gd name="connsiteY14" fmla="*/ 193936 h 636577"/>
              <a:gd name="connsiteX0" fmla="*/ 1117 w 619565"/>
              <a:gd name="connsiteY0" fmla="*/ 193936 h 636577"/>
              <a:gd name="connsiteX1" fmla="*/ 135193 w 619565"/>
              <a:gd name="connsiteY1" fmla="*/ 28862 h 636577"/>
              <a:gd name="connsiteX2" fmla="*/ 311568 w 619565"/>
              <a:gd name="connsiteY2" fmla="*/ 8602 h 636577"/>
              <a:gd name="connsiteX3" fmla="*/ 415858 w 619565"/>
              <a:gd name="connsiteY3" fmla="*/ 57518 h 636577"/>
              <a:gd name="connsiteX4" fmla="*/ 486166 w 619565"/>
              <a:gd name="connsiteY4" fmla="*/ 186832 h 636577"/>
              <a:gd name="connsiteX5" fmla="*/ 551710 w 619565"/>
              <a:gd name="connsiteY5" fmla="*/ 331080 h 636577"/>
              <a:gd name="connsiteX6" fmla="*/ 611928 w 619565"/>
              <a:gd name="connsiteY6" fmla="*/ 458053 h 636577"/>
              <a:gd name="connsiteX7" fmla="*/ 613785 w 619565"/>
              <a:gd name="connsiteY7" fmla="*/ 551042 h 636577"/>
              <a:gd name="connsiteX8" fmla="*/ 566725 w 619565"/>
              <a:gd name="connsiteY8" fmla="*/ 616587 h 636577"/>
              <a:gd name="connsiteX9" fmla="*/ 482049 w 619565"/>
              <a:gd name="connsiteY9" fmla="*/ 636283 h 636577"/>
              <a:gd name="connsiteX10" fmla="*/ 306239 w 619565"/>
              <a:gd name="connsiteY10" fmla="*/ 623126 h 636577"/>
              <a:gd name="connsiteX11" fmla="*/ 206066 w 619565"/>
              <a:gd name="connsiteY11" fmla="*/ 559357 h 636577"/>
              <a:gd name="connsiteX12" fmla="*/ 110090 w 619565"/>
              <a:gd name="connsiteY12" fmla="*/ 450303 h 636577"/>
              <a:gd name="connsiteX13" fmla="*/ 63595 w 619565"/>
              <a:gd name="connsiteY13" fmla="*/ 357314 h 636577"/>
              <a:gd name="connsiteX14" fmla="*/ 1117 w 619565"/>
              <a:gd name="connsiteY14" fmla="*/ 193936 h 636577"/>
              <a:gd name="connsiteX0" fmla="*/ 1117 w 619565"/>
              <a:gd name="connsiteY0" fmla="*/ 193936 h 636577"/>
              <a:gd name="connsiteX1" fmla="*/ 135193 w 619565"/>
              <a:gd name="connsiteY1" fmla="*/ 28862 h 636577"/>
              <a:gd name="connsiteX2" fmla="*/ 311568 w 619565"/>
              <a:gd name="connsiteY2" fmla="*/ 8602 h 636577"/>
              <a:gd name="connsiteX3" fmla="*/ 415858 w 619565"/>
              <a:gd name="connsiteY3" fmla="*/ 57518 h 636577"/>
              <a:gd name="connsiteX4" fmla="*/ 486166 w 619565"/>
              <a:gd name="connsiteY4" fmla="*/ 186832 h 636577"/>
              <a:gd name="connsiteX5" fmla="*/ 551710 w 619565"/>
              <a:gd name="connsiteY5" fmla="*/ 331080 h 636577"/>
              <a:gd name="connsiteX6" fmla="*/ 611928 w 619565"/>
              <a:gd name="connsiteY6" fmla="*/ 458053 h 636577"/>
              <a:gd name="connsiteX7" fmla="*/ 613785 w 619565"/>
              <a:gd name="connsiteY7" fmla="*/ 551042 h 636577"/>
              <a:gd name="connsiteX8" fmla="*/ 566725 w 619565"/>
              <a:gd name="connsiteY8" fmla="*/ 616587 h 636577"/>
              <a:gd name="connsiteX9" fmla="*/ 482049 w 619565"/>
              <a:gd name="connsiteY9" fmla="*/ 636283 h 636577"/>
              <a:gd name="connsiteX10" fmla="*/ 306239 w 619565"/>
              <a:gd name="connsiteY10" fmla="*/ 623126 h 636577"/>
              <a:gd name="connsiteX11" fmla="*/ 206066 w 619565"/>
              <a:gd name="connsiteY11" fmla="*/ 559357 h 636577"/>
              <a:gd name="connsiteX12" fmla="*/ 110090 w 619565"/>
              <a:gd name="connsiteY12" fmla="*/ 450303 h 636577"/>
              <a:gd name="connsiteX13" fmla="*/ 63595 w 619565"/>
              <a:gd name="connsiteY13" fmla="*/ 357314 h 636577"/>
              <a:gd name="connsiteX14" fmla="*/ 1117 w 619565"/>
              <a:gd name="connsiteY14" fmla="*/ 193936 h 636577"/>
              <a:gd name="connsiteX0" fmla="*/ 1117 w 619565"/>
              <a:gd name="connsiteY0" fmla="*/ 193936 h 636577"/>
              <a:gd name="connsiteX1" fmla="*/ 135193 w 619565"/>
              <a:gd name="connsiteY1" fmla="*/ 28862 h 636577"/>
              <a:gd name="connsiteX2" fmla="*/ 311568 w 619565"/>
              <a:gd name="connsiteY2" fmla="*/ 8602 h 636577"/>
              <a:gd name="connsiteX3" fmla="*/ 415858 w 619565"/>
              <a:gd name="connsiteY3" fmla="*/ 57518 h 636577"/>
              <a:gd name="connsiteX4" fmla="*/ 486166 w 619565"/>
              <a:gd name="connsiteY4" fmla="*/ 186832 h 636577"/>
              <a:gd name="connsiteX5" fmla="*/ 551710 w 619565"/>
              <a:gd name="connsiteY5" fmla="*/ 331080 h 636577"/>
              <a:gd name="connsiteX6" fmla="*/ 611928 w 619565"/>
              <a:gd name="connsiteY6" fmla="*/ 458053 h 636577"/>
              <a:gd name="connsiteX7" fmla="*/ 613785 w 619565"/>
              <a:gd name="connsiteY7" fmla="*/ 551042 h 636577"/>
              <a:gd name="connsiteX8" fmla="*/ 566725 w 619565"/>
              <a:gd name="connsiteY8" fmla="*/ 616587 h 636577"/>
              <a:gd name="connsiteX9" fmla="*/ 482049 w 619565"/>
              <a:gd name="connsiteY9" fmla="*/ 636283 h 636577"/>
              <a:gd name="connsiteX10" fmla="*/ 306239 w 619565"/>
              <a:gd name="connsiteY10" fmla="*/ 623126 h 636577"/>
              <a:gd name="connsiteX11" fmla="*/ 206066 w 619565"/>
              <a:gd name="connsiteY11" fmla="*/ 559357 h 636577"/>
              <a:gd name="connsiteX12" fmla="*/ 133903 w 619565"/>
              <a:gd name="connsiteY12" fmla="*/ 450303 h 636577"/>
              <a:gd name="connsiteX13" fmla="*/ 63595 w 619565"/>
              <a:gd name="connsiteY13" fmla="*/ 357314 h 636577"/>
              <a:gd name="connsiteX14" fmla="*/ 1117 w 619565"/>
              <a:gd name="connsiteY14" fmla="*/ 193936 h 636577"/>
              <a:gd name="connsiteX0" fmla="*/ 1117 w 619565"/>
              <a:gd name="connsiteY0" fmla="*/ 194840 h 637481"/>
              <a:gd name="connsiteX1" fmla="*/ 135193 w 619565"/>
              <a:gd name="connsiteY1" fmla="*/ 29766 h 637481"/>
              <a:gd name="connsiteX2" fmla="*/ 311568 w 619565"/>
              <a:gd name="connsiteY2" fmla="*/ 9506 h 637481"/>
              <a:gd name="connsiteX3" fmla="*/ 401571 w 619565"/>
              <a:gd name="connsiteY3" fmla="*/ 72709 h 637481"/>
              <a:gd name="connsiteX4" fmla="*/ 486166 w 619565"/>
              <a:gd name="connsiteY4" fmla="*/ 187736 h 637481"/>
              <a:gd name="connsiteX5" fmla="*/ 551710 w 619565"/>
              <a:gd name="connsiteY5" fmla="*/ 331984 h 637481"/>
              <a:gd name="connsiteX6" fmla="*/ 611928 w 619565"/>
              <a:gd name="connsiteY6" fmla="*/ 458957 h 637481"/>
              <a:gd name="connsiteX7" fmla="*/ 613785 w 619565"/>
              <a:gd name="connsiteY7" fmla="*/ 551946 h 637481"/>
              <a:gd name="connsiteX8" fmla="*/ 566725 w 619565"/>
              <a:gd name="connsiteY8" fmla="*/ 617491 h 637481"/>
              <a:gd name="connsiteX9" fmla="*/ 482049 w 619565"/>
              <a:gd name="connsiteY9" fmla="*/ 637187 h 637481"/>
              <a:gd name="connsiteX10" fmla="*/ 306239 w 619565"/>
              <a:gd name="connsiteY10" fmla="*/ 624030 h 637481"/>
              <a:gd name="connsiteX11" fmla="*/ 206066 w 619565"/>
              <a:gd name="connsiteY11" fmla="*/ 560261 h 637481"/>
              <a:gd name="connsiteX12" fmla="*/ 133903 w 619565"/>
              <a:gd name="connsiteY12" fmla="*/ 451207 h 637481"/>
              <a:gd name="connsiteX13" fmla="*/ 63595 w 619565"/>
              <a:gd name="connsiteY13" fmla="*/ 358218 h 637481"/>
              <a:gd name="connsiteX14" fmla="*/ 1117 w 619565"/>
              <a:gd name="connsiteY14" fmla="*/ 194840 h 637481"/>
              <a:gd name="connsiteX0" fmla="*/ 1117 w 619565"/>
              <a:gd name="connsiteY0" fmla="*/ 194840 h 637481"/>
              <a:gd name="connsiteX1" fmla="*/ 135193 w 619565"/>
              <a:gd name="connsiteY1" fmla="*/ 29766 h 637481"/>
              <a:gd name="connsiteX2" fmla="*/ 311568 w 619565"/>
              <a:gd name="connsiteY2" fmla="*/ 9506 h 637481"/>
              <a:gd name="connsiteX3" fmla="*/ 401571 w 619565"/>
              <a:gd name="connsiteY3" fmla="*/ 72709 h 637481"/>
              <a:gd name="connsiteX4" fmla="*/ 471878 w 619565"/>
              <a:gd name="connsiteY4" fmla="*/ 187736 h 637481"/>
              <a:gd name="connsiteX5" fmla="*/ 551710 w 619565"/>
              <a:gd name="connsiteY5" fmla="*/ 331984 h 637481"/>
              <a:gd name="connsiteX6" fmla="*/ 611928 w 619565"/>
              <a:gd name="connsiteY6" fmla="*/ 458957 h 637481"/>
              <a:gd name="connsiteX7" fmla="*/ 613785 w 619565"/>
              <a:gd name="connsiteY7" fmla="*/ 551946 h 637481"/>
              <a:gd name="connsiteX8" fmla="*/ 566725 w 619565"/>
              <a:gd name="connsiteY8" fmla="*/ 617491 h 637481"/>
              <a:gd name="connsiteX9" fmla="*/ 482049 w 619565"/>
              <a:gd name="connsiteY9" fmla="*/ 637187 h 637481"/>
              <a:gd name="connsiteX10" fmla="*/ 306239 w 619565"/>
              <a:gd name="connsiteY10" fmla="*/ 624030 h 637481"/>
              <a:gd name="connsiteX11" fmla="*/ 206066 w 619565"/>
              <a:gd name="connsiteY11" fmla="*/ 560261 h 637481"/>
              <a:gd name="connsiteX12" fmla="*/ 133903 w 619565"/>
              <a:gd name="connsiteY12" fmla="*/ 451207 h 637481"/>
              <a:gd name="connsiteX13" fmla="*/ 63595 w 619565"/>
              <a:gd name="connsiteY13" fmla="*/ 358218 h 637481"/>
              <a:gd name="connsiteX14" fmla="*/ 1117 w 619565"/>
              <a:gd name="connsiteY14" fmla="*/ 194840 h 637481"/>
              <a:gd name="connsiteX0" fmla="*/ 0 w 618448"/>
              <a:gd name="connsiteY0" fmla="*/ 194840 h 637481"/>
              <a:gd name="connsiteX1" fmla="*/ 134076 w 618448"/>
              <a:gd name="connsiteY1" fmla="*/ 29766 h 637481"/>
              <a:gd name="connsiteX2" fmla="*/ 310451 w 618448"/>
              <a:gd name="connsiteY2" fmla="*/ 9506 h 637481"/>
              <a:gd name="connsiteX3" fmla="*/ 400454 w 618448"/>
              <a:gd name="connsiteY3" fmla="*/ 72709 h 637481"/>
              <a:gd name="connsiteX4" fmla="*/ 470761 w 618448"/>
              <a:gd name="connsiteY4" fmla="*/ 187736 h 637481"/>
              <a:gd name="connsiteX5" fmla="*/ 550593 w 618448"/>
              <a:gd name="connsiteY5" fmla="*/ 331984 h 637481"/>
              <a:gd name="connsiteX6" fmla="*/ 610811 w 618448"/>
              <a:gd name="connsiteY6" fmla="*/ 458957 h 637481"/>
              <a:gd name="connsiteX7" fmla="*/ 612668 w 618448"/>
              <a:gd name="connsiteY7" fmla="*/ 551946 h 637481"/>
              <a:gd name="connsiteX8" fmla="*/ 565608 w 618448"/>
              <a:gd name="connsiteY8" fmla="*/ 617491 h 637481"/>
              <a:gd name="connsiteX9" fmla="*/ 480932 w 618448"/>
              <a:gd name="connsiteY9" fmla="*/ 637187 h 637481"/>
              <a:gd name="connsiteX10" fmla="*/ 305122 w 618448"/>
              <a:gd name="connsiteY10" fmla="*/ 624030 h 637481"/>
              <a:gd name="connsiteX11" fmla="*/ 204949 w 618448"/>
              <a:gd name="connsiteY11" fmla="*/ 560261 h 637481"/>
              <a:gd name="connsiteX12" fmla="*/ 132786 w 618448"/>
              <a:gd name="connsiteY12" fmla="*/ 451207 h 637481"/>
              <a:gd name="connsiteX13" fmla="*/ 62478 w 618448"/>
              <a:gd name="connsiteY13" fmla="*/ 358218 h 637481"/>
              <a:gd name="connsiteX14" fmla="*/ 0 w 618448"/>
              <a:gd name="connsiteY14" fmla="*/ 194840 h 637481"/>
              <a:gd name="connsiteX0" fmla="*/ 0 w 618448"/>
              <a:gd name="connsiteY0" fmla="*/ 194840 h 637481"/>
              <a:gd name="connsiteX1" fmla="*/ 134076 w 618448"/>
              <a:gd name="connsiteY1" fmla="*/ 29766 h 637481"/>
              <a:gd name="connsiteX2" fmla="*/ 310451 w 618448"/>
              <a:gd name="connsiteY2" fmla="*/ 9506 h 637481"/>
              <a:gd name="connsiteX3" fmla="*/ 400454 w 618448"/>
              <a:gd name="connsiteY3" fmla="*/ 72709 h 637481"/>
              <a:gd name="connsiteX4" fmla="*/ 470761 w 618448"/>
              <a:gd name="connsiteY4" fmla="*/ 187736 h 637481"/>
              <a:gd name="connsiteX5" fmla="*/ 550593 w 618448"/>
              <a:gd name="connsiteY5" fmla="*/ 331984 h 637481"/>
              <a:gd name="connsiteX6" fmla="*/ 610811 w 618448"/>
              <a:gd name="connsiteY6" fmla="*/ 458957 h 637481"/>
              <a:gd name="connsiteX7" fmla="*/ 612668 w 618448"/>
              <a:gd name="connsiteY7" fmla="*/ 551946 h 637481"/>
              <a:gd name="connsiteX8" fmla="*/ 565608 w 618448"/>
              <a:gd name="connsiteY8" fmla="*/ 617491 h 637481"/>
              <a:gd name="connsiteX9" fmla="*/ 480932 w 618448"/>
              <a:gd name="connsiteY9" fmla="*/ 637187 h 637481"/>
              <a:gd name="connsiteX10" fmla="*/ 305122 w 618448"/>
              <a:gd name="connsiteY10" fmla="*/ 624030 h 637481"/>
              <a:gd name="connsiteX11" fmla="*/ 204949 w 618448"/>
              <a:gd name="connsiteY11" fmla="*/ 560261 h 637481"/>
              <a:gd name="connsiteX12" fmla="*/ 132786 w 618448"/>
              <a:gd name="connsiteY12" fmla="*/ 451207 h 637481"/>
              <a:gd name="connsiteX13" fmla="*/ 91053 w 618448"/>
              <a:gd name="connsiteY13" fmla="*/ 343930 h 637481"/>
              <a:gd name="connsiteX14" fmla="*/ 0 w 618448"/>
              <a:gd name="connsiteY14" fmla="*/ 194840 h 637481"/>
              <a:gd name="connsiteX0" fmla="*/ 0 w 618448"/>
              <a:gd name="connsiteY0" fmla="*/ 229703 h 672344"/>
              <a:gd name="connsiteX1" fmla="*/ 95976 w 618448"/>
              <a:gd name="connsiteY1" fmla="*/ 17004 h 672344"/>
              <a:gd name="connsiteX2" fmla="*/ 310451 w 618448"/>
              <a:gd name="connsiteY2" fmla="*/ 44369 h 672344"/>
              <a:gd name="connsiteX3" fmla="*/ 400454 w 618448"/>
              <a:gd name="connsiteY3" fmla="*/ 107572 h 672344"/>
              <a:gd name="connsiteX4" fmla="*/ 470761 w 618448"/>
              <a:gd name="connsiteY4" fmla="*/ 222599 h 672344"/>
              <a:gd name="connsiteX5" fmla="*/ 550593 w 618448"/>
              <a:gd name="connsiteY5" fmla="*/ 366847 h 672344"/>
              <a:gd name="connsiteX6" fmla="*/ 610811 w 618448"/>
              <a:gd name="connsiteY6" fmla="*/ 493820 h 672344"/>
              <a:gd name="connsiteX7" fmla="*/ 612668 w 618448"/>
              <a:gd name="connsiteY7" fmla="*/ 586809 h 672344"/>
              <a:gd name="connsiteX8" fmla="*/ 565608 w 618448"/>
              <a:gd name="connsiteY8" fmla="*/ 652354 h 672344"/>
              <a:gd name="connsiteX9" fmla="*/ 480932 w 618448"/>
              <a:gd name="connsiteY9" fmla="*/ 672050 h 672344"/>
              <a:gd name="connsiteX10" fmla="*/ 305122 w 618448"/>
              <a:gd name="connsiteY10" fmla="*/ 658893 h 672344"/>
              <a:gd name="connsiteX11" fmla="*/ 204949 w 618448"/>
              <a:gd name="connsiteY11" fmla="*/ 595124 h 672344"/>
              <a:gd name="connsiteX12" fmla="*/ 132786 w 618448"/>
              <a:gd name="connsiteY12" fmla="*/ 486070 h 672344"/>
              <a:gd name="connsiteX13" fmla="*/ 91053 w 618448"/>
              <a:gd name="connsiteY13" fmla="*/ 378793 h 672344"/>
              <a:gd name="connsiteX14" fmla="*/ 0 w 618448"/>
              <a:gd name="connsiteY14" fmla="*/ 229703 h 672344"/>
              <a:gd name="connsiteX0" fmla="*/ 0 w 618448"/>
              <a:gd name="connsiteY0" fmla="*/ 212719 h 655360"/>
              <a:gd name="connsiteX1" fmla="*/ 95976 w 618448"/>
              <a:gd name="connsiteY1" fmla="*/ 20 h 655360"/>
              <a:gd name="connsiteX2" fmla="*/ 310451 w 618448"/>
              <a:gd name="connsiteY2" fmla="*/ 27385 h 655360"/>
              <a:gd name="connsiteX3" fmla="*/ 400454 w 618448"/>
              <a:gd name="connsiteY3" fmla="*/ 90588 h 655360"/>
              <a:gd name="connsiteX4" fmla="*/ 470761 w 618448"/>
              <a:gd name="connsiteY4" fmla="*/ 205615 h 655360"/>
              <a:gd name="connsiteX5" fmla="*/ 550593 w 618448"/>
              <a:gd name="connsiteY5" fmla="*/ 349863 h 655360"/>
              <a:gd name="connsiteX6" fmla="*/ 610811 w 618448"/>
              <a:gd name="connsiteY6" fmla="*/ 476836 h 655360"/>
              <a:gd name="connsiteX7" fmla="*/ 612668 w 618448"/>
              <a:gd name="connsiteY7" fmla="*/ 569825 h 655360"/>
              <a:gd name="connsiteX8" fmla="*/ 565608 w 618448"/>
              <a:gd name="connsiteY8" fmla="*/ 635370 h 655360"/>
              <a:gd name="connsiteX9" fmla="*/ 480932 w 618448"/>
              <a:gd name="connsiteY9" fmla="*/ 655066 h 655360"/>
              <a:gd name="connsiteX10" fmla="*/ 305122 w 618448"/>
              <a:gd name="connsiteY10" fmla="*/ 641909 h 655360"/>
              <a:gd name="connsiteX11" fmla="*/ 204949 w 618448"/>
              <a:gd name="connsiteY11" fmla="*/ 578140 h 655360"/>
              <a:gd name="connsiteX12" fmla="*/ 132786 w 618448"/>
              <a:gd name="connsiteY12" fmla="*/ 469086 h 655360"/>
              <a:gd name="connsiteX13" fmla="*/ 91053 w 618448"/>
              <a:gd name="connsiteY13" fmla="*/ 361809 h 655360"/>
              <a:gd name="connsiteX14" fmla="*/ 0 w 618448"/>
              <a:gd name="connsiteY14" fmla="*/ 212719 h 655360"/>
              <a:gd name="connsiteX0" fmla="*/ 0 w 604160"/>
              <a:gd name="connsiteY0" fmla="*/ 223578 h 666219"/>
              <a:gd name="connsiteX1" fmla="*/ 81688 w 604160"/>
              <a:gd name="connsiteY1" fmla="*/ 10879 h 666219"/>
              <a:gd name="connsiteX2" fmla="*/ 296163 w 604160"/>
              <a:gd name="connsiteY2" fmla="*/ 38244 h 666219"/>
              <a:gd name="connsiteX3" fmla="*/ 386166 w 604160"/>
              <a:gd name="connsiteY3" fmla="*/ 101447 h 666219"/>
              <a:gd name="connsiteX4" fmla="*/ 456473 w 604160"/>
              <a:gd name="connsiteY4" fmla="*/ 216474 h 666219"/>
              <a:gd name="connsiteX5" fmla="*/ 536305 w 604160"/>
              <a:gd name="connsiteY5" fmla="*/ 360722 h 666219"/>
              <a:gd name="connsiteX6" fmla="*/ 596523 w 604160"/>
              <a:gd name="connsiteY6" fmla="*/ 487695 h 666219"/>
              <a:gd name="connsiteX7" fmla="*/ 598380 w 604160"/>
              <a:gd name="connsiteY7" fmla="*/ 580684 h 666219"/>
              <a:gd name="connsiteX8" fmla="*/ 551320 w 604160"/>
              <a:gd name="connsiteY8" fmla="*/ 646229 h 666219"/>
              <a:gd name="connsiteX9" fmla="*/ 466644 w 604160"/>
              <a:gd name="connsiteY9" fmla="*/ 665925 h 666219"/>
              <a:gd name="connsiteX10" fmla="*/ 290834 w 604160"/>
              <a:gd name="connsiteY10" fmla="*/ 652768 h 666219"/>
              <a:gd name="connsiteX11" fmla="*/ 190661 w 604160"/>
              <a:gd name="connsiteY11" fmla="*/ 588999 h 666219"/>
              <a:gd name="connsiteX12" fmla="*/ 118498 w 604160"/>
              <a:gd name="connsiteY12" fmla="*/ 479945 h 666219"/>
              <a:gd name="connsiteX13" fmla="*/ 76765 w 604160"/>
              <a:gd name="connsiteY13" fmla="*/ 372668 h 666219"/>
              <a:gd name="connsiteX14" fmla="*/ 0 w 604160"/>
              <a:gd name="connsiteY14" fmla="*/ 223578 h 666219"/>
              <a:gd name="connsiteX0" fmla="*/ 0 w 604160"/>
              <a:gd name="connsiteY0" fmla="*/ 218751 h 661392"/>
              <a:gd name="connsiteX1" fmla="*/ 81688 w 604160"/>
              <a:gd name="connsiteY1" fmla="*/ 6052 h 661392"/>
              <a:gd name="connsiteX2" fmla="*/ 296163 w 604160"/>
              <a:gd name="connsiteY2" fmla="*/ 33417 h 661392"/>
              <a:gd name="connsiteX3" fmla="*/ 386166 w 604160"/>
              <a:gd name="connsiteY3" fmla="*/ 96620 h 661392"/>
              <a:gd name="connsiteX4" fmla="*/ 456473 w 604160"/>
              <a:gd name="connsiteY4" fmla="*/ 211647 h 661392"/>
              <a:gd name="connsiteX5" fmla="*/ 536305 w 604160"/>
              <a:gd name="connsiteY5" fmla="*/ 355895 h 661392"/>
              <a:gd name="connsiteX6" fmla="*/ 596523 w 604160"/>
              <a:gd name="connsiteY6" fmla="*/ 482868 h 661392"/>
              <a:gd name="connsiteX7" fmla="*/ 598380 w 604160"/>
              <a:gd name="connsiteY7" fmla="*/ 575857 h 661392"/>
              <a:gd name="connsiteX8" fmla="*/ 551320 w 604160"/>
              <a:gd name="connsiteY8" fmla="*/ 641402 h 661392"/>
              <a:gd name="connsiteX9" fmla="*/ 466644 w 604160"/>
              <a:gd name="connsiteY9" fmla="*/ 661098 h 661392"/>
              <a:gd name="connsiteX10" fmla="*/ 290834 w 604160"/>
              <a:gd name="connsiteY10" fmla="*/ 647941 h 661392"/>
              <a:gd name="connsiteX11" fmla="*/ 190661 w 604160"/>
              <a:gd name="connsiteY11" fmla="*/ 584172 h 661392"/>
              <a:gd name="connsiteX12" fmla="*/ 118498 w 604160"/>
              <a:gd name="connsiteY12" fmla="*/ 475118 h 661392"/>
              <a:gd name="connsiteX13" fmla="*/ 76765 w 604160"/>
              <a:gd name="connsiteY13" fmla="*/ 367841 h 661392"/>
              <a:gd name="connsiteX14" fmla="*/ 0 w 604160"/>
              <a:gd name="connsiteY14" fmla="*/ 218751 h 661392"/>
              <a:gd name="connsiteX0" fmla="*/ 0 w 604160"/>
              <a:gd name="connsiteY0" fmla="*/ 225333 h 667974"/>
              <a:gd name="connsiteX1" fmla="*/ 81688 w 604160"/>
              <a:gd name="connsiteY1" fmla="*/ 12634 h 667974"/>
              <a:gd name="connsiteX2" fmla="*/ 296163 w 604160"/>
              <a:gd name="connsiteY2" fmla="*/ 39999 h 667974"/>
              <a:gd name="connsiteX3" fmla="*/ 386166 w 604160"/>
              <a:gd name="connsiteY3" fmla="*/ 103202 h 667974"/>
              <a:gd name="connsiteX4" fmla="*/ 456473 w 604160"/>
              <a:gd name="connsiteY4" fmla="*/ 218229 h 667974"/>
              <a:gd name="connsiteX5" fmla="*/ 536305 w 604160"/>
              <a:gd name="connsiteY5" fmla="*/ 362477 h 667974"/>
              <a:gd name="connsiteX6" fmla="*/ 596523 w 604160"/>
              <a:gd name="connsiteY6" fmla="*/ 489450 h 667974"/>
              <a:gd name="connsiteX7" fmla="*/ 598380 w 604160"/>
              <a:gd name="connsiteY7" fmla="*/ 582439 h 667974"/>
              <a:gd name="connsiteX8" fmla="*/ 551320 w 604160"/>
              <a:gd name="connsiteY8" fmla="*/ 647984 h 667974"/>
              <a:gd name="connsiteX9" fmla="*/ 466644 w 604160"/>
              <a:gd name="connsiteY9" fmla="*/ 667680 h 667974"/>
              <a:gd name="connsiteX10" fmla="*/ 290834 w 604160"/>
              <a:gd name="connsiteY10" fmla="*/ 654523 h 667974"/>
              <a:gd name="connsiteX11" fmla="*/ 190661 w 604160"/>
              <a:gd name="connsiteY11" fmla="*/ 590754 h 667974"/>
              <a:gd name="connsiteX12" fmla="*/ 118498 w 604160"/>
              <a:gd name="connsiteY12" fmla="*/ 481700 h 667974"/>
              <a:gd name="connsiteX13" fmla="*/ 76765 w 604160"/>
              <a:gd name="connsiteY13" fmla="*/ 374423 h 667974"/>
              <a:gd name="connsiteX14" fmla="*/ 0 w 604160"/>
              <a:gd name="connsiteY14" fmla="*/ 225333 h 667974"/>
              <a:gd name="connsiteX0" fmla="*/ 0 w 604160"/>
              <a:gd name="connsiteY0" fmla="*/ 220238 h 662879"/>
              <a:gd name="connsiteX1" fmla="*/ 81688 w 604160"/>
              <a:gd name="connsiteY1" fmla="*/ 7539 h 662879"/>
              <a:gd name="connsiteX2" fmla="*/ 296163 w 604160"/>
              <a:gd name="connsiteY2" fmla="*/ 34904 h 662879"/>
              <a:gd name="connsiteX3" fmla="*/ 386166 w 604160"/>
              <a:gd name="connsiteY3" fmla="*/ 98107 h 662879"/>
              <a:gd name="connsiteX4" fmla="*/ 456473 w 604160"/>
              <a:gd name="connsiteY4" fmla="*/ 213134 h 662879"/>
              <a:gd name="connsiteX5" fmla="*/ 536305 w 604160"/>
              <a:gd name="connsiteY5" fmla="*/ 357382 h 662879"/>
              <a:gd name="connsiteX6" fmla="*/ 596523 w 604160"/>
              <a:gd name="connsiteY6" fmla="*/ 484355 h 662879"/>
              <a:gd name="connsiteX7" fmla="*/ 598380 w 604160"/>
              <a:gd name="connsiteY7" fmla="*/ 577344 h 662879"/>
              <a:gd name="connsiteX8" fmla="*/ 551320 w 604160"/>
              <a:gd name="connsiteY8" fmla="*/ 642889 h 662879"/>
              <a:gd name="connsiteX9" fmla="*/ 466644 w 604160"/>
              <a:gd name="connsiteY9" fmla="*/ 662585 h 662879"/>
              <a:gd name="connsiteX10" fmla="*/ 290834 w 604160"/>
              <a:gd name="connsiteY10" fmla="*/ 649428 h 662879"/>
              <a:gd name="connsiteX11" fmla="*/ 190661 w 604160"/>
              <a:gd name="connsiteY11" fmla="*/ 585659 h 662879"/>
              <a:gd name="connsiteX12" fmla="*/ 118498 w 604160"/>
              <a:gd name="connsiteY12" fmla="*/ 476605 h 662879"/>
              <a:gd name="connsiteX13" fmla="*/ 76765 w 604160"/>
              <a:gd name="connsiteY13" fmla="*/ 369328 h 662879"/>
              <a:gd name="connsiteX14" fmla="*/ 0 w 604160"/>
              <a:gd name="connsiteY14" fmla="*/ 220238 h 662879"/>
              <a:gd name="connsiteX0" fmla="*/ 0 w 604160"/>
              <a:gd name="connsiteY0" fmla="*/ 220238 h 662879"/>
              <a:gd name="connsiteX1" fmla="*/ 81688 w 604160"/>
              <a:gd name="connsiteY1" fmla="*/ 7539 h 662879"/>
              <a:gd name="connsiteX2" fmla="*/ 296163 w 604160"/>
              <a:gd name="connsiteY2" fmla="*/ 34904 h 662879"/>
              <a:gd name="connsiteX3" fmla="*/ 386166 w 604160"/>
              <a:gd name="connsiteY3" fmla="*/ 98107 h 662879"/>
              <a:gd name="connsiteX4" fmla="*/ 456473 w 604160"/>
              <a:gd name="connsiteY4" fmla="*/ 213134 h 662879"/>
              <a:gd name="connsiteX5" fmla="*/ 536305 w 604160"/>
              <a:gd name="connsiteY5" fmla="*/ 357382 h 662879"/>
              <a:gd name="connsiteX6" fmla="*/ 596523 w 604160"/>
              <a:gd name="connsiteY6" fmla="*/ 484355 h 662879"/>
              <a:gd name="connsiteX7" fmla="*/ 598380 w 604160"/>
              <a:gd name="connsiteY7" fmla="*/ 577344 h 662879"/>
              <a:gd name="connsiteX8" fmla="*/ 551320 w 604160"/>
              <a:gd name="connsiteY8" fmla="*/ 642889 h 662879"/>
              <a:gd name="connsiteX9" fmla="*/ 466644 w 604160"/>
              <a:gd name="connsiteY9" fmla="*/ 662585 h 662879"/>
              <a:gd name="connsiteX10" fmla="*/ 290834 w 604160"/>
              <a:gd name="connsiteY10" fmla="*/ 649428 h 662879"/>
              <a:gd name="connsiteX11" fmla="*/ 190661 w 604160"/>
              <a:gd name="connsiteY11" fmla="*/ 585659 h 662879"/>
              <a:gd name="connsiteX12" fmla="*/ 118498 w 604160"/>
              <a:gd name="connsiteY12" fmla="*/ 476605 h 662879"/>
              <a:gd name="connsiteX13" fmla="*/ 76765 w 604160"/>
              <a:gd name="connsiteY13" fmla="*/ 369328 h 662879"/>
              <a:gd name="connsiteX14" fmla="*/ 0 w 604160"/>
              <a:gd name="connsiteY14" fmla="*/ 220238 h 66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4160" h="662879">
                <a:moveTo>
                  <a:pt x="0" y="220238"/>
                </a:moveTo>
                <a:cubicBezTo>
                  <a:pt x="7170" y="98821"/>
                  <a:pt x="-20060" y="43190"/>
                  <a:pt x="81688" y="7539"/>
                </a:cubicBezTo>
                <a:cubicBezTo>
                  <a:pt x="136641" y="-11716"/>
                  <a:pt x="211109" y="9010"/>
                  <a:pt x="296163" y="34904"/>
                </a:cubicBezTo>
                <a:cubicBezTo>
                  <a:pt x="359611" y="54220"/>
                  <a:pt x="352304" y="54114"/>
                  <a:pt x="386166" y="98107"/>
                </a:cubicBezTo>
                <a:cubicBezTo>
                  <a:pt x="415266" y="127812"/>
                  <a:pt x="430656" y="172303"/>
                  <a:pt x="456473" y="213134"/>
                </a:cubicBezTo>
                <a:cubicBezTo>
                  <a:pt x="482290" y="253965"/>
                  <a:pt x="512963" y="312179"/>
                  <a:pt x="536305" y="357382"/>
                </a:cubicBezTo>
                <a:cubicBezTo>
                  <a:pt x="559647" y="402585"/>
                  <a:pt x="586177" y="447695"/>
                  <a:pt x="596523" y="484355"/>
                </a:cubicBezTo>
                <a:cubicBezTo>
                  <a:pt x="606869" y="521015"/>
                  <a:pt x="605914" y="550922"/>
                  <a:pt x="598380" y="577344"/>
                </a:cubicBezTo>
                <a:cubicBezTo>
                  <a:pt x="590846" y="603766"/>
                  <a:pt x="573276" y="628682"/>
                  <a:pt x="551320" y="642889"/>
                </a:cubicBezTo>
                <a:cubicBezTo>
                  <a:pt x="529364" y="657096"/>
                  <a:pt x="510058" y="661495"/>
                  <a:pt x="466644" y="662585"/>
                </a:cubicBezTo>
                <a:cubicBezTo>
                  <a:pt x="423230" y="663675"/>
                  <a:pt x="336831" y="662249"/>
                  <a:pt x="290834" y="649428"/>
                </a:cubicBezTo>
                <a:cubicBezTo>
                  <a:pt x="244837" y="636607"/>
                  <a:pt x="219384" y="614463"/>
                  <a:pt x="190661" y="585659"/>
                </a:cubicBezTo>
                <a:cubicBezTo>
                  <a:pt x="161938" y="556855"/>
                  <a:pt x="137481" y="512660"/>
                  <a:pt x="118498" y="476605"/>
                </a:cubicBezTo>
                <a:cubicBezTo>
                  <a:pt x="99515" y="440550"/>
                  <a:pt x="125601" y="452711"/>
                  <a:pt x="76765" y="369328"/>
                </a:cubicBezTo>
                <a:cubicBezTo>
                  <a:pt x="35194" y="295361"/>
                  <a:pt x="40455" y="341655"/>
                  <a:pt x="0" y="220238"/>
                </a:cubicBez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395123" y="1765843"/>
            <a:ext cx="507876" cy="484737"/>
            <a:chOff x="7395123" y="2401027"/>
            <a:chExt cx="507876" cy="48473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639050" y="2419534"/>
              <a:ext cx="263949" cy="45309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360000">
              <a:off x="7395123" y="2562882"/>
              <a:ext cx="223486" cy="3228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400926" y="2407476"/>
              <a:ext cx="193994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419646" y="2401027"/>
              <a:ext cx="0" cy="16058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262689" y="1891279"/>
            <a:ext cx="228600" cy="181096"/>
            <a:chOff x="-1600200" y="3504542"/>
            <a:chExt cx="609600" cy="420445"/>
          </a:xfrm>
          <a:solidFill>
            <a:sysClr val="windowText" lastClr="000000"/>
          </a:solidFill>
        </p:grpSpPr>
        <p:sp>
          <p:nvSpPr>
            <p:cNvPr id="32" name="Flowchart: Manual Operation 31"/>
            <p:cNvSpPr/>
            <p:nvPr/>
          </p:nvSpPr>
          <p:spPr>
            <a:xfrm>
              <a:off x="-1600200" y="3714407"/>
              <a:ext cx="609600" cy="210580"/>
            </a:xfrm>
            <a:prstGeom prst="flowChartManualOperati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33" name="Flowchart: Process 32"/>
            <p:cNvSpPr/>
            <p:nvPr/>
          </p:nvSpPr>
          <p:spPr>
            <a:xfrm>
              <a:off x="-1447800" y="3504542"/>
              <a:ext cx="152400" cy="229258"/>
            </a:xfrm>
            <a:prstGeom prst="flowChartProcess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-1066800" y="3545994"/>
              <a:ext cx="0" cy="180529"/>
            </a:xfrm>
            <a:prstGeom prst="line">
              <a:avLst/>
            </a:prstGeom>
            <a:grpFill/>
            <a:ln w="38100" cap="flat" cmpd="sng" algn="ctr">
              <a:noFill/>
              <a:prstDash val="solid"/>
            </a:ln>
            <a:effectLst/>
          </p:spPr>
        </p:cxnSp>
      </p:grpSp>
      <p:cxnSp>
        <p:nvCxnSpPr>
          <p:cNvPr id="37" name="Straight Connector 36"/>
          <p:cNvCxnSpPr/>
          <p:nvPr/>
        </p:nvCxnSpPr>
        <p:spPr>
          <a:xfrm flipH="1" flipV="1">
            <a:off x="7023100" y="2419350"/>
            <a:ext cx="673100" cy="720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6096002" y="2584450"/>
            <a:ext cx="755648" cy="7048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34733" y="2093779"/>
            <a:ext cx="2133600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Water Vapor Budget Boxes</a:t>
            </a:r>
          </a:p>
          <a:p>
            <a:pPr>
              <a:defRPr/>
            </a:pPr>
            <a:endParaRPr lang="en-US" sz="200" kern="0" dirty="0" smtClean="0">
              <a:solidFill>
                <a:sysClr val="windowText" lastClr="000000"/>
              </a:solidFill>
            </a:endParaRPr>
          </a:p>
          <a:p>
            <a:pPr marL="173736" indent="-91440">
              <a:buFontTx/>
              <a:buChar char="-"/>
              <a:defRPr/>
            </a:pPr>
            <a:r>
              <a:rPr lang="en-US" sz="1000" kern="0" dirty="0" smtClean="0">
                <a:solidFill>
                  <a:sysClr val="windowText" lastClr="000000"/>
                </a:solidFill>
              </a:rPr>
              <a:t>NASA Global Hawk</a:t>
            </a:r>
          </a:p>
          <a:p>
            <a:pPr marL="173736" indent="-91440">
              <a:buFontTx/>
              <a:buChar char="-"/>
              <a:defRPr/>
            </a:pPr>
            <a:r>
              <a:rPr lang="en-US" sz="1000" kern="0" dirty="0" err="1" smtClean="0">
                <a:solidFill>
                  <a:sysClr val="windowText" lastClr="000000"/>
                </a:solidFill>
              </a:rPr>
              <a:t>Dropsondes</a:t>
            </a:r>
            <a:r>
              <a:rPr lang="en-US" sz="1000" kern="0" dirty="0" smtClean="0">
                <a:solidFill>
                  <a:sysClr val="windowText" lastClr="000000"/>
                </a:solidFill>
              </a:rPr>
              <a:t>, aerosols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4800600" y="2209800"/>
            <a:ext cx="291753" cy="35978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4202947" y="1089891"/>
            <a:ext cx="2001003" cy="954107"/>
            <a:chOff x="4155668" y="1682983"/>
            <a:chExt cx="2001003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4155668" y="1682983"/>
              <a:ext cx="1483161" cy="95410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 smtClean="0">
                  <a:solidFill>
                    <a:sysClr val="windowText" lastClr="000000"/>
                  </a:solidFill>
                </a:rPr>
                <a:t>Ship</a:t>
              </a:r>
            </a:p>
            <a:p>
              <a:pPr>
                <a:defRPr/>
              </a:pPr>
              <a:endParaRPr lang="en-US" sz="200" kern="0" dirty="0" smtClean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DOE AMF2</a:t>
              </a:r>
            </a:p>
            <a:p>
              <a:pPr defTabSz="4572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Small UAS</a:t>
              </a:r>
              <a:endParaRPr lang="en-US" sz="1000" kern="0" dirty="0">
                <a:solidFill>
                  <a:sysClr val="windowText" lastClr="000000"/>
                </a:solidFill>
              </a:endParaRPr>
            </a:p>
            <a:p>
              <a:pPr defTabSz="4572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Air</a:t>
              </a:r>
              <a:r>
                <a:rPr lang="en-US" sz="1000" kern="0" dirty="0">
                  <a:solidFill>
                    <a:sysClr val="windowText" lastClr="000000"/>
                  </a:solidFill>
                </a:rPr>
                <a:t>-sea </a:t>
              </a:r>
              <a:r>
                <a:rPr lang="en-US" sz="1000" kern="0" dirty="0" smtClean="0">
                  <a:solidFill>
                    <a:sysClr val="windowText" lastClr="000000"/>
                  </a:solidFill>
                </a:rPr>
                <a:t>fluxes</a:t>
              </a:r>
              <a:endParaRPr lang="en-US" sz="1000" kern="0" dirty="0">
                <a:solidFill>
                  <a:sysClr val="windowText" lastClr="000000"/>
                </a:solidFill>
              </a:endParaRPr>
            </a:p>
            <a:p>
              <a:pPr defTabSz="4572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Precipitation estimates</a:t>
              </a:r>
              <a:endParaRPr lang="en-US" sz="10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5591521" y="2498092"/>
              <a:ext cx="565150" cy="11430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  <p:grpSp>
          <p:nvGrpSpPr>
            <p:cNvPr id="77" name="Group 76"/>
            <p:cNvGrpSpPr/>
            <p:nvPr/>
          </p:nvGrpSpPr>
          <p:grpSpPr>
            <a:xfrm>
              <a:off x="4871268" y="1770454"/>
              <a:ext cx="228600" cy="177303"/>
              <a:chOff x="-1270957" y="3192172"/>
              <a:chExt cx="609600" cy="411639"/>
            </a:xfrm>
            <a:solidFill>
              <a:sysClr val="windowText" lastClr="000000"/>
            </a:solidFill>
          </p:grpSpPr>
          <p:sp>
            <p:nvSpPr>
              <p:cNvPr id="78" name="Flowchart: Manual Operation 77"/>
              <p:cNvSpPr/>
              <p:nvPr/>
            </p:nvSpPr>
            <p:spPr>
              <a:xfrm flipH="1">
                <a:off x="-1270957" y="3393231"/>
                <a:ext cx="609600" cy="210580"/>
              </a:xfrm>
              <a:prstGeom prst="flowChartManualOperati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 flipH="1">
                <a:off x="-1118557" y="3201294"/>
                <a:ext cx="152400" cy="229258"/>
              </a:xfrm>
              <a:prstGeom prst="flowChartProcess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-1066800" y="3192172"/>
                <a:ext cx="0" cy="180528"/>
              </a:xfrm>
              <a:prstGeom prst="line">
                <a:avLst/>
              </a:prstGeom>
              <a:grpFill/>
              <a:ln w="38100" cap="flat" cmpd="sng" algn="ctr">
                <a:noFill/>
                <a:prstDash val="solid"/>
              </a:ln>
              <a:effectLst/>
            </p:spPr>
          </p:cxnSp>
        </p:grpSp>
      </p:grpSp>
      <p:sp>
        <p:nvSpPr>
          <p:cNvPr id="88" name="Rectangle 87"/>
          <p:cNvSpPr/>
          <p:nvPr/>
        </p:nvSpPr>
        <p:spPr>
          <a:xfrm rot="2529648">
            <a:off x="6126143" y="1999657"/>
            <a:ext cx="723996" cy="200577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3802303" y="2695793"/>
            <a:ext cx="228600" cy="90100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4953000" y="395068"/>
            <a:ext cx="1676400" cy="1613102"/>
            <a:chOff x="4953000" y="1031325"/>
            <a:chExt cx="1676400" cy="1613102"/>
          </a:xfrm>
        </p:grpSpPr>
        <p:sp>
          <p:nvSpPr>
            <p:cNvPr id="72" name="TextBox 71"/>
            <p:cNvSpPr txBox="1"/>
            <p:nvPr/>
          </p:nvSpPr>
          <p:spPr>
            <a:xfrm>
              <a:off x="4953000" y="1031325"/>
              <a:ext cx="1676400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 smtClean="0">
                  <a:solidFill>
                    <a:sysClr val="windowText" lastClr="000000"/>
                  </a:solidFill>
                </a:rPr>
                <a:t>NASA DC-8</a:t>
              </a:r>
            </a:p>
            <a:p>
              <a:pPr>
                <a:defRPr/>
              </a:pPr>
              <a:endParaRPr lang="en-US" sz="200" kern="0" dirty="0" smtClean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Aerosols, trace gases</a:t>
              </a:r>
            </a:p>
            <a:p>
              <a:pPr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Precipitation estimates</a:t>
              </a:r>
              <a:endParaRPr lang="en-US" sz="1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16213933">
              <a:off x="6195653" y="961598"/>
              <a:ext cx="228600" cy="485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rot="18913933" flipH="1">
              <a:off x="6224870" y="1125020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6065710" y="1084883"/>
              <a:ext cx="487490" cy="220244"/>
            </a:xfrm>
            <a:prstGeom prst="rect">
              <a:avLst/>
            </a:prstGeom>
            <a:solidFill>
              <a:srgbClr val="4F81B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4" name="Straight Arrow Connector 93"/>
            <p:cNvCxnSpPr>
              <a:endCxn id="4" idx="3"/>
            </p:cNvCxnSpPr>
            <p:nvPr/>
          </p:nvCxnSpPr>
          <p:spPr>
            <a:xfrm>
              <a:off x="6553200" y="1550657"/>
              <a:ext cx="282" cy="109377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6553201" y="3383667"/>
            <a:ext cx="1371600" cy="646331"/>
            <a:chOff x="6324600" y="3838533"/>
            <a:chExt cx="1669307" cy="646331"/>
          </a:xfrm>
        </p:grpSpPr>
        <p:sp>
          <p:nvSpPr>
            <p:cNvPr id="93" name="TextBox 92"/>
            <p:cNvSpPr txBox="1"/>
            <p:nvPr/>
          </p:nvSpPr>
          <p:spPr>
            <a:xfrm>
              <a:off x="6324600" y="3838533"/>
              <a:ext cx="1669307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 smtClean="0">
                  <a:solidFill>
                    <a:sysClr val="windowText" lastClr="000000"/>
                  </a:solidFill>
                </a:rPr>
                <a:t>DOE G-1</a:t>
              </a:r>
            </a:p>
            <a:p>
              <a:pPr>
                <a:defRPr/>
              </a:pPr>
              <a:endParaRPr lang="en-US" sz="200" kern="0" dirty="0" smtClean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Aerosols</a:t>
              </a:r>
            </a:p>
            <a:p>
              <a:pPr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Microphysics</a:t>
              </a:r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7618255" y="3886411"/>
              <a:ext cx="170449" cy="244128"/>
            </a:xfrm>
            <a:prstGeom prst="rect">
              <a:avLst/>
            </a:prstGeom>
            <a:solidFill>
              <a:srgbClr val="C6D9F1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99" name="Straight Arrow Connector 98"/>
          <p:cNvCxnSpPr/>
          <p:nvPr/>
        </p:nvCxnSpPr>
        <p:spPr>
          <a:xfrm flipV="1">
            <a:off x="7274201" y="2325635"/>
            <a:ext cx="0" cy="109441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6716624" y="700765"/>
            <a:ext cx="1208175" cy="962935"/>
            <a:chOff x="6772281" y="1333612"/>
            <a:chExt cx="1208175" cy="962935"/>
          </a:xfrm>
        </p:grpSpPr>
        <p:sp>
          <p:nvSpPr>
            <p:cNvPr id="103" name="TextBox 102"/>
            <p:cNvSpPr txBox="1"/>
            <p:nvPr/>
          </p:nvSpPr>
          <p:spPr>
            <a:xfrm>
              <a:off x="6772281" y="1333612"/>
              <a:ext cx="1208175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 smtClean="0">
                  <a:solidFill>
                    <a:sysClr val="windowText" lastClr="000000"/>
                  </a:solidFill>
                </a:rPr>
                <a:t>Ground</a:t>
              </a:r>
            </a:p>
            <a:p>
              <a:pPr>
                <a:defRPr/>
              </a:pPr>
              <a:endParaRPr lang="en-US" sz="200" kern="0" dirty="0" smtClean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NOAA HMT</a:t>
              </a:r>
            </a:p>
            <a:p>
              <a:pPr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</a:rPr>
                <a:t>-  UCSD ATOFMS</a:t>
              </a:r>
              <a:endParaRPr lang="en-US" sz="1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712976" y="1373420"/>
              <a:ext cx="216858" cy="237935"/>
            </a:xfrm>
            <a:custGeom>
              <a:avLst/>
              <a:gdLst>
                <a:gd name="connsiteX0" fmla="*/ 59237 w 563111"/>
                <a:gd name="connsiteY0" fmla="*/ 85240 h 635430"/>
                <a:gd name="connsiteX1" fmla="*/ 97982 w 563111"/>
                <a:gd name="connsiteY1" fmla="*/ 54244 h 635430"/>
                <a:gd name="connsiteX2" fmla="*/ 136728 w 563111"/>
                <a:gd name="connsiteY2" fmla="*/ 23247 h 635430"/>
                <a:gd name="connsiteX3" fmla="*/ 183223 w 563111"/>
                <a:gd name="connsiteY3" fmla="*/ 7749 h 635430"/>
                <a:gd name="connsiteX4" fmla="*/ 206470 w 563111"/>
                <a:gd name="connsiteY4" fmla="*/ 0 h 635430"/>
                <a:gd name="connsiteX5" fmla="*/ 260715 w 563111"/>
                <a:gd name="connsiteY5" fmla="*/ 7749 h 635430"/>
                <a:gd name="connsiteX6" fmla="*/ 307209 w 563111"/>
                <a:gd name="connsiteY6" fmla="*/ 23247 h 635430"/>
                <a:gd name="connsiteX7" fmla="*/ 314959 w 563111"/>
                <a:gd name="connsiteY7" fmla="*/ 46494 h 635430"/>
                <a:gd name="connsiteX8" fmla="*/ 330457 w 563111"/>
                <a:gd name="connsiteY8" fmla="*/ 61993 h 635430"/>
                <a:gd name="connsiteX9" fmla="*/ 345955 w 563111"/>
                <a:gd name="connsiteY9" fmla="*/ 85240 h 635430"/>
                <a:gd name="connsiteX10" fmla="*/ 353704 w 563111"/>
                <a:gd name="connsiteY10" fmla="*/ 108488 h 635430"/>
                <a:gd name="connsiteX11" fmla="*/ 369203 w 563111"/>
                <a:gd name="connsiteY11" fmla="*/ 123986 h 635430"/>
                <a:gd name="connsiteX12" fmla="*/ 392450 w 563111"/>
                <a:gd name="connsiteY12" fmla="*/ 185979 h 635430"/>
                <a:gd name="connsiteX13" fmla="*/ 423447 w 563111"/>
                <a:gd name="connsiteY13" fmla="*/ 278969 h 635430"/>
                <a:gd name="connsiteX14" fmla="*/ 431196 w 563111"/>
                <a:gd name="connsiteY14" fmla="*/ 302216 h 635430"/>
                <a:gd name="connsiteX15" fmla="*/ 438945 w 563111"/>
                <a:gd name="connsiteY15" fmla="*/ 325464 h 635430"/>
                <a:gd name="connsiteX16" fmla="*/ 469942 w 563111"/>
                <a:gd name="connsiteY16" fmla="*/ 371959 h 635430"/>
                <a:gd name="connsiteX17" fmla="*/ 485440 w 563111"/>
                <a:gd name="connsiteY17" fmla="*/ 418454 h 635430"/>
                <a:gd name="connsiteX18" fmla="*/ 493189 w 563111"/>
                <a:gd name="connsiteY18" fmla="*/ 441701 h 635430"/>
                <a:gd name="connsiteX19" fmla="*/ 508687 w 563111"/>
                <a:gd name="connsiteY19" fmla="*/ 457200 h 635430"/>
                <a:gd name="connsiteX20" fmla="*/ 539684 w 563111"/>
                <a:gd name="connsiteY20" fmla="*/ 503694 h 635430"/>
                <a:gd name="connsiteX21" fmla="*/ 547433 w 563111"/>
                <a:gd name="connsiteY21" fmla="*/ 534691 h 635430"/>
                <a:gd name="connsiteX22" fmla="*/ 562932 w 563111"/>
                <a:gd name="connsiteY22" fmla="*/ 550189 h 635430"/>
                <a:gd name="connsiteX23" fmla="*/ 539684 w 563111"/>
                <a:gd name="connsiteY23" fmla="*/ 596684 h 635430"/>
                <a:gd name="connsiteX24" fmla="*/ 524186 w 563111"/>
                <a:gd name="connsiteY24" fmla="*/ 612183 h 635430"/>
                <a:gd name="connsiteX25" fmla="*/ 431196 w 563111"/>
                <a:gd name="connsiteY25" fmla="*/ 635430 h 635430"/>
                <a:gd name="connsiteX26" fmla="*/ 369203 w 563111"/>
                <a:gd name="connsiteY26" fmla="*/ 627681 h 635430"/>
                <a:gd name="connsiteX27" fmla="*/ 330457 w 563111"/>
                <a:gd name="connsiteY27" fmla="*/ 604433 h 635430"/>
                <a:gd name="connsiteX28" fmla="*/ 283962 w 563111"/>
                <a:gd name="connsiteY28" fmla="*/ 588935 h 635430"/>
                <a:gd name="connsiteX29" fmla="*/ 229718 w 563111"/>
                <a:gd name="connsiteY29" fmla="*/ 573437 h 635430"/>
                <a:gd name="connsiteX30" fmla="*/ 183223 w 563111"/>
                <a:gd name="connsiteY30" fmla="*/ 550189 h 635430"/>
                <a:gd name="connsiteX31" fmla="*/ 159976 w 563111"/>
                <a:gd name="connsiteY31" fmla="*/ 534691 h 635430"/>
                <a:gd name="connsiteX32" fmla="*/ 113481 w 563111"/>
                <a:gd name="connsiteY32" fmla="*/ 519193 h 635430"/>
                <a:gd name="connsiteX33" fmla="*/ 90233 w 563111"/>
                <a:gd name="connsiteY33" fmla="*/ 511444 h 635430"/>
                <a:gd name="connsiteX34" fmla="*/ 74735 w 563111"/>
                <a:gd name="connsiteY34" fmla="*/ 495945 h 635430"/>
                <a:gd name="connsiteX35" fmla="*/ 59237 w 563111"/>
                <a:gd name="connsiteY35" fmla="*/ 449450 h 635430"/>
                <a:gd name="connsiteX36" fmla="*/ 43738 w 563111"/>
                <a:gd name="connsiteY36" fmla="*/ 433952 h 635430"/>
                <a:gd name="connsiteX37" fmla="*/ 28240 w 563111"/>
                <a:gd name="connsiteY37" fmla="*/ 379708 h 635430"/>
                <a:gd name="connsiteX38" fmla="*/ 12742 w 563111"/>
                <a:gd name="connsiteY38" fmla="*/ 356461 h 635430"/>
                <a:gd name="connsiteX39" fmla="*/ 12742 w 563111"/>
                <a:gd name="connsiteY39" fmla="*/ 201477 h 635430"/>
                <a:gd name="connsiteX40" fmla="*/ 20491 w 563111"/>
                <a:gd name="connsiteY40" fmla="*/ 178230 h 635430"/>
                <a:gd name="connsiteX41" fmla="*/ 35989 w 563111"/>
                <a:gd name="connsiteY41" fmla="*/ 154983 h 635430"/>
                <a:gd name="connsiteX42" fmla="*/ 66986 w 563111"/>
                <a:gd name="connsiteY42" fmla="*/ 123986 h 635430"/>
                <a:gd name="connsiteX43" fmla="*/ 59237 w 563111"/>
                <a:gd name="connsiteY43" fmla="*/ 85240 h 635430"/>
                <a:gd name="connsiteX0" fmla="*/ 106551 w 610425"/>
                <a:gd name="connsiteY0" fmla="*/ 85240 h 635430"/>
                <a:gd name="connsiteX1" fmla="*/ 145296 w 610425"/>
                <a:gd name="connsiteY1" fmla="*/ 54244 h 635430"/>
                <a:gd name="connsiteX2" fmla="*/ 184042 w 610425"/>
                <a:gd name="connsiteY2" fmla="*/ 23247 h 635430"/>
                <a:gd name="connsiteX3" fmla="*/ 230537 w 610425"/>
                <a:gd name="connsiteY3" fmla="*/ 7749 h 635430"/>
                <a:gd name="connsiteX4" fmla="*/ 253784 w 610425"/>
                <a:gd name="connsiteY4" fmla="*/ 0 h 635430"/>
                <a:gd name="connsiteX5" fmla="*/ 308029 w 610425"/>
                <a:gd name="connsiteY5" fmla="*/ 7749 h 635430"/>
                <a:gd name="connsiteX6" fmla="*/ 354523 w 610425"/>
                <a:gd name="connsiteY6" fmla="*/ 23247 h 635430"/>
                <a:gd name="connsiteX7" fmla="*/ 362273 w 610425"/>
                <a:gd name="connsiteY7" fmla="*/ 46494 h 635430"/>
                <a:gd name="connsiteX8" fmla="*/ 377771 w 610425"/>
                <a:gd name="connsiteY8" fmla="*/ 61993 h 635430"/>
                <a:gd name="connsiteX9" fmla="*/ 393269 w 610425"/>
                <a:gd name="connsiteY9" fmla="*/ 85240 h 635430"/>
                <a:gd name="connsiteX10" fmla="*/ 401018 w 610425"/>
                <a:gd name="connsiteY10" fmla="*/ 108488 h 635430"/>
                <a:gd name="connsiteX11" fmla="*/ 416517 w 610425"/>
                <a:gd name="connsiteY11" fmla="*/ 123986 h 635430"/>
                <a:gd name="connsiteX12" fmla="*/ 439764 w 610425"/>
                <a:gd name="connsiteY12" fmla="*/ 185979 h 635430"/>
                <a:gd name="connsiteX13" fmla="*/ 470761 w 610425"/>
                <a:gd name="connsiteY13" fmla="*/ 278969 h 635430"/>
                <a:gd name="connsiteX14" fmla="*/ 478510 w 610425"/>
                <a:gd name="connsiteY14" fmla="*/ 302216 h 635430"/>
                <a:gd name="connsiteX15" fmla="*/ 486259 w 610425"/>
                <a:gd name="connsiteY15" fmla="*/ 325464 h 635430"/>
                <a:gd name="connsiteX16" fmla="*/ 517256 w 610425"/>
                <a:gd name="connsiteY16" fmla="*/ 371959 h 635430"/>
                <a:gd name="connsiteX17" fmla="*/ 532754 w 610425"/>
                <a:gd name="connsiteY17" fmla="*/ 418454 h 635430"/>
                <a:gd name="connsiteX18" fmla="*/ 540503 w 610425"/>
                <a:gd name="connsiteY18" fmla="*/ 441701 h 635430"/>
                <a:gd name="connsiteX19" fmla="*/ 556001 w 610425"/>
                <a:gd name="connsiteY19" fmla="*/ 457200 h 635430"/>
                <a:gd name="connsiteX20" fmla="*/ 586998 w 610425"/>
                <a:gd name="connsiteY20" fmla="*/ 503694 h 635430"/>
                <a:gd name="connsiteX21" fmla="*/ 594747 w 610425"/>
                <a:gd name="connsiteY21" fmla="*/ 534691 h 635430"/>
                <a:gd name="connsiteX22" fmla="*/ 610246 w 610425"/>
                <a:gd name="connsiteY22" fmla="*/ 550189 h 635430"/>
                <a:gd name="connsiteX23" fmla="*/ 586998 w 610425"/>
                <a:gd name="connsiteY23" fmla="*/ 596684 h 635430"/>
                <a:gd name="connsiteX24" fmla="*/ 571500 w 610425"/>
                <a:gd name="connsiteY24" fmla="*/ 612183 h 635430"/>
                <a:gd name="connsiteX25" fmla="*/ 478510 w 610425"/>
                <a:gd name="connsiteY25" fmla="*/ 635430 h 635430"/>
                <a:gd name="connsiteX26" fmla="*/ 416517 w 610425"/>
                <a:gd name="connsiteY26" fmla="*/ 627681 h 635430"/>
                <a:gd name="connsiteX27" fmla="*/ 377771 w 610425"/>
                <a:gd name="connsiteY27" fmla="*/ 604433 h 635430"/>
                <a:gd name="connsiteX28" fmla="*/ 331276 w 610425"/>
                <a:gd name="connsiteY28" fmla="*/ 588935 h 635430"/>
                <a:gd name="connsiteX29" fmla="*/ 277032 w 610425"/>
                <a:gd name="connsiteY29" fmla="*/ 573437 h 635430"/>
                <a:gd name="connsiteX30" fmla="*/ 230537 w 610425"/>
                <a:gd name="connsiteY30" fmla="*/ 550189 h 635430"/>
                <a:gd name="connsiteX31" fmla="*/ 207290 w 610425"/>
                <a:gd name="connsiteY31" fmla="*/ 534691 h 635430"/>
                <a:gd name="connsiteX32" fmla="*/ 160795 w 610425"/>
                <a:gd name="connsiteY32" fmla="*/ 519193 h 635430"/>
                <a:gd name="connsiteX33" fmla="*/ 137547 w 610425"/>
                <a:gd name="connsiteY33" fmla="*/ 511444 h 635430"/>
                <a:gd name="connsiteX34" fmla="*/ 122049 w 610425"/>
                <a:gd name="connsiteY34" fmla="*/ 495945 h 635430"/>
                <a:gd name="connsiteX35" fmla="*/ 106551 w 610425"/>
                <a:gd name="connsiteY35" fmla="*/ 449450 h 635430"/>
                <a:gd name="connsiteX36" fmla="*/ 91052 w 610425"/>
                <a:gd name="connsiteY36" fmla="*/ 433952 h 635430"/>
                <a:gd name="connsiteX37" fmla="*/ 75554 w 610425"/>
                <a:gd name="connsiteY37" fmla="*/ 379708 h 635430"/>
                <a:gd name="connsiteX38" fmla="*/ 60056 w 610425"/>
                <a:gd name="connsiteY38" fmla="*/ 356461 h 635430"/>
                <a:gd name="connsiteX39" fmla="*/ 60056 w 610425"/>
                <a:gd name="connsiteY39" fmla="*/ 201477 h 635430"/>
                <a:gd name="connsiteX40" fmla="*/ 67805 w 610425"/>
                <a:gd name="connsiteY40" fmla="*/ 178230 h 635430"/>
                <a:gd name="connsiteX41" fmla="*/ 83303 w 610425"/>
                <a:gd name="connsiteY41" fmla="*/ 154983 h 635430"/>
                <a:gd name="connsiteX42" fmla="*/ 0 w 610425"/>
                <a:gd name="connsiteY42" fmla="*/ 119224 h 635430"/>
                <a:gd name="connsiteX43" fmla="*/ 106551 w 610425"/>
                <a:gd name="connsiteY43" fmla="*/ 85240 h 635430"/>
                <a:gd name="connsiteX0" fmla="*/ 109366 w 613240"/>
                <a:gd name="connsiteY0" fmla="*/ 85240 h 635430"/>
                <a:gd name="connsiteX1" fmla="*/ 148111 w 613240"/>
                <a:gd name="connsiteY1" fmla="*/ 54244 h 635430"/>
                <a:gd name="connsiteX2" fmla="*/ 186857 w 613240"/>
                <a:gd name="connsiteY2" fmla="*/ 23247 h 635430"/>
                <a:gd name="connsiteX3" fmla="*/ 233352 w 613240"/>
                <a:gd name="connsiteY3" fmla="*/ 7749 h 635430"/>
                <a:gd name="connsiteX4" fmla="*/ 256599 w 613240"/>
                <a:gd name="connsiteY4" fmla="*/ 0 h 635430"/>
                <a:gd name="connsiteX5" fmla="*/ 310844 w 613240"/>
                <a:gd name="connsiteY5" fmla="*/ 7749 h 635430"/>
                <a:gd name="connsiteX6" fmla="*/ 357338 w 613240"/>
                <a:gd name="connsiteY6" fmla="*/ 23247 h 635430"/>
                <a:gd name="connsiteX7" fmla="*/ 365088 w 613240"/>
                <a:gd name="connsiteY7" fmla="*/ 46494 h 635430"/>
                <a:gd name="connsiteX8" fmla="*/ 380586 w 613240"/>
                <a:gd name="connsiteY8" fmla="*/ 61993 h 635430"/>
                <a:gd name="connsiteX9" fmla="*/ 396084 w 613240"/>
                <a:gd name="connsiteY9" fmla="*/ 85240 h 635430"/>
                <a:gd name="connsiteX10" fmla="*/ 403833 w 613240"/>
                <a:gd name="connsiteY10" fmla="*/ 108488 h 635430"/>
                <a:gd name="connsiteX11" fmla="*/ 419332 w 613240"/>
                <a:gd name="connsiteY11" fmla="*/ 123986 h 635430"/>
                <a:gd name="connsiteX12" fmla="*/ 442579 w 613240"/>
                <a:gd name="connsiteY12" fmla="*/ 185979 h 635430"/>
                <a:gd name="connsiteX13" fmla="*/ 473576 w 613240"/>
                <a:gd name="connsiteY13" fmla="*/ 278969 h 635430"/>
                <a:gd name="connsiteX14" fmla="*/ 481325 w 613240"/>
                <a:gd name="connsiteY14" fmla="*/ 302216 h 635430"/>
                <a:gd name="connsiteX15" fmla="*/ 489074 w 613240"/>
                <a:gd name="connsiteY15" fmla="*/ 325464 h 635430"/>
                <a:gd name="connsiteX16" fmla="*/ 520071 w 613240"/>
                <a:gd name="connsiteY16" fmla="*/ 371959 h 635430"/>
                <a:gd name="connsiteX17" fmla="*/ 535569 w 613240"/>
                <a:gd name="connsiteY17" fmla="*/ 418454 h 635430"/>
                <a:gd name="connsiteX18" fmla="*/ 543318 w 613240"/>
                <a:gd name="connsiteY18" fmla="*/ 441701 h 635430"/>
                <a:gd name="connsiteX19" fmla="*/ 558816 w 613240"/>
                <a:gd name="connsiteY19" fmla="*/ 457200 h 635430"/>
                <a:gd name="connsiteX20" fmla="*/ 589813 w 613240"/>
                <a:gd name="connsiteY20" fmla="*/ 503694 h 635430"/>
                <a:gd name="connsiteX21" fmla="*/ 597562 w 613240"/>
                <a:gd name="connsiteY21" fmla="*/ 534691 h 635430"/>
                <a:gd name="connsiteX22" fmla="*/ 613061 w 613240"/>
                <a:gd name="connsiteY22" fmla="*/ 550189 h 635430"/>
                <a:gd name="connsiteX23" fmla="*/ 589813 w 613240"/>
                <a:gd name="connsiteY23" fmla="*/ 596684 h 635430"/>
                <a:gd name="connsiteX24" fmla="*/ 574315 w 613240"/>
                <a:gd name="connsiteY24" fmla="*/ 612183 h 635430"/>
                <a:gd name="connsiteX25" fmla="*/ 481325 w 613240"/>
                <a:gd name="connsiteY25" fmla="*/ 635430 h 635430"/>
                <a:gd name="connsiteX26" fmla="*/ 419332 w 613240"/>
                <a:gd name="connsiteY26" fmla="*/ 627681 h 635430"/>
                <a:gd name="connsiteX27" fmla="*/ 380586 w 613240"/>
                <a:gd name="connsiteY27" fmla="*/ 604433 h 635430"/>
                <a:gd name="connsiteX28" fmla="*/ 334091 w 613240"/>
                <a:gd name="connsiteY28" fmla="*/ 588935 h 635430"/>
                <a:gd name="connsiteX29" fmla="*/ 279847 w 613240"/>
                <a:gd name="connsiteY29" fmla="*/ 573437 h 635430"/>
                <a:gd name="connsiteX30" fmla="*/ 233352 w 613240"/>
                <a:gd name="connsiteY30" fmla="*/ 550189 h 635430"/>
                <a:gd name="connsiteX31" fmla="*/ 210105 w 613240"/>
                <a:gd name="connsiteY31" fmla="*/ 534691 h 635430"/>
                <a:gd name="connsiteX32" fmla="*/ 163610 w 613240"/>
                <a:gd name="connsiteY32" fmla="*/ 519193 h 635430"/>
                <a:gd name="connsiteX33" fmla="*/ 140362 w 613240"/>
                <a:gd name="connsiteY33" fmla="*/ 511444 h 635430"/>
                <a:gd name="connsiteX34" fmla="*/ 124864 w 613240"/>
                <a:gd name="connsiteY34" fmla="*/ 495945 h 635430"/>
                <a:gd name="connsiteX35" fmla="*/ 109366 w 613240"/>
                <a:gd name="connsiteY35" fmla="*/ 449450 h 635430"/>
                <a:gd name="connsiteX36" fmla="*/ 93867 w 613240"/>
                <a:gd name="connsiteY36" fmla="*/ 433952 h 635430"/>
                <a:gd name="connsiteX37" fmla="*/ 78369 w 613240"/>
                <a:gd name="connsiteY37" fmla="*/ 379708 h 635430"/>
                <a:gd name="connsiteX38" fmla="*/ 62871 w 613240"/>
                <a:gd name="connsiteY38" fmla="*/ 356461 h 635430"/>
                <a:gd name="connsiteX39" fmla="*/ 62871 w 613240"/>
                <a:gd name="connsiteY39" fmla="*/ 201477 h 635430"/>
                <a:gd name="connsiteX40" fmla="*/ 70620 w 613240"/>
                <a:gd name="connsiteY40" fmla="*/ 178230 h 635430"/>
                <a:gd name="connsiteX41" fmla="*/ 393 w 613240"/>
                <a:gd name="connsiteY41" fmla="*/ 193083 h 635430"/>
                <a:gd name="connsiteX42" fmla="*/ 2815 w 613240"/>
                <a:gd name="connsiteY42" fmla="*/ 119224 h 635430"/>
                <a:gd name="connsiteX43" fmla="*/ 109366 w 613240"/>
                <a:gd name="connsiteY43" fmla="*/ 85240 h 635430"/>
                <a:gd name="connsiteX0" fmla="*/ 108973 w 612847"/>
                <a:gd name="connsiteY0" fmla="*/ 85240 h 635430"/>
                <a:gd name="connsiteX1" fmla="*/ 147718 w 612847"/>
                <a:gd name="connsiteY1" fmla="*/ 54244 h 635430"/>
                <a:gd name="connsiteX2" fmla="*/ 186464 w 612847"/>
                <a:gd name="connsiteY2" fmla="*/ 23247 h 635430"/>
                <a:gd name="connsiteX3" fmla="*/ 232959 w 612847"/>
                <a:gd name="connsiteY3" fmla="*/ 7749 h 635430"/>
                <a:gd name="connsiteX4" fmla="*/ 256206 w 612847"/>
                <a:gd name="connsiteY4" fmla="*/ 0 h 635430"/>
                <a:gd name="connsiteX5" fmla="*/ 310451 w 612847"/>
                <a:gd name="connsiteY5" fmla="*/ 7749 h 635430"/>
                <a:gd name="connsiteX6" fmla="*/ 356945 w 612847"/>
                <a:gd name="connsiteY6" fmla="*/ 23247 h 635430"/>
                <a:gd name="connsiteX7" fmla="*/ 364695 w 612847"/>
                <a:gd name="connsiteY7" fmla="*/ 46494 h 635430"/>
                <a:gd name="connsiteX8" fmla="*/ 380193 w 612847"/>
                <a:gd name="connsiteY8" fmla="*/ 61993 h 635430"/>
                <a:gd name="connsiteX9" fmla="*/ 395691 w 612847"/>
                <a:gd name="connsiteY9" fmla="*/ 85240 h 635430"/>
                <a:gd name="connsiteX10" fmla="*/ 403440 w 612847"/>
                <a:gd name="connsiteY10" fmla="*/ 108488 h 635430"/>
                <a:gd name="connsiteX11" fmla="*/ 418939 w 612847"/>
                <a:gd name="connsiteY11" fmla="*/ 123986 h 635430"/>
                <a:gd name="connsiteX12" fmla="*/ 442186 w 612847"/>
                <a:gd name="connsiteY12" fmla="*/ 185979 h 635430"/>
                <a:gd name="connsiteX13" fmla="*/ 473183 w 612847"/>
                <a:gd name="connsiteY13" fmla="*/ 278969 h 635430"/>
                <a:gd name="connsiteX14" fmla="*/ 480932 w 612847"/>
                <a:gd name="connsiteY14" fmla="*/ 302216 h 635430"/>
                <a:gd name="connsiteX15" fmla="*/ 488681 w 612847"/>
                <a:gd name="connsiteY15" fmla="*/ 325464 h 635430"/>
                <a:gd name="connsiteX16" fmla="*/ 519678 w 612847"/>
                <a:gd name="connsiteY16" fmla="*/ 371959 h 635430"/>
                <a:gd name="connsiteX17" fmla="*/ 535176 w 612847"/>
                <a:gd name="connsiteY17" fmla="*/ 418454 h 635430"/>
                <a:gd name="connsiteX18" fmla="*/ 542925 w 612847"/>
                <a:gd name="connsiteY18" fmla="*/ 441701 h 635430"/>
                <a:gd name="connsiteX19" fmla="*/ 558423 w 612847"/>
                <a:gd name="connsiteY19" fmla="*/ 457200 h 635430"/>
                <a:gd name="connsiteX20" fmla="*/ 589420 w 612847"/>
                <a:gd name="connsiteY20" fmla="*/ 503694 h 635430"/>
                <a:gd name="connsiteX21" fmla="*/ 597169 w 612847"/>
                <a:gd name="connsiteY21" fmla="*/ 534691 h 635430"/>
                <a:gd name="connsiteX22" fmla="*/ 612668 w 612847"/>
                <a:gd name="connsiteY22" fmla="*/ 550189 h 635430"/>
                <a:gd name="connsiteX23" fmla="*/ 589420 w 612847"/>
                <a:gd name="connsiteY23" fmla="*/ 596684 h 635430"/>
                <a:gd name="connsiteX24" fmla="*/ 573922 w 612847"/>
                <a:gd name="connsiteY24" fmla="*/ 612183 h 635430"/>
                <a:gd name="connsiteX25" fmla="*/ 480932 w 612847"/>
                <a:gd name="connsiteY25" fmla="*/ 635430 h 635430"/>
                <a:gd name="connsiteX26" fmla="*/ 418939 w 612847"/>
                <a:gd name="connsiteY26" fmla="*/ 627681 h 635430"/>
                <a:gd name="connsiteX27" fmla="*/ 380193 w 612847"/>
                <a:gd name="connsiteY27" fmla="*/ 604433 h 635430"/>
                <a:gd name="connsiteX28" fmla="*/ 333698 w 612847"/>
                <a:gd name="connsiteY28" fmla="*/ 588935 h 635430"/>
                <a:gd name="connsiteX29" fmla="*/ 279454 w 612847"/>
                <a:gd name="connsiteY29" fmla="*/ 573437 h 635430"/>
                <a:gd name="connsiteX30" fmla="*/ 232959 w 612847"/>
                <a:gd name="connsiteY30" fmla="*/ 550189 h 635430"/>
                <a:gd name="connsiteX31" fmla="*/ 209712 w 612847"/>
                <a:gd name="connsiteY31" fmla="*/ 534691 h 635430"/>
                <a:gd name="connsiteX32" fmla="*/ 163217 w 612847"/>
                <a:gd name="connsiteY32" fmla="*/ 519193 h 635430"/>
                <a:gd name="connsiteX33" fmla="*/ 139969 w 612847"/>
                <a:gd name="connsiteY33" fmla="*/ 511444 h 635430"/>
                <a:gd name="connsiteX34" fmla="*/ 124471 w 612847"/>
                <a:gd name="connsiteY34" fmla="*/ 495945 h 635430"/>
                <a:gd name="connsiteX35" fmla="*/ 108973 w 612847"/>
                <a:gd name="connsiteY35" fmla="*/ 449450 h 635430"/>
                <a:gd name="connsiteX36" fmla="*/ 93474 w 612847"/>
                <a:gd name="connsiteY36" fmla="*/ 433952 h 635430"/>
                <a:gd name="connsiteX37" fmla="*/ 77976 w 612847"/>
                <a:gd name="connsiteY37" fmla="*/ 379708 h 635430"/>
                <a:gd name="connsiteX38" fmla="*/ 62478 w 612847"/>
                <a:gd name="connsiteY38" fmla="*/ 356461 h 635430"/>
                <a:gd name="connsiteX39" fmla="*/ 62478 w 612847"/>
                <a:gd name="connsiteY39" fmla="*/ 201477 h 635430"/>
                <a:gd name="connsiteX40" fmla="*/ 0 w 612847"/>
                <a:gd name="connsiteY40" fmla="*/ 193083 h 635430"/>
                <a:gd name="connsiteX41" fmla="*/ 2422 w 612847"/>
                <a:gd name="connsiteY41" fmla="*/ 119224 h 635430"/>
                <a:gd name="connsiteX42" fmla="*/ 108973 w 612847"/>
                <a:gd name="connsiteY42" fmla="*/ 85240 h 635430"/>
                <a:gd name="connsiteX0" fmla="*/ 108973 w 612847"/>
                <a:gd name="connsiteY0" fmla="*/ 85240 h 635430"/>
                <a:gd name="connsiteX1" fmla="*/ 147718 w 612847"/>
                <a:gd name="connsiteY1" fmla="*/ 54244 h 635430"/>
                <a:gd name="connsiteX2" fmla="*/ 186464 w 612847"/>
                <a:gd name="connsiteY2" fmla="*/ 23247 h 635430"/>
                <a:gd name="connsiteX3" fmla="*/ 232959 w 612847"/>
                <a:gd name="connsiteY3" fmla="*/ 7749 h 635430"/>
                <a:gd name="connsiteX4" fmla="*/ 256206 w 612847"/>
                <a:gd name="connsiteY4" fmla="*/ 0 h 635430"/>
                <a:gd name="connsiteX5" fmla="*/ 310451 w 612847"/>
                <a:gd name="connsiteY5" fmla="*/ 7749 h 635430"/>
                <a:gd name="connsiteX6" fmla="*/ 356945 w 612847"/>
                <a:gd name="connsiteY6" fmla="*/ 23247 h 635430"/>
                <a:gd name="connsiteX7" fmla="*/ 364695 w 612847"/>
                <a:gd name="connsiteY7" fmla="*/ 46494 h 635430"/>
                <a:gd name="connsiteX8" fmla="*/ 380193 w 612847"/>
                <a:gd name="connsiteY8" fmla="*/ 61993 h 635430"/>
                <a:gd name="connsiteX9" fmla="*/ 395691 w 612847"/>
                <a:gd name="connsiteY9" fmla="*/ 85240 h 635430"/>
                <a:gd name="connsiteX10" fmla="*/ 403440 w 612847"/>
                <a:gd name="connsiteY10" fmla="*/ 108488 h 635430"/>
                <a:gd name="connsiteX11" fmla="*/ 418939 w 612847"/>
                <a:gd name="connsiteY11" fmla="*/ 123986 h 635430"/>
                <a:gd name="connsiteX12" fmla="*/ 442186 w 612847"/>
                <a:gd name="connsiteY12" fmla="*/ 185979 h 635430"/>
                <a:gd name="connsiteX13" fmla="*/ 473183 w 612847"/>
                <a:gd name="connsiteY13" fmla="*/ 278969 h 635430"/>
                <a:gd name="connsiteX14" fmla="*/ 480932 w 612847"/>
                <a:gd name="connsiteY14" fmla="*/ 302216 h 635430"/>
                <a:gd name="connsiteX15" fmla="*/ 488681 w 612847"/>
                <a:gd name="connsiteY15" fmla="*/ 325464 h 635430"/>
                <a:gd name="connsiteX16" fmla="*/ 519678 w 612847"/>
                <a:gd name="connsiteY16" fmla="*/ 371959 h 635430"/>
                <a:gd name="connsiteX17" fmla="*/ 535176 w 612847"/>
                <a:gd name="connsiteY17" fmla="*/ 418454 h 635430"/>
                <a:gd name="connsiteX18" fmla="*/ 542925 w 612847"/>
                <a:gd name="connsiteY18" fmla="*/ 441701 h 635430"/>
                <a:gd name="connsiteX19" fmla="*/ 558423 w 612847"/>
                <a:gd name="connsiteY19" fmla="*/ 457200 h 635430"/>
                <a:gd name="connsiteX20" fmla="*/ 589420 w 612847"/>
                <a:gd name="connsiteY20" fmla="*/ 503694 h 635430"/>
                <a:gd name="connsiteX21" fmla="*/ 597169 w 612847"/>
                <a:gd name="connsiteY21" fmla="*/ 534691 h 635430"/>
                <a:gd name="connsiteX22" fmla="*/ 612668 w 612847"/>
                <a:gd name="connsiteY22" fmla="*/ 550189 h 635430"/>
                <a:gd name="connsiteX23" fmla="*/ 589420 w 612847"/>
                <a:gd name="connsiteY23" fmla="*/ 596684 h 635430"/>
                <a:gd name="connsiteX24" fmla="*/ 573922 w 612847"/>
                <a:gd name="connsiteY24" fmla="*/ 612183 h 635430"/>
                <a:gd name="connsiteX25" fmla="*/ 480932 w 612847"/>
                <a:gd name="connsiteY25" fmla="*/ 635430 h 635430"/>
                <a:gd name="connsiteX26" fmla="*/ 418939 w 612847"/>
                <a:gd name="connsiteY26" fmla="*/ 627681 h 635430"/>
                <a:gd name="connsiteX27" fmla="*/ 380193 w 612847"/>
                <a:gd name="connsiteY27" fmla="*/ 604433 h 635430"/>
                <a:gd name="connsiteX28" fmla="*/ 333698 w 612847"/>
                <a:gd name="connsiteY28" fmla="*/ 588935 h 635430"/>
                <a:gd name="connsiteX29" fmla="*/ 279454 w 612847"/>
                <a:gd name="connsiteY29" fmla="*/ 573437 h 635430"/>
                <a:gd name="connsiteX30" fmla="*/ 232959 w 612847"/>
                <a:gd name="connsiteY30" fmla="*/ 550189 h 635430"/>
                <a:gd name="connsiteX31" fmla="*/ 209712 w 612847"/>
                <a:gd name="connsiteY31" fmla="*/ 534691 h 635430"/>
                <a:gd name="connsiteX32" fmla="*/ 163217 w 612847"/>
                <a:gd name="connsiteY32" fmla="*/ 519193 h 635430"/>
                <a:gd name="connsiteX33" fmla="*/ 139969 w 612847"/>
                <a:gd name="connsiteY33" fmla="*/ 511444 h 635430"/>
                <a:gd name="connsiteX34" fmla="*/ 124471 w 612847"/>
                <a:gd name="connsiteY34" fmla="*/ 495945 h 635430"/>
                <a:gd name="connsiteX35" fmla="*/ 108973 w 612847"/>
                <a:gd name="connsiteY35" fmla="*/ 449450 h 635430"/>
                <a:gd name="connsiteX36" fmla="*/ 93474 w 612847"/>
                <a:gd name="connsiteY36" fmla="*/ 433952 h 635430"/>
                <a:gd name="connsiteX37" fmla="*/ 77976 w 612847"/>
                <a:gd name="connsiteY37" fmla="*/ 379708 h 635430"/>
                <a:gd name="connsiteX38" fmla="*/ 62478 w 612847"/>
                <a:gd name="connsiteY38" fmla="*/ 356461 h 635430"/>
                <a:gd name="connsiteX39" fmla="*/ 0 w 612847"/>
                <a:gd name="connsiteY39" fmla="*/ 193083 h 635430"/>
                <a:gd name="connsiteX40" fmla="*/ 2422 w 612847"/>
                <a:gd name="connsiteY40" fmla="*/ 119224 h 635430"/>
                <a:gd name="connsiteX41" fmla="*/ 108973 w 612847"/>
                <a:gd name="connsiteY41" fmla="*/ 85240 h 635430"/>
                <a:gd name="connsiteX0" fmla="*/ 2422 w 612847"/>
                <a:gd name="connsiteY0" fmla="*/ 119224 h 635430"/>
                <a:gd name="connsiteX1" fmla="*/ 147718 w 612847"/>
                <a:gd name="connsiteY1" fmla="*/ 54244 h 635430"/>
                <a:gd name="connsiteX2" fmla="*/ 186464 w 612847"/>
                <a:gd name="connsiteY2" fmla="*/ 23247 h 635430"/>
                <a:gd name="connsiteX3" fmla="*/ 232959 w 612847"/>
                <a:gd name="connsiteY3" fmla="*/ 7749 h 635430"/>
                <a:gd name="connsiteX4" fmla="*/ 256206 w 612847"/>
                <a:gd name="connsiteY4" fmla="*/ 0 h 635430"/>
                <a:gd name="connsiteX5" fmla="*/ 310451 w 612847"/>
                <a:gd name="connsiteY5" fmla="*/ 7749 h 635430"/>
                <a:gd name="connsiteX6" fmla="*/ 356945 w 612847"/>
                <a:gd name="connsiteY6" fmla="*/ 23247 h 635430"/>
                <a:gd name="connsiteX7" fmla="*/ 364695 w 612847"/>
                <a:gd name="connsiteY7" fmla="*/ 46494 h 635430"/>
                <a:gd name="connsiteX8" fmla="*/ 380193 w 612847"/>
                <a:gd name="connsiteY8" fmla="*/ 61993 h 635430"/>
                <a:gd name="connsiteX9" fmla="*/ 395691 w 612847"/>
                <a:gd name="connsiteY9" fmla="*/ 85240 h 635430"/>
                <a:gd name="connsiteX10" fmla="*/ 403440 w 612847"/>
                <a:gd name="connsiteY10" fmla="*/ 108488 h 635430"/>
                <a:gd name="connsiteX11" fmla="*/ 418939 w 612847"/>
                <a:gd name="connsiteY11" fmla="*/ 123986 h 635430"/>
                <a:gd name="connsiteX12" fmla="*/ 442186 w 612847"/>
                <a:gd name="connsiteY12" fmla="*/ 185979 h 635430"/>
                <a:gd name="connsiteX13" fmla="*/ 473183 w 612847"/>
                <a:gd name="connsiteY13" fmla="*/ 278969 h 635430"/>
                <a:gd name="connsiteX14" fmla="*/ 480932 w 612847"/>
                <a:gd name="connsiteY14" fmla="*/ 302216 h 635430"/>
                <a:gd name="connsiteX15" fmla="*/ 488681 w 612847"/>
                <a:gd name="connsiteY15" fmla="*/ 325464 h 635430"/>
                <a:gd name="connsiteX16" fmla="*/ 519678 w 612847"/>
                <a:gd name="connsiteY16" fmla="*/ 371959 h 635430"/>
                <a:gd name="connsiteX17" fmla="*/ 535176 w 612847"/>
                <a:gd name="connsiteY17" fmla="*/ 418454 h 635430"/>
                <a:gd name="connsiteX18" fmla="*/ 542925 w 612847"/>
                <a:gd name="connsiteY18" fmla="*/ 441701 h 635430"/>
                <a:gd name="connsiteX19" fmla="*/ 558423 w 612847"/>
                <a:gd name="connsiteY19" fmla="*/ 457200 h 635430"/>
                <a:gd name="connsiteX20" fmla="*/ 589420 w 612847"/>
                <a:gd name="connsiteY20" fmla="*/ 503694 h 635430"/>
                <a:gd name="connsiteX21" fmla="*/ 597169 w 612847"/>
                <a:gd name="connsiteY21" fmla="*/ 534691 h 635430"/>
                <a:gd name="connsiteX22" fmla="*/ 612668 w 612847"/>
                <a:gd name="connsiteY22" fmla="*/ 550189 h 635430"/>
                <a:gd name="connsiteX23" fmla="*/ 589420 w 612847"/>
                <a:gd name="connsiteY23" fmla="*/ 596684 h 635430"/>
                <a:gd name="connsiteX24" fmla="*/ 573922 w 612847"/>
                <a:gd name="connsiteY24" fmla="*/ 612183 h 635430"/>
                <a:gd name="connsiteX25" fmla="*/ 480932 w 612847"/>
                <a:gd name="connsiteY25" fmla="*/ 635430 h 635430"/>
                <a:gd name="connsiteX26" fmla="*/ 418939 w 612847"/>
                <a:gd name="connsiteY26" fmla="*/ 627681 h 635430"/>
                <a:gd name="connsiteX27" fmla="*/ 380193 w 612847"/>
                <a:gd name="connsiteY27" fmla="*/ 604433 h 635430"/>
                <a:gd name="connsiteX28" fmla="*/ 333698 w 612847"/>
                <a:gd name="connsiteY28" fmla="*/ 588935 h 635430"/>
                <a:gd name="connsiteX29" fmla="*/ 279454 w 612847"/>
                <a:gd name="connsiteY29" fmla="*/ 573437 h 635430"/>
                <a:gd name="connsiteX30" fmla="*/ 232959 w 612847"/>
                <a:gd name="connsiteY30" fmla="*/ 550189 h 635430"/>
                <a:gd name="connsiteX31" fmla="*/ 209712 w 612847"/>
                <a:gd name="connsiteY31" fmla="*/ 534691 h 635430"/>
                <a:gd name="connsiteX32" fmla="*/ 163217 w 612847"/>
                <a:gd name="connsiteY32" fmla="*/ 519193 h 635430"/>
                <a:gd name="connsiteX33" fmla="*/ 139969 w 612847"/>
                <a:gd name="connsiteY33" fmla="*/ 511444 h 635430"/>
                <a:gd name="connsiteX34" fmla="*/ 124471 w 612847"/>
                <a:gd name="connsiteY34" fmla="*/ 495945 h 635430"/>
                <a:gd name="connsiteX35" fmla="*/ 108973 w 612847"/>
                <a:gd name="connsiteY35" fmla="*/ 449450 h 635430"/>
                <a:gd name="connsiteX36" fmla="*/ 93474 w 612847"/>
                <a:gd name="connsiteY36" fmla="*/ 433952 h 635430"/>
                <a:gd name="connsiteX37" fmla="*/ 77976 w 612847"/>
                <a:gd name="connsiteY37" fmla="*/ 379708 h 635430"/>
                <a:gd name="connsiteX38" fmla="*/ 62478 w 612847"/>
                <a:gd name="connsiteY38" fmla="*/ 356461 h 635430"/>
                <a:gd name="connsiteX39" fmla="*/ 0 w 612847"/>
                <a:gd name="connsiteY39" fmla="*/ 193083 h 635430"/>
                <a:gd name="connsiteX40" fmla="*/ 2422 w 612847"/>
                <a:gd name="connsiteY40" fmla="*/ 119224 h 635430"/>
                <a:gd name="connsiteX0" fmla="*/ 2422 w 612847"/>
                <a:gd name="connsiteY0" fmla="*/ 119224 h 635430"/>
                <a:gd name="connsiteX1" fmla="*/ 186464 w 612847"/>
                <a:gd name="connsiteY1" fmla="*/ 23247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0932 w 612847"/>
                <a:gd name="connsiteY13" fmla="*/ 302216 h 635430"/>
                <a:gd name="connsiteX14" fmla="*/ 488681 w 612847"/>
                <a:gd name="connsiteY14" fmla="*/ 325464 h 635430"/>
                <a:gd name="connsiteX15" fmla="*/ 519678 w 612847"/>
                <a:gd name="connsiteY15" fmla="*/ 371959 h 635430"/>
                <a:gd name="connsiteX16" fmla="*/ 535176 w 612847"/>
                <a:gd name="connsiteY16" fmla="*/ 418454 h 635430"/>
                <a:gd name="connsiteX17" fmla="*/ 542925 w 612847"/>
                <a:gd name="connsiteY17" fmla="*/ 441701 h 635430"/>
                <a:gd name="connsiteX18" fmla="*/ 558423 w 612847"/>
                <a:gd name="connsiteY18" fmla="*/ 457200 h 635430"/>
                <a:gd name="connsiteX19" fmla="*/ 589420 w 612847"/>
                <a:gd name="connsiteY19" fmla="*/ 503694 h 635430"/>
                <a:gd name="connsiteX20" fmla="*/ 597169 w 612847"/>
                <a:gd name="connsiteY20" fmla="*/ 534691 h 635430"/>
                <a:gd name="connsiteX21" fmla="*/ 612668 w 612847"/>
                <a:gd name="connsiteY21" fmla="*/ 550189 h 635430"/>
                <a:gd name="connsiteX22" fmla="*/ 589420 w 612847"/>
                <a:gd name="connsiteY22" fmla="*/ 596684 h 635430"/>
                <a:gd name="connsiteX23" fmla="*/ 573922 w 612847"/>
                <a:gd name="connsiteY23" fmla="*/ 612183 h 635430"/>
                <a:gd name="connsiteX24" fmla="*/ 480932 w 612847"/>
                <a:gd name="connsiteY24" fmla="*/ 635430 h 635430"/>
                <a:gd name="connsiteX25" fmla="*/ 418939 w 612847"/>
                <a:gd name="connsiteY25" fmla="*/ 627681 h 635430"/>
                <a:gd name="connsiteX26" fmla="*/ 380193 w 612847"/>
                <a:gd name="connsiteY26" fmla="*/ 604433 h 635430"/>
                <a:gd name="connsiteX27" fmla="*/ 333698 w 612847"/>
                <a:gd name="connsiteY27" fmla="*/ 588935 h 635430"/>
                <a:gd name="connsiteX28" fmla="*/ 279454 w 612847"/>
                <a:gd name="connsiteY28" fmla="*/ 573437 h 635430"/>
                <a:gd name="connsiteX29" fmla="*/ 232959 w 612847"/>
                <a:gd name="connsiteY29" fmla="*/ 550189 h 635430"/>
                <a:gd name="connsiteX30" fmla="*/ 209712 w 612847"/>
                <a:gd name="connsiteY30" fmla="*/ 534691 h 635430"/>
                <a:gd name="connsiteX31" fmla="*/ 163217 w 612847"/>
                <a:gd name="connsiteY31" fmla="*/ 519193 h 635430"/>
                <a:gd name="connsiteX32" fmla="*/ 139969 w 612847"/>
                <a:gd name="connsiteY32" fmla="*/ 511444 h 635430"/>
                <a:gd name="connsiteX33" fmla="*/ 124471 w 612847"/>
                <a:gd name="connsiteY33" fmla="*/ 495945 h 635430"/>
                <a:gd name="connsiteX34" fmla="*/ 108973 w 612847"/>
                <a:gd name="connsiteY34" fmla="*/ 449450 h 635430"/>
                <a:gd name="connsiteX35" fmla="*/ 93474 w 612847"/>
                <a:gd name="connsiteY35" fmla="*/ 433952 h 635430"/>
                <a:gd name="connsiteX36" fmla="*/ 77976 w 612847"/>
                <a:gd name="connsiteY36" fmla="*/ 379708 h 635430"/>
                <a:gd name="connsiteX37" fmla="*/ 62478 w 612847"/>
                <a:gd name="connsiteY37" fmla="*/ 356461 h 635430"/>
                <a:gd name="connsiteX38" fmla="*/ 0 w 612847"/>
                <a:gd name="connsiteY38" fmla="*/ 193083 h 635430"/>
                <a:gd name="connsiteX39" fmla="*/ 2422 w 612847"/>
                <a:gd name="connsiteY39" fmla="*/ 119224 h 635430"/>
                <a:gd name="connsiteX0" fmla="*/ 2422 w 612847"/>
                <a:gd name="connsiteY0" fmla="*/ 119224 h 635430"/>
                <a:gd name="connsiteX1" fmla="*/ 115026 w 612847"/>
                <a:gd name="connsiteY1" fmla="*/ 37534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0932 w 612847"/>
                <a:gd name="connsiteY13" fmla="*/ 302216 h 635430"/>
                <a:gd name="connsiteX14" fmla="*/ 488681 w 612847"/>
                <a:gd name="connsiteY14" fmla="*/ 325464 h 635430"/>
                <a:gd name="connsiteX15" fmla="*/ 519678 w 612847"/>
                <a:gd name="connsiteY15" fmla="*/ 371959 h 635430"/>
                <a:gd name="connsiteX16" fmla="*/ 535176 w 612847"/>
                <a:gd name="connsiteY16" fmla="*/ 418454 h 635430"/>
                <a:gd name="connsiteX17" fmla="*/ 542925 w 612847"/>
                <a:gd name="connsiteY17" fmla="*/ 441701 h 635430"/>
                <a:gd name="connsiteX18" fmla="*/ 558423 w 612847"/>
                <a:gd name="connsiteY18" fmla="*/ 457200 h 635430"/>
                <a:gd name="connsiteX19" fmla="*/ 589420 w 612847"/>
                <a:gd name="connsiteY19" fmla="*/ 503694 h 635430"/>
                <a:gd name="connsiteX20" fmla="*/ 597169 w 612847"/>
                <a:gd name="connsiteY20" fmla="*/ 534691 h 635430"/>
                <a:gd name="connsiteX21" fmla="*/ 612668 w 612847"/>
                <a:gd name="connsiteY21" fmla="*/ 550189 h 635430"/>
                <a:gd name="connsiteX22" fmla="*/ 589420 w 612847"/>
                <a:gd name="connsiteY22" fmla="*/ 596684 h 635430"/>
                <a:gd name="connsiteX23" fmla="*/ 573922 w 612847"/>
                <a:gd name="connsiteY23" fmla="*/ 612183 h 635430"/>
                <a:gd name="connsiteX24" fmla="*/ 480932 w 612847"/>
                <a:gd name="connsiteY24" fmla="*/ 635430 h 635430"/>
                <a:gd name="connsiteX25" fmla="*/ 418939 w 612847"/>
                <a:gd name="connsiteY25" fmla="*/ 627681 h 635430"/>
                <a:gd name="connsiteX26" fmla="*/ 380193 w 612847"/>
                <a:gd name="connsiteY26" fmla="*/ 604433 h 635430"/>
                <a:gd name="connsiteX27" fmla="*/ 333698 w 612847"/>
                <a:gd name="connsiteY27" fmla="*/ 588935 h 635430"/>
                <a:gd name="connsiteX28" fmla="*/ 279454 w 612847"/>
                <a:gd name="connsiteY28" fmla="*/ 573437 h 635430"/>
                <a:gd name="connsiteX29" fmla="*/ 232959 w 612847"/>
                <a:gd name="connsiteY29" fmla="*/ 550189 h 635430"/>
                <a:gd name="connsiteX30" fmla="*/ 209712 w 612847"/>
                <a:gd name="connsiteY30" fmla="*/ 534691 h 635430"/>
                <a:gd name="connsiteX31" fmla="*/ 163217 w 612847"/>
                <a:gd name="connsiteY31" fmla="*/ 519193 h 635430"/>
                <a:gd name="connsiteX32" fmla="*/ 139969 w 612847"/>
                <a:gd name="connsiteY32" fmla="*/ 511444 h 635430"/>
                <a:gd name="connsiteX33" fmla="*/ 124471 w 612847"/>
                <a:gd name="connsiteY33" fmla="*/ 495945 h 635430"/>
                <a:gd name="connsiteX34" fmla="*/ 108973 w 612847"/>
                <a:gd name="connsiteY34" fmla="*/ 449450 h 635430"/>
                <a:gd name="connsiteX35" fmla="*/ 93474 w 612847"/>
                <a:gd name="connsiteY35" fmla="*/ 433952 h 635430"/>
                <a:gd name="connsiteX36" fmla="*/ 77976 w 612847"/>
                <a:gd name="connsiteY36" fmla="*/ 379708 h 635430"/>
                <a:gd name="connsiteX37" fmla="*/ 62478 w 612847"/>
                <a:gd name="connsiteY37" fmla="*/ 356461 h 635430"/>
                <a:gd name="connsiteX38" fmla="*/ 0 w 612847"/>
                <a:gd name="connsiteY38" fmla="*/ 193083 h 635430"/>
                <a:gd name="connsiteX39" fmla="*/ 2422 w 612847"/>
                <a:gd name="connsiteY39" fmla="*/ 119224 h 635430"/>
                <a:gd name="connsiteX0" fmla="*/ 2422 w 612847"/>
                <a:gd name="connsiteY0" fmla="*/ 119224 h 635430"/>
                <a:gd name="connsiteX1" fmla="*/ 115026 w 612847"/>
                <a:gd name="connsiteY1" fmla="*/ 37534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8681 w 612847"/>
                <a:gd name="connsiteY13" fmla="*/ 325464 h 635430"/>
                <a:gd name="connsiteX14" fmla="*/ 519678 w 612847"/>
                <a:gd name="connsiteY14" fmla="*/ 371959 h 635430"/>
                <a:gd name="connsiteX15" fmla="*/ 535176 w 612847"/>
                <a:gd name="connsiteY15" fmla="*/ 418454 h 635430"/>
                <a:gd name="connsiteX16" fmla="*/ 542925 w 612847"/>
                <a:gd name="connsiteY16" fmla="*/ 441701 h 635430"/>
                <a:gd name="connsiteX17" fmla="*/ 558423 w 612847"/>
                <a:gd name="connsiteY17" fmla="*/ 457200 h 635430"/>
                <a:gd name="connsiteX18" fmla="*/ 589420 w 612847"/>
                <a:gd name="connsiteY18" fmla="*/ 503694 h 635430"/>
                <a:gd name="connsiteX19" fmla="*/ 597169 w 612847"/>
                <a:gd name="connsiteY19" fmla="*/ 534691 h 635430"/>
                <a:gd name="connsiteX20" fmla="*/ 612668 w 612847"/>
                <a:gd name="connsiteY20" fmla="*/ 550189 h 635430"/>
                <a:gd name="connsiteX21" fmla="*/ 589420 w 612847"/>
                <a:gd name="connsiteY21" fmla="*/ 596684 h 635430"/>
                <a:gd name="connsiteX22" fmla="*/ 573922 w 612847"/>
                <a:gd name="connsiteY22" fmla="*/ 612183 h 635430"/>
                <a:gd name="connsiteX23" fmla="*/ 480932 w 612847"/>
                <a:gd name="connsiteY23" fmla="*/ 635430 h 635430"/>
                <a:gd name="connsiteX24" fmla="*/ 418939 w 612847"/>
                <a:gd name="connsiteY24" fmla="*/ 627681 h 635430"/>
                <a:gd name="connsiteX25" fmla="*/ 380193 w 612847"/>
                <a:gd name="connsiteY25" fmla="*/ 604433 h 635430"/>
                <a:gd name="connsiteX26" fmla="*/ 333698 w 612847"/>
                <a:gd name="connsiteY26" fmla="*/ 588935 h 635430"/>
                <a:gd name="connsiteX27" fmla="*/ 279454 w 612847"/>
                <a:gd name="connsiteY27" fmla="*/ 573437 h 635430"/>
                <a:gd name="connsiteX28" fmla="*/ 232959 w 612847"/>
                <a:gd name="connsiteY28" fmla="*/ 550189 h 635430"/>
                <a:gd name="connsiteX29" fmla="*/ 209712 w 612847"/>
                <a:gd name="connsiteY29" fmla="*/ 534691 h 635430"/>
                <a:gd name="connsiteX30" fmla="*/ 163217 w 612847"/>
                <a:gd name="connsiteY30" fmla="*/ 519193 h 635430"/>
                <a:gd name="connsiteX31" fmla="*/ 139969 w 612847"/>
                <a:gd name="connsiteY31" fmla="*/ 511444 h 635430"/>
                <a:gd name="connsiteX32" fmla="*/ 124471 w 612847"/>
                <a:gd name="connsiteY32" fmla="*/ 495945 h 635430"/>
                <a:gd name="connsiteX33" fmla="*/ 108973 w 612847"/>
                <a:gd name="connsiteY33" fmla="*/ 449450 h 635430"/>
                <a:gd name="connsiteX34" fmla="*/ 93474 w 612847"/>
                <a:gd name="connsiteY34" fmla="*/ 433952 h 635430"/>
                <a:gd name="connsiteX35" fmla="*/ 77976 w 612847"/>
                <a:gd name="connsiteY35" fmla="*/ 379708 h 635430"/>
                <a:gd name="connsiteX36" fmla="*/ 62478 w 612847"/>
                <a:gd name="connsiteY36" fmla="*/ 356461 h 635430"/>
                <a:gd name="connsiteX37" fmla="*/ 0 w 612847"/>
                <a:gd name="connsiteY37" fmla="*/ 193083 h 635430"/>
                <a:gd name="connsiteX38" fmla="*/ 2422 w 612847"/>
                <a:gd name="connsiteY38" fmla="*/ 119224 h 635430"/>
                <a:gd name="connsiteX0" fmla="*/ 2422 w 612847"/>
                <a:gd name="connsiteY0" fmla="*/ 119224 h 635430"/>
                <a:gd name="connsiteX1" fmla="*/ 115026 w 612847"/>
                <a:gd name="connsiteY1" fmla="*/ 37534 h 635430"/>
                <a:gd name="connsiteX2" fmla="*/ 232959 w 612847"/>
                <a:gd name="connsiteY2" fmla="*/ 7749 h 635430"/>
                <a:gd name="connsiteX3" fmla="*/ 256206 w 612847"/>
                <a:gd name="connsiteY3" fmla="*/ 0 h 635430"/>
                <a:gd name="connsiteX4" fmla="*/ 310451 w 612847"/>
                <a:gd name="connsiteY4" fmla="*/ 7749 h 635430"/>
                <a:gd name="connsiteX5" fmla="*/ 356945 w 612847"/>
                <a:gd name="connsiteY5" fmla="*/ 23247 h 635430"/>
                <a:gd name="connsiteX6" fmla="*/ 364695 w 612847"/>
                <a:gd name="connsiteY6" fmla="*/ 46494 h 635430"/>
                <a:gd name="connsiteX7" fmla="*/ 380193 w 612847"/>
                <a:gd name="connsiteY7" fmla="*/ 61993 h 635430"/>
                <a:gd name="connsiteX8" fmla="*/ 395691 w 612847"/>
                <a:gd name="connsiteY8" fmla="*/ 85240 h 635430"/>
                <a:gd name="connsiteX9" fmla="*/ 403440 w 612847"/>
                <a:gd name="connsiteY9" fmla="*/ 108488 h 635430"/>
                <a:gd name="connsiteX10" fmla="*/ 418939 w 612847"/>
                <a:gd name="connsiteY10" fmla="*/ 123986 h 635430"/>
                <a:gd name="connsiteX11" fmla="*/ 442186 w 612847"/>
                <a:gd name="connsiteY11" fmla="*/ 185979 h 635430"/>
                <a:gd name="connsiteX12" fmla="*/ 473183 w 612847"/>
                <a:gd name="connsiteY12" fmla="*/ 278969 h 635430"/>
                <a:gd name="connsiteX13" fmla="*/ 488681 w 612847"/>
                <a:gd name="connsiteY13" fmla="*/ 325464 h 635430"/>
                <a:gd name="connsiteX14" fmla="*/ 519678 w 612847"/>
                <a:gd name="connsiteY14" fmla="*/ 371959 h 635430"/>
                <a:gd name="connsiteX15" fmla="*/ 535176 w 612847"/>
                <a:gd name="connsiteY15" fmla="*/ 418454 h 635430"/>
                <a:gd name="connsiteX16" fmla="*/ 558423 w 612847"/>
                <a:gd name="connsiteY16" fmla="*/ 457200 h 635430"/>
                <a:gd name="connsiteX17" fmla="*/ 589420 w 612847"/>
                <a:gd name="connsiteY17" fmla="*/ 503694 h 635430"/>
                <a:gd name="connsiteX18" fmla="*/ 597169 w 612847"/>
                <a:gd name="connsiteY18" fmla="*/ 534691 h 635430"/>
                <a:gd name="connsiteX19" fmla="*/ 612668 w 612847"/>
                <a:gd name="connsiteY19" fmla="*/ 550189 h 635430"/>
                <a:gd name="connsiteX20" fmla="*/ 589420 w 612847"/>
                <a:gd name="connsiteY20" fmla="*/ 596684 h 635430"/>
                <a:gd name="connsiteX21" fmla="*/ 573922 w 612847"/>
                <a:gd name="connsiteY21" fmla="*/ 612183 h 635430"/>
                <a:gd name="connsiteX22" fmla="*/ 480932 w 612847"/>
                <a:gd name="connsiteY22" fmla="*/ 635430 h 635430"/>
                <a:gd name="connsiteX23" fmla="*/ 418939 w 612847"/>
                <a:gd name="connsiteY23" fmla="*/ 627681 h 635430"/>
                <a:gd name="connsiteX24" fmla="*/ 380193 w 612847"/>
                <a:gd name="connsiteY24" fmla="*/ 604433 h 635430"/>
                <a:gd name="connsiteX25" fmla="*/ 333698 w 612847"/>
                <a:gd name="connsiteY25" fmla="*/ 588935 h 635430"/>
                <a:gd name="connsiteX26" fmla="*/ 279454 w 612847"/>
                <a:gd name="connsiteY26" fmla="*/ 573437 h 635430"/>
                <a:gd name="connsiteX27" fmla="*/ 232959 w 612847"/>
                <a:gd name="connsiteY27" fmla="*/ 550189 h 635430"/>
                <a:gd name="connsiteX28" fmla="*/ 209712 w 612847"/>
                <a:gd name="connsiteY28" fmla="*/ 534691 h 635430"/>
                <a:gd name="connsiteX29" fmla="*/ 163217 w 612847"/>
                <a:gd name="connsiteY29" fmla="*/ 519193 h 635430"/>
                <a:gd name="connsiteX30" fmla="*/ 139969 w 612847"/>
                <a:gd name="connsiteY30" fmla="*/ 511444 h 635430"/>
                <a:gd name="connsiteX31" fmla="*/ 124471 w 612847"/>
                <a:gd name="connsiteY31" fmla="*/ 495945 h 635430"/>
                <a:gd name="connsiteX32" fmla="*/ 108973 w 612847"/>
                <a:gd name="connsiteY32" fmla="*/ 449450 h 635430"/>
                <a:gd name="connsiteX33" fmla="*/ 93474 w 612847"/>
                <a:gd name="connsiteY33" fmla="*/ 433952 h 635430"/>
                <a:gd name="connsiteX34" fmla="*/ 77976 w 612847"/>
                <a:gd name="connsiteY34" fmla="*/ 379708 h 635430"/>
                <a:gd name="connsiteX35" fmla="*/ 62478 w 612847"/>
                <a:gd name="connsiteY35" fmla="*/ 356461 h 635430"/>
                <a:gd name="connsiteX36" fmla="*/ 0 w 612847"/>
                <a:gd name="connsiteY36" fmla="*/ 193083 h 635430"/>
                <a:gd name="connsiteX37" fmla="*/ 2422 w 612847"/>
                <a:gd name="connsiteY37" fmla="*/ 119224 h 635430"/>
                <a:gd name="connsiteX0" fmla="*/ 2422 w 612668"/>
                <a:gd name="connsiteY0" fmla="*/ 119224 h 635430"/>
                <a:gd name="connsiteX1" fmla="*/ 115026 w 612668"/>
                <a:gd name="connsiteY1" fmla="*/ 37534 h 635430"/>
                <a:gd name="connsiteX2" fmla="*/ 232959 w 612668"/>
                <a:gd name="connsiteY2" fmla="*/ 7749 h 635430"/>
                <a:gd name="connsiteX3" fmla="*/ 256206 w 612668"/>
                <a:gd name="connsiteY3" fmla="*/ 0 h 635430"/>
                <a:gd name="connsiteX4" fmla="*/ 310451 w 612668"/>
                <a:gd name="connsiteY4" fmla="*/ 7749 h 635430"/>
                <a:gd name="connsiteX5" fmla="*/ 356945 w 612668"/>
                <a:gd name="connsiteY5" fmla="*/ 23247 h 635430"/>
                <a:gd name="connsiteX6" fmla="*/ 364695 w 612668"/>
                <a:gd name="connsiteY6" fmla="*/ 46494 h 635430"/>
                <a:gd name="connsiteX7" fmla="*/ 380193 w 612668"/>
                <a:gd name="connsiteY7" fmla="*/ 61993 h 635430"/>
                <a:gd name="connsiteX8" fmla="*/ 395691 w 612668"/>
                <a:gd name="connsiteY8" fmla="*/ 85240 h 635430"/>
                <a:gd name="connsiteX9" fmla="*/ 403440 w 612668"/>
                <a:gd name="connsiteY9" fmla="*/ 108488 h 635430"/>
                <a:gd name="connsiteX10" fmla="*/ 418939 w 612668"/>
                <a:gd name="connsiteY10" fmla="*/ 123986 h 635430"/>
                <a:gd name="connsiteX11" fmla="*/ 442186 w 612668"/>
                <a:gd name="connsiteY11" fmla="*/ 185979 h 635430"/>
                <a:gd name="connsiteX12" fmla="*/ 473183 w 612668"/>
                <a:gd name="connsiteY12" fmla="*/ 278969 h 635430"/>
                <a:gd name="connsiteX13" fmla="*/ 488681 w 612668"/>
                <a:gd name="connsiteY13" fmla="*/ 325464 h 635430"/>
                <a:gd name="connsiteX14" fmla="*/ 519678 w 612668"/>
                <a:gd name="connsiteY14" fmla="*/ 371959 h 635430"/>
                <a:gd name="connsiteX15" fmla="*/ 535176 w 612668"/>
                <a:gd name="connsiteY15" fmla="*/ 418454 h 635430"/>
                <a:gd name="connsiteX16" fmla="*/ 558423 w 612668"/>
                <a:gd name="connsiteY16" fmla="*/ 457200 h 635430"/>
                <a:gd name="connsiteX17" fmla="*/ 589420 w 612668"/>
                <a:gd name="connsiteY17" fmla="*/ 503694 h 635430"/>
                <a:gd name="connsiteX18" fmla="*/ 612668 w 612668"/>
                <a:gd name="connsiteY18" fmla="*/ 550189 h 635430"/>
                <a:gd name="connsiteX19" fmla="*/ 589420 w 612668"/>
                <a:gd name="connsiteY19" fmla="*/ 596684 h 635430"/>
                <a:gd name="connsiteX20" fmla="*/ 573922 w 612668"/>
                <a:gd name="connsiteY20" fmla="*/ 612183 h 635430"/>
                <a:gd name="connsiteX21" fmla="*/ 480932 w 612668"/>
                <a:gd name="connsiteY21" fmla="*/ 635430 h 635430"/>
                <a:gd name="connsiteX22" fmla="*/ 418939 w 612668"/>
                <a:gd name="connsiteY22" fmla="*/ 627681 h 635430"/>
                <a:gd name="connsiteX23" fmla="*/ 380193 w 612668"/>
                <a:gd name="connsiteY23" fmla="*/ 604433 h 635430"/>
                <a:gd name="connsiteX24" fmla="*/ 333698 w 612668"/>
                <a:gd name="connsiteY24" fmla="*/ 588935 h 635430"/>
                <a:gd name="connsiteX25" fmla="*/ 279454 w 612668"/>
                <a:gd name="connsiteY25" fmla="*/ 573437 h 635430"/>
                <a:gd name="connsiteX26" fmla="*/ 232959 w 612668"/>
                <a:gd name="connsiteY26" fmla="*/ 550189 h 635430"/>
                <a:gd name="connsiteX27" fmla="*/ 209712 w 612668"/>
                <a:gd name="connsiteY27" fmla="*/ 534691 h 635430"/>
                <a:gd name="connsiteX28" fmla="*/ 163217 w 612668"/>
                <a:gd name="connsiteY28" fmla="*/ 519193 h 635430"/>
                <a:gd name="connsiteX29" fmla="*/ 139969 w 612668"/>
                <a:gd name="connsiteY29" fmla="*/ 511444 h 635430"/>
                <a:gd name="connsiteX30" fmla="*/ 124471 w 612668"/>
                <a:gd name="connsiteY30" fmla="*/ 495945 h 635430"/>
                <a:gd name="connsiteX31" fmla="*/ 108973 w 612668"/>
                <a:gd name="connsiteY31" fmla="*/ 449450 h 635430"/>
                <a:gd name="connsiteX32" fmla="*/ 93474 w 612668"/>
                <a:gd name="connsiteY32" fmla="*/ 433952 h 635430"/>
                <a:gd name="connsiteX33" fmla="*/ 77976 w 612668"/>
                <a:gd name="connsiteY33" fmla="*/ 379708 h 635430"/>
                <a:gd name="connsiteX34" fmla="*/ 62478 w 612668"/>
                <a:gd name="connsiteY34" fmla="*/ 356461 h 635430"/>
                <a:gd name="connsiteX35" fmla="*/ 0 w 612668"/>
                <a:gd name="connsiteY35" fmla="*/ 193083 h 635430"/>
                <a:gd name="connsiteX36" fmla="*/ 2422 w 612668"/>
                <a:gd name="connsiteY36" fmla="*/ 119224 h 635430"/>
                <a:gd name="connsiteX0" fmla="*/ 2422 w 612668"/>
                <a:gd name="connsiteY0" fmla="*/ 119224 h 635430"/>
                <a:gd name="connsiteX1" fmla="*/ 115026 w 612668"/>
                <a:gd name="connsiteY1" fmla="*/ 37534 h 635430"/>
                <a:gd name="connsiteX2" fmla="*/ 232959 w 612668"/>
                <a:gd name="connsiteY2" fmla="*/ 7749 h 635430"/>
                <a:gd name="connsiteX3" fmla="*/ 256206 w 612668"/>
                <a:gd name="connsiteY3" fmla="*/ 0 h 635430"/>
                <a:gd name="connsiteX4" fmla="*/ 310451 w 612668"/>
                <a:gd name="connsiteY4" fmla="*/ 7749 h 635430"/>
                <a:gd name="connsiteX5" fmla="*/ 356945 w 612668"/>
                <a:gd name="connsiteY5" fmla="*/ 23247 h 635430"/>
                <a:gd name="connsiteX6" fmla="*/ 364695 w 612668"/>
                <a:gd name="connsiteY6" fmla="*/ 46494 h 635430"/>
                <a:gd name="connsiteX7" fmla="*/ 395691 w 612668"/>
                <a:gd name="connsiteY7" fmla="*/ 85240 h 635430"/>
                <a:gd name="connsiteX8" fmla="*/ 403440 w 612668"/>
                <a:gd name="connsiteY8" fmla="*/ 108488 h 635430"/>
                <a:gd name="connsiteX9" fmla="*/ 418939 w 612668"/>
                <a:gd name="connsiteY9" fmla="*/ 123986 h 635430"/>
                <a:gd name="connsiteX10" fmla="*/ 442186 w 612668"/>
                <a:gd name="connsiteY10" fmla="*/ 185979 h 635430"/>
                <a:gd name="connsiteX11" fmla="*/ 473183 w 612668"/>
                <a:gd name="connsiteY11" fmla="*/ 278969 h 635430"/>
                <a:gd name="connsiteX12" fmla="*/ 488681 w 612668"/>
                <a:gd name="connsiteY12" fmla="*/ 325464 h 635430"/>
                <a:gd name="connsiteX13" fmla="*/ 519678 w 612668"/>
                <a:gd name="connsiteY13" fmla="*/ 371959 h 635430"/>
                <a:gd name="connsiteX14" fmla="*/ 535176 w 612668"/>
                <a:gd name="connsiteY14" fmla="*/ 418454 h 635430"/>
                <a:gd name="connsiteX15" fmla="*/ 558423 w 612668"/>
                <a:gd name="connsiteY15" fmla="*/ 457200 h 635430"/>
                <a:gd name="connsiteX16" fmla="*/ 589420 w 612668"/>
                <a:gd name="connsiteY16" fmla="*/ 503694 h 635430"/>
                <a:gd name="connsiteX17" fmla="*/ 612668 w 612668"/>
                <a:gd name="connsiteY17" fmla="*/ 550189 h 635430"/>
                <a:gd name="connsiteX18" fmla="*/ 589420 w 612668"/>
                <a:gd name="connsiteY18" fmla="*/ 596684 h 635430"/>
                <a:gd name="connsiteX19" fmla="*/ 573922 w 612668"/>
                <a:gd name="connsiteY19" fmla="*/ 612183 h 635430"/>
                <a:gd name="connsiteX20" fmla="*/ 480932 w 612668"/>
                <a:gd name="connsiteY20" fmla="*/ 635430 h 635430"/>
                <a:gd name="connsiteX21" fmla="*/ 418939 w 612668"/>
                <a:gd name="connsiteY21" fmla="*/ 627681 h 635430"/>
                <a:gd name="connsiteX22" fmla="*/ 380193 w 612668"/>
                <a:gd name="connsiteY22" fmla="*/ 604433 h 635430"/>
                <a:gd name="connsiteX23" fmla="*/ 333698 w 612668"/>
                <a:gd name="connsiteY23" fmla="*/ 588935 h 635430"/>
                <a:gd name="connsiteX24" fmla="*/ 279454 w 612668"/>
                <a:gd name="connsiteY24" fmla="*/ 573437 h 635430"/>
                <a:gd name="connsiteX25" fmla="*/ 232959 w 612668"/>
                <a:gd name="connsiteY25" fmla="*/ 550189 h 635430"/>
                <a:gd name="connsiteX26" fmla="*/ 209712 w 612668"/>
                <a:gd name="connsiteY26" fmla="*/ 534691 h 635430"/>
                <a:gd name="connsiteX27" fmla="*/ 163217 w 612668"/>
                <a:gd name="connsiteY27" fmla="*/ 519193 h 635430"/>
                <a:gd name="connsiteX28" fmla="*/ 139969 w 612668"/>
                <a:gd name="connsiteY28" fmla="*/ 511444 h 635430"/>
                <a:gd name="connsiteX29" fmla="*/ 124471 w 612668"/>
                <a:gd name="connsiteY29" fmla="*/ 495945 h 635430"/>
                <a:gd name="connsiteX30" fmla="*/ 108973 w 612668"/>
                <a:gd name="connsiteY30" fmla="*/ 449450 h 635430"/>
                <a:gd name="connsiteX31" fmla="*/ 93474 w 612668"/>
                <a:gd name="connsiteY31" fmla="*/ 433952 h 635430"/>
                <a:gd name="connsiteX32" fmla="*/ 77976 w 612668"/>
                <a:gd name="connsiteY32" fmla="*/ 379708 h 635430"/>
                <a:gd name="connsiteX33" fmla="*/ 62478 w 612668"/>
                <a:gd name="connsiteY33" fmla="*/ 356461 h 635430"/>
                <a:gd name="connsiteX34" fmla="*/ 0 w 612668"/>
                <a:gd name="connsiteY34" fmla="*/ 193083 h 635430"/>
                <a:gd name="connsiteX35" fmla="*/ 2422 w 612668"/>
                <a:gd name="connsiteY35" fmla="*/ 119224 h 635430"/>
                <a:gd name="connsiteX0" fmla="*/ 2422 w 612668"/>
                <a:gd name="connsiteY0" fmla="*/ 119224 h 635430"/>
                <a:gd name="connsiteX1" fmla="*/ 115026 w 612668"/>
                <a:gd name="connsiteY1" fmla="*/ 37534 h 635430"/>
                <a:gd name="connsiteX2" fmla="*/ 232959 w 612668"/>
                <a:gd name="connsiteY2" fmla="*/ 7749 h 635430"/>
                <a:gd name="connsiteX3" fmla="*/ 256206 w 612668"/>
                <a:gd name="connsiteY3" fmla="*/ 0 h 635430"/>
                <a:gd name="connsiteX4" fmla="*/ 310451 w 612668"/>
                <a:gd name="connsiteY4" fmla="*/ 7749 h 635430"/>
                <a:gd name="connsiteX5" fmla="*/ 356945 w 612668"/>
                <a:gd name="connsiteY5" fmla="*/ 23247 h 635430"/>
                <a:gd name="connsiteX6" fmla="*/ 364695 w 612668"/>
                <a:gd name="connsiteY6" fmla="*/ 46494 h 635430"/>
                <a:gd name="connsiteX7" fmla="*/ 395691 w 612668"/>
                <a:gd name="connsiteY7" fmla="*/ 85240 h 635430"/>
                <a:gd name="connsiteX8" fmla="*/ 418939 w 612668"/>
                <a:gd name="connsiteY8" fmla="*/ 123986 h 635430"/>
                <a:gd name="connsiteX9" fmla="*/ 442186 w 612668"/>
                <a:gd name="connsiteY9" fmla="*/ 185979 h 635430"/>
                <a:gd name="connsiteX10" fmla="*/ 473183 w 612668"/>
                <a:gd name="connsiteY10" fmla="*/ 278969 h 635430"/>
                <a:gd name="connsiteX11" fmla="*/ 488681 w 612668"/>
                <a:gd name="connsiteY11" fmla="*/ 325464 h 635430"/>
                <a:gd name="connsiteX12" fmla="*/ 519678 w 612668"/>
                <a:gd name="connsiteY12" fmla="*/ 371959 h 635430"/>
                <a:gd name="connsiteX13" fmla="*/ 535176 w 612668"/>
                <a:gd name="connsiteY13" fmla="*/ 418454 h 635430"/>
                <a:gd name="connsiteX14" fmla="*/ 558423 w 612668"/>
                <a:gd name="connsiteY14" fmla="*/ 457200 h 635430"/>
                <a:gd name="connsiteX15" fmla="*/ 589420 w 612668"/>
                <a:gd name="connsiteY15" fmla="*/ 503694 h 635430"/>
                <a:gd name="connsiteX16" fmla="*/ 612668 w 612668"/>
                <a:gd name="connsiteY16" fmla="*/ 550189 h 635430"/>
                <a:gd name="connsiteX17" fmla="*/ 589420 w 612668"/>
                <a:gd name="connsiteY17" fmla="*/ 596684 h 635430"/>
                <a:gd name="connsiteX18" fmla="*/ 573922 w 612668"/>
                <a:gd name="connsiteY18" fmla="*/ 612183 h 635430"/>
                <a:gd name="connsiteX19" fmla="*/ 480932 w 612668"/>
                <a:gd name="connsiteY19" fmla="*/ 635430 h 635430"/>
                <a:gd name="connsiteX20" fmla="*/ 418939 w 612668"/>
                <a:gd name="connsiteY20" fmla="*/ 627681 h 635430"/>
                <a:gd name="connsiteX21" fmla="*/ 380193 w 612668"/>
                <a:gd name="connsiteY21" fmla="*/ 604433 h 635430"/>
                <a:gd name="connsiteX22" fmla="*/ 333698 w 612668"/>
                <a:gd name="connsiteY22" fmla="*/ 588935 h 635430"/>
                <a:gd name="connsiteX23" fmla="*/ 279454 w 612668"/>
                <a:gd name="connsiteY23" fmla="*/ 573437 h 635430"/>
                <a:gd name="connsiteX24" fmla="*/ 232959 w 612668"/>
                <a:gd name="connsiteY24" fmla="*/ 550189 h 635430"/>
                <a:gd name="connsiteX25" fmla="*/ 209712 w 612668"/>
                <a:gd name="connsiteY25" fmla="*/ 534691 h 635430"/>
                <a:gd name="connsiteX26" fmla="*/ 163217 w 612668"/>
                <a:gd name="connsiteY26" fmla="*/ 519193 h 635430"/>
                <a:gd name="connsiteX27" fmla="*/ 139969 w 612668"/>
                <a:gd name="connsiteY27" fmla="*/ 511444 h 635430"/>
                <a:gd name="connsiteX28" fmla="*/ 124471 w 612668"/>
                <a:gd name="connsiteY28" fmla="*/ 495945 h 635430"/>
                <a:gd name="connsiteX29" fmla="*/ 108973 w 612668"/>
                <a:gd name="connsiteY29" fmla="*/ 449450 h 635430"/>
                <a:gd name="connsiteX30" fmla="*/ 93474 w 612668"/>
                <a:gd name="connsiteY30" fmla="*/ 433952 h 635430"/>
                <a:gd name="connsiteX31" fmla="*/ 77976 w 612668"/>
                <a:gd name="connsiteY31" fmla="*/ 379708 h 635430"/>
                <a:gd name="connsiteX32" fmla="*/ 62478 w 612668"/>
                <a:gd name="connsiteY32" fmla="*/ 356461 h 635430"/>
                <a:gd name="connsiteX33" fmla="*/ 0 w 612668"/>
                <a:gd name="connsiteY33" fmla="*/ 193083 h 635430"/>
                <a:gd name="connsiteX34" fmla="*/ 2422 w 612668"/>
                <a:gd name="connsiteY34" fmla="*/ 119224 h 635430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64695 w 612668"/>
                <a:gd name="connsiteY5" fmla="*/ 41643 h 630579"/>
                <a:gd name="connsiteX6" fmla="*/ 395691 w 612668"/>
                <a:gd name="connsiteY6" fmla="*/ 80389 h 630579"/>
                <a:gd name="connsiteX7" fmla="*/ 418939 w 612668"/>
                <a:gd name="connsiteY7" fmla="*/ 119135 h 630579"/>
                <a:gd name="connsiteX8" fmla="*/ 442186 w 612668"/>
                <a:gd name="connsiteY8" fmla="*/ 181128 h 630579"/>
                <a:gd name="connsiteX9" fmla="*/ 473183 w 612668"/>
                <a:gd name="connsiteY9" fmla="*/ 274118 h 630579"/>
                <a:gd name="connsiteX10" fmla="*/ 488681 w 612668"/>
                <a:gd name="connsiteY10" fmla="*/ 320613 h 630579"/>
                <a:gd name="connsiteX11" fmla="*/ 519678 w 612668"/>
                <a:gd name="connsiteY11" fmla="*/ 367108 h 630579"/>
                <a:gd name="connsiteX12" fmla="*/ 535176 w 612668"/>
                <a:gd name="connsiteY12" fmla="*/ 413603 h 630579"/>
                <a:gd name="connsiteX13" fmla="*/ 558423 w 612668"/>
                <a:gd name="connsiteY13" fmla="*/ 452349 h 630579"/>
                <a:gd name="connsiteX14" fmla="*/ 589420 w 612668"/>
                <a:gd name="connsiteY14" fmla="*/ 498843 h 630579"/>
                <a:gd name="connsiteX15" fmla="*/ 612668 w 612668"/>
                <a:gd name="connsiteY15" fmla="*/ 545338 h 630579"/>
                <a:gd name="connsiteX16" fmla="*/ 589420 w 612668"/>
                <a:gd name="connsiteY16" fmla="*/ 591833 h 630579"/>
                <a:gd name="connsiteX17" fmla="*/ 573922 w 612668"/>
                <a:gd name="connsiteY17" fmla="*/ 607332 h 630579"/>
                <a:gd name="connsiteX18" fmla="*/ 480932 w 612668"/>
                <a:gd name="connsiteY18" fmla="*/ 630579 h 630579"/>
                <a:gd name="connsiteX19" fmla="*/ 418939 w 612668"/>
                <a:gd name="connsiteY19" fmla="*/ 622830 h 630579"/>
                <a:gd name="connsiteX20" fmla="*/ 380193 w 612668"/>
                <a:gd name="connsiteY20" fmla="*/ 599582 h 630579"/>
                <a:gd name="connsiteX21" fmla="*/ 333698 w 612668"/>
                <a:gd name="connsiteY21" fmla="*/ 584084 h 630579"/>
                <a:gd name="connsiteX22" fmla="*/ 279454 w 612668"/>
                <a:gd name="connsiteY22" fmla="*/ 568586 h 630579"/>
                <a:gd name="connsiteX23" fmla="*/ 232959 w 612668"/>
                <a:gd name="connsiteY23" fmla="*/ 545338 h 630579"/>
                <a:gd name="connsiteX24" fmla="*/ 209712 w 612668"/>
                <a:gd name="connsiteY24" fmla="*/ 529840 h 630579"/>
                <a:gd name="connsiteX25" fmla="*/ 163217 w 612668"/>
                <a:gd name="connsiteY25" fmla="*/ 514342 h 630579"/>
                <a:gd name="connsiteX26" fmla="*/ 139969 w 612668"/>
                <a:gd name="connsiteY26" fmla="*/ 506593 h 630579"/>
                <a:gd name="connsiteX27" fmla="*/ 124471 w 612668"/>
                <a:gd name="connsiteY27" fmla="*/ 491094 h 630579"/>
                <a:gd name="connsiteX28" fmla="*/ 108973 w 612668"/>
                <a:gd name="connsiteY28" fmla="*/ 444599 h 630579"/>
                <a:gd name="connsiteX29" fmla="*/ 93474 w 612668"/>
                <a:gd name="connsiteY29" fmla="*/ 429101 h 630579"/>
                <a:gd name="connsiteX30" fmla="*/ 77976 w 612668"/>
                <a:gd name="connsiteY30" fmla="*/ 374857 h 630579"/>
                <a:gd name="connsiteX31" fmla="*/ 62478 w 612668"/>
                <a:gd name="connsiteY31" fmla="*/ 351610 h 630579"/>
                <a:gd name="connsiteX32" fmla="*/ 0 w 612668"/>
                <a:gd name="connsiteY32" fmla="*/ 188232 h 630579"/>
                <a:gd name="connsiteX33" fmla="*/ 2422 w 612668"/>
                <a:gd name="connsiteY33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473183 w 612668"/>
                <a:gd name="connsiteY8" fmla="*/ 274118 h 630579"/>
                <a:gd name="connsiteX9" fmla="*/ 488681 w 612668"/>
                <a:gd name="connsiteY9" fmla="*/ 320613 h 630579"/>
                <a:gd name="connsiteX10" fmla="*/ 519678 w 612668"/>
                <a:gd name="connsiteY10" fmla="*/ 367108 h 630579"/>
                <a:gd name="connsiteX11" fmla="*/ 535176 w 612668"/>
                <a:gd name="connsiteY11" fmla="*/ 413603 h 630579"/>
                <a:gd name="connsiteX12" fmla="*/ 558423 w 612668"/>
                <a:gd name="connsiteY12" fmla="*/ 452349 h 630579"/>
                <a:gd name="connsiteX13" fmla="*/ 589420 w 612668"/>
                <a:gd name="connsiteY13" fmla="*/ 498843 h 630579"/>
                <a:gd name="connsiteX14" fmla="*/ 612668 w 612668"/>
                <a:gd name="connsiteY14" fmla="*/ 545338 h 630579"/>
                <a:gd name="connsiteX15" fmla="*/ 589420 w 612668"/>
                <a:gd name="connsiteY15" fmla="*/ 591833 h 630579"/>
                <a:gd name="connsiteX16" fmla="*/ 573922 w 612668"/>
                <a:gd name="connsiteY16" fmla="*/ 607332 h 630579"/>
                <a:gd name="connsiteX17" fmla="*/ 480932 w 612668"/>
                <a:gd name="connsiteY17" fmla="*/ 630579 h 630579"/>
                <a:gd name="connsiteX18" fmla="*/ 418939 w 612668"/>
                <a:gd name="connsiteY18" fmla="*/ 622830 h 630579"/>
                <a:gd name="connsiteX19" fmla="*/ 380193 w 612668"/>
                <a:gd name="connsiteY19" fmla="*/ 599582 h 630579"/>
                <a:gd name="connsiteX20" fmla="*/ 333698 w 612668"/>
                <a:gd name="connsiteY20" fmla="*/ 584084 h 630579"/>
                <a:gd name="connsiteX21" fmla="*/ 279454 w 612668"/>
                <a:gd name="connsiteY21" fmla="*/ 568586 h 630579"/>
                <a:gd name="connsiteX22" fmla="*/ 232959 w 612668"/>
                <a:gd name="connsiteY22" fmla="*/ 545338 h 630579"/>
                <a:gd name="connsiteX23" fmla="*/ 209712 w 612668"/>
                <a:gd name="connsiteY23" fmla="*/ 529840 h 630579"/>
                <a:gd name="connsiteX24" fmla="*/ 163217 w 612668"/>
                <a:gd name="connsiteY24" fmla="*/ 514342 h 630579"/>
                <a:gd name="connsiteX25" fmla="*/ 139969 w 612668"/>
                <a:gd name="connsiteY25" fmla="*/ 506593 h 630579"/>
                <a:gd name="connsiteX26" fmla="*/ 124471 w 612668"/>
                <a:gd name="connsiteY26" fmla="*/ 491094 h 630579"/>
                <a:gd name="connsiteX27" fmla="*/ 108973 w 612668"/>
                <a:gd name="connsiteY27" fmla="*/ 444599 h 630579"/>
                <a:gd name="connsiteX28" fmla="*/ 93474 w 612668"/>
                <a:gd name="connsiteY28" fmla="*/ 429101 h 630579"/>
                <a:gd name="connsiteX29" fmla="*/ 77976 w 612668"/>
                <a:gd name="connsiteY29" fmla="*/ 374857 h 630579"/>
                <a:gd name="connsiteX30" fmla="*/ 62478 w 612668"/>
                <a:gd name="connsiteY30" fmla="*/ 351610 h 630579"/>
                <a:gd name="connsiteX31" fmla="*/ 0 w 612668"/>
                <a:gd name="connsiteY31" fmla="*/ 188232 h 630579"/>
                <a:gd name="connsiteX32" fmla="*/ 2422 w 612668"/>
                <a:gd name="connsiteY32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473183 w 612668"/>
                <a:gd name="connsiteY8" fmla="*/ 274118 h 630579"/>
                <a:gd name="connsiteX9" fmla="*/ 550593 w 612668"/>
                <a:gd name="connsiteY9" fmla="*/ 325376 h 630579"/>
                <a:gd name="connsiteX10" fmla="*/ 519678 w 612668"/>
                <a:gd name="connsiteY10" fmla="*/ 367108 h 630579"/>
                <a:gd name="connsiteX11" fmla="*/ 535176 w 612668"/>
                <a:gd name="connsiteY11" fmla="*/ 413603 h 630579"/>
                <a:gd name="connsiteX12" fmla="*/ 558423 w 612668"/>
                <a:gd name="connsiteY12" fmla="*/ 452349 h 630579"/>
                <a:gd name="connsiteX13" fmla="*/ 589420 w 612668"/>
                <a:gd name="connsiteY13" fmla="*/ 498843 h 630579"/>
                <a:gd name="connsiteX14" fmla="*/ 612668 w 612668"/>
                <a:gd name="connsiteY14" fmla="*/ 545338 h 630579"/>
                <a:gd name="connsiteX15" fmla="*/ 589420 w 612668"/>
                <a:gd name="connsiteY15" fmla="*/ 591833 h 630579"/>
                <a:gd name="connsiteX16" fmla="*/ 573922 w 612668"/>
                <a:gd name="connsiteY16" fmla="*/ 607332 h 630579"/>
                <a:gd name="connsiteX17" fmla="*/ 480932 w 612668"/>
                <a:gd name="connsiteY17" fmla="*/ 630579 h 630579"/>
                <a:gd name="connsiteX18" fmla="*/ 418939 w 612668"/>
                <a:gd name="connsiteY18" fmla="*/ 622830 h 630579"/>
                <a:gd name="connsiteX19" fmla="*/ 380193 w 612668"/>
                <a:gd name="connsiteY19" fmla="*/ 599582 h 630579"/>
                <a:gd name="connsiteX20" fmla="*/ 333698 w 612668"/>
                <a:gd name="connsiteY20" fmla="*/ 584084 h 630579"/>
                <a:gd name="connsiteX21" fmla="*/ 279454 w 612668"/>
                <a:gd name="connsiteY21" fmla="*/ 568586 h 630579"/>
                <a:gd name="connsiteX22" fmla="*/ 232959 w 612668"/>
                <a:gd name="connsiteY22" fmla="*/ 545338 h 630579"/>
                <a:gd name="connsiteX23" fmla="*/ 209712 w 612668"/>
                <a:gd name="connsiteY23" fmla="*/ 529840 h 630579"/>
                <a:gd name="connsiteX24" fmla="*/ 163217 w 612668"/>
                <a:gd name="connsiteY24" fmla="*/ 514342 h 630579"/>
                <a:gd name="connsiteX25" fmla="*/ 139969 w 612668"/>
                <a:gd name="connsiteY25" fmla="*/ 506593 h 630579"/>
                <a:gd name="connsiteX26" fmla="*/ 124471 w 612668"/>
                <a:gd name="connsiteY26" fmla="*/ 491094 h 630579"/>
                <a:gd name="connsiteX27" fmla="*/ 108973 w 612668"/>
                <a:gd name="connsiteY27" fmla="*/ 444599 h 630579"/>
                <a:gd name="connsiteX28" fmla="*/ 93474 w 612668"/>
                <a:gd name="connsiteY28" fmla="*/ 429101 h 630579"/>
                <a:gd name="connsiteX29" fmla="*/ 77976 w 612668"/>
                <a:gd name="connsiteY29" fmla="*/ 374857 h 630579"/>
                <a:gd name="connsiteX30" fmla="*/ 62478 w 612668"/>
                <a:gd name="connsiteY30" fmla="*/ 351610 h 630579"/>
                <a:gd name="connsiteX31" fmla="*/ 0 w 612668"/>
                <a:gd name="connsiteY31" fmla="*/ 188232 h 630579"/>
                <a:gd name="connsiteX32" fmla="*/ 2422 w 612668"/>
                <a:gd name="connsiteY32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501758 w 612668"/>
                <a:gd name="connsiteY8" fmla="*/ 255068 h 630579"/>
                <a:gd name="connsiteX9" fmla="*/ 550593 w 612668"/>
                <a:gd name="connsiteY9" fmla="*/ 325376 h 630579"/>
                <a:gd name="connsiteX10" fmla="*/ 519678 w 612668"/>
                <a:gd name="connsiteY10" fmla="*/ 367108 h 630579"/>
                <a:gd name="connsiteX11" fmla="*/ 535176 w 612668"/>
                <a:gd name="connsiteY11" fmla="*/ 413603 h 630579"/>
                <a:gd name="connsiteX12" fmla="*/ 558423 w 612668"/>
                <a:gd name="connsiteY12" fmla="*/ 452349 h 630579"/>
                <a:gd name="connsiteX13" fmla="*/ 589420 w 612668"/>
                <a:gd name="connsiteY13" fmla="*/ 498843 h 630579"/>
                <a:gd name="connsiteX14" fmla="*/ 612668 w 612668"/>
                <a:gd name="connsiteY14" fmla="*/ 545338 h 630579"/>
                <a:gd name="connsiteX15" fmla="*/ 589420 w 612668"/>
                <a:gd name="connsiteY15" fmla="*/ 591833 h 630579"/>
                <a:gd name="connsiteX16" fmla="*/ 573922 w 612668"/>
                <a:gd name="connsiteY16" fmla="*/ 607332 h 630579"/>
                <a:gd name="connsiteX17" fmla="*/ 480932 w 612668"/>
                <a:gd name="connsiteY17" fmla="*/ 630579 h 630579"/>
                <a:gd name="connsiteX18" fmla="*/ 418939 w 612668"/>
                <a:gd name="connsiteY18" fmla="*/ 622830 h 630579"/>
                <a:gd name="connsiteX19" fmla="*/ 380193 w 612668"/>
                <a:gd name="connsiteY19" fmla="*/ 599582 h 630579"/>
                <a:gd name="connsiteX20" fmla="*/ 333698 w 612668"/>
                <a:gd name="connsiteY20" fmla="*/ 584084 h 630579"/>
                <a:gd name="connsiteX21" fmla="*/ 279454 w 612668"/>
                <a:gd name="connsiteY21" fmla="*/ 568586 h 630579"/>
                <a:gd name="connsiteX22" fmla="*/ 232959 w 612668"/>
                <a:gd name="connsiteY22" fmla="*/ 545338 h 630579"/>
                <a:gd name="connsiteX23" fmla="*/ 209712 w 612668"/>
                <a:gd name="connsiteY23" fmla="*/ 529840 h 630579"/>
                <a:gd name="connsiteX24" fmla="*/ 163217 w 612668"/>
                <a:gd name="connsiteY24" fmla="*/ 514342 h 630579"/>
                <a:gd name="connsiteX25" fmla="*/ 139969 w 612668"/>
                <a:gd name="connsiteY25" fmla="*/ 506593 h 630579"/>
                <a:gd name="connsiteX26" fmla="*/ 124471 w 612668"/>
                <a:gd name="connsiteY26" fmla="*/ 491094 h 630579"/>
                <a:gd name="connsiteX27" fmla="*/ 108973 w 612668"/>
                <a:gd name="connsiteY27" fmla="*/ 444599 h 630579"/>
                <a:gd name="connsiteX28" fmla="*/ 93474 w 612668"/>
                <a:gd name="connsiteY28" fmla="*/ 429101 h 630579"/>
                <a:gd name="connsiteX29" fmla="*/ 77976 w 612668"/>
                <a:gd name="connsiteY29" fmla="*/ 374857 h 630579"/>
                <a:gd name="connsiteX30" fmla="*/ 62478 w 612668"/>
                <a:gd name="connsiteY30" fmla="*/ 351610 h 630579"/>
                <a:gd name="connsiteX31" fmla="*/ 0 w 612668"/>
                <a:gd name="connsiteY31" fmla="*/ 188232 h 630579"/>
                <a:gd name="connsiteX32" fmla="*/ 2422 w 612668"/>
                <a:gd name="connsiteY32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18939 w 612668"/>
                <a:gd name="connsiteY6" fmla="*/ 119135 h 630579"/>
                <a:gd name="connsiteX7" fmla="*/ 442186 w 612668"/>
                <a:gd name="connsiteY7" fmla="*/ 181128 h 630579"/>
                <a:gd name="connsiteX8" fmla="*/ 550593 w 612668"/>
                <a:gd name="connsiteY8" fmla="*/ 325376 h 630579"/>
                <a:gd name="connsiteX9" fmla="*/ 519678 w 612668"/>
                <a:gd name="connsiteY9" fmla="*/ 367108 h 630579"/>
                <a:gd name="connsiteX10" fmla="*/ 535176 w 612668"/>
                <a:gd name="connsiteY10" fmla="*/ 413603 h 630579"/>
                <a:gd name="connsiteX11" fmla="*/ 558423 w 612668"/>
                <a:gd name="connsiteY11" fmla="*/ 452349 h 630579"/>
                <a:gd name="connsiteX12" fmla="*/ 589420 w 612668"/>
                <a:gd name="connsiteY12" fmla="*/ 498843 h 630579"/>
                <a:gd name="connsiteX13" fmla="*/ 612668 w 612668"/>
                <a:gd name="connsiteY13" fmla="*/ 545338 h 630579"/>
                <a:gd name="connsiteX14" fmla="*/ 589420 w 612668"/>
                <a:gd name="connsiteY14" fmla="*/ 591833 h 630579"/>
                <a:gd name="connsiteX15" fmla="*/ 573922 w 612668"/>
                <a:gd name="connsiteY15" fmla="*/ 607332 h 630579"/>
                <a:gd name="connsiteX16" fmla="*/ 480932 w 612668"/>
                <a:gd name="connsiteY16" fmla="*/ 630579 h 630579"/>
                <a:gd name="connsiteX17" fmla="*/ 418939 w 612668"/>
                <a:gd name="connsiteY17" fmla="*/ 622830 h 630579"/>
                <a:gd name="connsiteX18" fmla="*/ 380193 w 612668"/>
                <a:gd name="connsiteY18" fmla="*/ 599582 h 630579"/>
                <a:gd name="connsiteX19" fmla="*/ 333698 w 612668"/>
                <a:gd name="connsiteY19" fmla="*/ 584084 h 630579"/>
                <a:gd name="connsiteX20" fmla="*/ 279454 w 612668"/>
                <a:gd name="connsiteY20" fmla="*/ 568586 h 630579"/>
                <a:gd name="connsiteX21" fmla="*/ 232959 w 612668"/>
                <a:gd name="connsiteY21" fmla="*/ 545338 h 630579"/>
                <a:gd name="connsiteX22" fmla="*/ 209712 w 612668"/>
                <a:gd name="connsiteY22" fmla="*/ 529840 h 630579"/>
                <a:gd name="connsiteX23" fmla="*/ 163217 w 612668"/>
                <a:gd name="connsiteY23" fmla="*/ 514342 h 630579"/>
                <a:gd name="connsiteX24" fmla="*/ 139969 w 612668"/>
                <a:gd name="connsiteY24" fmla="*/ 506593 h 630579"/>
                <a:gd name="connsiteX25" fmla="*/ 124471 w 612668"/>
                <a:gd name="connsiteY25" fmla="*/ 491094 h 630579"/>
                <a:gd name="connsiteX26" fmla="*/ 108973 w 612668"/>
                <a:gd name="connsiteY26" fmla="*/ 444599 h 630579"/>
                <a:gd name="connsiteX27" fmla="*/ 93474 w 612668"/>
                <a:gd name="connsiteY27" fmla="*/ 429101 h 630579"/>
                <a:gd name="connsiteX28" fmla="*/ 77976 w 612668"/>
                <a:gd name="connsiteY28" fmla="*/ 374857 h 630579"/>
                <a:gd name="connsiteX29" fmla="*/ 62478 w 612668"/>
                <a:gd name="connsiteY29" fmla="*/ 351610 h 630579"/>
                <a:gd name="connsiteX30" fmla="*/ 0 w 612668"/>
                <a:gd name="connsiteY30" fmla="*/ 188232 h 630579"/>
                <a:gd name="connsiteX31" fmla="*/ 2422 w 612668"/>
                <a:gd name="connsiteY31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42186 w 612668"/>
                <a:gd name="connsiteY6" fmla="*/ 181128 h 630579"/>
                <a:gd name="connsiteX7" fmla="*/ 550593 w 612668"/>
                <a:gd name="connsiteY7" fmla="*/ 325376 h 630579"/>
                <a:gd name="connsiteX8" fmla="*/ 519678 w 612668"/>
                <a:gd name="connsiteY8" fmla="*/ 367108 h 630579"/>
                <a:gd name="connsiteX9" fmla="*/ 535176 w 612668"/>
                <a:gd name="connsiteY9" fmla="*/ 413603 h 630579"/>
                <a:gd name="connsiteX10" fmla="*/ 558423 w 612668"/>
                <a:gd name="connsiteY10" fmla="*/ 452349 h 630579"/>
                <a:gd name="connsiteX11" fmla="*/ 589420 w 612668"/>
                <a:gd name="connsiteY11" fmla="*/ 498843 h 630579"/>
                <a:gd name="connsiteX12" fmla="*/ 612668 w 612668"/>
                <a:gd name="connsiteY12" fmla="*/ 545338 h 630579"/>
                <a:gd name="connsiteX13" fmla="*/ 589420 w 612668"/>
                <a:gd name="connsiteY13" fmla="*/ 591833 h 630579"/>
                <a:gd name="connsiteX14" fmla="*/ 573922 w 612668"/>
                <a:gd name="connsiteY14" fmla="*/ 607332 h 630579"/>
                <a:gd name="connsiteX15" fmla="*/ 480932 w 612668"/>
                <a:gd name="connsiteY15" fmla="*/ 630579 h 630579"/>
                <a:gd name="connsiteX16" fmla="*/ 418939 w 612668"/>
                <a:gd name="connsiteY16" fmla="*/ 622830 h 630579"/>
                <a:gd name="connsiteX17" fmla="*/ 380193 w 612668"/>
                <a:gd name="connsiteY17" fmla="*/ 599582 h 630579"/>
                <a:gd name="connsiteX18" fmla="*/ 333698 w 612668"/>
                <a:gd name="connsiteY18" fmla="*/ 584084 h 630579"/>
                <a:gd name="connsiteX19" fmla="*/ 279454 w 612668"/>
                <a:gd name="connsiteY19" fmla="*/ 568586 h 630579"/>
                <a:gd name="connsiteX20" fmla="*/ 232959 w 612668"/>
                <a:gd name="connsiteY20" fmla="*/ 545338 h 630579"/>
                <a:gd name="connsiteX21" fmla="*/ 209712 w 612668"/>
                <a:gd name="connsiteY21" fmla="*/ 529840 h 630579"/>
                <a:gd name="connsiteX22" fmla="*/ 163217 w 612668"/>
                <a:gd name="connsiteY22" fmla="*/ 514342 h 630579"/>
                <a:gd name="connsiteX23" fmla="*/ 139969 w 612668"/>
                <a:gd name="connsiteY23" fmla="*/ 506593 h 630579"/>
                <a:gd name="connsiteX24" fmla="*/ 124471 w 612668"/>
                <a:gd name="connsiteY24" fmla="*/ 491094 h 630579"/>
                <a:gd name="connsiteX25" fmla="*/ 108973 w 612668"/>
                <a:gd name="connsiteY25" fmla="*/ 444599 h 630579"/>
                <a:gd name="connsiteX26" fmla="*/ 93474 w 612668"/>
                <a:gd name="connsiteY26" fmla="*/ 429101 h 630579"/>
                <a:gd name="connsiteX27" fmla="*/ 77976 w 612668"/>
                <a:gd name="connsiteY27" fmla="*/ 374857 h 630579"/>
                <a:gd name="connsiteX28" fmla="*/ 62478 w 612668"/>
                <a:gd name="connsiteY28" fmla="*/ 351610 h 630579"/>
                <a:gd name="connsiteX29" fmla="*/ 0 w 612668"/>
                <a:gd name="connsiteY29" fmla="*/ 188232 h 630579"/>
                <a:gd name="connsiteX30" fmla="*/ 2422 w 612668"/>
                <a:gd name="connsiteY30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395691 w 612668"/>
                <a:gd name="connsiteY5" fmla="*/ 80389 h 630579"/>
                <a:gd name="connsiteX6" fmla="*/ 485049 w 612668"/>
                <a:gd name="connsiteY6" fmla="*/ 181128 h 630579"/>
                <a:gd name="connsiteX7" fmla="*/ 550593 w 612668"/>
                <a:gd name="connsiteY7" fmla="*/ 325376 h 630579"/>
                <a:gd name="connsiteX8" fmla="*/ 519678 w 612668"/>
                <a:gd name="connsiteY8" fmla="*/ 367108 h 630579"/>
                <a:gd name="connsiteX9" fmla="*/ 535176 w 612668"/>
                <a:gd name="connsiteY9" fmla="*/ 413603 h 630579"/>
                <a:gd name="connsiteX10" fmla="*/ 558423 w 612668"/>
                <a:gd name="connsiteY10" fmla="*/ 452349 h 630579"/>
                <a:gd name="connsiteX11" fmla="*/ 589420 w 612668"/>
                <a:gd name="connsiteY11" fmla="*/ 498843 h 630579"/>
                <a:gd name="connsiteX12" fmla="*/ 612668 w 612668"/>
                <a:gd name="connsiteY12" fmla="*/ 545338 h 630579"/>
                <a:gd name="connsiteX13" fmla="*/ 589420 w 612668"/>
                <a:gd name="connsiteY13" fmla="*/ 591833 h 630579"/>
                <a:gd name="connsiteX14" fmla="*/ 573922 w 612668"/>
                <a:gd name="connsiteY14" fmla="*/ 607332 h 630579"/>
                <a:gd name="connsiteX15" fmla="*/ 480932 w 612668"/>
                <a:gd name="connsiteY15" fmla="*/ 630579 h 630579"/>
                <a:gd name="connsiteX16" fmla="*/ 418939 w 612668"/>
                <a:gd name="connsiteY16" fmla="*/ 622830 h 630579"/>
                <a:gd name="connsiteX17" fmla="*/ 380193 w 612668"/>
                <a:gd name="connsiteY17" fmla="*/ 599582 h 630579"/>
                <a:gd name="connsiteX18" fmla="*/ 333698 w 612668"/>
                <a:gd name="connsiteY18" fmla="*/ 584084 h 630579"/>
                <a:gd name="connsiteX19" fmla="*/ 279454 w 612668"/>
                <a:gd name="connsiteY19" fmla="*/ 568586 h 630579"/>
                <a:gd name="connsiteX20" fmla="*/ 232959 w 612668"/>
                <a:gd name="connsiteY20" fmla="*/ 545338 h 630579"/>
                <a:gd name="connsiteX21" fmla="*/ 209712 w 612668"/>
                <a:gd name="connsiteY21" fmla="*/ 529840 h 630579"/>
                <a:gd name="connsiteX22" fmla="*/ 163217 w 612668"/>
                <a:gd name="connsiteY22" fmla="*/ 514342 h 630579"/>
                <a:gd name="connsiteX23" fmla="*/ 139969 w 612668"/>
                <a:gd name="connsiteY23" fmla="*/ 506593 h 630579"/>
                <a:gd name="connsiteX24" fmla="*/ 124471 w 612668"/>
                <a:gd name="connsiteY24" fmla="*/ 491094 h 630579"/>
                <a:gd name="connsiteX25" fmla="*/ 108973 w 612668"/>
                <a:gd name="connsiteY25" fmla="*/ 444599 h 630579"/>
                <a:gd name="connsiteX26" fmla="*/ 93474 w 612668"/>
                <a:gd name="connsiteY26" fmla="*/ 429101 h 630579"/>
                <a:gd name="connsiteX27" fmla="*/ 77976 w 612668"/>
                <a:gd name="connsiteY27" fmla="*/ 374857 h 630579"/>
                <a:gd name="connsiteX28" fmla="*/ 62478 w 612668"/>
                <a:gd name="connsiteY28" fmla="*/ 351610 h 630579"/>
                <a:gd name="connsiteX29" fmla="*/ 0 w 612668"/>
                <a:gd name="connsiteY29" fmla="*/ 188232 h 630579"/>
                <a:gd name="connsiteX30" fmla="*/ 2422 w 612668"/>
                <a:gd name="connsiteY30" fmla="*/ 114373 h 630579"/>
                <a:gd name="connsiteX0" fmla="*/ 2422 w 612668"/>
                <a:gd name="connsiteY0" fmla="*/ 114373 h 630579"/>
                <a:gd name="connsiteX1" fmla="*/ 115026 w 612668"/>
                <a:gd name="connsiteY1" fmla="*/ 32683 h 630579"/>
                <a:gd name="connsiteX2" fmla="*/ 232959 w 612668"/>
                <a:gd name="connsiteY2" fmla="*/ 2898 h 630579"/>
                <a:gd name="connsiteX3" fmla="*/ 310451 w 612668"/>
                <a:gd name="connsiteY3" fmla="*/ 2898 h 630579"/>
                <a:gd name="connsiteX4" fmla="*/ 356945 w 612668"/>
                <a:gd name="connsiteY4" fmla="*/ 18396 h 630579"/>
                <a:gd name="connsiteX5" fmla="*/ 414741 w 612668"/>
                <a:gd name="connsiteY5" fmla="*/ 51814 h 630579"/>
                <a:gd name="connsiteX6" fmla="*/ 485049 w 612668"/>
                <a:gd name="connsiteY6" fmla="*/ 181128 h 630579"/>
                <a:gd name="connsiteX7" fmla="*/ 550593 w 612668"/>
                <a:gd name="connsiteY7" fmla="*/ 325376 h 630579"/>
                <a:gd name="connsiteX8" fmla="*/ 519678 w 612668"/>
                <a:gd name="connsiteY8" fmla="*/ 367108 h 630579"/>
                <a:gd name="connsiteX9" fmla="*/ 535176 w 612668"/>
                <a:gd name="connsiteY9" fmla="*/ 413603 h 630579"/>
                <a:gd name="connsiteX10" fmla="*/ 558423 w 612668"/>
                <a:gd name="connsiteY10" fmla="*/ 452349 h 630579"/>
                <a:gd name="connsiteX11" fmla="*/ 589420 w 612668"/>
                <a:gd name="connsiteY11" fmla="*/ 498843 h 630579"/>
                <a:gd name="connsiteX12" fmla="*/ 612668 w 612668"/>
                <a:gd name="connsiteY12" fmla="*/ 545338 h 630579"/>
                <a:gd name="connsiteX13" fmla="*/ 589420 w 612668"/>
                <a:gd name="connsiteY13" fmla="*/ 591833 h 630579"/>
                <a:gd name="connsiteX14" fmla="*/ 573922 w 612668"/>
                <a:gd name="connsiteY14" fmla="*/ 607332 h 630579"/>
                <a:gd name="connsiteX15" fmla="*/ 480932 w 612668"/>
                <a:gd name="connsiteY15" fmla="*/ 630579 h 630579"/>
                <a:gd name="connsiteX16" fmla="*/ 418939 w 612668"/>
                <a:gd name="connsiteY16" fmla="*/ 622830 h 630579"/>
                <a:gd name="connsiteX17" fmla="*/ 380193 w 612668"/>
                <a:gd name="connsiteY17" fmla="*/ 599582 h 630579"/>
                <a:gd name="connsiteX18" fmla="*/ 333698 w 612668"/>
                <a:gd name="connsiteY18" fmla="*/ 584084 h 630579"/>
                <a:gd name="connsiteX19" fmla="*/ 279454 w 612668"/>
                <a:gd name="connsiteY19" fmla="*/ 568586 h 630579"/>
                <a:gd name="connsiteX20" fmla="*/ 232959 w 612668"/>
                <a:gd name="connsiteY20" fmla="*/ 545338 h 630579"/>
                <a:gd name="connsiteX21" fmla="*/ 209712 w 612668"/>
                <a:gd name="connsiteY21" fmla="*/ 529840 h 630579"/>
                <a:gd name="connsiteX22" fmla="*/ 163217 w 612668"/>
                <a:gd name="connsiteY22" fmla="*/ 514342 h 630579"/>
                <a:gd name="connsiteX23" fmla="*/ 139969 w 612668"/>
                <a:gd name="connsiteY23" fmla="*/ 506593 h 630579"/>
                <a:gd name="connsiteX24" fmla="*/ 124471 w 612668"/>
                <a:gd name="connsiteY24" fmla="*/ 491094 h 630579"/>
                <a:gd name="connsiteX25" fmla="*/ 108973 w 612668"/>
                <a:gd name="connsiteY25" fmla="*/ 444599 h 630579"/>
                <a:gd name="connsiteX26" fmla="*/ 93474 w 612668"/>
                <a:gd name="connsiteY26" fmla="*/ 429101 h 630579"/>
                <a:gd name="connsiteX27" fmla="*/ 77976 w 612668"/>
                <a:gd name="connsiteY27" fmla="*/ 374857 h 630579"/>
                <a:gd name="connsiteX28" fmla="*/ 62478 w 612668"/>
                <a:gd name="connsiteY28" fmla="*/ 351610 h 630579"/>
                <a:gd name="connsiteX29" fmla="*/ 0 w 612668"/>
                <a:gd name="connsiteY29" fmla="*/ 188232 h 630579"/>
                <a:gd name="connsiteX30" fmla="*/ 2422 w 612668"/>
                <a:gd name="connsiteY30" fmla="*/ 114373 h 630579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19678 w 612668"/>
                <a:gd name="connsiteY7" fmla="*/ 369199 h 632670"/>
                <a:gd name="connsiteX8" fmla="*/ 535176 w 612668"/>
                <a:gd name="connsiteY8" fmla="*/ 415694 h 632670"/>
                <a:gd name="connsiteX9" fmla="*/ 558423 w 612668"/>
                <a:gd name="connsiteY9" fmla="*/ 454440 h 632670"/>
                <a:gd name="connsiteX10" fmla="*/ 589420 w 612668"/>
                <a:gd name="connsiteY10" fmla="*/ 500934 h 632670"/>
                <a:gd name="connsiteX11" fmla="*/ 612668 w 612668"/>
                <a:gd name="connsiteY11" fmla="*/ 547429 h 632670"/>
                <a:gd name="connsiteX12" fmla="*/ 589420 w 612668"/>
                <a:gd name="connsiteY12" fmla="*/ 593924 h 632670"/>
                <a:gd name="connsiteX13" fmla="*/ 573922 w 612668"/>
                <a:gd name="connsiteY13" fmla="*/ 609423 h 632670"/>
                <a:gd name="connsiteX14" fmla="*/ 480932 w 612668"/>
                <a:gd name="connsiteY14" fmla="*/ 632670 h 632670"/>
                <a:gd name="connsiteX15" fmla="*/ 418939 w 612668"/>
                <a:gd name="connsiteY15" fmla="*/ 624921 h 632670"/>
                <a:gd name="connsiteX16" fmla="*/ 380193 w 612668"/>
                <a:gd name="connsiteY16" fmla="*/ 601673 h 632670"/>
                <a:gd name="connsiteX17" fmla="*/ 333698 w 612668"/>
                <a:gd name="connsiteY17" fmla="*/ 586175 h 632670"/>
                <a:gd name="connsiteX18" fmla="*/ 279454 w 612668"/>
                <a:gd name="connsiteY18" fmla="*/ 570677 h 632670"/>
                <a:gd name="connsiteX19" fmla="*/ 232959 w 612668"/>
                <a:gd name="connsiteY19" fmla="*/ 547429 h 632670"/>
                <a:gd name="connsiteX20" fmla="*/ 209712 w 612668"/>
                <a:gd name="connsiteY20" fmla="*/ 531931 h 632670"/>
                <a:gd name="connsiteX21" fmla="*/ 163217 w 612668"/>
                <a:gd name="connsiteY21" fmla="*/ 516433 h 632670"/>
                <a:gd name="connsiteX22" fmla="*/ 139969 w 612668"/>
                <a:gd name="connsiteY22" fmla="*/ 508684 h 632670"/>
                <a:gd name="connsiteX23" fmla="*/ 124471 w 612668"/>
                <a:gd name="connsiteY23" fmla="*/ 493185 h 632670"/>
                <a:gd name="connsiteX24" fmla="*/ 108973 w 612668"/>
                <a:gd name="connsiteY24" fmla="*/ 446690 h 632670"/>
                <a:gd name="connsiteX25" fmla="*/ 93474 w 612668"/>
                <a:gd name="connsiteY25" fmla="*/ 431192 h 632670"/>
                <a:gd name="connsiteX26" fmla="*/ 77976 w 612668"/>
                <a:gd name="connsiteY26" fmla="*/ 376948 h 632670"/>
                <a:gd name="connsiteX27" fmla="*/ 62478 w 612668"/>
                <a:gd name="connsiteY27" fmla="*/ 353701 h 632670"/>
                <a:gd name="connsiteX28" fmla="*/ 0 w 612668"/>
                <a:gd name="connsiteY28" fmla="*/ 190323 h 632670"/>
                <a:gd name="connsiteX29" fmla="*/ 2422 w 612668"/>
                <a:gd name="connsiteY29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35176 w 612668"/>
                <a:gd name="connsiteY7" fmla="*/ 415694 h 632670"/>
                <a:gd name="connsiteX8" fmla="*/ 558423 w 612668"/>
                <a:gd name="connsiteY8" fmla="*/ 454440 h 632670"/>
                <a:gd name="connsiteX9" fmla="*/ 589420 w 612668"/>
                <a:gd name="connsiteY9" fmla="*/ 500934 h 632670"/>
                <a:gd name="connsiteX10" fmla="*/ 612668 w 612668"/>
                <a:gd name="connsiteY10" fmla="*/ 547429 h 632670"/>
                <a:gd name="connsiteX11" fmla="*/ 589420 w 612668"/>
                <a:gd name="connsiteY11" fmla="*/ 593924 h 632670"/>
                <a:gd name="connsiteX12" fmla="*/ 573922 w 612668"/>
                <a:gd name="connsiteY12" fmla="*/ 609423 h 632670"/>
                <a:gd name="connsiteX13" fmla="*/ 480932 w 612668"/>
                <a:gd name="connsiteY13" fmla="*/ 632670 h 632670"/>
                <a:gd name="connsiteX14" fmla="*/ 418939 w 612668"/>
                <a:gd name="connsiteY14" fmla="*/ 624921 h 632670"/>
                <a:gd name="connsiteX15" fmla="*/ 380193 w 612668"/>
                <a:gd name="connsiteY15" fmla="*/ 601673 h 632670"/>
                <a:gd name="connsiteX16" fmla="*/ 333698 w 612668"/>
                <a:gd name="connsiteY16" fmla="*/ 586175 h 632670"/>
                <a:gd name="connsiteX17" fmla="*/ 279454 w 612668"/>
                <a:gd name="connsiteY17" fmla="*/ 570677 h 632670"/>
                <a:gd name="connsiteX18" fmla="*/ 232959 w 612668"/>
                <a:gd name="connsiteY18" fmla="*/ 547429 h 632670"/>
                <a:gd name="connsiteX19" fmla="*/ 209712 w 612668"/>
                <a:gd name="connsiteY19" fmla="*/ 531931 h 632670"/>
                <a:gd name="connsiteX20" fmla="*/ 163217 w 612668"/>
                <a:gd name="connsiteY20" fmla="*/ 516433 h 632670"/>
                <a:gd name="connsiteX21" fmla="*/ 139969 w 612668"/>
                <a:gd name="connsiteY21" fmla="*/ 508684 h 632670"/>
                <a:gd name="connsiteX22" fmla="*/ 124471 w 612668"/>
                <a:gd name="connsiteY22" fmla="*/ 493185 h 632670"/>
                <a:gd name="connsiteX23" fmla="*/ 108973 w 612668"/>
                <a:gd name="connsiteY23" fmla="*/ 446690 h 632670"/>
                <a:gd name="connsiteX24" fmla="*/ 93474 w 612668"/>
                <a:gd name="connsiteY24" fmla="*/ 431192 h 632670"/>
                <a:gd name="connsiteX25" fmla="*/ 77976 w 612668"/>
                <a:gd name="connsiteY25" fmla="*/ 376948 h 632670"/>
                <a:gd name="connsiteX26" fmla="*/ 62478 w 612668"/>
                <a:gd name="connsiteY26" fmla="*/ 353701 h 632670"/>
                <a:gd name="connsiteX27" fmla="*/ 0 w 612668"/>
                <a:gd name="connsiteY27" fmla="*/ 190323 h 632670"/>
                <a:gd name="connsiteX28" fmla="*/ 2422 w 612668"/>
                <a:gd name="connsiteY28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35176 w 612668"/>
                <a:gd name="connsiteY7" fmla="*/ 415694 h 632670"/>
                <a:gd name="connsiteX8" fmla="*/ 558423 w 612668"/>
                <a:gd name="connsiteY8" fmla="*/ 454440 h 632670"/>
                <a:gd name="connsiteX9" fmla="*/ 589420 w 612668"/>
                <a:gd name="connsiteY9" fmla="*/ 500934 h 632670"/>
                <a:gd name="connsiteX10" fmla="*/ 612668 w 612668"/>
                <a:gd name="connsiteY10" fmla="*/ 547429 h 632670"/>
                <a:gd name="connsiteX11" fmla="*/ 589420 w 612668"/>
                <a:gd name="connsiteY11" fmla="*/ 593924 h 632670"/>
                <a:gd name="connsiteX12" fmla="*/ 573922 w 612668"/>
                <a:gd name="connsiteY12" fmla="*/ 609423 h 632670"/>
                <a:gd name="connsiteX13" fmla="*/ 480932 w 612668"/>
                <a:gd name="connsiteY13" fmla="*/ 632670 h 632670"/>
                <a:gd name="connsiteX14" fmla="*/ 418939 w 612668"/>
                <a:gd name="connsiteY14" fmla="*/ 624921 h 632670"/>
                <a:gd name="connsiteX15" fmla="*/ 380193 w 612668"/>
                <a:gd name="connsiteY15" fmla="*/ 601673 h 632670"/>
                <a:gd name="connsiteX16" fmla="*/ 333698 w 612668"/>
                <a:gd name="connsiteY16" fmla="*/ 586175 h 632670"/>
                <a:gd name="connsiteX17" fmla="*/ 279454 w 612668"/>
                <a:gd name="connsiteY17" fmla="*/ 570677 h 632670"/>
                <a:gd name="connsiteX18" fmla="*/ 232959 w 612668"/>
                <a:gd name="connsiteY18" fmla="*/ 547429 h 632670"/>
                <a:gd name="connsiteX19" fmla="*/ 209712 w 612668"/>
                <a:gd name="connsiteY19" fmla="*/ 531931 h 632670"/>
                <a:gd name="connsiteX20" fmla="*/ 163217 w 612668"/>
                <a:gd name="connsiteY20" fmla="*/ 516433 h 632670"/>
                <a:gd name="connsiteX21" fmla="*/ 139969 w 612668"/>
                <a:gd name="connsiteY21" fmla="*/ 508684 h 632670"/>
                <a:gd name="connsiteX22" fmla="*/ 124471 w 612668"/>
                <a:gd name="connsiteY22" fmla="*/ 493185 h 632670"/>
                <a:gd name="connsiteX23" fmla="*/ 108973 w 612668"/>
                <a:gd name="connsiteY23" fmla="*/ 446690 h 632670"/>
                <a:gd name="connsiteX24" fmla="*/ 93474 w 612668"/>
                <a:gd name="connsiteY24" fmla="*/ 431192 h 632670"/>
                <a:gd name="connsiteX25" fmla="*/ 77976 w 612668"/>
                <a:gd name="connsiteY25" fmla="*/ 376948 h 632670"/>
                <a:gd name="connsiteX26" fmla="*/ 62478 w 612668"/>
                <a:gd name="connsiteY26" fmla="*/ 353701 h 632670"/>
                <a:gd name="connsiteX27" fmla="*/ 0 w 612668"/>
                <a:gd name="connsiteY27" fmla="*/ 190323 h 632670"/>
                <a:gd name="connsiteX28" fmla="*/ 2422 w 612668"/>
                <a:gd name="connsiteY28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558423 w 612668"/>
                <a:gd name="connsiteY7" fmla="*/ 454440 h 632670"/>
                <a:gd name="connsiteX8" fmla="*/ 589420 w 612668"/>
                <a:gd name="connsiteY8" fmla="*/ 500934 h 632670"/>
                <a:gd name="connsiteX9" fmla="*/ 612668 w 612668"/>
                <a:gd name="connsiteY9" fmla="*/ 547429 h 632670"/>
                <a:gd name="connsiteX10" fmla="*/ 589420 w 612668"/>
                <a:gd name="connsiteY10" fmla="*/ 593924 h 632670"/>
                <a:gd name="connsiteX11" fmla="*/ 573922 w 612668"/>
                <a:gd name="connsiteY11" fmla="*/ 609423 h 632670"/>
                <a:gd name="connsiteX12" fmla="*/ 480932 w 612668"/>
                <a:gd name="connsiteY12" fmla="*/ 632670 h 632670"/>
                <a:gd name="connsiteX13" fmla="*/ 418939 w 612668"/>
                <a:gd name="connsiteY13" fmla="*/ 624921 h 632670"/>
                <a:gd name="connsiteX14" fmla="*/ 380193 w 612668"/>
                <a:gd name="connsiteY14" fmla="*/ 601673 h 632670"/>
                <a:gd name="connsiteX15" fmla="*/ 333698 w 612668"/>
                <a:gd name="connsiteY15" fmla="*/ 586175 h 632670"/>
                <a:gd name="connsiteX16" fmla="*/ 279454 w 612668"/>
                <a:gd name="connsiteY16" fmla="*/ 570677 h 632670"/>
                <a:gd name="connsiteX17" fmla="*/ 232959 w 612668"/>
                <a:gd name="connsiteY17" fmla="*/ 547429 h 632670"/>
                <a:gd name="connsiteX18" fmla="*/ 209712 w 612668"/>
                <a:gd name="connsiteY18" fmla="*/ 531931 h 632670"/>
                <a:gd name="connsiteX19" fmla="*/ 163217 w 612668"/>
                <a:gd name="connsiteY19" fmla="*/ 516433 h 632670"/>
                <a:gd name="connsiteX20" fmla="*/ 139969 w 612668"/>
                <a:gd name="connsiteY20" fmla="*/ 508684 h 632670"/>
                <a:gd name="connsiteX21" fmla="*/ 124471 w 612668"/>
                <a:gd name="connsiteY21" fmla="*/ 493185 h 632670"/>
                <a:gd name="connsiteX22" fmla="*/ 108973 w 612668"/>
                <a:gd name="connsiteY22" fmla="*/ 446690 h 632670"/>
                <a:gd name="connsiteX23" fmla="*/ 93474 w 612668"/>
                <a:gd name="connsiteY23" fmla="*/ 431192 h 632670"/>
                <a:gd name="connsiteX24" fmla="*/ 77976 w 612668"/>
                <a:gd name="connsiteY24" fmla="*/ 376948 h 632670"/>
                <a:gd name="connsiteX25" fmla="*/ 62478 w 612668"/>
                <a:gd name="connsiteY25" fmla="*/ 353701 h 632670"/>
                <a:gd name="connsiteX26" fmla="*/ 0 w 612668"/>
                <a:gd name="connsiteY26" fmla="*/ 190323 h 632670"/>
                <a:gd name="connsiteX27" fmla="*/ 2422 w 612668"/>
                <a:gd name="connsiteY27" fmla="*/ 116464 h 632670"/>
                <a:gd name="connsiteX0" fmla="*/ 2422 w 612668"/>
                <a:gd name="connsiteY0" fmla="*/ 116464 h 632670"/>
                <a:gd name="connsiteX1" fmla="*/ 115026 w 612668"/>
                <a:gd name="connsiteY1" fmla="*/ 34774 h 632670"/>
                <a:gd name="connsiteX2" fmla="*/ 232959 w 612668"/>
                <a:gd name="connsiteY2" fmla="*/ 4989 h 632670"/>
                <a:gd name="connsiteX3" fmla="*/ 310451 w 612668"/>
                <a:gd name="connsiteY3" fmla="*/ 4989 h 632670"/>
                <a:gd name="connsiteX4" fmla="*/ 414741 w 612668"/>
                <a:gd name="connsiteY4" fmla="*/ 53905 h 632670"/>
                <a:gd name="connsiteX5" fmla="*/ 485049 w 612668"/>
                <a:gd name="connsiteY5" fmla="*/ 183219 h 632670"/>
                <a:gd name="connsiteX6" fmla="*/ 550593 w 612668"/>
                <a:gd name="connsiteY6" fmla="*/ 327467 h 632670"/>
                <a:gd name="connsiteX7" fmla="*/ 610811 w 612668"/>
                <a:gd name="connsiteY7" fmla="*/ 454440 h 632670"/>
                <a:gd name="connsiteX8" fmla="*/ 589420 w 612668"/>
                <a:gd name="connsiteY8" fmla="*/ 500934 h 632670"/>
                <a:gd name="connsiteX9" fmla="*/ 612668 w 612668"/>
                <a:gd name="connsiteY9" fmla="*/ 547429 h 632670"/>
                <a:gd name="connsiteX10" fmla="*/ 589420 w 612668"/>
                <a:gd name="connsiteY10" fmla="*/ 593924 h 632670"/>
                <a:gd name="connsiteX11" fmla="*/ 573922 w 612668"/>
                <a:gd name="connsiteY11" fmla="*/ 609423 h 632670"/>
                <a:gd name="connsiteX12" fmla="*/ 480932 w 612668"/>
                <a:gd name="connsiteY12" fmla="*/ 632670 h 632670"/>
                <a:gd name="connsiteX13" fmla="*/ 418939 w 612668"/>
                <a:gd name="connsiteY13" fmla="*/ 624921 h 632670"/>
                <a:gd name="connsiteX14" fmla="*/ 380193 w 612668"/>
                <a:gd name="connsiteY14" fmla="*/ 601673 h 632670"/>
                <a:gd name="connsiteX15" fmla="*/ 333698 w 612668"/>
                <a:gd name="connsiteY15" fmla="*/ 586175 h 632670"/>
                <a:gd name="connsiteX16" fmla="*/ 279454 w 612668"/>
                <a:gd name="connsiteY16" fmla="*/ 570677 h 632670"/>
                <a:gd name="connsiteX17" fmla="*/ 232959 w 612668"/>
                <a:gd name="connsiteY17" fmla="*/ 547429 h 632670"/>
                <a:gd name="connsiteX18" fmla="*/ 209712 w 612668"/>
                <a:gd name="connsiteY18" fmla="*/ 531931 h 632670"/>
                <a:gd name="connsiteX19" fmla="*/ 163217 w 612668"/>
                <a:gd name="connsiteY19" fmla="*/ 516433 h 632670"/>
                <a:gd name="connsiteX20" fmla="*/ 139969 w 612668"/>
                <a:gd name="connsiteY20" fmla="*/ 508684 h 632670"/>
                <a:gd name="connsiteX21" fmla="*/ 124471 w 612668"/>
                <a:gd name="connsiteY21" fmla="*/ 493185 h 632670"/>
                <a:gd name="connsiteX22" fmla="*/ 108973 w 612668"/>
                <a:gd name="connsiteY22" fmla="*/ 446690 h 632670"/>
                <a:gd name="connsiteX23" fmla="*/ 93474 w 612668"/>
                <a:gd name="connsiteY23" fmla="*/ 431192 h 632670"/>
                <a:gd name="connsiteX24" fmla="*/ 77976 w 612668"/>
                <a:gd name="connsiteY24" fmla="*/ 376948 h 632670"/>
                <a:gd name="connsiteX25" fmla="*/ 62478 w 612668"/>
                <a:gd name="connsiteY25" fmla="*/ 353701 h 632670"/>
                <a:gd name="connsiteX26" fmla="*/ 0 w 612668"/>
                <a:gd name="connsiteY26" fmla="*/ 190323 h 632670"/>
                <a:gd name="connsiteX27" fmla="*/ 2422 w 612668"/>
                <a:gd name="connsiteY27" fmla="*/ 116464 h 632670"/>
                <a:gd name="connsiteX0" fmla="*/ 2422 w 617016"/>
                <a:gd name="connsiteY0" fmla="*/ 116464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93474 w 617016"/>
                <a:gd name="connsiteY22" fmla="*/ 431192 h 632670"/>
                <a:gd name="connsiteX23" fmla="*/ 77976 w 617016"/>
                <a:gd name="connsiteY23" fmla="*/ 376948 h 632670"/>
                <a:gd name="connsiteX24" fmla="*/ 62478 w 617016"/>
                <a:gd name="connsiteY24" fmla="*/ 353701 h 632670"/>
                <a:gd name="connsiteX25" fmla="*/ 0 w 617016"/>
                <a:gd name="connsiteY25" fmla="*/ 190323 h 632670"/>
                <a:gd name="connsiteX26" fmla="*/ 2422 w 617016"/>
                <a:gd name="connsiteY26" fmla="*/ 116464 h 632670"/>
                <a:gd name="connsiteX0" fmla="*/ 2422 w 617016"/>
                <a:gd name="connsiteY0" fmla="*/ 116464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77976 w 617016"/>
                <a:gd name="connsiteY22" fmla="*/ 376948 h 632670"/>
                <a:gd name="connsiteX23" fmla="*/ 62478 w 617016"/>
                <a:gd name="connsiteY23" fmla="*/ 353701 h 632670"/>
                <a:gd name="connsiteX24" fmla="*/ 0 w 617016"/>
                <a:gd name="connsiteY24" fmla="*/ 190323 h 632670"/>
                <a:gd name="connsiteX25" fmla="*/ 2422 w 617016"/>
                <a:gd name="connsiteY25" fmla="*/ 116464 h 632670"/>
                <a:gd name="connsiteX0" fmla="*/ 2422 w 617016"/>
                <a:gd name="connsiteY0" fmla="*/ 116464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62478 w 617016"/>
                <a:gd name="connsiteY22" fmla="*/ 353701 h 632670"/>
                <a:gd name="connsiteX23" fmla="*/ 0 w 617016"/>
                <a:gd name="connsiteY23" fmla="*/ 190323 h 632670"/>
                <a:gd name="connsiteX24" fmla="*/ 2422 w 617016"/>
                <a:gd name="connsiteY24" fmla="*/ 116464 h 632670"/>
                <a:gd name="connsiteX0" fmla="*/ 26235 w 617016"/>
                <a:gd name="connsiteY0" fmla="*/ 87889 h 632670"/>
                <a:gd name="connsiteX1" fmla="*/ 115026 w 617016"/>
                <a:gd name="connsiteY1" fmla="*/ 34774 h 632670"/>
                <a:gd name="connsiteX2" fmla="*/ 232959 w 617016"/>
                <a:gd name="connsiteY2" fmla="*/ 4989 h 632670"/>
                <a:gd name="connsiteX3" fmla="*/ 310451 w 617016"/>
                <a:gd name="connsiteY3" fmla="*/ 4989 h 632670"/>
                <a:gd name="connsiteX4" fmla="*/ 414741 w 617016"/>
                <a:gd name="connsiteY4" fmla="*/ 53905 h 632670"/>
                <a:gd name="connsiteX5" fmla="*/ 485049 w 617016"/>
                <a:gd name="connsiteY5" fmla="*/ 183219 h 632670"/>
                <a:gd name="connsiteX6" fmla="*/ 550593 w 617016"/>
                <a:gd name="connsiteY6" fmla="*/ 327467 h 632670"/>
                <a:gd name="connsiteX7" fmla="*/ 610811 w 617016"/>
                <a:gd name="connsiteY7" fmla="*/ 454440 h 632670"/>
                <a:gd name="connsiteX8" fmla="*/ 612668 w 617016"/>
                <a:gd name="connsiteY8" fmla="*/ 547429 h 632670"/>
                <a:gd name="connsiteX9" fmla="*/ 589420 w 617016"/>
                <a:gd name="connsiteY9" fmla="*/ 593924 h 632670"/>
                <a:gd name="connsiteX10" fmla="*/ 573922 w 617016"/>
                <a:gd name="connsiteY10" fmla="*/ 609423 h 632670"/>
                <a:gd name="connsiteX11" fmla="*/ 480932 w 617016"/>
                <a:gd name="connsiteY11" fmla="*/ 632670 h 632670"/>
                <a:gd name="connsiteX12" fmla="*/ 418939 w 617016"/>
                <a:gd name="connsiteY12" fmla="*/ 624921 h 632670"/>
                <a:gd name="connsiteX13" fmla="*/ 380193 w 617016"/>
                <a:gd name="connsiteY13" fmla="*/ 601673 h 632670"/>
                <a:gd name="connsiteX14" fmla="*/ 333698 w 617016"/>
                <a:gd name="connsiteY14" fmla="*/ 586175 h 632670"/>
                <a:gd name="connsiteX15" fmla="*/ 279454 w 617016"/>
                <a:gd name="connsiteY15" fmla="*/ 570677 h 632670"/>
                <a:gd name="connsiteX16" fmla="*/ 232959 w 617016"/>
                <a:gd name="connsiteY16" fmla="*/ 547429 h 632670"/>
                <a:gd name="connsiteX17" fmla="*/ 209712 w 617016"/>
                <a:gd name="connsiteY17" fmla="*/ 531931 h 632670"/>
                <a:gd name="connsiteX18" fmla="*/ 163217 w 617016"/>
                <a:gd name="connsiteY18" fmla="*/ 516433 h 632670"/>
                <a:gd name="connsiteX19" fmla="*/ 139969 w 617016"/>
                <a:gd name="connsiteY19" fmla="*/ 508684 h 632670"/>
                <a:gd name="connsiteX20" fmla="*/ 124471 w 617016"/>
                <a:gd name="connsiteY20" fmla="*/ 493185 h 632670"/>
                <a:gd name="connsiteX21" fmla="*/ 108973 w 617016"/>
                <a:gd name="connsiteY21" fmla="*/ 446690 h 632670"/>
                <a:gd name="connsiteX22" fmla="*/ 62478 w 617016"/>
                <a:gd name="connsiteY22" fmla="*/ 353701 h 632670"/>
                <a:gd name="connsiteX23" fmla="*/ 0 w 617016"/>
                <a:gd name="connsiteY23" fmla="*/ 190323 h 632670"/>
                <a:gd name="connsiteX24" fmla="*/ 26235 w 617016"/>
                <a:gd name="connsiteY24" fmla="*/ 87889 h 632670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79454 w 617016"/>
                <a:gd name="connsiteY15" fmla="*/ 570184 h 632177"/>
                <a:gd name="connsiteX16" fmla="*/ 232959 w 617016"/>
                <a:gd name="connsiteY16" fmla="*/ 546936 h 632177"/>
                <a:gd name="connsiteX17" fmla="*/ 209712 w 617016"/>
                <a:gd name="connsiteY17" fmla="*/ 531438 h 632177"/>
                <a:gd name="connsiteX18" fmla="*/ 163217 w 617016"/>
                <a:gd name="connsiteY18" fmla="*/ 515940 h 632177"/>
                <a:gd name="connsiteX19" fmla="*/ 139969 w 617016"/>
                <a:gd name="connsiteY19" fmla="*/ 508191 h 632177"/>
                <a:gd name="connsiteX20" fmla="*/ 124471 w 617016"/>
                <a:gd name="connsiteY20" fmla="*/ 492692 h 632177"/>
                <a:gd name="connsiteX21" fmla="*/ 108973 w 617016"/>
                <a:gd name="connsiteY21" fmla="*/ 446197 h 632177"/>
                <a:gd name="connsiteX22" fmla="*/ 62478 w 617016"/>
                <a:gd name="connsiteY22" fmla="*/ 353208 h 632177"/>
                <a:gd name="connsiteX23" fmla="*/ 0 w 617016"/>
                <a:gd name="connsiteY23" fmla="*/ 189830 h 632177"/>
                <a:gd name="connsiteX24" fmla="*/ 26235 w 617016"/>
                <a:gd name="connsiteY24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79454 w 617016"/>
                <a:gd name="connsiteY15" fmla="*/ 570184 h 632177"/>
                <a:gd name="connsiteX16" fmla="*/ 232959 w 617016"/>
                <a:gd name="connsiteY16" fmla="*/ 546936 h 632177"/>
                <a:gd name="connsiteX17" fmla="*/ 209712 w 617016"/>
                <a:gd name="connsiteY17" fmla="*/ 531438 h 632177"/>
                <a:gd name="connsiteX18" fmla="*/ 163217 w 617016"/>
                <a:gd name="connsiteY18" fmla="*/ 515940 h 632177"/>
                <a:gd name="connsiteX19" fmla="*/ 124471 w 617016"/>
                <a:gd name="connsiteY19" fmla="*/ 492692 h 632177"/>
                <a:gd name="connsiteX20" fmla="*/ 108973 w 617016"/>
                <a:gd name="connsiteY20" fmla="*/ 446197 h 632177"/>
                <a:gd name="connsiteX21" fmla="*/ 62478 w 617016"/>
                <a:gd name="connsiteY21" fmla="*/ 353208 h 632177"/>
                <a:gd name="connsiteX22" fmla="*/ 0 w 617016"/>
                <a:gd name="connsiteY22" fmla="*/ 189830 h 632177"/>
                <a:gd name="connsiteX23" fmla="*/ 26235 w 617016"/>
                <a:gd name="connsiteY23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79454 w 617016"/>
                <a:gd name="connsiteY15" fmla="*/ 570184 h 632177"/>
                <a:gd name="connsiteX16" fmla="*/ 232959 w 617016"/>
                <a:gd name="connsiteY16" fmla="*/ 546936 h 632177"/>
                <a:gd name="connsiteX17" fmla="*/ 209712 w 617016"/>
                <a:gd name="connsiteY17" fmla="*/ 531438 h 632177"/>
                <a:gd name="connsiteX18" fmla="*/ 124471 w 617016"/>
                <a:gd name="connsiteY18" fmla="*/ 492692 h 632177"/>
                <a:gd name="connsiteX19" fmla="*/ 108973 w 617016"/>
                <a:gd name="connsiteY19" fmla="*/ 446197 h 632177"/>
                <a:gd name="connsiteX20" fmla="*/ 62478 w 617016"/>
                <a:gd name="connsiteY20" fmla="*/ 353208 h 632177"/>
                <a:gd name="connsiteX21" fmla="*/ 0 w 617016"/>
                <a:gd name="connsiteY21" fmla="*/ 189830 h 632177"/>
                <a:gd name="connsiteX22" fmla="*/ 26235 w 617016"/>
                <a:gd name="connsiteY22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32959 w 617016"/>
                <a:gd name="connsiteY15" fmla="*/ 546936 h 632177"/>
                <a:gd name="connsiteX16" fmla="*/ 209712 w 617016"/>
                <a:gd name="connsiteY16" fmla="*/ 531438 h 632177"/>
                <a:gd name="connsiteX17" fmla="*/ 124471 w 617016"/>
                <a:gd name="connsiteY17" fmla="*/ 492692 h 632177"/>
                <a:gd name="connsiteX18" fmla="*/ 108973 w 617016"/>
                <a:gd name="connsiteY18" fmla="*/ 446197 h 632177"/>
                <a:gd name="connsiteX19" fmla="*/ 62478 w 617016"/>
                <a:gd name="connsiteY19" fmla="*/ 353208 h 632177"/>
                <a:gd name="connsiteX20" fmla="*/ 0 w 617016"/>
                <a:gd name="connsiteY20" fmla="*/ 189830 h 632177"/>
                <a:gd name="connsiteX21" fmla="*/ 26235 w 617016"/>
                <a:gd name="connsiteY21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80193 w 617016"/>
                <a:gd name="connsiteY13" fmla="*/ 601180 h 632177"/>
                <a:gd name="connsiteX14" fmla="*/ 333698 w 617016"/>
                <a:gd name="connsiteY14" fmla="*/ 585682 h 632177"/>
                <a:gd name="connsiteX15" fmla="*/ 209712 w 617016"/>
                <a:gd name="connsiteY15" fmla="*/ 531438 h 632177"/>
                <a:gd name="connsiteX16" fmla="*/ 124471 w 617016"/>
                <a:gd name="connsiteY16" fmla="*/ 492692 h 632177"/>
                <a:gd name="connsiteX17" fmla="*/ 108973 w 617016"/>
                <a:gd name="connsiteY17" fmla="*/ 446197 h 632177"/>
                <a:gd name="connsiteX18" fmla="*/ 62478 w 617016"/>
                <a:gd name="connsiteY18" fmla="*/ 353208 h 632177"/>
                <a:gd name="connsiteX19" fmla="*/ 0 w 617016"/>
                <a:gd name="connsiteY19" fmla="*/ 189830 h 632177"/>
                <a:gd name="connsiteX20" fmla="*/ 26235 w 617016"/>
                <a:gd name="connsiteY20" fmla="*/ 87396 h 632177"/>
                <a:gd name="connsiteX0" fmla="*/ 26235 w 617016"/>
                <a:gd name="connsiteY0" fmla="*/ 87396 h 632177"/>
                <a:gd name="connsiteX1" fmla="*/ 134076 w 617016"/>
                <a:gd name="connsiteY1" fmla="*/ 24756 h 632177"/>
                <a:gd name="connsiteX2" fmla="*/ 232959 w 617016"/>
                <a:gd name="connsiteY2" fmla="*/ 4496 h 632177"/>
                <a:gd name="connsiteX3" fmla="*/ 310451 w 617016"/>
                <a:gd name="connsiteY3" fmla="*/ 4496 h 632177"/>
                <a:gd name="connsiteX4" fmla="*/ 414741 w 617016"/>
                <a:gd name="connsiteY4" fmla="*/ 53412 h 632177"/>
                <a:gd name="connsiteX5" fmla="*/ 485049 w 617016"/>
                <a:gd name="connsiteY5" fmla="*/ 182726 h 632177"/>
                <a:gd name="connsiteX6" fmla="*/ 550593 w 617016"/>
                <a:gd name="connsiteY6" fmla="*/ 326974 h 632177"/>
                <a:gd name="connsiteX7" fmla="*/ 610811 w 617016"/>
                <a:gd name="connsiteY7" fmla="*/ 453947 h 632177"/>
                <a:gd name="connsiteX8" fmla="*/ 612668 w 617016"/>
                <a:gd name="connsiteY8" fmla="*/ 546936 h 632177"/>
                <a:gd name="connsiteX9" fmla="*/ 589420 w 617016"/>
                <a:gd name="connsiteY9" fmla="*/ 593431 h 632177"/>
                <a:gd name="connsiteX10" fmla="*/ 573922 w 617016"/>
                <a:gd name="connsiteY10" fmla="*/ 608930 h 632177"/>
                <a:gd name="connsiteX11" fmla="*/ 480932 w 617016"/>
                <a:gd name="connsiteY11" fmla="*/ 632177 h 632177"/>
                <a:gd name="connsiteX12" fmla="*/ 418939 w 617016"/>
                <a:gd name="connsiteY12" fmla="*/ 624428 h 632177"/>
                <a:gd name="connsiteX13" fmla="*/ 333698 w 617016"/>
                <a:gd name="connsiteY13" fmla="*/ 585682 h 632177"/>
                <a:gd name="connsiteX14" fmla="*/ 209712 w 617016"/>
                <a:gd name="connsiteY14" fmla="*/ 531438 h 632177"/>
                <a:gd name="connsiteX15" fmla="*/ 124471 w 617016"/>
                <a:gd name="connsiteY15" fmla="*/ 492692 h 632177"/>
                <a:gd name="connsiteX16" fmla="*/ 108973 w 617016"/>
                <a:gd name="connsiteY16" fmla="*/ 446197 h 632177"/>
                <a:gd name="connsiteX17" fmla="*/ 62478 w 617016"/>
                <a:gd name="connsiteY17" fmla="*/ 353208 h 632177"/>
                <a:gd name="connsiteX18" fmla="*/ 0 w 617016"/>
                <a:gd name="connsiteY18" fmla="*/ 189830 h 632177"/>
                <a:gd name="connsiteX19" fmla="*/ 26235 w 617016"/>
                <a:gd name="connsiteY19" fmla="*/ 87396 h 632177"/>
                <a:gd name="connsiteX0" fmla="*/ 26235 w 617016"/>
                <a:gd name="connsiteY0" fmla="*/ 87396 h 634256"/>
                <a:gd name="connsiteX1" fmla="*/ 134076 w 617016"/>
                <a:gd name="connsiteY1" fmla="*/ 24756 h 634256"/>
                <a:gd name="connsiteX2" fmla="*/ 232959 w 617016"/>
                <a:gd name="connsiteY2" fmla="*/ 4496 h 634256"/>
                <a:gd name="connsiteX3" fmla="*/ 310451 w 617016"/>
                <a:gd name="connsiteY3" fmla="*/ 4496 h 634256"/>
                <a:gd name="connsiteX4" fmla="*/ 414741 w 617016"/>
                <a:gd name="connsiteY4" fmla="*/ 53412 h 634256"/>
                <a:gd name="connsiteX5" fmla="*/ 485049 w 617016"/>
                <a:gd name="connsiteY5" fmla="*/ 182726 h 634256"/>
                <a:gd name="connsiteX6" fmla="*/ 550593 w 617016"/>
                <a:gd name="connsiteY6" fmla="*/ 326974 h 634256"/>
                <a:gd name="connsiteX7" fmla="*/ 610811 w 617016"/>
                <a:gd name="connsiteY7" fmla="*/ 453947 h 634256"/>
                <a:gd name="connsiteX8" fmla="*/ 612668 w 617016"/>
                <a:gd name="connsiteY8" fmla="*/ 546936 h 634256"/>
                <a:gd name="connsiteX9" fmla="*/ 589420 w 617016"/>
                <a:gd name="connsiteY9" fmla="*/ 593431 h 634256"/>
                <a:gd name="connsiteX10" fmla="*/ 480932 w 617016"/>
                <a:gd name="connsiteY10" fmla="*/ 632177 h 634256"/>
                <a:gd name="connsiteX11" fmla="*/ 418939 w 617016"/>
                <a:gd name="connsiteY11" fmla="*/ 624428 h 634256"/>
                <a:gd name="connsiteX12" fmla="*/ 333698 w 617016"/>
                <a:gd name="connsiteY12" fmla="*/ 585682 h 634256"/>
                <a:gd name="connsiteX13" fmla="*/ 209712 w 617016"/>
                <a:gd name="connsiteY13" fmla="*/ 531438 h 634256"/>
                <a:gd name="connsiteX14" fmla="*/ 124471 w 617016"/>
                <a:gd name="connsiteY14" fmla="*/ 492692 h 634256"/>
                <a:gd name="connsiteX15" fmla="*/ 108973 w 617016"/>
                <a:gd name="connsiteY15" fmla="*/ 446197 h 634256"/>
                <a:gd name="connsiteX16" fmla="*/ 62478 w 617016"/>
                <a:gd name="connsiteY16" fmla="*/ 353208 h 634256"/>
                <a:gd name="connsiteX17" fmla="*/ 0 w 617016"/>
                <a:gd name="connsiteY17" fmla="*/ 189830 h 634256"/>
                <a:gd name="connsiteX18" fmla="*/ 26235 w 617016"/>
                <a:gd name="connsiteY18" fmla="*/ 87396 h 634256"/>
                <a:gd name="connsiteX0" fmla="*/ 26235 w 618448"/>
                <a:gd name="connsiteY0" fmla="*/ 87396 h 634256"/>
                <a:gd name="connsiteX1" fmla="*/ 134076 w 618448"/>
                <a:gd name="connsiteY1" fmla="*/ 24756 h 634256"/>
                <a:gd name="connsiteX2" fmla="*/ 232959 w 618448"/>
                <a:gd name="connsiteY2" fmla="*/ 4496 h 634256"/>
                <a:gd name="connsiteX3" fmla="*/ 310451 w 618448"/>
                <a:gd name="connsiteY3" fmla="*/ 4496 h 634256"/>
                <a:gd name="connsiteX4" fmla="*/ 414741 w 618448"/>
                <a:gd name="connsiteY4" fmla="*/ 53412 h 634256"/>
                <a:gd name="connsiteX5" fmla="*/ 485049 w 618448"/>
                <a:gd name="connsiteY5" fmla="*/ 182726 h 634256"/>
                <a:gd name="connsiteX6" fmla="*/ 550593 w 618448"/>
                <a:gd name="connsiteY6" fmla="*/ 326974 h 634256"/>
                <a:gd name="connsiteX7" fmla="*/ 610811 w 618448"/>
                <a:gd name="connsiteY7" fmla="*/ 453947 h 634256"/>
                <a:gd name="connsiteX8" fmla="*/ 612668 w 618448"/>
                <a:gd name="connsiteY8" fmla="*/ 546936 h 634256"/>
                <a:gd name="connsiteX9" fmla="*/ 565608 w 618448"/>
                <a:gd name="connsiteY9" fmla="*/ 612481 h 634256"/>
                <a:gd name="connsiteX10" fmla="*/ 480932 w 618448"/>
                <a:gd name="connsiteY10" fmla="*/ 632177 h 634256"/>
                <a:gd name="connsiteX11" fmla="*/ 418939 w 618448"/>
                <a:gd name="connsiteY11" fmla="*/ 624428 h 634256"/>
                <a:gd name="connsiteX12" fmla="*/ 333698 w 618448"/>
                <a:gd name="connsiteY12" fmla="*/ 585682 h 634256"/>
                <a:gd name="connsiteX13" fmla="*/ 209712 w 618448"/>
                <a:gd name="connsiteY13" fmla="*/ 531438 h 634256"/>
                <a:gd name="connsiteX14" fmla="*/ 124471 w 618448"/>
                <a:gd name="connsiteY14" fmla="*/ 492692 h 634256"/>
                <a:gd name="connsiteX15" fmla="*/ 108973 w 618448"/>
                <a:gd name="connsiteY15" fmla="*/ 446197 h 634256"/>
                <a:gd name="connsiteX16" fmla="*/ 62478 w 618448"/>
                <a:gd name="connsiteY16" fmla="*/ 353208 h 634256"/>
                <a:gd name="connsiteX17" fmla="*/ 0 w 618448"/>
                <a:gd name="connsiteY17" fmla="*/ 189830 h 634256"/>
                <a:gd name="connsiteX18" fmla="*/ 26235 w 618448"/>
                <a:gd name="connsiteY18" fmla="*/ 87396 h 634256"/>
                <a:gd name="connsiteX0" fmla="*/ 26235 w 618448"/>
                <a:gd name="connsiteY0" fmla="*/ 87396 h 634549"/>
                <a:gd name="connsiteX1" fmla="*/ 134076 w 618448"/>
                <a:gd name="connsiteY1" fmla="*/ 24756 h 634549"/>
                <a:gd name="connsiteX2" fmla="*/ 232959 w 618448"/>
                <a:gd name="connsiteY2" fmla="*/ 4496 h 634549"/>
                <a:gd name="connsiteX3" fmla="*/ 310451 w 618448"/>
                <a:gd name="connsiteY3" fmla="*/ 4496 h 634549"/>
                <a:gd name="connsiteX4" fmla="*/ 414741 w 618448"/>
                <a:gd name="connsiteY4" fmla="*/ 53412 h 634549"/>
                <a:gd name="connsiteX5" fmla="*/ 485049 w 618448"/>
                <a:gd name="connsiteY5" fmla="*/ 182726 h 634549"/>
                <a:gd name="connsiteX6" fmla="*/ 550593 w 618448"/>
                <a:gd name="connsiteY6" fmla="*/ 326974 h 634549"/>
                <a:gd name="connsiteX7" fmla="*/ 610811 w 618448"/>
                <a:gd name="connsiteY7" fmla="*/ 453947 h 634549"/>
                <a:gd name="connsiteX8" fmla="*/ 612668 w 618448"/>
                <a:gd name="connsiteY8" fmla="*/ 546936 h 634549"/>
                <a:gd name="connsiteX9" fmla="*/ 565608 w 618448"/>
                <a:gd name="connsiteY9" fmla="*/ 612481 h 634549"/>
                <a:gd name="connsiteX10" fmla="*/ 480932 w 618448"/>
                <a:gd name="connsiteY10" fmla="*/ 632177 h 634549"/>
                <a:gd name="connsiteX11" fmla="*/ 418939 w 618448"/>
                <a:gd name="connsiteY11" fmla="*/ 624428 h 634549"/>
                <a:gd name="connsiteX12" fmla="*/ 309885 w 618448"/>
                <a:gd name="connsiteY12" fmla="*/ 576157 h 634549"/>
                <a:gd name="connsiteX13" fmla="*/ 209712 w 618448"/>
                <a:gd name="connsiteY13" fmla="*/ 531438 h 634549"/>
                <a:gd name="connsiteX14" fmla="*/ 124471 w 618448"/>
                <a:gd name="connsiteY14" fmla="*/ 492692 h 634549"/>
                <a:gd name="connsiteX15" fmla="*/ 108973 w 618448"/>
                <a:gd name="connsiteY15" fmla="*/ 446197 h 634549"/>
                <a:gd name="connsiteX16" fmla="*/ 62478 w 618448"/>
                <a:gd name="connsiteY16" fmla="*/ 353208 h 634549"/>
                <a:gd name="connsiteX17" fmla="*/ 0 w 618448"/>
                <a:gd name="connsiteY17" fmla="*/ 189830 h 634549"/>
                <a:gd name="connsiteX18" fmla="*/ 26235 w 618448"/>
                <a:gd name="connsiteY18" fmla="*/ 87396 h 634549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9712 w 618448"/>
                <a:gd name="connsiteY13" fmla="*/ 531438 h 633568"/>
                <a:gd name="connsiteX14" fmla="*/ 124471 w 618448"/>
                <a:gd name="connsiteY14" fmla="*/ 492692 h 633568"/>
                <a:gd name="connsiteX15" fmla="*/ 108973 w 618448"/>
                <a:gd name="connsiteY15" fmla="*/ 446197 h 633568"/>
                <a:gd name="connsiteX16" fmla="*/ 62478 w 618448"/>
                <a:gd name="connsiteY16" fmla="*/ 353208 h 633568"/>
                <a:gd name="connsiteX17" fmla="*/ 0 w 618448"/>
                <a:gd name="connsiteY17" fmla="*/ 189830 h 633568"/>
                <a:gd name="connsiteX18" fmla="*/ 26235 w 618448"/>
                <a:gd name="connsiteY18" fmla="*/ 87396 h 633568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4949 w 618448"/>
                <a:gd name="connsiteY13" fmla="*/ 555251 h 633568"/>
                <a:gd name="connsiteX14" fmla="*/ 124471 w 618448"/>
                <a:gd name="connsiteY14" fmla="*/ 492692 h 633568"/>
                <a:gd name="connsiteX15" fmla="*/ 108973 w 618448"/>
                <a:gd name="connsiteY15" fmla="*/ 446197 h 633568"/>
                <a:gd name="connsiteX16" fmla="*/ 62478 w 618448"/>
                <a:gd name="connsiteY16" fmla="*/ 353208 h 633568"/>
                <a:gd name="connsiteX17" fmla="*/ 0 w 618448"/>
                <a:gd name="connsiteY17" fmla="*/ 189830 h 633568"/>
                <a:gd name="connsiteX18" fmla="*/ 26235 w 618448"/>
                <a:gd name="connsiteY18" fmla="*/ 87396 h 633568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4949 w 618448"/>
                <a:gd name="connsiteY13" fmla="*/ 555251 h 633568"/>
                <a:gd name="connsiteX14" fmla="*/ 108973 w 618448"/>
                <a:gd name="connsiteY14" fmla="*/ 446197 h 633568"/>
                <a:gd name="connsiteX15" fmla="*/ 62478 w 618448"/>
                <a:gd name="connsiteY15" fmla="*/ 353208 h 633568"/>
                <a:gd name="connsiteX16" fmla="*/ 0 w 618448"/>
                <a:gd name="connsiteY16" fmla="*/ 189830 h 633568"/>
                <a:gd name="connsiteX17" fmla="*/ 26235 w 618448"/>
                <a:gd name="connsiteY17" fmla="*/ 87396 h 633568"/>
                <a:gd name="connsiteX0" fmla="*/ 26235 w 618448"/>
                <a:gd name="connsiteY0" fmla="*/ 87396 h 633568"/>
                <a:gd name="connsiteX1" fmla="*/ 134076 w 618448"/>
                <a:gd name="connsiteY1" fmla="*/ 24756 h 633568"/>
                <a:gd name="connsiteX2" fmla="*/ 232959 w 618448"/>
                <a:gd name="connsiteY2" fmla="*/ 4496 h 633568"/>
                <a:gd name="connsiteX3" fmla="*/ 310451 w 618448"/>
                <a:gd name="connsiteY3" fmla="*/ 4496 h 633568"/>
                <a:gd name="connsiteX4" fmla="*/ 414741 w 618448"/>
                <a:gd name="connsiteY4" fmla="*/ 53412 h 633568"/>
                <a:gd name="connsiteX5" fmla="*/ 485049 w 618448"/>
                <a:gd name="connsiteY5" fmla="*/ 182726 h 633568"/>
                <a:gd name="connsiteX6" fmla="*/ 550593 w 618448"/>
                <a:gd name="connsiteY6" fmla="*/ 326974 h 633568"/>
                <a:gd name="connsiteX7" fmla="*/ 610811 w 618448"/>
                <a:gd name="connsiteY7" fmla="*/ 453947 h 633568"/>
                <a:gd name="connsiteX8" fmla="*/ 612668 w 618448"/>
                <a:gd name="connsiteY8" fmla="*/ 546936 h 633568"/>
                <a:gd name="connsiteX9" fmla="*/ 565608 w 618448"/>
                <a:gd name="connsiteY9" fmla="*/ 612481 h 633568"/>
                <a:gd name="connsiteX10" fmla="*/ 480932 w 618448"/>
                <a:gd name="connsiteY10" fmla="*/ 632177 h 633568"/>
                <a:gd name="connsiteX11" fmla="*/ 418939 w 618448"/>
                <a:gd name="connsiteY11" fmla="*/ 624428 h 633568"/>
                <a:gd name="connsiteX12" fmla="*/ 305122 w 618448"/>
                <a:gd name="connsiteY12" fmla="*/ 619020 h 633568"/>
                <a:gd name="connsiteX13" fmla="*/ 204949 w 618448"/>
                <a:gd name="connsiteY13" fmla="*/ 555251 h 633568"/>
                <a:gd name="connsiteX14" fmla="*/ 108973 w 618448"/>
                <a:gd name="connsiteY14" fmla="*/ 446197 h 633568"/>
                <a:gd name="connsiteX15" fmla="*/ 62478 w 618448"/>
                <a:gd name="connsiteY15" fmla="*/ 353208 h 633568"/>
                <a:gd name="connsiteX16" fmla="*/ 0 w 618448"/>
                <a:gd name="connsiteY16" fmla="*/ 189830 h 633568"/>
                <a:gd name="connsiteX17" fmla="*/ 26235 w 618448"/>
                <a:gd name="connsiteY17" fmla="*/ 87396 h 633568"/>
                <a:gd name="connsiteX0" fmla="*/ 26235 w 618448"/>
                <a:gd name="connsiteY0" fmla="*/ 87396 h 632471"/>
                <a:gd name="connsiteX1" fmla="*/ 134076 w 618448"/>
                <a:gd name="connsiteY1" fmla="*/ 24756 h 632471"/>
                <a:gd name="connsiteX2" fmla="*/ 232959 w 618448"/>
                <a:gd name="connsiteY2" fmla="*/ 4496 h 632471"/>
                <a:gd name="connsiteX3" fmla="*/ 310451 w 618448"/>
                <a:gd name="connsiteY3" fmla="*/ 4496 h 632471"/>
                <a:gd name="connsiteX4" fmla="*/ 414741 w 618448"/>
                <a:gd name="connsiteY4" fmla="*/ 53412 h 632471"/>
                <a:gd name="connsiteX5" fmla="*/ 485049 w 618448"/>
                <a:gd name="connsiteY5" fmla="*/ 182726 h 632471"/>
                <a:gd name="connsiteX6" fmla="*/ 550593 w 618448"/>
                <a:gd name="connsiteY6" fmla="*/ 326974 h 632471"/>
                <a:gd name="connsiteX7" fmla="*/ 610811 w 618448"/>
                <a:gd name="connsiteY7" fmla="*/ 453947 h 632471"/>
                <a:gd name="connsiteX8" fmla="*/ 612668 w 618448"/>
                <a:gd name="connsiteY8" fmla="*/ 546936 h 632471"/>
                <a:gd name="connsiteX9" fmla="*/ 565608 w 618448"/>
                <a:gd name="connsiteY9" fmla="*/ 612481 h 632471"/>
                <a:gd name="connsiteX10" fmla="*/ 480932 w 618448"/>
                <a:gd name="connsiteY10" fmla="*/ 632177 h 632471"/>
                <a:gd name="connsiteX11" fmla="*/ 305122 w 618448"/>
                <a:gd name="connsiteY11" fmla="*/ 619020 h 632471"/>
                <a:gd name="connsiteX12" fmla="*/ 204949 w 618448"/>
                <a:gd name="connsiteY12" fmla="*/ 555251 h 632471"/>
                <a:gd name="connsiteX13" fmla="*/ 108973 w 618448"/>
                <a:gd name="connsiteY13" fmla="*/ 446197 h 632471"/>
                <a:gd name="connsiteX14" fmla="*/ 62478 w 618448"/>
                <a:gd name="connsiteY14" fmla="*/ 353208 h 632471"/>
                <a:gd name="connsiteX15" fmla="*/ 0 w 618448"/>
                <a:gd name="connsiteY15" fmla="*/ 189830 h 632471"/>
                <a:gd name="connsiteX16" fmla="*/ 26235 w 618448"/>
                <a:gd name="connsiteY16" fmla="*/ 87396 h 632471"/>
                <a:gd name="connsiteX0" fmla="*/ 0 w 618448"/>
                <a:gd name="connsiteY0" fmla="*/ 189830 h 632471"/>
                <a:gd name="connsiteX1" fmla="*/ 134076 w 618448"/>
                <a:gd name="connsiteY1" fmla="*/ 24756 h 632471"/>
                <a:gd name="connsiteX2" fmla="*/ 232959 w 618448"/>
                <a:gd name="connsiteY2" fmla="*/ 4496 h 632471"/>
                <a:gd name="connsiteX3" fmla="*/ 310451 w 618448"/>
                <a:gd name="connsiteY3" fmla="*/ 4496 h 632471"/>
                <a:gd name="connsiteX4" fmla="*/ 414741 w 618448"/>
                <a:gd name="connsiteY4" fmla="*/ 53412 h 632471"/>
                <a:gd name="connsiteX5" fmla="*/ 485049 w 618448"/>
                <a:gd name="connsiteY5" fmla="*/ 182726 h 632471"/>
                <a:gd name="connsiteX6" fmla="*/ 550593 w 618448"/>
                <a:gd name="connsiteY6" fmla="*/ 326974 h 632471"/>
                <a:gd name="connsiteX7" fmla="*/ 610811 w 618448"/>
                <a:gd name="connsiteY7" fmla="*/ 453947 h 632471"/>
                <a:gd name="connsiteX8" fmla="*/ 612668 w 618448"/>
                <a:gd name="connsiteY8" fmla="*/ 546936 h 632471"/>
                <a:gd name="connsiteX9" fmla="*/ 565608 w 618448"/>
                <a:gd name="connsiteY9" fmla="*/ 612481 h 632471"/>
                <a:gd name="connsiteX10" fmla="*/ 480932 w 618448"/>
                <a:gd name="connsiteY10" fmla="*/ 632177 h 632471"/>
                <a:gd name="connsiteX11" fmla="*/ 305122 w 618448"/>
                <a:gd name="connsiteY11" fmla="*/ 619020 h 632471"/>
                <a:gd name="connsiteX12" fmla="*/ 204949 w 618448"/>
                <a:gd name="connsiteY12" fmla="*/ 555251 h 632471"/>
                <a:gd name="connsiteX13" fmla="*/ 108973 w 618448"/>
                <a:gd name="connsiteY13" fmla="*/ 446197 h 632471"/>
                <a:gd name="connsiteX14" fmla="*/ 62478 w 618448"/>
                <a:gd name="connsiteY14" fmla="*/ 353208 h 632471"/>
                <a:gd name="connsiteX15" fmla="*/ 0 w 618448"/>
                <a:gd name="connsiteY15" fmla="*/ 189830 h 632471"/>
                <a:gd name="connsiteX0" fmla="*/ 624 w 619072"/>
                <a:gd name="connsiteY0" fmla="*/ 189830 h 632471"/>
                <a:gd name="connsiteX1" fmla="*/ 134700 w 619072"/>
                <a:gd name="connsiteY1" fmla="*/ 24756 h 632471"/>
                <a:gd name="connsiteX2" fmla="*/ 233583 w 619072"/>
                <a:gd name="connsiteY2" fmla="*/ 4496 h 632471"/>
                <a:gd name="connsiteX3" fmla="*/ 311075 w 619072"/>
                <a:gd name="connsiteY3" fmla="*/ 4496 h 632471"/>
                <a:gd name="connsiteX4" fmla="*/ 415365 w 619072"/>
                <a:gd name="connsiteY4" fmla="*/ 53412 h 632471"/>
                <a:gd name="connsiteX5" fmla="*/ 485673 w 619072"/>
                <a:gd name="connsiteY5" fmla="*/ 182726 h 632471"/>
                <a:gd name="connsiteX6" fmla="*/ 551217 w 619072"/>
                <a:gd name="connsiteY6" fmla="*/ 326974 h 632471"/>
                <a:gd name="connsiteX7" fmla="*/ 611435 w 619072"/>
                <a:gd name="connsiteY7" fmla="*/ 453947 h 632471"/>
                <a:gd name="connsiteX8" fmla="*/ 613292 w 619072"/>
                <a:gd name="connsiteY8" fmla="*/ 546936 h 632471"/>
                <a:gd name="connsiteX9" fmla="*/ 566232 w 619072"/>
                <a:gd name="connsiteY9" fmla="*/ 612481 h 632471"/>
                <a:gd name="connsiteX10" fmla="*/ 481556 w 619072"/>
                <a:gd name="connsiteY10" fmla="*/ 632177 h 632471"/>
                <a:gd name="connsiteX11" fmla="*/ 305746 w 619072"/>
                <a:gd name="connsiteY11" fmla="*/ 619020 h 632471"/>
                <a:gd name="connsiteX12" fmla="*/ 205573 w 619072"/>
                <a:gd name="connsiteY12" fmla="*/ 555251 h 632471"/>
                <a:gd name="connsiteX13" fmla="*/ 109597 w 619072"/>
                <a:gd name="connsiteY13" fmla="*/ 446197 h 632471"/>
                <a:gd name="connsiteX14" fmla="*/ 63102 w 619072"/>
                <a:gd name="connsiteY14" fmla="*/ 353208 h 632471"/>
                <a:gd name="connsiteX15" fmla="*/ 624 w 619072"/>
                <a:gd name="connsiteY15" fmla="*/ 189830 h 632471"/>
                <a:gd name="connsiteX0" fmla="*/ 624 w 619072"/>
                <a:gd name="connsiteY0" fmla="*/ 189171 h 631812"/>
                <a:gd name="connsiteX1" fmla="*/ 134700 w 619072"/>
                <a:gd name="connsiteY1" fmla="*/ 24097 h 631812"/>
                <a:gd name="connsiteX2" fmla="*/ 311075 w 619072"/>
                <a:gd name="connsiteY2" fmla="*/ 3837 h 631812"/>
                <a:gd name="connsiteX3" fmla="*/ 415365 w 619072"/>
                <a:gd name="connsiteY3" fmla="*/ 52753 h 631812"/>
                <a:gd name="connsiteX4" fmla="*/ 485673 w 619072"/>
                <a:gd name="connsiteY4" fmla="*/ 182067 h 631812"/>
                <a:gd name="connsiteX5" fmla="*/ 551217 w 619072"/>
                <a:gd name="connsiteY5" fmla="*/ 326315 h 631812"/>
                <a:gd name="connsiteX6" fmla="*/ 611435 w 619072"/>
                <a:gd name="connsiteY6" fmla="*/ 453288 h 631812"/>
                <a:gd name="connsiteX7" fmla="*/ 613292 w 619072"/>
                <a:gd name="connsiteY7" fmla="*/ 546277 h 631812"/>
                <a:gd name="connsiteX8" fmla="*/ 566232 w 619072"/>
                <a:gd name="connsiteY8" fmla="*/ 611822 h 631812"/>
                <a:gd name="connsiteX9" fmla="*/ 481556 w 619072"/>
                <a:gd name="connsiteY9" fmla="*/ 631518 h 631812"/>
                <a:gd name="connsiteX10" fmla="*/ 305746 w 619072"/>
                <a:gd name="connsiteY10" fmla="*/ 618361 h 631812"/>
                <a:gd name="connsiteX11" fmla="*/ 205573 w 619072"/>
                <a:gd name="connsiteY11" fmla="*/ 554592 h 631812"/>
                <a:gd name="connsiteX12" fmla="*/ 109597 w 619072"/>
                <a:gd name="connsiteY12" fmla="*/ 445538 h 631812"/>
                <a:gd name="connsiteX13" fmla="*/ 63102 w 619072"/>
                <a:gd name="connsiteY13" fmla="*/ 352549 h 631812"/>
                <a:gd name="connsiteX14" fmla="*/ 624 w 619072"/>
                <a:gd name="connsiteY14" fmla="*/ 189171 h 631812"/>
                <a:gd name="connsiteX0" fmla="*/ 624 w 619072"/>
                <a:gd name="connsiteY0" fmla="*/ 193936 h 636577"/>
                <a:gd name="connsiteX1" fmla="*/ 134700 w 619072"/>
                <a:gd name="connsiteY1" fmla="*/ 28862 h 636577"/>
                <a:gd name="connsiteX2" fmla="*/ 311075 w 619072"/>
                <a:gd name="connsiteY2" fmla="*/ 8602 h 636577"/>
                <a:gd name="connsiteX3" fmla="*/ 415365 w 619072"/>
                <a:gd name="connsiteY3" fmla="*/ 57518 h 636577"/>
                <a:gd name="connsiteX4" fmla="*/ 485673 w 619072"/>
                <a:gd name="connsiteY4" fmla="*/ 186832 h 636577"/>
                <a:gd name="connsiteX5" fmla="*/ 551217 w 619072"/>
                <a:gd name="connsiteY5" fmla="*/ 331080 h 636577"/>
                <a:gd name="connsiteX6" fmla="*/ 611435 w 619072"/>
                <a:gd name="connsiteY6" fmla="*/ 458053 h 636577"/>
                <a:gd name="connsiteX7" fmla="*/ 613292 w 619072"/>
                <a:gd name="connsiteY7" fmla="*/ 551042 h 636577"/>
                <a:gd name="connsiteX8" fmla="*/ 566232 w 619072"/>
                <a:gd name="connsiteY8" fmla="*/ 616587 h 636577"/>
                <a:gd name="connsiteX9" fmla="*/ 481556 w 619072"/>
                <a:gd name="connsiteY9" fmla="*/ 636283 h 636577"/>
                <a:gd name="connsiteX10" fmla="*/ 305746 w 619072"/>
                <a:gd name="connsiteY10" fmla="*/ 623126 h 636577"/>
                <a:gd name="connsiteX11" fmla="*/ 205573 w 619072"/>
                <a:gd name="connsiteY11" fmla="*/ 559357 h 636577"/>
                <a:gd name="connsiteX12" fmla="*/ 109597 w 619072"/>
                <a:gd name="connsiteY12" fmla="*/ 450303 h 636577"/>
                <a:gd name="connsiteX13" fmla="*/ 63102 w 619072"/>
                <a:gd name="connsiteY13" fmla="*/ 357314 h 636577"/>
                <a:gd name="connsiteX14" fmla="*/ 624 w 619072"/>
                <a:gd name="connsiteY14" fmla="*/ 193936 h 636577"/>
                <a:gd name="connsiteX0" fmla="*/ 624 w 619072"/>
                <a:gd name="connsiteY0" fmla="*/ 193936 h 636577"/>
                <a:gd name="connsiteX1" fmla="*/ 134700 w 619072"/>
                <a:gd name="connsiteY1" fmla="*/ 28862 h 636577"/>
                <a:gd name="connsiteX2" fmla="*/ 311075 w 619072"/>
                <a:gd name="connsiteY2" fmla="*/ 8602 h 636577"/>
                <a:gd name="connsiteX3" fmla="*/ 415365 w 619072"/>
                <a:gd name="connsiteY3" fmla="*/ 57518 h 636577"/>
                <a:gd name="connsiteX4" fmla="*/ 485673 w 619072"/>
                <a:gd name="connsiteY4" fmla="*/ 186832 h 636577"/>
                <a:gd name="connsiteX5" fmla="*/ 551217 w 619072"/>
                <a:gd name="connsiteY5" fmla="*/ 331080 h 636577"/>
                <a:gd name="connsiteX6" fmla="*/ 611435 w 619072"/>
                <a:gd name="connsiteY6" fmla="*/ 458053 h 636577"/>
                <a:gd name="connsiteX7" fmla="*/ 613292 w 619072"/>
                <a:gd name="connsiteY7" fmla="*/ 551042 h 636577"/>
                <a:gd name="connsiteX8" fmla="*/ 566232 w 619072"/>
                <a:gd name="connsiteY8" fmla="*/ 616587 h 636577"/>
                <a:gd name="connsiteX9" fmla="*/ 481556 w 619072"/>
                <a:gd name="connsiteY9" fmla="*/ 636283 h 636577"/>
                <a:gd name="connsiteX10" fmla="*/ 305746 w 619072"/>
                <a:gd name="connsiteY10" fmla="*/ 623126 h 636577"/>
                <a:gd name="connsiteX11" fmla="*/ 205573 w 619072"/>
                <a:gd name="connsiteY11" fmla="*/ 559357 h 636577"/>
                <a:gd name="connsiteX12" fmla="*/ 109597 w 619072"/>
                <a:gd name="connsiteY12" fmla="*/ 450303 h 636577"/>
                <a:gd name="connsiteX13" fmla="*/ 63102 w 619072"/>
                <a:gd name="connsiteY13" fmla="*/ 357314 h 636577"/>
                <a:gd name="connsiteX14" fmla="*/ 624 w 619072"/>
                <a:gd name="connsiteY14" fmla="*/ 193936 h 636577"/>
                <a:gd name="connsiteX0" fmla="*/ 624 w 619072"/>
                <a:gd name="connsiteY0" fmla="*/ 193936 h 636577"/>
                <a:gd name="connsiteX1" fmla="*/ 134700 w 619072"/>
                <a:gd name="connsiteY1" fmla="*/ 28862 h 636577"/>
                <a:gd name="connsiteX2" fmla="*/ 311075 w 619072"/>
                <a:gd name="connsiteY2" fmla="*/ 8602 h 636577"/>
                <a:gd name="connsiteX3" fmla="*/ 415365 w 619072"/>
                <a:gd name="connsiteY3" fmla="*/ 57518 h 636577"/>
                <a:gd name="connsiteX4" fmla="*/ 485673 w 619072"/>
                <a:gd name="connsiteY4" fmla="*/ 186832 h 636577"/>
                <a:gd name="connsiteX5" fmla="*/ 551217 w 619072"/>
                <a:gd name="connsiteY5" fmla="*/ 331080 h 636577"/>
                <a:gd name="connsiteX6" fmla="*/ 611435 w 619072"/>
                <a:gd name="connsiteY6" fmla="*/ 458053 h 636577"/>
                <a:gd name="connsiteX7" fmla="*/ 613292 w 619072"/>
                <a:gd name="connsiteY7" fmla="*/ 551042 h 636577"/>
                <a:gd name="connsiteX8" fmla="*/ 566232 w 619072"/>
                <a:gd name="connsiteY8" fmla="*/ 616587 h 636577"/>
                <a:gd name="connsiteX9" fmla="*/ 481556 w 619072"/>
                <a:gd name="connsiteY9" fmla="*/ 636283 h 636577"/>
                <a:gd name="connsiteX10" fmla="*/ 305746 w 619072"/>
                <a:gd name="connsiteY10" fmla="*/ 623126 h 636577"/>
                <a:gd name="connsiteX11" fmla="*/ 205573 w 619072"/>
                <a:gd name="connsiteY11" fmla="*/ 559357 h 636577"/>
                <a:gd name="connsiteX12" fmla="*/ 109597 w 619072"/>
                <a:gd name="connsiteY12" fmla="*/ 450303 h 636577"/>
                <a:gd name="connsiteX13" fmla="*/ 63102 w 619072"/>
                <a:gd name="connsiteY13" fmla="*/ 357314 h 636577"/>
                <a:gd name="connsiteX14" fmla="*/ 624 w 619072"/>
                <a:gd name="connsiteY14" fmla="*/ 193936 h 636577"/>
                <a:gd name="connsiteX0" fmla="*/ 1117 w 619565"/>
                <a:gd name="connsiteY0" fmla="*/ 193936 h 636577"/>
                <a:gd name="connsiteX1" fmla="*/ 135193 w 619565"/>
                <a:gd name="connsiteY1" fmla="*/ 28862 h 636577"/>
                <a:gd name="connsiteX2" fmla="*/ 311568 w 619565"/>
                <a:gd name="connsiteY2" fmla="*/ 8602 h 636577"/>
                <a:gd name="connsiteX3" fmla="*/ 415858 w 619565"/>
                <a:gd name="connsiteY3" fmla="*/ 57518 h 636577"/>
                <a:gd name="connsiteX4" fmla="*/ 486166 w 619565"/>
                <a:gd name="connsiteY4" fmla="*/ 186832 h 636577"/>
                <a:gd name="connsiteX5" fmla="*/ 551710 w 619565"/>
                <a:gd name="connsiteY5" fmla="*/ 331080 h 636577"/>
                <a:gd name="connsiteX6" fmla="*/ 611928 w 619565"/>
                <a:gd name="connsiteY6" fmla="*/ 458053 h 636577"/>
                <a:gd name="connsiteX7" fmla="*/ 613785 w 619565"/>
                <a:gd name="connsiteY7" fmla="*/ 551042 h 636577"/>
                <a:gd name="connsiteX8" fmla="*/ 566725 w 619565"/>
                <a:gd name="connsiteY8" fmla="*/ 616587 h 636577"/>
                <a:gd name="connsiteX9" fmla="*/ 482049 w 619565"/>
                <a:gd name="connsiteY9" fmla="*/ 636283 h 636577"/>
                <a:gd name="connsiteX10" fmla="*/ 306239 w 619565"/>
                <a:gd name="connsiteY10" fmla="*/ 623126 h 636577"/>
                <a:gd name="connsiteX11" fmla="*/ 206066 w 619565"/>
                <a:gd name="connsiteY11" fmla="*/ 559357 h 636577"/>
                <a:gd name="connsiteX12" fmla="*/ 110090 w 619565"/>
                <a:gd name="connsiteY12" fmla="*/ 450303 h 636577"/>
                <a:gd name="connsiteX13" fmla="*/ 63595 w 619565"/>
                <a:gd name="connsiteY13" fmla="*/ 357314 h 636577"/>
                <a:gd name="connsiteX14" fmla="*/ 1117 w 619565"/>
                <a:gd name="connsiteY14" fmla="*/ 193936 h 636577"/>
                <a:gd name="connsiteX0" fmla="*/ 1117 w 619565"/>
                <a:gd name="connsiteY0" fmla="*/ 193936 h 636577"/>
                <a:gd name="connsiteX1" fmla="*/ 135193 w 619565"/>
                <a:gd name="connsiteY1" fmla="*/ 28862 h 636577"/>
                <a:gd name="connsiteX2" fmla="*/ 311568 w 619565"/>
                <a:gd name="connsiteY2" fmla="*/ 8602 h 636577"/>
                <a:gd name="connsiteX3" fmla="*/ 415858 w 619565"/>
                <a:gd name="connsiteY3" fmla="*/ 57518 h 636577"/>
                <a:gd name="connsiteX4" fmla="*/ 486166 w 619565"/>
                <a:gd name="connsiteY4" fmla="*/ 186832 h 636577"/>
                <a:gd name="connsiteX5" fmla="*/ 551710 w 619565"/>
                <a:gd name="connsiteY5" fmla="*/ 331080 h 636577"/>
                <a:gd name="connsiteX6" fmla="*/ 611928 w 619565"/>
                <a:gd name="connsiteY6" fmla="*/ 458053 h 636577"/>
                <a:gd name="connsiteX7" fmla="*/ 613785 w 619565"/>
                <a:gd name="connsiteY7" fmla="*/ 551042 h 636577"/>
                <a:gd name="connsiteX8" fmla="*/ 566725 w 619565"/>
                <a:gd name="connsiteY8" fmla="*/ 616587 h 636577"/>
                <a:gd name="connsiteX9" fmla="*/ 482049 w 619565"/>
                <a:gd name="connsiteY9" fmla="*/ 636283 h 636577"/>
                <a:gd name="connsiteX10" fmla="*/ 306239 w 619565"/>
                <a:gd name="connsiteY10" fmla="*/ 623126 h 636577"/>
                <a:gd name="connsiteX11" fmla="*/ 206066 w 619565"/>
                <a:gd name="connsiteY11" fmla="*/ 559357 h 636577"/>
                <a:gd name="connsiteX12" fmla="*/ 110090 w 619565"/>
                <a:gd name="connsiteY12" fmla="*/ 450303 h 636577"/>
                <a:gd name="connsiteX13" fmla="*/ 63595 w 619565"/>
                <a:gd name="connsiteY13" fmla="*/ 357314 h 636577"/>
                <a:gd name="connsiteX14" fmla="*/ 1117 w 619565"/>
                <a:gd name="connsiteY14" fmla="*/ 193936 h 636577"/>
                <a:gd name="connsiteX0" fmla="*/ 1117 w 619565"/>
                <a:gd name="connsiteY0" fmla="*/ 193936 h 636577"/>
                <a:gd name="connsiteX1" fmla="*/ 135193 w 619565"/>
                <a:gd name="connsiteY1" fmla="*/ 28862 h 636577"/>
                <a:gd name="connsiteX2" fmla="*/ 311568 w 619565"/>
                <a:gd name="connsiteY2" fmla="*/ 8602 h 636577"/>
                <a:gd name="connsiteX3" fmla="*/ 415858 w 619565"/>
                <a:gd name="connsiteY3" fmla="*/ 57518 h 636577"/>
                <a:gd name="connsiteX4" fmla="*/ 486166 w 619565"/>
                <a:gd name="connsiteY4" fmla="*/ 186832 h 636577"/>
                <a:gd name="connsiteX5" fmla="*/ 551710 w 619565"/>
                <a:gd name="connsiteY5" fmla="*/ 331080 h 636577"/>
                <a:gd name="connsiteX6" fmla="*/ 611928 w 619565"/>
                <a:gd name="connsiteY6" fmla="*/ 458053 h 636577"/>
                <a:gd name="connsiteX7" fmla="*/ 613785 w 619565"/>
                <a:gd name="connsiteY7" fmla="*/ 551042 h 636577"/>
                <a:gd name="connsiteX8" fmla="*/ 566725 w 619565"/>
                <a:gd name="connsiteY8" fmla="*/ 616587 h 636577"/>
                <a:gd name="connsiteX9" fmla="*/ 482049 w 619565"/>
                <a:gd name="connsiteY9" fmla="*/ 636283 h 636577"/>
                <a:gd name="connsiteX10" fmla="*/ 306239 w 619565"/>
                <a:gd name="connsiteY10" fmla="*/ 623126 h 636577"/>
                <a:gd name="connsiteX11" fmla="*/ 206066 w 619565"/>
                <a:gd name="connsiteY11" fmla="*/ 559357 h 636577"/>
                <a:gd name="connsiteX12" fmla="*/ 133903 w 619565"/>
                <a:gd name="connsiteY12" fmla="*/ 450303 h 636577"/>
                <a:gd name="connsiteX13" fmla="*/ 63595 w 619565"/>
                <a:gd name="connsiteY13" fmla="*/ 357314 h 636577"/>
                <a:gd name="connsiteX14" fmla="*/ 1117 w 619565"/>
                <a:gd name="connsiteY14" fmla="*/ 193936 h 636577"/>
                <a:gd name="connsiteX0" fmla="*/ 1117 w 619565"/>
                <a:gd name="connsiteY0" fmla="*/ 194840 h 637481"/>
                <a:gd name="connsiteX1" fmla="*/ 135193 w 619565"/>
                <a:gd name="connsiteY1" fmla="*/ 29766 h 637481"/>
                <a:gd name="connsiteX2" fmla="*/ 311568 w 619565"/>
                <a:gd name="connsiteY2" fmla="*/ 9506 h 637481"/>
                <a:gd name="connsiteX3" fmla="*/ 401571 w 619565"/>
                <a:gd name="connsiteY3" fmla="*/ 72709 h 637481"/>
                <a:gd name="connsiteX4" fmla="*/ 486166 w 619565"/>
                <a:gd name="connsiteY4" fmla="*/ 187736 h 637481"/>
                <a:gd name="connsiteX5" fmla="*/ 551710 w 619565"/>
                <a:gd name="connsiteY5" fmla="*/ 331984 h 637481"/>
                <a:gd name="connsiteX6" fmla="*/ 611928 w 619565"/>
                <a:gd name="connsiteY6" fmla="*/ 458957 h 637481"/>
                <a:gd name="connsiteX7" fmla="*/ 613785 w 619565"/>
                <a:gd name="connsiteY7" fmla="*/ 551946 h 637481"/>
                <a:gd name="connsiteX8" fmla="*/ 566725 w 619565"/>
                <a:gd name="connsiteY8" fmla="*/ 617491 h 637481"/>
                <a:gd name="connsiteX9" fmla="*/ 482049 w 619565"/>
                <a:gd name="connsiteY9" fmla="*/ 637187 h 637481"/>
                <a:gd name="connsiteX10" fmla="*/ 306239 w 619565"/>
                <a:gd name="connsiteY10" fmla="*/ 624030 h 637481"/>
                <a:gd name="connsiteX11" fmla="*/ 206066 w 619565"/>
                <a:gd name="connsiteY11" fmla="*/ 560261 h 637481"/>
                <a:gd name="connsiteX12" fmla="*/ 133903 w 619565"/>
                <a:gd name="connsiteY12" fmla="*/ 451207 h 637481"/>
                <a:gd name="connsiteX13" fmla="*/ 63595 w 619565"/>
                <a:gd name="connsiteY13" fmla="*/ 358218 h 637481"/>
                <a:gd name="connsiteX14" fmla="*/ 1117 w 619565"/>
                <a:gd name="connsiteY14" fmla="*/ 194840 h 637481"/>
                <a:gd name="connsiteX0" fmla="*/ 1117 w 619565"/>
                <a:gd name="connsiteY0" fmla="*/ 194840 h 637481"/>
                <a:gd name="connsiteX1" fmla="*/ 135193 w 619565"/>
                <a:gd name="connsiteY1" fmla="*/ 29766 h 637481"/>
                <a:gd name="connsiteX2" fmla="*/ 311568 w 619565"/>
                <a:gd name="connsiteY2" fmla="*/ 9506 h 637481"/>
                <a:gd name="connsiteX3" fmla="*/ 401571 w 619565"/>
                <a:gd name="connsiteY3" fmla="*/ 72709 h 637481"/>
                <a:gd name="connsiteX4" fmla="*/ 471878 w 619565"/>
                <a:gd name="connsiteY4" fmla="*/ 187736 h 637481"/>
                <a:gd name="connsiteX5" fmla="*/ 551710 w 619565"/>
                <a:gd name="connsiteY5" fmla="*/ 331984 h 637481"/>
                <a:gd name="connsiteX6" fmla="*/ 611928 w 619565"/>
                <a:gd name="connsiteY6" fmla="*/ 458957 h 637481"/>
                <a:gd name="connsiteX7" fmla="*/ 613785 w 619565"/>
                <a:gd name="connsiteY7" fmla="*/ 551946 h 637481"/>
                <a:gd name="connsiteX8" fmla="*/ 566725 w 619565"/>
                <a:gd name="connsiteY8" fmla="*/ 617491 h 637481"/>
                <a:gd name="connsiteX9" fmla="*/ 482049 w 619565"/>
                <a:gd name="connsiteY9" fmla="*/ 637187 h 637481"/>
                <a:gd name="connsiteX10" fmla="*/ 306239 w 619565"/>
                <a:gd name="connsiteY10" fmla="*/ 624030 h 637481"/>
                <a:gd name="connsiteX11" fmla="*/ 206066 w 619565"/>
                <a:gd name="connsiteY11" fmla="*/ 560261 h 637481"/>
                <a:gd name="connsiteX12" fmla="*/ 133903 w 619565"/>
                <a:gd name="connsiteY12" fmla="*/ 451207 h 637481"/>
                <a:gd name="connsiteX13" fmla="*/ 63595 w 619565"/>
                <a:gd name="connsiteY13" fmla="*/ 358218 h 637481"/>
                <a:gd name="connsiteX14" fmla="*/ 1117 w 619565"/>
                <a:gd name="connsiteY14" fmla="*/ 194840 h 637481"/>
                <a:gd name="connsiteX0" fmla="*/ 0 w 618448"/>
                <a:gd name="connsiteY0" fmla="*/ 194840 h 637481"/>
                <a:gd name="connsiteX1" fmla="*/ 134076 w 618448"/>
                <a:gd name="connsiteY1" fmla="*/ 29766 h 637481"/>
                <a:gd name="connsiteX2" fmla="*/ 310451 w 618448"/>
                <a:gd name="connsiteY2" fmla="*/ 9506 h 637481"/>
                <a:gd name="connsiteX3" fmla="*/ 400454 w 618448"/>
                <a:gd name="connsiteY3" fmla="*/ 72709 h 637481"/>
                <a:gd name="connsiteX4" fmla="*/ 470761 w 618448"/>
                <a:gd name="connsiteY4" fmla="*/ 187736 h 637481"/>
                <a:gd name="connsiteX5" fmla="*/ 550593 w 618448"/>
                <a:gd name="connsiteY5" fmla="*/ 331984 h 637481"/>
                <a:gd name="connsiteX6" fmla="*/ 610811 w 618448"/>
                <a:gd name="connsiteY6" fmla="*/ 458957 h 637481"/>
                <a:gd name="connsiteX7" fmla="*/ 612668 w 618448"/>
                <a:gd name="connsiteY7" fmla="*/ 551946 h 637481"/>
                <a:gd name="connsiteX8" fmla="*/ 565608 w 618448"/>
                <a:gd name="connsiteY8" fmla="*/ 617491 h 637481"/>
                <a:gd name="connsiteX9" fmla="*/ 480932 w 618448"/>
                <a:gd name="connsiteY9" fmla="*/ 637187 h 637481"/>
                <a:gd name="connsiteX10" fmla="*/ 305122 w 618448"/>
                <a:gd name="connsiteY10" fmla="*/ 624030 h 637481"/>
                <a:gd name="connsiteX11" fmla="*/ 204949 w 618448"/>
                <a:gd name="connsiteY11" fmla="*/ 560261 h 637481"/>
                <a:gd name="connsiteX12" fmla="*/ 132786 w 618448"/>
                <a:gd name="connsiteY12" fmla="*/ 451207 h 637481"/>
                <a:gd name="connsiteX13" fmla="*/ 62478 w 618448"/>
                <a:gd name="connsiteY13" fmla="*/ 358218 h 637481"/>
                <a:gd name="connsiteX14" fmla="*/ 0 w 618448"/>
                <a:gd name="connsiteY14" fmla="*/ 194840 h 637481"/>
                <a:gd name="connsiteX0" fmla="*/ 0 w 618448"/>
                <a:gd name="connsiteY0" fmla="*/ 194840 h 637481"/>
                <a:gd name="connsiteX1" fmla="*/ 134076 w 618448"/>
                <a:gd name="connsiteY1" fmla="*/ 29766 h 637481"/>
                <a:gd name="connsiteX2" fmla="*/ 310451 w 618448"/>
                <a:gd name="connsiteY2" fmla="*/ 9506 h 637481"/>
                <a:gd name="connsiteX3" fmla="*/ 400454 w 618448"/>
                <a:gd name="connsiteY3" fmla="*/ 72709 h 637481"/>
                <a:gd name="connsiteX4" fmla="*/ 470761 w 618448"/>
                <a:gd name="connsiteY4" fmla="*/ 187736 h 637481"/>
                <a:gd name="connsiteX5" fmla="*/ 550593 w 618448"/>
                <a:gd name="connsiteY5" fmla="*/ 331984 h 637481"/>
                <a:gd name="connsiteX6" fmla="*/ 610811 w 618448"/>
                <a:gd name="connsiteY6" fmla="*/ 458957 h 637481"/>
                <a:gd name="connsiteX7" fmla="*/ 612668 w 618448"/>
                <a:gd name="connsiteY7" fmla="*/ 551946 h 637481"/>
                <a:gd name="connsiteX8" fmla="*/ 565608 w 618448"/>
                <a:gd name="connsiteY8" fmla="*/ 617491 h 637481"/>
                <a:gd name="connsiteX9" fmla="*/ 480932 w 618448"/>
                <a:gd name="connsiteY9" fmla="*/ 637187 h 637481"/>
                <a:gd name="connsiteX10" fmla="*/ 305122 w 618448"/>
                <a:gd name="connsiteY10" fmla="*/ 624030 h 637481"/>
                <a:gd name="connsiteX11" fmla="*/ 204949 w 618448"/>
                <a:gd name="connsiteY11" fmla="*/ 560261 h 637481"/>
                <a:gd name="connsiteX12" fmla="*/ 132786 w 618448"/>
                <a:gd name="connsiteY12" fmla="*/ 451207 h 637481"/>
                <a:gd name="connsiteX13" fmla="*/ 91053 w 618448"/>
                <a:gd name="connsiteY13" fmla="*/ 343930 h 637481"/>
                <a:gd name="connsiteX14" fmla="*/ 0 w 618448"/>
                <a:gd name="connsiteY14" fmla="*/ 194840 h 637481"/>
                <a:gd name="connsiteX0" fmla="*/ 0 w 618448"/>
                <a:gd name="connsiteY0" fmla="*/ 229703 h 672344"/>
                <a:gd name="connsiteX1" fmla="*/ 95976 w 618448"/>
                <a:gd name="connsiteY1" fmla="*/ 17004 h 672344"/>
                <a:gd name="connsiteX2" fmla="*/ 310451 w 618448"/>
                <a:gd name="connsiteY2" fmla="*/ 44369 h 672344"/>
                <a:gd name="connsiteX3" fmla="*/ 400454 w 618448"/>
                <a:gd name="connsiteY3" fmla="*/ 107572 h 672344"/>
                <a:gd name="connsiteX4" fmla="*/ 470761 w 618448"/>
                <a:gd name="connsiteY4" fmla="*/ 222599 h 672344"/>
                <a:gd name="connsiteX5" fmla="*/ 550593 w 618448"/>
                <a:gd name="connsiteY5" fmla="*/ 366847 h 672344"/>
                <a:gd name="connsiteX6" fmla="*/ 610811 w 618448"/>
                <a:gd name="connsiteY6" fmla="*/ 493820 h 672344"/>
                <a:gd name="connsiteX7" fmla="*/ 612668 w 618448"/>
                <a:gd name="connsiteY7" fmla="*/ 586809 h 672344"/>
                <a:gd name="connsiteX8" fmla="*/ 565608 w 618448"/>
                <a:gd name="connsiteY8" fmla="*/ 652354 h 672344"/>
                <a:gd name="connsiteX9" fmla="*/ 480932 w 618448"/>
                <a:gd name="connsiteY9" fmla="*/ 672050 h 672344"/>
                <a:gd name="connsiteX10" fmla="*/ 305122 w 618448"/>
                <a:gd name="connsiteY10" fmla="*/ 658893 h 672344"/>
                <a:gd name="connsiteX11" fmla="*/ 204949 w 618448"/>
                <a:gd name="connsiteY11" fmla="*/ 595124 h 672344"/>
                <a:gd name="connsiteX12" fmla="*/ 132786 w 618448"/>
                <a:gd name="connsiteY12" fmla="*/ 486070 h 672344"/>
                <a:gd name="connsiteX13" fmla="*/ 91053 w 618448"/>
                <a:gd name="connsiteY13" fmla="*/ 378793 h 672344"/>
                <a:gd name="connsiteX14" fmla="*/ 0 w 618448"/>
                <a:gd name="connsiteY14" fmla="*/ 229703 h 672344"/>
                <a:gd name="connsiteX0" fmla="*/ 0 w 618448"/>
                <a:gd name="connsiteY0" fmla="*/ 212719 h 655360"/>
                <a:gd name="connsiteX1" fmla="*/ 95976 w 618448"/>
                <a:gd name="connsiteY1" fmla="*/ 20 h 655360"/>
                <a:gd name="connsiteX2" fmla="*/ 310451 w 618448"/>
                <a:gd name="connsiteY2" fmla="*/ 27385 h 655360"/>
                <a:gd name="connsiteX3" fmla="*/ 400454 w 618448"/>
                <a:gd name="connsiteY3" fmla="*/ 90588 h 655360"/>
                <a:gd name="connsiteX4" fmla="*/ 470761 w 618448"/>
                <a:gd name="connsiteY4" fmla="*/ 205615 h 655360"/>
                <a:gd name="connsiteX5" fmla="*/ 550593 w 618448"/>
                <a:gd name="connsiteY5" fmla="*/ 349863 h 655360"/>
                <a:gd name="connsiteX6" fmla="*/ 610811 w 618448"/>
                <a:gd name="connsiteY6" fmla="*/ 476836 h 655360"/>
                <a:gd name="connsiteX7" fmla="*/ 612668 w 618448"/>
                <a:gd name="connsiteY7" fmla="*/ 569825 h 655360"/>
                <a:gd name="connsiteX8" fmla="*/ 565608 w 618448"/>
                <a:gd name="connsiteY8" fmla="*/ 635370 h 655360"/>
                <a:gd name="connsiteX9" fmla="*/ 480932 w 618448"/>
                <a:gd name="connsiteY9" fmla="*/ 655066 h 655360"/>
                <a:gd name="connsiteX10" fmla="*/ 305122 w 618448"/>
                <a:gd name="connsiteY10" fmla="*/ 641909 h 655360"/>
                <a:gd name="connsiteX11" fmla="*/ 204949 w 618448"/>
                <a:gd name="connsiteY11" fmla="*/ 578140 h 655360"/>
                <a:gd name="connsiteX12" fmla="*/ 132786 w 618448"/>
                <a:gd name="connsiteY12" fmla="*/ 469086 h 655360"/>
                <a:gd name="connsiteX13" fmla="*/ 91053 w 618448"/>
                <a:gd name="connsiteY13" fmla="*/ 361809 h 655360"/>
                <a:gd name="connsiteX14" fmla="*/ 0 w 618448"/>
                <a:gd name="connsiteY14" fmla="*/ 212719 h 655360"/>
                <a:gd name="connsiteX0" fmla="*/ 0 w 604160"/>
                <a:gd name="connsiteY0" fmla="*/ 223578 h 666219"/>
                <a:gd name="connsiteX1" fmla="*/ 81688 w 604160"/>
                <a:gd name="connsiteY1" fmla="*/ 10879 h 666219"/>
                <a:gd name="connsiteX2" fmla="*/ 296163 w 604160"/>
                <a:gd name="connsiteY2" fmla="*/ 38244 h 666219"/>
                <a:gd name="connsiteX3" fmla="*/ 386166 w 604160"/>
                <a:gd name="connsiteY3" fmla="*/ 101447 h 666219"/>
                <a:gd name="connsiteX4" fmla="*/ 456473 w 604160"/>
                <a:gd name="connsiteY4" fmla="*/ 216474 h 666219"/>
                <a:gd name="connsiteX5" fmla="*/ 536305 w 604160"/>
                <a:gd name="connsiteY5" fmla="*/ 360722 h 666219"/>
                <a:gd name="connsiteX6" fmla="*/ 596523 w 604160"/>
                <a:gd name="connsiteY6" fmla="*/ 487695 h 666219"/>
                <a:gd name="connsiteX7" fmla="*/ 598380 w 604160"/>
                <a:gd name="connsiteY7" fmla="*/ 580684 h 666219"/>
                <a:gd name="connsiteX8" fmla="*/ 551320 w 604160"/>
                <a:gd name="connsiteY8" fmla="*/ 646229 h 666219"/>
                <a:gd name="connsiteX9" fmla="*/ 466644 w 604160"/>
                <a:gd name="connsiteY9" fmla="*/ 665925 h 666219"/>
                <a:gd name="connsiteX10" fmla="*/ 290834 w 604160"/>
                <a:gd name="connsiteY10" fmla="*/ 652768 h 666219"/>
                <a:gd name="connsiteX11" fmla="*/ 190661 w 604160"/>
                <a:gd name="connsiteY11" fmla="*/ 588999 h 666219"/>
                <a:gd name="connsiteX12" fmla="*/ 118498 w 604160"/>
                <a:gd name="connsiteY12" fmla="*/ 479945 h 666219"/>
                <a:gd name="connsiteX13" fmla="*/ 76765 w 604160"/>
                <a:gd name="connsiteY13" fmla="*/ 372668 h 666219"/>
                <a:gd name="connsiteX14" fmla="*/ 0 w 604160"/>
                <a:gd name="connsiteY14" fmla="*/ 223578 h 666219"/>
                <a:gd name="connsiteX0" fmla="*/ 0 w 604160"/>
                <a:gd name="connsiteY0" fmla="*/ 218751 h 661392"/>
                <a:gd name="connsiteX1" fmla="*/ 81688 w 604160"/>
                <a:gd name="connsiteY1" fmla="*/ 6052 h 661392"/>
                <a:gd name="connsiteX2" fmla="*/ 296163 w 604160"/>
                <a:gd name="connsiteY2" fmla="*/ 33417 h 661392"/>
                <a:gd name="connsiteX3" fmla="*/ 386166 w 604160"/>
                <a:gd name="connsiteY3" fmla="*/ 96620 h 661392"/>
                <a:gd name="connsiteX4" fmla="*/ 456473 w 604160"/>
                <a:gd name="connsiteY4" fmla="*/ 211647 h 661392"/>
                <a:gd name="connsiteX5" fmla="*/ 536305 w 604160"/>
                <a:gd name="connsiteY5" fmla="*/ 355895 h 661392"/>
                <a:gd name="connsiteX6" fmla="*/ 596523 w 604160"/>
                <a:gd name="connsiteY6" fmla="*/ 482868 h 661392"/>
                <a:gd name="connsiteX7" fmla="*/ 598380 w 604160"/>
                <a:gd name="connsiteY7" fmla="*/ 575857 h 661392"/>
                <a:gd name="connsiteX8" fmla="*/ 551320 w 604160"/>
                <a:gd name="connsiteY8" fmla="*/ 641402 h 661392"/>
                <a:gd name="connsiteX9" fmla="*/ 466644 w 604160"/>
                <a:gd name="connsiteY9" fmla="*/ 661098 h 661392"/>
                <a:gd name="connsiteX10" fmla="*/ 290834 w 604160"/>
                <a:gd name="connsiteY10" fmla="*/ 647941 h 661392"/>
                <a:gd name="connsiteX11" fmla="*/ 190661 w 604160"/>
                <a:gd name="connsiteY11" fmla="*/ 584172 h 661392"/>
                <a:gd name="connsiteX12" fmla="*/ 118498 w 604160"/>
                <a:gd name="connsiteY12" fmla="*/ 475118 h 661392"/>
                <a:gd name="connsiteX13" fmla="*/ 76765 w 604160"/>
                <a:gd name="connsiteY13" fmla="*/ 367841 h 661392"/>
                <a:gd name="connsiteX14" fmla="*/ 0 w 604160"/>
                <a:gd name="connsiteY14" fmla="*/ 218751 h 661392"/>
                <a:gd name="connsiteX0" fmla="*/ 0 w 604160"/>
                <a:gd name="connsiteY0" fmla="*/ 225333 h 667974"/>
                <a:gd name="connsiteX1" fmla="*/ 81688 w 604160"/>
                <a:gd name="connsiteY1" fmla="*/ 12634 h 667974"/>
                <a:gd name="connsiteX2" fmla="*/ 296163 w 604160"/>
                <a:gd name="connsiteY2" fmla="*/ 39999 h 667974"/>
                <a:gd name="connsiteX3" fmla="*/ 386166 w 604160"/>
                <a:gd name="connsiteY3" fmla="*/ 103202 h 667974"/>
                <a:gd name="connsiteX4" fmla="*/ 456473 w 604160"/>
                <a:gd name="connsiteY4" fmla="*/ 218229 h 667974"/>
                <a:gd name="connsiteX5" fmla="*/ 536305 w 604160"/>
                <a:gd name="connsiteY5" fmla="*/ 362477 h 667974"/>
                <a:gd name="connsiteX6" fmla="*/ 596523 w 604160"/>
                <a:gd name="connsiteY6" fmla="*/ 489450 h 667974"/>
                <a:gd name="connsiteX7" fmla="*/ 598380 w 604160"/>
                <a:gd name="connsiteY7" fmla="*/ 582439 h 667974"/>
                <a:gd name="connsiteX8" fmla="*/ 551320 w 604160"/>
                <a:gd name="connsiteY8" fmla="*/ 647984 h 667974"/>
                <a:gd name="connsiteX9" fmla="*/ 466644 w 604160"/>
                <a:gd name="connsiteY9" fmla="*/ 667680 h 667974"/>
                <a:gd name="connsiteX10" fmla="*/ 290834 w 604160"/>
                <a:gd name="connsiteY10" fmla="*/ 654523 h 667974"/>
                <a:gd name="connsiteX11" fmla="*/ 190661 w 604160"/>
                <a:gd name="connsiteY11" fmla="*/ 590754 h 667974"/>
                <a:gd name="connsiteX12" fmla="*/ 118498 w 604160"/>
                <a:gd name="connsiteY12" fmla="*/ 481700 h 667974"/>
                <a:gd name="connsiteX13" fmla="*/ 76765 w 604160"/>
                <a:gd name="connsiteY13" fmla="*/ 374423 h 667974"/>
                <a:gd name="connsiteX14" fmla="*/ 0 w 604160"/>
                <a:gd name="connsiteY14" fmla="*/ 225333 h 667974"/>
                <a:gd name="connsiteX0" fmla="*/ 0 w 604160"/>
                <a:gd name="connsiteY0" fmla="*/ 220238 h 662879"/>
                <a:gd name="connsiteX1" fmla="*/ 81688 w 604160"/>
                <a:gd name="connsiteY1" fmla="*/ 7539 h 662879"/>
                <a:gd name="connsiteX2" fmla="*/ 296163 w 604160"/>
                <a:gd name="connsiteY2" fmla="*/ 34904 h 662879"/>
                <a:gd name="connsiteX3" fmla="*/ 386166 w 604160"/>
                <a:gd name="connsiteY3" fmla="*/ 98107 h 662879"/>
                <a:gd name="connsiteX4" fmla="*/ 456473 w 604160"/>
                <a:gd name="connsiteY4" fmla="*/ 213134 h 662879"/>
                <a:gd name="connsiteX5" fmla="*/ 536305 w 604160"/>
                <a:gd name="connsiteY5" fmla="*/ 357382 h 662879"/>
                <a:gd name="connsiteX6" fmla="*/ 596523 w 604160"/>
                <a:gd name="connsiteY6" fmla="*/ 484355 h 662879"/>
                <a:gd name="connsiteX7" fmla="*/ 598380 w 604160"/>
                <a:gd name="connsiteY7" fmla="*/ 577344 h 662879"/>
                <a:gd name="connsiteX8" fmla="*/ 551320 w 604160"/>
                <a:gd name="connsiteY8" fmla="*/ 642889 h 662879"/>
                <a:gd name="connsiteX9" fmla="*/ 466644 w 604160"/>
                <a:gd name="connsiteY9" fmla="*/ 662585 h 662879"/>
                <a:gd name="connsiteX10" fmla="*/ 290834 w 604160"/>
                <a:gd name="connsiteY10" fmla="*/ 649428 h 662879"/>
                <a:gd name="connsiteX11" fmla="*/ 190661 w 604160"/>
                <a:gd name="connsiteY11" fmla="*/ 585659 h 662879"/>
                <a:gd name="connsiteX12" fmla="*/ 118498 w 604160"/>
                <a:gd name="connsiteY12" fmla="*/ 476605 h 662879"/>
                <a:gd name="connsiteX13" fmla="*/ 76765 w 604160"/>
                <a:gd name="connsiteY13" fmla="*/ 369328 h 662879"/>
                <a:gd name="connsiteX14" fmla="*/ 0 w 604160"/>
                <a:gd name="connsiteY14" fmla="*/ 220238 h 662879"/>
                <a:gd name="connsiteX0" fmla="*/ 0 w 604160"/>
                <a:gd name="connsiteY0" fmla="*/ 220238 h 662879"/>
                <a:gd name="connsiteX1" fmla="*/ 81688 w 604160"/>
                <a:gd name="connsiteY1" fmla="*/ 7539 h 662879"/>
                <a:gd name="connsiteX2" fmla="*/ 296163 w 604160"/>
                <a:gd name="connsiteY2" fmla="*/ 34904 h 662879"/>
                <a:gd name="connsiteX3" fmla="*/ 386166 w 604160"/>
                <a:gd name="connsiteY3" fmla="*/ 98107 h 662879"/>
                <a:gd name="connsiteX4" fmla="*/ 456473 w 604160"/>
                <a:gd name="connsiteY4" fmla="*/ 213134 h 662879"/>
                <a:gd name="connsiteX5" fmla="*/ 536305 w 604160"/>
                <a:gd name="connsiteY5" fmla="*/ 357382 h 662879"/>
                <a:gd name="connsiteX6" fmla="*/ 596523 w 604160"/>
                <a:gd name="connsiteY6" fmla="*/ 484355 h 662879"/>
                <a:gd name="connsiteX7" fmla="*/ 598380 w 604160"/>
                <a:gd name="connsiteY7" fmla="*/ 577344 h 662879"/>
                <a:gd name="connsiteX8" fmla="*/ 551320 w 604160"/>
                <a:gd name="connsiteY8" fmla="*/ 642889 h 662879"/>
                <a:gd name="connsiteX9" fmla="*/ 466644 w 604160"/>
                <a:gd name="connsiteY9" fmla="*/ 662585 h 662879"/>
                <a:gd name="connsiteX10" fmla="*/ 290834 w 604160"/>
                <a:gd name="connsiteY10" fmla="*/ 649428 h 662879"/>
                <a:gd name="connsiteX11" fmla="*/ 190661 w 604160"/>
                <a:gd name="connsiteY11" fmla="*/ 585659 h 662879"/>
                <a:gd name="connsiteX12" fmla="*/ 118498 w 604160"/>
                <a:gd name="connsiteY12" fmla="*/ 476605 h 662879"/>
                <a:gd name="connsiteX13" fmla="*/ 76765 w 604160"/>
                <a:gd name="connsiteY13" fmla="*/ 369328 h 662879"/>
                <a:gd name="connsiteX14" fmla="*/ 0 w 604160"/>
                <a:gd name="connsiteY14" fmla="*/ 220238 h 66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160" h="662879">
                  <a:moveTo>
                    <a:pt x="0" y="220238"/>
                  </a:moveTo>
                  <a:cubicBezTo>
                    <a:pt x="7170" y="98821"/>
                    <a:pt x="-20060" y="43190"/>
                    <a:pt x="81688" y="7539"/>
                  </a:cubicBezTo>
                  <a:cubicBezTo>
                    <a:pt x="136641" y="-11716"/>
                    <a:pt x="211109" y="9010"/>
                    <a:pt x="296163" y="34904"/>
                  </a:cubicBezTo>
                  <a:cubicBezTo>
                    <a:pt x="359611" y="54220"/>
                    <a:pt x="352304" y="54114"/>
                    <a:pt x="386166" y="98107"/>
                  </a:cubicBezTo>
                  <a:cubicBezTo>
                    <a:pt x="415266" y="127812"/>
                    <a:pt x="430656" y="172303"/>
                    <a:pt x="456473" y="213134"/>
                  </a:cubicBezTo>
                  <a:cubicBezTo>
                    <a:pt x="482290" y="253965"/>
                    <a:pt x="512963" y="312179"/>
                    <a:pt x="536305" y="357382"/>
                  </a:cubicBezTo>
                  <a:cubicBezTo>
                    <a:pt x="559647" y="402585"/>
                    <a:pt x="586177" y="447695"/>
                    <a:pt x="596523" y="484355"/>
                  </a:cubicBezTo>
                  <a:cubicBezTo>
                    <a:pt x="606869" y="521015"/>
                    <a:pt x="605914" y="550922"/>
                    <a:pt x="598380" y="577344"/>
                  </a:cubicBezTo>
                  <a:cubicBezTo>
                    <a:pt x="590846" y="603766"/>
                    <a:pt x="573276" y="628682"/>
                    <a:pt x="551320" y="642889"/>
                  </a:cubicBezTo>
                  <a:cubicBezTo>
                    <a:pt x="529364" y="657096"/>
                    <a:pt x="510058" y="661495"/>
                    <a:pt x="466644" y="662585"/>
                  </a:cubicBezTo>
                  <a:cubicBezTo>
                    <a:pt x="423230" y="663675"/>
                    <a:pt x="336831" y="662249"/>
                    <a:pt x="290834" y="649428"/>
                  </a:cubicBezTo>
                  <a:cubicBezTo>
                    <a:pt x="244837" y="636607"/>
                    <a:pt x="219384" y="614463"/>
                    <a:pt x="190661" y="585659"/>
                  </a:cubicBezTo>
                  <a:cubicBezTo>
                    <a:pt x="161938" y="556855"/>
                    <a:pt x="137481" y="512660"/>
                    <a:pt x="118498" y="476605"/>
                  </a:cubicBezTo>
                  <a:cubicBezTo>
                    <a:pt x="99515" y="440550"/>
                    <a:pt x="125601" y="452711"/>
                    <a:pt x="76765" y="369328"/>
                  </a:cubicBezTo>
                  <a:cubicBezTo>
                    <a:pt x="35194" y="295361"/>
                    <a:pt x="40455" y="341655"/>
                    <a:pt x="0" y="220238"/>
                  </a:cubicBezTo>
                  <a:close/>
                </a:path>
              </a:pathLst>
            </a:custGeom>
            <a:solidFill>
              <a:srgbClr val="C6D9F1">
                <a:alpha val="5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7523257" y="1909261"/>
              <a:ext cx="1018" cy="38728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8077200" y="1708755"/>
            <a:ext cx="942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Sierra Nevada,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Shasta, and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Coast Ranges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(white bars)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 flipH="1">
            <a:off x="7803961" y="1885709"/>
            <a:ext cx="349439" cy="1484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877555" y="526598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Hawaii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539181" y="4929753"/>
            <a:ext cx="3467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 smtClean="0">
                <a:solidFill>
                  <a:prstClr val="black"/>
                </a:solidFill>
              </a:rPr>
              <a:t>SSM/I satellite observations of IWV showing a strong atmospheric river on 12 Dec 2010 </a:t>
            </a:r>
            <a:r>
              <a:rPr lang="en-US" sz="1200" b="1" i="1" dirty="0" smtClean="0">
                <a:solidFill>
                  <a:prstClr val="black"/>
                </a:solidFill>
              </a:rPr>
              <a:t>(from Ralph and </a:t>
            </a:r>
            <a:r>
              <a:rPr lang="en-US" sz="1200" b="1" i="1" dirty="0" err="1" smtClean="0">
                <a:solidFill>
                  <a:prstClr val="black"/>
                </a:solidFill>
              </a:rPr>
              <a:t>Dettinger</a:t>
            </a:r>
            <a:r>
              <a:rPr lang="en-US" sz="1200" b="1" i="1" dirty="0" smtClean="0">
                <a:solidFill>
                  <a:prstClr val="black"/>
                </a:solidFill>
              </a:rPr>
              <a:t> BAMS 2012)</a:t>
            </a:r>
            <a:endParaRPr lang="en-US" sz="1200" b="1" i="1" dirty="0">
              <a:solidFill>
                <a:prstClr val="black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197227" y="337811"/>
            <a:ext cx="31223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 err="1" smtClean="0">
                <a:solidFill>
                  <a:prstClr val="black"/>
                </a:solidFill>
              </a:rPr>
              <a:t>CalWater</a:t>
            </a:r>
            <a:r>
              <a:rPr lang="en-US" dirty="0" smtClean="0">
                <a:solidFill>
                  <a:prstClr val="black"/>
                </a:solidFill>
              </a:rPr>
              <a:t> 2</a:t>
            </a: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Experimental Design Schematic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001000" y="27432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Operations bases</a:t>
            </a:r>
          </a:p>
          <a:p>
            <a:pPr marL="171450" indent="-171450" defTabSz="457200">
              <a:buFontTx/>
              <a:buChar char="-"/>
            </a:pPr>
            <a:r>
              <a:rPr lang="en-US" sz="1000" dirty="0" smtClean="0">
                <a:solidFill>
                  <a:prstClr val="black"/>
                </a:solidFill>
              </a:rPr>
              <a:t>Global Hawk, DC-8 (NASA Dryden)</a:t>
            </a:r>
          </a:p>
          <a:p>
            <a:pPr marL="171450" indent="-171450" defTabSz="457200">
              <a:buFontTx/>
              <a:buChar char="-"/>
            </a:pPr>
            <a:r>
              <a:rPr lang="en-US" sz="1000" dirty="0" smtClean="0">
                <a:solidFill>
                  <a:prstClr val="black"/>
                </a:solidFill>
              </a:rPr>
              <a:t>P-3B, G-1 (Monterey)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flipH="1" flipV="1">
            <a:off x="8077200" y="2590800"/>
            <a:ext cx="325872" cy="1109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1219200" y="4856202"/>
            <a:ext cx="13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b="1" dirty="0" smtClean="0">
                <a:solidFill>
                  <a:prstClr val="black"/>
                </a:solidFill>
              </a:rPr>
              <a:t>Operations base</a:t>
            </a:r>
          </a:p>
          <a:p>
            <a:pPr marL="91440" indent="-91440" defTabSz="457200">
              <a:buFontTx/>
              <a:buChar char="-"/>
            </a:pPr>
            <a:r>
              <a:rPr lang="en-US" sz="1000" b="1" dirty="0" smtClean="0">
                <a:solidFill>
                  <a:prstClr val="black"/>
                </a:solidFill>
              </a:rPr>
              <a:t>DC-8</a:t>
            </a:r>
            <a:r>
              <a:rPr lang="en-US" sz="1000" b="1" dirty="0">
                <a:solidFill>
                  <a:prstClr val="black"/>
                </a:solidFill>
              </a:rPr>
              <a:t> </a:t>
            </a:r>
            <a:r>
              <a:rPr lang="en-US" sz="1000" b="1" dirty="0" smtClean="0">
                <a:solidFill>
                  <a:prstClr val="black"/>
                </a:solidFill>
              </a:rPr>
              <a:t>(</a:t>
            </a:r>
            <a:r>
              <a:rPr lang="en-US" sz="1000" b="1" dirty="0" err="1" smtClean="0">
                <a:solidFill>
                  <a:prstClr val="black"/>
                </a:solidFill>
              </a:rPr>
              <a:t>HawaiI</a:t>
            </a:r>
            <a:r>
              <a:rPr lang="en-US" sz="1000" b="1" dirty="0" smtClean="0">
                <a:solidFill>
                  <a:prstClr val="black"/>
                </a:solidFill>
              </a:rPr>
              <a:t>)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125" name="Freeform 124"/>
          <p:cNvSpPr/>
          <p:nvPr/>
        </p:nvSpPr>
        <p:spPr>
          <a:xfrm>
            <a:off x="1188275" y="2325633"/>
            <a:ext cx="4711294" cy="1709659"/>
          </a:xfrm>
          <a:custGeom>
            <a:avLst/>
            <a:gdLst>
              <a:gd name="connsiteX0" fmla="*/ 71025 w 6452903"/>
              <a:gd name="connsiteY0" fmla="*/ 546540 h 2323146"/>
              <a:gd name="connsiteX1" fmla="*/ 1343233 w 6452903"/>
              <a:gd name="connsiteY1" fmla="*/ 1103131 h 2323146"/>
              <a:gd name="connsiteX2" fmla="*/ 2853981 w 6452903"/>
              <a:gd name="connsiteY2" fmla="*/ 1079277 h 2323146"/>
              <a:gd name="connsiteX3" fmla="*/ 4738440 w 6452903"/>
              <a:gd name="connsiteY3" fmla="*/ 474978 h 2323146"/>
              <a:gd name="connsiteX4" fmla="*/ 5644889 w 6452903"/>
              <a:gd name="connsiteY4" fmla="*/ 21754 h 2323146"/>
              <a:gd name="connsiteX5" fmla="*/ 6392312 w 6452903"/>
              <a:gd name="connsiteY5" fmla="*/ 172828 h 2323146"/>
              <a:gd name="connsiteX6" fmla="*/ 6288945 w 6452903"/>
              <a:gd name="connsiteY6" fmla="*/ 1039521 h 2323146"/>
              <a:gd name="connsiteX7" fmla="*/ 5342740 w 6452903"/>
              <a:gd name="connsiteY7" fmla="*/ 1556355 h 2323146"/>
              <a:gd name="connsiteX8" fmla="*/ 3641160 w 6452903"/>
              <a:gd name="connsiteY8" fmla="*/ 2184508 h 2323146"/>
              <a:gd name="connsiteX9" fmla="*/ 1677188 w 6452903"/>
              <a:gd name="connsiteY9" fmla="*/ 2295827 h 2323146"/>
              <a:gd name="connsiteX10" fmla="*/ 31268 w 6452903"/>
              <a:gd name="connsiteY10" fmla="*/ 1802846 h 2323146"/>
              <a:gd name="connsiteX11" fmla="*/ 556054 w 6452903"/>
              <a:gd name="connsiteY11" fmla="*/ 832787 h 2323146"/>
              <a:gd name="connsiteX12" fmla="*/ 556054 w 6452903"/>
              <a:gd name="connsiteY12" fmla="*/ 832787 h 2323146"/>
              <a:gd name="connsiteX13" fmla="*/ 333418 w 6452903"/>
              <a:gd name="connsiteY13" fmla="*/ 681712 h 2323146"/>
              <a:gd name="connsiteX14" fmla="*/ 468590 w 6452903"/>
              <a:gd name="connsiteY14" fmla="*/ 960007 h 2323146"/>
              <a:gd name="connsiteX15" fmla="*/ 476541 w 6452903"/>
              <a:gd name="connsiteY15" fmla="*/ 975910 h 2323146"/>
              <a:gd name="connsiteX16" fmla="*/ 476541 w 6452903"/>
              <a:gd name="connsiteY16" fmla="*/ 975910 h 2323146"/>
              <a:gd name="connsiteX17" fmla="*/ 476541 w 6452903"/>
              <a:gd name="connsiteY17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556054 w 6452903"/>
              <a:gd name="connsiteY11" fmla="*/ 832787 h 2323146"/>
              <a:gd name="connsiteX12" fmla="*/ 333418 w 6452903"/>
              <a:gd name="connsiteY12" fmla="*/ 681712 h 2323146"/>
              <a:gd name="connsiteX13" fmla="*/ 468590 w 6452903"/>
              <a:gd name="connsiteY13" fmla="*/ 960007 h 2323146"/>
              <a:gd name="connsiteX14" fmla="*/ 476541 w 6452903"/>
              <a:gd name="connsiteY14" fmla="*/ 975910 h 2323146"/>
              <a:gd name="connsiteX15" fmla="*/ 476541 w 6452903"/>
              <a:gd name="connsiteY15" fmla="*/ 975910 h 2323146"/>
              <a:gd name="connsiteX16" fmla="*/ 476541 w 6452903"/>
              <a:gd name="connsiteY16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556054 w 6452903"/>
              <a:gd name="connsiteY11" fmla="*/ 832787 h 2323146"/>
              <a:gd name="connsiteX12" fmla="*/ 468590 w 6452903"/>
              <a:gd name="connsiteY12" fmla="*/ 960007 h 2323146"/>
              <a:gd name="connsiteX13" fmla="*/ 476541 w 6452903"/>
              <a:gd name="connsiteY13" fmla="*/ 975910 h 2323146"/>
              <a:gd name="connsiteX14" fmla="*/ 476541 w 6452903"/>
              <a:gd name="connsiteY14" fmla="*/ 975910 h 2323146"/>
              <a:gd name="connsiteX15" fmla="*/ 476541 w 6452903"/>
              <a:gd name="connsiteY15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68590 w 6452903"/>
              <a:gd name="connsiteY11" fmla="*/ 960007 h 2323146"/>
              <a:gd name="connsiteX12" fmla="*/ 476541 w 6452903"/>
              <a:gd name="connsiteY12" fmla="*/ 975910 h 2323146"/>
              <a:gd name="connsiteX13" fmla="*/ 476541 w 6452903"/>
              <a:gd name="connsiteY13" fmla="*/ 975910 h 2323146"/>
              <a:gd name="connsiteX14" fmla="*/ 476541 w 6452903"/>
              <a:gd name="connsiteY14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76541 w 6452903"/>
              <a:gd name="connsiteY11" fmla="*/ 975910 h 2323146"/>
              <a:gd name="connsiteX12" fmla="*/ 476541 w 6452903"/>
              <a:gd name="connsiteY12" fmla="*/ 975910 h 2323146"/>
              <a:gd name="connsiteX13" fmla="*/ 476541 w 6452903"/>
              <a:gd name="connsiteY13" fmla="*/ 967959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76541 w 6452903"/>
              <a:gd name="connsiteY11" fmla="*/ 975910 h 2323146"/>
              <a:gd name="connsiteX12" fmla="*/ 476541 w 6452903"/>
              <a:gd name="connsiteY12" fmla="*/ 975910 h 2323146"/>
              <a:gd name="connsiteX0" fmla="*/ 1343233 w 6452903"/>
              <a:gd name="connsiteY0" fmla="*/ 1103131 h 2323146"/>
              <a:gd name="connsiteX1" fmla="*/ 2853981 w 6452903"/>
              <a:gd name="connsiteY1" fmla="*/ 1079277 h 2323146"/>
              <a:gd name="connsiteX2" fmla="*/ 4738440 w 6452903"/>
              <a:gd name="connsiteY2" fmla="*/ 474978 h 2323146"/>
              <a:gd name="connsiteX3" fmla="*/ 5644889 w 6452903"/>
              <a:gd name="connsiteY3" fmla="*/ 21754 h 2323146"/>
              <a:gd name="connsiteX4" fmla="*/ 6392312 w 6452903"/>
              <a:gd name="connsiteY4" fmla="*/ 172828 h 2323146"/>
              <a:gd name="connsiteX5" fmla="*/ 6288945 w 6452903"/>
              <a:gd name="connsiteY5" fmla="*/ 1039521 h 2323146"/>
              <a:gd name="connsiteX6" fmla="*/ 5342740 w 6452903"/>
              <a:gd name="connsiteY6" fmla="*/ 1556355 h 2323146"/>
              <a:gd name="connsiteX7" fmla="*/ 3641160 w 6452903"/>
              <a:gd name="connsiteY7" fmla="*/ 2184508 h 2323146"/>
              <a:gd name="connsiteX8" fmla="*/ 1677188 w 6452903"/>
              <a:gd name="connsiteY8" fmla="*/ 2295827 h 2323146"/>
              <a:gd name="connsiteX9" fmla="*/ 31268 w 6452903"/>
              <a:gd name="connsiteY9" fmla="*/ 1802846 h 2323146"/>
              <a:gd name="connsiteX10" fmla="*/ 556054 w 6452903"/>
              <a:gd name="connsiteY10" fmla="*/ 832787 h 2323146"/>
              <a:gd name="connsiteX11" fmla="*/ 476541 w 6452903"/>
              <a:gd name="connsiteY11" fmla="*/ 975910 h 2323146"/>
              <a:gd name="connsiteX0" fmla="*/ 1355300 w 6464970"/>
              <a:gd name="connsiteY0" fmla="*/ 1103131 h 2323146"/>
              <a:gd name="connsiteX1" fmla="*/ 2866048 w 6464970"/>
              <a:gd name="connsiteY1" fmla="*/ 1079277 h 2323146"/>
              <a:gd name="connsiteX2" fmla="*/ 4750507 w 6464970"/>
              <a:gd name="connsiteY2" fmla="*/ 474978 h 2323146"/>
              <a:gd name="connsiteX3" fmla="*/ 5656956 w 6464970"/>
              <a:gd name="connsiteY3" fmla="*/ 21754 h 2323146"/>
              <a:gd name="connsiteX4" fmla="*/ 6404379 w 6464970"/>
              <a:gd name="connsiteY4" fmla="*/ 172828 h 2323146"/>
              <a:gd name="connsiteX5" fmla="*/ 6301012 w 6464970"/>
              <a:gd name="connsiteY5" fmla="*/ 1039521 h 2323146"/>
              <a:gd name="connsiteX6" fmla="*/ 5354807 w 6464970"/>
              <a:gd name="connsiteY6" fmla="*/ 1556355 h 2323146"/>
              <a:gd name="connsiteX7" fmla="*/ 3653227 w 6464970"/>
              <a:gd name="connsiteY7" fmla="*/ 2184508 h 2323146"/>
              <a:gd name="connsiteX8" fmla="*/ 1689255 w 6464970"/>
              <a:gd name="connsiteY8" fmla="*/ 2295827 h 2323146"/>
              <a:gd name="connsiteX9" fmla="*/ 43335 w 6464970"/>
              <a:gd name="connsiteY9" fmla="*/ 1802846 h 2323146"/>
              <a:gd name="connsiteX10" fmla="*/ 488608 w 6464970"/>
              <a:gd name="connsiteY10" fmla="*/ 975910 h 2323146"/>
              <a:gd name="connsiteX0" fmla="*/ 1313829 w 6423499"/>
              <a:gd name="connsiteY0" fmla="*/ 1103131 h 2323146"/>
              <a:gd name="connsiteX1" fmla="*/ 2824577 w 6423499"/>
              <a:gd name="connsiteY1" fmla="*/ 1079277 h 2323146"/>
              <a:gd name="connsiteX2" fmla="*/ 4709036 w 6423499"/>
              <a:gd name="connsiteY2" fmla="*/ 474978 h 2323146"/>
              <a:gd name="connsiteX3" fmla="*/ 5615485 w 6423499"/>
              <a:gd name="connsiteY3" fmla="*/ 21754 h 2323146"/>
              <a:gd name="connsiteX4" fmla="*/ 6362908 w 6423499"/>
              <a:gd name="connsiteY4" fmla="*/ 172828 h 2323146"/>
              <a:gd name="connsiteX5" fmla="*/ 6259541 w 6423499"/>
              <a:gd name="connsiteY5" fmla="*/ 1039521 h 2323146"/>
              <a:gd name="connsiteX6" fmla="*/ 5313336 w 6423499"/>
              <a:gd name="connsiteY6" fmla="*/ 1556355 h 2323146"/>
              <a:gd name="connsiteX7" fmla="*/ 3611756 w 6423499"/>
              <a:gd name="connsiteY7" fmla="*/ 2184508 h 2323146"/>
              <a:gd name="connsiteX8" fmla="*/ 1647784 w 6423499"/>
              <a:gd name="connsiteY8" fmla="*/ 2295827 h 2323146"/>
              <a:gd name="connsiteX9" fmla="*/ 1864 w 6423499"/>
              <a:gd name="connsiteY9" fmla="*/ 1802846 h 2323146"/>
              <a:gd name="connsiteX10" fmla="*/ 1305878 w 6423499"/>
              <a:gd name="connsiteY10" fmla="*/ 1103131 h 2323146"/>
              <a:gd name="connsiteX0" fmla="*/ 1316577 w 6426247"/>
              <a:gd name="connsiteY0" fmla="*/ 1103131 h 2323146"/>
              <a:gd name="connsiteX1" fmla="*/ 2827325 w 6426247"/>
              <a:gd name="connsiteY1" fmla="*/ 1079277 h 2323146"/>
              <a:gd name="connsiteX2" fmla="*/ 4711784 w 6426247"/>
              <a:gd name="connsiteY2" fmla="*/ 474978 h 2323146"/>
              <a:gd name="connsiteX3" fmla="*/ 5618233 w 6426247"/>
              <a:gd name="connsiteY3" fmla="*/ 21754 h 2323146"/>
              <a:gd name="connsiteX4" fmla="*/ 6365656 w 6426247"/>
              <a:gd name="connsiteY4" fmla="*/ 172828 h 2323146"/>
              <a:gd name="connsiteX5" fmla="*/ 6262289 w 6426247"/>
              <a:gd name="connsiteY5" fmla="*/ 1039521 h 2323146"/>
              <a:gd name="connsiteX6" fmla="*/ 5316084 w 6426247"/>
              <a:gd name="connsiteY6" fmla="*/ 1556355 h 2323146"/>
              <a:gd name="connsiteX7" fmla="*/ 3614504 w 6426247"/>
              <a:gd name="connsiteY7" fmla="*/ 2184508 h 2323146"/>
              <a:gd name="connsiteX8" fmla="*/ 1650532 w 6426247"/>
              <a:gd name="connsiteY8" fmla="*/ 2295827 h 2323146"/>
              <a:gd name="connsiteX9" fmla="*/ 4612 w 6426247"/>
              <a:gd name="connsiteY9" fmla="*/ 1802846 h 2323146"/>
              <a:gd name="connsiteX10" fmla="*/ 1308626 w 6426247"/>
              <a:gd name="connsiteY10" fmla="*/ 1103131 h 2323146"/>
              <a:gd name="connsiteX0" fmla="*/ 973911 w 6083581"/>
              <a:gd name="connsiteY0" fmla="*/ 1103131 h 2327808"/>
              <a:gd name="connsiteX1" fmla="*/ 2484659 w 6083581"/>
              <a:gd name="connsiteY1" fmla="*/ 1079277 h 2327808"/>
              <a:gd name="connsiteX2" fmla="*/ 4369118 w 6083581"/>
              <a:gd name="connsiteY2" fmla="*/ 474978 h 2327808"/>
              <a:gd name="connsiteX3" fmla="*/ 5275567 w 6083581"/>
              <a:gd name="connsiteY3" fmla="*/ 21754 h 2327808"/>
              <a:gd name="connsiteX4" fmla="*/ 6022990 w 6083581"/>
              <a:gd name="connsiteY4" fmla="*/ 172828 h 2327808"/>
              <a:gd name="connsiteX5" fmla="*/ 5919623 w 6083581"/>
              <a:gd name="connsiteY5" fmla="*/ 1039521 h 2327808"/>
              <a:gd name="connsiteX6" fmla="*/ 4973418 w 6083581"/>
              <a:gd name="connsiteY6" fmla="*/ 1556355 h 2327808"/>
              <a:gd name="connsiteX7" fmla="*/ 3271838 w 6083581"/>
              <a:gd name="connsiteY7" fmla="*/ 2184508 h 2327808"/>
              <a:gd name="connsiteX8" fmla="*/ 1307866 w 6083581"/>
              <a:gd name="connsiteY8" fmla="*/ 2295827 h 2327808"/>
              <a:gd name="connsiteX9" fmla="*/ 11803 w 6083581"/>
              <a:gd name="connsiteY9" fmla="*/ 1739236 h 2327808"/>
              <a:gd name="connsiteX10" fmla="*/ 965960 w 6083581"/>
              <a:gd name="connsiteY10" fmla="*/ 1103131 h 2327808"/>
              <a:gd name="connsiteX0" fmla="*/ 973911 w 6038241"/>
              <a:gd name="connsiteY0" fmla="*/ 1097204 h 2321881"/>
              <a:gd name="connsiteX1" fmla="*/ 2484659 w 6038241"/>
              <a:gd name="connsiteY1" fmla="*/ 1073350 h 2321881"/>
              <a:gd name="connsiteX2" fmla="*/ 4369118 w 6038241"/>
              <a:gd name="connsiteY2" fmla="*/ 469051 h 2321881"/>
              <a:gd name="connsiteX3" fmla="*/ 5275567 w 6038241"/>
              <a:gd name="connsiteY3" fmla="*/ 15827 h 2321881"/>
              <a:gd name="connsiteX4" fmla="*/ 6022990 w 6038241"/>
              <a:gd name="connsiteY4" fmla="*/ 166901 h 2321881"/>
              <a:gd name="connsiteX5" fmla="*/ 5715665 w 6038241"/>
              <a:gd name="connsiteY5" fmla="*/ 774122 h 2321881"/>
              <a:gd name="connsiteX6" fmla="*/ 4973418 w 6038241"/>
              <a:gd name="connsiteY6" fmla="*/ 1550428 h 2321881"/>
              <a:gd name="connsiteX7" fmla="*/ 3271838 w 6038241"/>
              <a:gd name="connsiteY7" fmla="*/ 2178581 h 2321881"/>
              <a:gd name="connsiteX8" fmla="*/ 1307866 w 6038241"/>
              <a:gd name="connsiteY8" fmla="*/ 2289900 h 2321881"/>
              <a:gd name="connsiteX9" fmla="*/ 11803 w 6038241"/>
              <a:gd name="connsiteY9" fmla="*/ 1733309 h 2321881"/>
              <a:gd name="connsiteX10" fmla="*/ 965960 w 6038241"/>
              <a:gd name="connsiteY10" fmla="*/ 1097204 h 2321881"/>
              <a:gd name="connsiteX0" fmla="*/ 973911 w 6082698"/>
              <a:gd name="connsiteY0" fmla="*/ 1354369 h 2579046"/>
              <a:gd name="connsiteX1" fmla="*/ 2484659 w 6082698"/>
              <a:gd name="connsiteY1" fmla="*/ 1330515 h 2579046"/>
              <a:gd name="connsiteX2" fmla="*/ 4369118 w 6082698"/>
              <a:gd name="connsiteY2" fmla="*/ 726216 h 2579046"/>
              <a:gd name="connsiteX3" fmla="*/ 5275567 w 6082698"/>
              <a:gd name="connsiteY3" fmla="*/ 272992 h 2579046"/>
              <a:gd name="connsiteX4" fmla="*/ 6069344 w 6082698"/>
              <a:gd name="connsiteY4" fmla="*/ 34858 h 2579046"/>
              <a:gd name="connsiteX5" fmla="*/ 5715665 w 6082698"/>
              <a:gd name="connsiteY5" fmla="*/ 1031287 h 2579046"/>
              <a:gd name="connsiteX6" fmla="*/ 4973418 w 6082698"/>
              <a:gd name="connsiteY6" fmla="*/ 1807593 h 2579046"/>
              <a:gd name="connsiteX7" fmla="*/ 3271838 w 6082698"/>
              <a:gd name="connsiteY7" fmla="*/ 2435746 h 2579046"/>
              <a:gd name="connsiteX8" fmla="*/ 1307866 w 6082698"/>
              <a:gd name="connsiteY8" fmla="*/ 2547065 h 2579046"/>
              <a:gd name="connsiteX9" fmla="*/ 11803 w 6082698"/>
              <a:gd name="connsiteY9" fmla="*/ 1990474 h 2579046"/>
              <a:gd name="connsiteX10" fmla="*/ 965960 w 6082698"/>
              <a:gd name="connsiteY10" fmla="*/ 1354369 h 2579046"/>
              <a:gd name="connsiteX0" fmla="*/ 973911 w 6079702"/>
              <a:gd name="connsiteY0" fmla="*/ 1341418 h 2566095"/>
              <a:gd name="connsiteX1" fmla="*/ 2484659 w 6079702"/>
              <a:gd name="connsiteY1" fmla="*/ 1317564 h 2566095"/>
              <a:gd name="connsiteX2" fmla="*/ 4369118 w 6079702"/>
              <a:gd name="connsiteY2" fmla="*/ 713265 h 2566095"/>
              <a:gd name="connsiteX3" fmla="*/ 5340463 w 6079702"/>
              <a:gd name="connsiteY3" fmla="*/ 359838 h 2566095"/>
              <a:gd name="connsiteX4" fmla="*/ 6069344 w 6079702"/>
              <a:gd name="connsiteY4" fmla="*/ 21907 h 2566095"/>
              <a:gd name="connsiteX5" fmla="*/ 5715665 w 6079702"/>
              <a:gd name="connsiteY5" fmla="*/ 1018336 h 2566095"/>
              <a:gd name="connsiteX6" fmla="*/ 4973418 w 6079702"/>
              <a:gd name="connsiteY6" fmla="*/ 1794642 h 2566095"/>
              <a:gd name="connsiteX7" fmla="*/ 3271838 w 6079702"/>
              <a:gd name="connsiteY7" fmla="*/ 2422795 h 2566095"/>
              <a:gd name="connsiteX8" fmla="*/ 1307866 w 6079702"/>
              <a:gd name="connsiteY8" fmla="*/ 2534114 h 2566095"/>
              <a:gd name="connsiteX9" fmla="*/ 11803 w 6079702"/>
              <a:gd name="connsiteY9" fmla="*/ 1977523 h 2566095"/>
              <a:gd name="connsiteX10" fmla="*/ 965960 w 6079702"/>
              <a:gd name="connsiteY10" fmla="*/ 1341418 h 2566095"/>
              <a:gd name="connsiteX0" fmla="*/ 973911 w 6079701"/>
              <a:gd name="connsiteY0" fmla="*/ 1341417 h 2566094"/>
              <a:gd name="connsiteX1" fmla="*/ 2484659 w 6079701"/>
              <a:gd name="connsiteY1" fmla="*/ 1317563 h 2566094"/>
              <a:gd name="connsiteX2" fmla="*/ 3626442 w 6079701"/>
              <a:gd name="connsiteY2" fmla="*/ 1251269 h 2566094"/>
              <a:gd name="connsiteX3" fmla="*/ 4369118 w 6079701"/>
              <a:gd name="connsiteY3" fmla="*/ 713264 h 2566094"/>
              <a:gd name="connsiteX4" fmla="*/ 5340463 w 6079701"/>
              <a:gd name="connsiteY4" fmla="*/ 359837 h 2566094"/>
              <a:gd name="connsiteX5" fmla="*/ 6069344 w 6079701"/>
              <a:gd name="connsiteY5" fmla="*/ 21906 h 2566094"/>
              <a:gd name="connsiteX6" fmla="*/ 5715665 w 6079701"/>
              <a:gd name="connsiteY6" fmla="*/ 1018335 h 2566094"/>
              <a:gd name="connsiteX7" fmla="*/ 4973418 w 6079701"/>
              <a:gd name="connsiteY7" fmla="*/ 1794641 h 2566094"/>
              <a:gd name="connsiteX8" fmla="*/ 3271838 w 6079701"/>
              <a:gd name="connsiteY8" fmla="*/ 2422794 h 2566094"/>
              <a:gd name="connsiteX9" fmla="*/ 1307866 w 6079701"/>
              <a:gd name="connsiteY9" fmla="*/ 2534113 h 2566094"/>
              <a:gd name="connsiteX10" fmla="*/ 11803 w 6079701"/>
              <a:gd name="connsiteY10" fmla="*/ 1977522 h 2566094"/>
              <a:gd name="connsiteX11" fmla="*/ 965960 w 6079701"/>
              <a:gd name="connsiteY11" fmla="*/ 1341417 h 2566094"/>
              <a:gd name="connsiteX0" fmla="*/ 973911 w 6079701"/>
              <a:gd name="connsiteY0" fmla="*/ 1341417 h 2566094"/>
              <a:gd name="connsiteX1" fmla="*/ 2484659 w 6079701"/>
              <a:gd name="connsiteY1" fmla="*/ 1317563 h 2566094"/>
              <a:gd name="connsiteX2" fmla="*/ 4369118 w 6079701"/>
              <a:gd name="connsiteY2" fmla="*/ 713264 h 2566094"/>
              <a:gd name="connsiteX3" fmla="*/ 5340463 w 6079701"/>
              <a:gd name="connsiteY3" fmla="*/ 359837 h 2566094"/>
              <a:gd name="connsiteX4" fmla="*/ 6069344 w 6079701"/>
              <a:gd name="connsiteY4" fmla="*/ 21906 h 2566094"/>
              <a:gd name="connsiteX5" fmla="*/ 5715665 w 6079701"/>
              <a:gd name="connsiteY5" fmla="*/ 1018335 h 2566094"/>
              <a:gd name="connsiteX6" fmla="*/ 4973418 w 6079701"/>
              <a:gd name="connsiteY6" fmla="*/ 1794641 h 2566094"/>
              <a:gd name="connsiteX7" fmla="*/ 3271838 w 6079701"/>
              <a:gd name="connsiteY7" fmla="*/ 2422794 h 2566094"/>
              <a:gd name="connsiteX8" fmla="*/ 1307866 w 6079701"/>
              <a:gd name="connsiteY8" fmla="*/ 2534113 h 2566094"/>
              <a:gd name="connsiteX9" fmla="*/ 11803 w 6079701"/>
              <a:gd name="connsiteY9" fmla="*/ 1977522 h 2566094"/>
              <a:gd name="connsiteX10" fmla="*/ 965960 w 6079701"/>
              <a:gd name="connsiteY10" fmla="*/ 1341417 h 2566094"/>
              <a:gd name="connsiteX0" fmla="*/ 973911 w 6079701"/>
              <a:gd name="connsiteY0" fmla="*/ 1344793 h 2569470"/>
              <a:gd name="connsiteX1" fmla="*/ 2484659 w 6079701"/>
              <a:gd name="connsiteY1" fmla="*/ 1320939 h 2569470"/>
              <a:gd name="connsiteX2" fmla="*/ 4647243 w 6079701"/>
              <a:gd name="connsiteY2" fmla="*/ 1075910 h 2569470"/>
              <a:gd name="connsiteX3" fmla="*/ 5340463 w 6079701"/>
              <a:gd name="connsiteY3" fmla="*/ 363213 h 2569470"/>
              <a:gd name="connsiteX4" fmla="*/ 6069344 w 6079701"/>
              <a:gd name="connsiteY4" fmla="*/ 25282 h 2569470"/>
              <a:gd name="connsiteX5" fmla="*/ 5715665 w 6079701"/>
              <a:gd name="connsiteY5" fmla="*/ 1021711 h 2569470"/>
              <a:gd name="connsiteX6" fmla="*/ 4973418 w 6079701"/>
              <a:gd name="connsiteY6" fmla="*/ 1798017 h 2569470"/>
              <a:gd name="connsiteX7" fmla="*/ 3271838 w 6079701"/>
              <a:gd name="connsiteY7" fmla="*/ 2426170 h 2569470"/>
              <a:gd name="connsiteX8" fmla="*/ 1307866 w 6079701"/>
              <a:gd name="connsiteY8" fmla="*/ 2537489 h 2569470"/>
              <a:gd name="connsiteX9" fmla="*/ 11803 w 6079701"/>
              <a:gd name="connsiteY9" fmla="*/ 1980898 h 2569470"/>
              <a:gd name="connsiteX10" fmla="*/ 965960 w 6079701"/>
              <a:gd name="connsiteY10" fmla="*/ 1344793 h 2569470"/>
              <a:gd name="connsiteX0" fmla="*/ 973911 w 6071341"/>
              <a:gd name="connsiteY0" fmla="*/ 1344793 h 2569470"/>
              <a:gd name="connsiteX1" fmla="*/ 2484659 w 6071341"/>
              <a:gd name="connsiteY1" fmla="*/ 1320939 h 2569470"/>
              <a:gd name="connsiteX2" fmla="*/ 4647243 w 6071341"/>
              <a:gd name="connsiteY2" fmla="*/ 1075910 h 2569470"/>
              <a:gd name="connsiteX3" fmla="*/ 5572233 w 6071341"/>
              <a:gd name="connsiteY3" fmla="*/ 363213 h 2569470"/>
              <a:gd name="connsiteX4" fmla="*/ 6069344 w 6071341"/>
              <a:gd name="connsiteY4" fmla="*/ 25282 h 2569470"/>
              <a:gd name="connsiteX5" fmla="*/ 5715665 w 6071341"/>
              <a:gd name="connsiteY5" fmla="*/ 1021711 h 2569470"/>
              <a:gd name="connsiteX6" fmla="*/ 4973418 w 6071341"/>
              <a:gd name="connsiteY6" fmla="*/ 1798017 h 2569470"/>
              <a:gd name="connsiteX7" fmla="*/ 3271838 w 6071341"/>
              <a:gd name="connsiteY7" fmla="*/ 2426170 h 2569470"/>
              <a:gd name="connsiteX8" fmla="*/ 1307866 w 6071341"/>
              <a:gd name="connsiteY8" fmla="*/ 2537489 h 2569470"/>
              <a:gd name="connsiteX9" fmla="*/ 11803 w 6071341"/>
              <a:gd name="connsiteY9" fmla="*/ 1980898 h 2569470"/>
              <a:gd name="connsiteX10" fmla="*/ 965960 w 6071341"/>
              <a:gd name="connsiteY10" fmla="*/ 1344793 h 2569470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484659 w 5979721"/>
              <a:gd name="connsiteY1" fmla="*/ 1087122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35653"/>
              <a:gd name="connsiteX1" fmla="*/ 2540285 w 5979721"/>
              <a:gd name="connsiteY1" fmla="*/ 1147000 h 2335653"/>
              <a:gd name="connsiteX2" fmla="*/ 4647243 w 5979721"/>
              <a:gd name="connsiteY2" fmla="*/ 842093 h 2335653"/>
              <a:gd name="connsiteX3" fmla="*/ 5572233 w 5979721"/>
              <a:gd name="connsiteY3" fmla="*/ 129396 h 2335653"/>
              <a:gd name="connsiteX4" fmla="*/ 5976637 w 5979721"/>
              <a:gd name="connsiteY4" fmla="*/ 60916 h 2335653"/>
              <a:gd name="connsiteX5" fmla="*/ 5715665 w 5979721"/>
              <a:gd name="connsiteY5" fmla="*/ 787894 h 2335653"/>
              <a:gd name="connsiteX6" fmla="*/ 4973418 w 5979721"/>
              <a:gd name="connsiteY6" fmla="*/ 1564200 h 2335653"/>
              <a:gd name="connsiteX7" fmla="*/ 3271838 w 5979721"/>
              <a:gd name="connsiteY7" fmla="*/ 2192353 h 2335653"/>
              <a:gd name="connsiteX8" fmla="*/ 1307866 w 5979721"/>
              <a:gd name="connsiteY8" fmla="*/ 2303672 h 2335653"/>
              <a:gd name="connsiteX9" fmla="*/ 11803 w 5979721"/>
              <a:gd name="connsiteY9" fmla="*/ 1747081 h 2335653"/>
              <a:gd name="connsiteX10" fmla="*/ 965960 w 5979721"/>
              <a:gd name="connsiteY10" fmla="*/ 1110976 h 2335653"/>
              <a:gd name="connsiteX0" fmla="*/ 973911 w 5979721"/>
              <a:gd name="connsiteY0" fmla="*/ 1110976 h 2313472"/>
              <a:gd name="connsiteX1" fmla="*/ 2540285 w 5979721"/>
              <a:gd name="connsiteY1" fmla="*/ 1147000 h 2313472"/>
              <a:gd name="connsiteX2" fmla="*/ 4647243 w 5979721"/>
              <a:gd name="connsiteY2" fmla="*/ 842093 h 2313472"/>
              <a:gd name="connsiteX3" fmla="*/ 5572233 w 5979721"/>
              <a:gd name="connsiteY3" fmla="*/ 129396 h 2313472"/>
              <a:gd name="connsiteX4" fmla="*/ 5976637 w 5979721"/>
              <a:gd name="connsiteY4" fmla="*/ 60916 h 2313472"/>
              <a:gd name="connsiteX5" fmla="*/ 5715665 w 5979721"/>
              <a:gd name="connsiteY5" fmla="*/ 787894 h 2313472"/>
              <a:gd name="connsiteX6" fmla="*/ 4973418 w 5979721"/>
              <a:gd name="connsiteY6" fmla="*/ 1564200 h 2313472"/>
              <a:gd name="connsiteX7" fmla="*/ 2975171 w 5979721"/>
              <a:gd name="connsiteY7" fmla="*/ 2062617 h 2313472"/>
              <a:gd name="connsiteX8" fmla="*/ 1307866 w 5979721"/>
              <a:gd name="connsiteY8" fmla="*/ 2303672 h 2313472"/>
              <a:gd name="connsiteX9" fmla="*/ 11803 w 5979721"/>
              <a:gd name="connsiteY9" fmla="*/ 1747081 h 2313472"/>
              <a:gd name="connsiteX10" fmla="*/ 965960 w 5979721"/>
              <a:gd name="connsiteY10" fmla="*/ 1110976 h 2313472"/>
              <a:gd name="connsiteX0" fmla="*/ 973911 w 5980114"/>
              <a:gd name="connsiteY0" fmla="*/ 1110976 h 2313994"/>
              <a:gd name="connsiteX1" fmla="*/ 2540285 w 5980114"/>
              <a:gd name="connsiteY1" fmla="*/ 1147000 h 2313994"/>
              <a:gd name="connsiteX2" fmla="*/ 4647243 w 5980114"/>
              <a:gd name="connsiteY2" fmla="*/ 842093 h 2313994"/>
              <a:gd name="connsiteX3" fmla="*/ 5572233 w 5980114"/>
              <a:gd name="connsiteY3" fmla="*/ 129396 h 2313994"/>
              <a:gd name="connsiteX4" fmla="*/ 5976637 w 5980114"/>
              <a:gd name="connsiteY4" fmla="*/ 60916 h 2313994"/>
              <a:gd name="connsiteX5" fmla="*/ 5715665 w 5980114"/>
              <a:gd name="connsiteY5" fmla="*/ 787894 h 2313994"/>
              <a:gd name="connsiteX6" fmla="*/ 4871440 w 5980114"/>
              <a:gd name="connsiteY6" fmla="*/ 1494342 h 2313994"/>
              <a:gd name="connsiteX7" fmla="*/ 2975171 w 5980114"/>
              <a:gd name="connsiteY7" fmla="*/ 2062617 h 2313994"/>
              <a:gd name="connsiteX8" fmla="*/ 1307866 w 5980114"/>
              <a:gd name="connsiteY8" fmla="*/ 2303672 h 2313994"/>
              <a:gd name="connsiteX9" fmla="*/ 11803 w 5980114"/>
              <a:gd name="connsiteY9" fmla="*/ 1747081 h 2313994"/>
              <a:gd name="connsiteX10" fmla="*/ 965960 w 5980114"/>
              <a:gd name="connsiteY10" fmla="*/ 1110976 h 2313994"/>
              <a:gd name="connsiteX0" fmla="*/ 973911 w 5980114"/>
              <a:gd name="connsiteY0" fmla="*/ 1115658 h 2318676"/>
              <a:gd name="connsiteX1" fmla="*/ 2540285 w 5980114"/>
              <a:gd name="connsiteY1" fmla="*/ 1151682 h 2318676"/>
              <a:gd name="connsiteX2" fmla="*/ 4554535 w 5980114"/>
              <a:gd name="connsiteY2" fmla="*/ 946572 h 2318676"/>
              <a:gd name="connsiteX3" fmla="*/ 5572233 w 5980114"/>
              <a:gd name="connsiteY3" fmla="*/ 134078 h 2318676"/>
              <a:gd name="connsiteX4" fmla="*/ 5976637 w 5980114"/>
              <a:gd name="connsiteY4" fmla="*/ 65598 h 2318676"/>
              <a:gd name="connsiteX5" fmla="*/ 5715665 w 5980114"/>
              <a:gd name="connsiteY5" fmla="*/ 792576 h 2318676"/>
              <a:gd name="connsiteX6" fmla="*/ 4871440 w 5980114"/>
              <a:gd name="connsiteY6" fmla="*/ 1499024 h 2318676"/>
              <a:gd name="connsiteX7" fmla="*/ 2975171 w 5980114"/>
              <a:gd name="connsiteY7" fmla="*/ 2067299 h 2318676"/>
              <a:gd name="connsiteX8" fmla="*/ 1307866 w 5980114"/>
              <a:gd name="connsiteY8" fmla="*/ 2308354 h 2318676"/>
              <a:gd name="connsiteX9" fmla="*/ 11803 w 5980114"/>
              <a:gd name="connsiteY9" fmla="*/ 1751763 h 2318676"/>
              <a:gd name="connsiteX10" fmla="*/ 965960 w 5980114"/>
              <a:gd name="connsiteY10" fmla="*/ 1115658 h 2318676"/>
              <a:gd name="connsiteX0" fmla="*/ 973911 w 5980114"/>
              <a:gd name="connsiteY0" fmla="*/ 1115658 h 2318676"/>
              <a:gd name="connsiteX1" fmla="*/ 2734972 w 5980114"/>
              <a:gd name="connsiteY1" fmla="*/ 1251479 h 2318676"/>
              <a:gd name="connsiteX2" fmla="*/ 4554535 w 5980114"/>
              <a:gd name="connsiteY2" fmla="*/ 946572 h 2318676"/>
              <a:gd name="connsiteX3" fmla="*/ 5572233 w 5980114"/>
              <a:gd name="connsiteY3" fmla="*/ 134078 h 2318676"/>
              <a:gd name="connsiteX4" fmla="*/ 5976637 w 5980114"/>
              <a:gd name="connsiteY4" fmla="*/ 65598 h 2318676"/>
              <a:gd name="connsiteX5" fmla="*/ 5715665 w 5980114"/>
              <a:gd name="connsiteY5" fmla="*/ 792576 h 2318676"/>
              <a:gd name="connsiteX6" fmla="*/ 4871440 w 5980114"/>
              <a:gd name="connsiteY6" fmla="*/ 1499024 h 2318676"/>
              <a:gd name="connsiteX7" fmla="*/ 2975171 w 5980114"/>
              <a:gd name="connsiteY7" fmla="*/ 2067299 h 2318676"/>
              <a:gd name="connsiteX8" fmla="*/ 1307866 w 5980114"/>
              <a:gd name="connsiteY8" fmla="*/ 2308354 h 2318676"/>
              <a:gd name="connsiteX9" fmla="*/ 11803 w 5980114"/>
              <a:gd name="connsiteY9" fmla="*/ 1751763 h 2318676"/>
              <a:gd name="connsiteX10" fmla="*/ 965960 w 5980114"/>
              <a:gd name="connsiteY10" fmla="*/ 1115658 h 2318676"/>
              <a:gd name="connsiteX0" fmla="*/ 968799 w 5975002"/>
              <a:gd name="connsiteY0" fmla="*/ 1115658 h 2318676"/>
              <a:gd name="connsiteX1" fmla="*/ 2729860 w 5975002"/>
              <a:gd name="connsiteY1" fmla="*/ 1251479 h 2318676"/>
              <a:gd name="connsiteX2" fmla="*/ 4549423 w 5975002"/>
              <a:gd name="connsiteY2" fmla="*/ 946572 h 2318676"/>
              <a:gd name="connsiteX3" fmla="*/ 5567121 w 5975002"/>
              <a:gd name="connsiteY3" fmla="*/ 134078 h 2318676"/>
              <a:gd name="connsiteX4" fmla="*/ 5971525 w 5975002"/>
              <a:gd name="connsiteY4" fmla="*/ 65598 h 2318676"/>
              <a:gd name="connsiteX5" fmla="*/ 5710553 w 5975002"/>
              <a:gd name="connsiteY5" fmla="*/ 792576 h 2318676"/>
              <a:gd name="connsiteX6" fmla="*/ 4866328 w 5975002"/>
              <a:gd name="connsiteY6" fmla="*/ 1499024 h 2318676"/>
              <a:gd name="connsiteX7" fmla="*/ 2970059 w 5975002"/>
              <a:gd name="connsiteY7" fmla="*/ 2067299 h 2318676"/>
              <a:gd name="connsiteX8" fmla="*/ 1302754 w 5975002"/>
              <a:gd name="connsiteY8" fmla="*/ 2308354 h 2318676"/>
              <a:gd name="connsiteX9" fmla="*/ 6691 w 5975002"/>
              <a:gd name="connsiteY9" fmla="*/ 1751763 h 2318676"/>
              <a:gd name="connsiteX10" fmla="*/ 1025743 w 5975002"/>
              <a:gd name="connsiteY10" fmla="*/ 1305273 h 2318676"/>
              <a:gd name="connsiteX0" fmla="*/ 972228 w 5978431"/>
              <a:gd name="connsiteY0" fmla="*/ 1115658 h 2318676"/>
              <a:gd name="connsiteX1" fmla="*/ 2733289 w 5978431"/>
              <a:gd name="connsiteY1" fmla="*/ 1251479 h 2318676"/>
              <a:gd name="connsiteX2" fmla="*/ 4552852 w 5978431"/>
              <a:gd name="connsiteY2" fmla="*/ 946572 h 2318676"/>
              <a:gd name="connsiteX3" fmla="*/ 5570550 w 5978431"/>
              <a:gd name="connsiteY3" fmla="*/ 134078 h 2318676"/>
              <a:gd name="connsiteX4" fmla="*/ 5974954 w 5978431"/>
              <a:gd name="connsiteY4" fmla="*/ 65598 h 2318676"/>
              <a:gd name="connsiteX5" fmla="*/ 5713982 w 5978431"/>
              <a:gd name="connsiteY5" fmla="*/ 792576 h 2318676"/>
              <a:gd name="connsiteX6" fmla="*/ 4869757 w 5978431"/>
              <a:gd name="connsiteY6" fmla="*/ 1499024 h 2318676"/>
              <a:gd name="connsiteX7" fmla="*/ 2973488 w 5978431"/>
              <a:gd name="connsiteY7" fmla="*/ 2067299 h 2318676"/>
              <a:gd name="connsiteX8" fmla="*/ 1306183 w 5978431"/>
              <a:gd name="connsiteY8" fmla="*/ 2308354 h 2318676"/>
              <a:gd name="connsiteX9" fmla="*/ 10120 w 5978431"/>
              <a:gd name="connsiteY9" fmla="*/ 1751763 h 2318676"/>
              <a:gd name="connsiteX10" fmla="*/ 982819 w 5978431"/>
              <a:gd name="connsiteY10" fmla="*/ 1125639 h 2318676"/>
              <a:gd name="connsiteX0" fmla="*/ 972228 w 5978431"/>
              <a:gd name="connsiteY0" fmla="*/ 1115658 h 2318676"/>
              <a:gd name="connsiteX1" fmla="*/ 2733289 w 5978431"/>
              <a:gd name="connsiteY1" fmla="*/ 1251479 h 2318676"/>
              <a:gd name="connsiteX2" fmla="*/ 4552852 w 5978431"/>
              <a:gd name="connsiteY2" fmla="*/ 946572 h 2318676"/>
              <a:gd name="connsiteX3" fmla="*/ 5570550 w 5978431"/>
              <a:gd name="connsiteY3" fmla="*/ 134078 h 2318676"/>
              <a:gd name="connsiteX4" fmla="*/ 5974954 w 5978431"/>
              <a:gd name="connsiteY4" fmla="*/ 65598 h 2318676"/>
              <a:gd name="connsiteX5" fmla="*/ 5713982 w 5978431"/>
              <a:gd name="connsiteY5" fmla="*/ 792576 h 2318676"/>
              <a:gd name="connsiteX6" fmla="*/ 4869757 w 5978431"/>
              <a:gd name="connsiteY6" fmla="*/ 1499024 h 2318676"/>
              <a:gd name="connsiteX7" fmla="*/ 2973488 w 5978431"/>
              <a:gd name="connsiteY7" fmla="*/ 2067299 h 2318676"/>
              <a:gd name="connsiteX8" fmla="*/ 1306183 w 5978431"/>
              <a:gd name="connsiteY8" fmla="*/ 2308354 h 2318676"/>
              <a:gd name="connsiteX9" fmla="*/ 10120 w 5978431"/>
              <a:gd name="connsiteY9" fmla="*/ 1751763 h 2318676"/>
              <a:gd name="connsiteX10" fmla="*/ 982819 w 5978431"/>
              <a:gd name="connsiteY10" fmla="*/ 1125639 h 2318676"/>
              <a:gd name="connsiteX11" fmla="*/ 972228 w 5978431"/>
              <a:gd name="connsiteY11" fmla="*/ 1115658 h 2318676"/>
              <a:gd name="connsiteX0" fmla="*/ 972228 w 5978431"/>
              <a:gd name="connsiteY0" fmla="*/ 1115658 h 2318676"/>
              <a:gd name="connsiteX1" fmla="*/ 2733289 w 5978431"/>
              <a:gd name="connsiteY1" fmla="*/ 1251479 h 2318676"/>
              <a:gd name="connsiteX2" fmla="*/ 4552852 w 5978431"/>
              <a:gd name="connsiteY2" fmla="*/ 946572 h 2318676"/>
              <a:gd name="connsiteX3" fmla="*/ 5570550 w 5978431"/>
              <a:gd name="connsiteY3" fmla="*/ 134078 h 2318676"/>
              <a:gd name="connsiteX4" fmla="*/ 5974954 w 5978431"/>
              <a:gd name="connsiteY4" fmla="*/ 65598 h 2318676"/>
              <a:gd name="connsiteX5" fmla="*/ 5713982 w 5978431"/>
              <a:gd name="connsiteY5" fmla="*/ 792576 h 2318676"/>
              <a:gd name="connsiteX6" fmla="*/ 4869757 w 5978431"/>
              <a:gd name="connsiteY6" fmla="*/ 1499024 h 2318676"/>
              <a:gd name="connsiteX7" fmla="*/ 2973488 w 5978431"/>
              <a:gd name="connsiteY7" fmla="*/ 2067299 h 2318676"/>
              <a:gd name="connsiteX8" fmla="*/ 1306183 w 5978431"/>
              <a:gd name="connsiteY8" fmla="*/ 2308354 h 2318676"/>
              <a:gd name="connsiteX9" fmla="*/ 10120 w 5978431"/>
              <a:gd name="connsiteY9" fmla="*/ 1751763 h 2318676"/>
              <a:gd name="connsiteX10" fmla="*/ 982819 w 5978431"/>
              <a:gd name="connsiteY10" fmla="*/ 1125639 h 2318676"/>
              <a:gd name="connsiteX11" fmla="*/ 972228 w 5978431"/>
              <a:gd name="connsiteY11" fmla="*/ 1115658 h 2318676"/>
              <a:gd name="connsiteX0" fmla="*/ 972228 w 5978431"/>
              <a:gd name="connsiteY0" fmla="*/ 1115658 h 2153139"/>
              <a:gd name="connsiteX1" fmla="*/ 2733289 w 5978431"/>
              <a:gd name="connsiteY1" fmla="*/ 1251479 h 2153139"/>
              <a:gd name="connsiteX2" fmla="*/ 4552852 w 5978431"/>
              <a:gd name="connsiteY2" fmla="*/ 946572 h 2153139"/>
              <a:gd name="connsiteX3" fmla="*/ 5570550 w 5978431"/>
              <a:gd name="connsiteY3" fmla="*/ 134078 h 2153139"/>
              <a:gd name="connsiteX4" fmla="*/ 5974954 w 5978431"/>
              <a:gd name="connsiteY4" fmla="*/ 65598 h 2153139"/>
              <a:gd name="connsiteX5" fmla="*/ 5713982 w 5978431"/>
              <a:gd name="connsiteY5" fmla="*/ 792576 h 2153139"/>
              <a:gd name="connsiteX6" fmla="*/ 4869757 w 5978431"/>
              <a:gd name="connsiteY6" fmla="*/ 1499024 h 2153139"/>
              <a:gd name="connsiteX7" fmla="*/ 2973488 w 5978431"/>
              <a:gd name="connsiteY7" fmla="*/ 2067299 h 2153139"/>
              <a:gd name="connsiteX8" fmla="*/ 1306183 w 5978431"/>
              <a:gd name="connsiteY8" fmla="*/ 2118739 h 2153139"/>
              <a:gd name="connsiteX9" fmla="*/ 10120 w 5978431"/>
              <a:gd name="connsiteY9" fmla="*/ 1751763 h 2153139"/>
              <a:gd name="connsiteX10" fmla="*/ 982819 w 5978431"/>
              <a:gd name="connsiteY10" fmla="*/ 1125639 h 2153139"/>
              <a:gd name="connsiteX11" fmla="*/ 972228 w 5978431"/>
              <a:gd name="connsiteY11" fmla="*/ 1115658 h 2153139"/>
              <a:gd name="connsiteX0" fmla="*/ 1018015 w 6024218"/>
              <a:gd name="connsiteY0" fmla="*/ 1115658 h 2153139"/>
              <a:gd name="connsiteX1" fmla="*/ 2779076 w 6024218"/>
              <a:gd name="connsiteY1" fmla="*/ 1251479 h 2153139"/>
              <a:gd name="connsiteX2" fmla="*/ 4598639 w 6024218"/>
              <a:gd name="connsiteY2" fmla="*/ 946572 h 2153139"/>
              <a:gd name="connsiteX3" fmla="*/ 5616337 w 6024218"/>
              <a:gd name="connsiteY3" fmla="*/ 134078 h 2153139"/>
              <a:gd name="connsiteX4" fmla="*/ 6020741 w 6024218"/>
              <a:gd name="connsiteY4" fmla="*/ 65598 h 2153139"/>
              <a:gd name="connsiteX5" fmla="*/ 5759769 w 6024218"/>
              <a:gd name="connsiteY5" fmla="*/ 792576 h 2153139"/>
              <a:gd name="connsiteX6" fmla="*/ 4915544 w 6024218"/>
              <a:gd name="connsiteY6" fmla="*/ 1499024 h 2153139"/>
              <a:gd name="connsiteX7" fmla="*/ 3019275 w 6024218"/>
              <a:gd name="connsiteY7" fmla="*/ 2067299 h 2153139"/>
              <a:gd name="connsiteX8" fmla="*/ 1351970 w 6024218"/>
              <a:gd name="connsiteY8" fmla="*/ 2118739 h 2153139"/>
              <a:gd name="connsiteX9" fmla="*/ 55907 w 6024218"/>
              <a:gd name="connsiteY9" fmla="*/ 1751763 h 2153139"/>
              <a:gd name="connsiteX10" fmla="*/ 314009 w 6024218"/>
              <a:gd name="connsiteY10" fmla="*/ 1176855 h 2153139"/>
              <a:gd name="connsiteX11" fmla="*/ 1028606 w 6024218"/>
              <a:gd name="connsiteY11" fmla="*/ 1125639 h 2153139"/>
              <a:gd name="connsiteX12" fmla="*/ 1018015 w 6024218"/>
              <a:gd name="connsiteY12" fmla="*/ 1115658 h 2153139"/>
              <a:gd name="connsiteX0" fmla="*/ 1042343 w 6048546"/>
              <a:gd name="connsiteY0" fmla="*/ 1115658 h 2153139"/>
              <a:gd name="connsiteX1" fmla="*/ 2803404 w 6048546"/>
              <a:gd name="connsiteY1" fmla="*/ 1251479 h 2153139"/>
              <a:gd name="connsiteX2" fmla="*/ 4622967 w 6048546"/>
              <a:gd name="connsiteY2" fmla="*/ 946572 h 2153139"/>
              <a:gd name="connsiteX3" fmla="*/ 5640665 w 6048546"/>
              <a:gd name="connsiteY3" fmla="*/ 134078 h 2153139"/>
              <a:gd name="connsiteX4" fmla="*/ 6045069 w 6048546"/>
              <a:gd name="connsiteY4" fmla="*/ 65598 h 2153139"/>
              <a:gd name="connsiteX5" fmla="*/ 5784097 w 6048546"/>
              <a:gd name="connsiteY5" fmla="*/ 792576 h 2153139"/>
              <a:gd name="connsiteX6" fmla="*/ 4939872 w 6048546"/>
              <a:gd name="connsiteY6" fmla="*/ 1499024 h 2153139"/>
              <a:gd name="connsiteX7" fmla="*/ 3043603 w 6048546"/>
              <a:gd name="connsiteY7" fmla="*/ 2067299 h 2153139"/>
              <a:gd name="connsiteX8" fmla="*/ 1376298 w 6048546"/>
              <a:gd name="connsiteY8" fmla="*/ 2118739 h 2153139"/>
              <a:gd name="connsiteX9" fmla="*/ 80235 w 6048546"/>
              <a:gd name="connsiteY9" fmla="*/ 1751763 h 2153139"/>
              <a:gd name="connsiteX10" fmla="*/ 237975 w 6048546"/>
              <a:gd name="connsiteY10" fmla="*/ 1166875 h 2153139"/>
              <a:gd name="connsiteX11" fmla="*/ 1052934 w 6048546"/>
              <a:gd name="connsiteY11" fmla="*/ 1125639 h 2153139"/>
              <a:gd name="connsiteX12" fmla="*/ 1042343 w 6048546"/>
              <a:gd name="connsiteY12" fmla="*/ 1115658 h 2153139"/>
              <a:gd name="connsiteX0" fmla="*/ 1018944 w 6025147"/>
              <a:gd name="connsiteY0" fmla="*/ 1115658 h 2153139"/>
              <a:gd name="connsiteX1" fmla="*/ 2780005 w 6025147"/>
              <a:gd name="connsiteY1" fmla="*/ 1251479 h 2153139"/>
              <a:gd name="connsiteX2" fmla="*/ 4599568 w 6025147"/>
              <a:gd name="connsiteY2" fmla="*/ 946572 h 2153139"/>
              <a:gd name="connsiteX3" fmla="*/ 5617266 w 6025147"/>
              <a:gd name="connsiteY3" fmla="*/ 134078 h 2153139"/>
              <a:gd name="connsiteX4" fmla="*/ 6021670 w 6025147"/>
              <a:gd name="connsiteY4" fmla="*/ 65598 h 2153139"/>
              <a:gd name="connsiteX5" fmla="*/ 5760698 w 6025147"/>
              <a:gd name="connsiteY5" fmla="*/ 792576 h 2153139"/>
              <a:gd name="connsiteX6" fmla="*/ 4916473 w 6025147"/>
              <a:gd name="connsiteY6" fmla="*/ 1499024 h 2153139"/>
              <a:gd name="connsiteX7" fmla="*/ 3020204 w 6025147"/>
              <a:gd name="connsiteY7" fmla="*/ 2067299 h 2153139"/>
              <a:gd name="connsiteX8" fmla="*/ 1352899 w 6025147"/>
              <a:gd name="connsiteY8" fmla="*/ 2118739 h 2153139"/>
              <a:gd name="connsiteX9" fmla="*/ 56836 w 6025147"/>
              <a:gd name="connsiteY9" fmla="*/ 1751763 h 2153139"/>
              <a:gd name="connsiteX10" fmla="*/ 214576 w 6025147"/>
              <a:gd name="connsiteY10" fmla="*/ 1166875 h 2153139"/>
              <a:gd name="connsiteX11" fmla="*/ 1029535 w 6025147"/>
              <a:gd name="connsiteY11" fmla="*/ 1125639 h 2153139"/>
              <a:gd name="connsiteX12" fmla="*/ 1018944 w 6025147"/>
              <a:gd name="connsiteY12" fmla="*/ 1115658 h 2153139"/>
              <a:gd name="connsiteX0" fmla="*/ 925563 w 5931766"/>
              <a:gd name="connsiteY0" fmla="*/ 1115658 h 2151017"/>
              <a:gd name="connsiteX1" fmla="*/ 2686624 w 5931766"/>
              <a:gd name="connsiteY1" fmla="*/ 1251479 h 2151017"/>
              <a:gd name="connsiteX2" fmla="*/ 4506187 w 5931766"/>
              <a:gd name="connsiteY2" fmla="*/ 946572 h 2151017"/>
              <a:gd name="connsiteX3" fmla="*/ 5523885 w 5931766"/>
              <a:gd name="connsiteY3" fmla="*/ 134078 h 2151017"/>
              <a:gd name="connsiteX4" fmla="*/ 5928289 w 5931766"/>
              <a:gd name="connsiteY4" fmla="*/ 65598 h 2151017"/>
              <a:gd name="connsiteX5" fmla="*/ 5667317 w 5931766"/>
              <a:gd name="connsiteY5" fmla="*/ 792576 h 2151017"/>
              <a:gd name="connsiteX6" fmla="*/ 4823092 w 5931766"/>
              <a:gd name="connsiteY6" fmla="*/ 1499024 h 2151017"/>
              <a:gd name="connsiteX7" fmla="*/ 2926823 w 5931766"/>
              <a:gd name="connsiteY7" fmla="*/ 2067299 h 2151017"/>
              <a:gd name="connsiteX8" fmla="*/ 1259518 w 5931766"/>
              <a:gd name="connsiteY8" fmla="*/ 2118739 h 2151017"/>
              <a:gd name="connsiteX9" fmla="*/ 73852 w 5931766"/>
              <a:gd name="connsiteY9" fmla="*/ 1781702 h 2151017"/>
              <a:gd name="connsiteX10" fmla="*/ 121195 w 5931766"/>
              <a:gd name="connsiteY10" fmla="*/ 1166875 h 2151017"/>
              <a:gd name="connsiteX11" fmla="*/ 936154 w 5931766"/>
              <a:gd name="connsiteY11" fmla="*/ 1125639 h 2151017"/>
              <a:gd name="connsiteX12" fmla="*/ 925563 w 5931766"/>
              <a:gd name="connsiteY12" fmla="*/ 1115658 h 2151017"/>
              <a:gd name="connsiteX0" fmla="*/ 855227 w 5861430"/>
              <a:gd name="connsiteY0" fmla="*/ 1115658 h 2151017"/>
              <a:gd name="connsiteX1" fmla="*/ 2616288 w 5861430"/>
              <a:gd name="connsiteY1" fmla="*/ 1251479 h 2151017"/>
              <a:gd name="connsiteX2" fmla="*/ 4435851 w 5861430"/>
              <a:gd name="connsiteY2" fmla="*/ 946572 h 2151017"/>
              <a:gd name="connsiteX3" fmla="*/ 5453549 w 5861430"/>
              <a:gd name="connsiteY3" fmla="*/ 134078 h 2151017"/>
              <a:gd name="connsiteX4" fmla="*/ 5857953 w 5861430"/>
              <a:gd name="connsiteY4" fmla="*/ 65598 h 2151017"/>
              <a:gd name="connsiteX5" fmla="*/ 5596981 w 5861430"/>
              <a:gd name="connsiteY5" fmla="*/ 792576 h 2151017"/>
              <a:gd name="connsiteX6" fmla="*/ 4752756 w 5861430"/>
              <a:gd name="connsiteY6" fmla="*/ 1499024 h 2151017"/>
              <a:gd name="connsiteX7" fmla="*/ 2856487 w 5861430"/>
              <a:gd name="connsiteY7" fmla="*/ 2067299 h 2151017"/>
              <a:gd name="connsiteX8" fmla="*/ 1189182 w 5861430"/>
              <a:gd name="connsiteY8" fmla="*/ 2118739 h 2151017"/>
              <a:gd name="connsiteX9" fmla="*/ 3516 w 5861430"/>
              <a:gd name="connsiteY9" fmla="*/ 1781702 h 2151017"/>
              <a:gd name="connsiteX10" fmla="*/ 50859 w 5861430"/>
              <a:gd name="connsiteY10" fmla="*/ 1166875 h 2151017"/>
              <a:gd name="connsiteX11" fmla="*/ 865818 w 5861430"/>
              <a:gd name="connsiteY11" fmla="*/ 1125639 h 2151017"/>
              <a:gd name="connsiteX12" fmla="*/ 855227 w 5861430"/>
              <a:gd name="connsiteY12" fmla="*/ 1115658 h 2151017"/>
              <a:gd name="connsiteX0" fmla="*/ 940837 w 5947040"/>
              <a:gd name="connsiteY0" fmla="*/ 1115658 h 2151017"/>
              <a:gd name="connsiteX1" fmla="*/ 2701898 w 5947040"/>
              <a:gd name="connsiteY1" fmla="*/ 1251479 h 2151017"/>
              <a:gd name="connsiteX2" fmla="*/ 4521461 w 5947040"/>
              <a:gd name="connsiteY2" fmla="*/ 946572 h 2151017"/>
              <a:gd name="connsiteX3" fmla="*/ 5539159 w 5947040"/>
              <a:gd name="connsiteY3" fmla="*/ 134078 h 2151017"/>
              <a:gd name="connsiteX4" fmla="*/ 5943563 w 5947040"/>
              <a:gd name="connsiteY4" fmla="*/ 65598 h 2151017"/>
              <a:gd name="connsiteX5" fmla="*/ 5682591 w 5947040"/>
              <a:gd name="connsiteY5" fmla="*/ 792576 h 2151017"/>
              <a:gd name="connsiteX6" fmla="*/ 4838366 w 5947040"/>
              <a:gd name="connsiteY6" fmla="*/ 1499024 h 2151017"/>
              <a:gd name="connsiteX7" fmla="*/ 2942097 w 5947040"/>
              <a:gd name="connsiteY7" fmla="*/ 2067299 h 2151017"/>
              <a:gd name="connsiteX8" fmla="*/ 1274792 w 5947040"/>
              <a:gd name="connsiteY8" fmla="*/ 2118739 h 2151017"/>
              <a:gd name="connsiteX9" fmla="*/ 89126 w 5947040"/>
              <a:gd name="connsiteY9" fmla="*/ 1781702 h 2151017"/>
              <a:gd name="connsiteX10" fmla="*/ 86288 w 5947040"/>
              <a:gd name="connsiteY10" fmla="*/ 1166875 h 2151017"/>
              <a:gd name="connsiteX11" fmla="*/ 951428 w 5947040"/>
              <a:gd name="connsiteY11" fmla="*/ 1125639 h 2151017"/>
              <a:gd name="connsiteX12" fmla="*/ 940837 w 5947040"/>
              <a:gd name="connsiteY12" fmla="*/ 1115658 h 2151017"/>
              <a:gd name="connsiteX0" fmla="*/ 869522 w 5875725"/>
              <a:gd name="connsiteY0" fmla="*/ 1115658 h 2151017"/>
              <a:gd name="connsiteX1" fmla="*/ 2630583 w 5875725"/>
              <a:gd name="connsiteY1" fmla="*/ 1251479 h 2151017"/>
              <a:gd name="connsiteX2" fmla="*/ 4450146 w 5875725"/>
              <a:gd name="connsiteY2" fmla="*/ 946572 h 2151017"/>
              <a:gd name="connsiteX3" fmla="*/ 5467844 w 5875725"/>
              <a:gd name="connsiteY3" fmla="*/ 134078 h 2151017"/>
              <a:gd name="connsiteX4" fmla="*/ 5872248 w 5875725"/>
              <a:gd name="connsiteY4" fmla="*/ 65598 h 2151017"/>
              <a:gd name="connsiteX5" fmla="*/ 5611276 w 5875725"/>
              <a:gd name="connsiteY5" fmla="*/ 792576 h 2151017"/>
              <a:gd name="connsiteX6" fmla="*/ 4767051 w 5875725"/>
              <a:gd name="connsiteY6" fmla="*/ 1499024 h 2151017"/>
              <a:gd name="connsiteX7" fmla="*/ 2870782 w 5875725"/>
              <a:gd name="connsiteY7" fmla="*/ 2067299 h 2151017"/>
              <a:gd name="connsiteX8" fmla="*/ 1203477 w 5875725"/>
              <a:gd name="connsiteY8" fmla="*/ 2118739 h 2151017"/>
              <a:gd name="connsiteX9" fmla="*/ 17811 w 5875725"/>
              <a:gd name="connsiteY9" fmla="*/ 1781702 h 2151017"/>
              <a:gd name="connsiteX10" fmla="*/ 14973 w 5875725"/>
              <a:gd name="connsiteY10" fmla="*/ 1166875 h 2151017"/>
              <a:gd name="connsiteX11" fmla="*/ 880113 w 5875725"/>
              <a:gd name="connsiteY11" fmla="*/ 1125639 h 2151017"/>
              <a:gd name="connsiteX12" fmla="*/ 869522 w 5875725"/>
              <a:gd name="connsiteY12" fmla="*/ 1115658 h 2151017"/>
              <a:gd name="connsiteX0" fmla="*/ 869522 w 5875725"/>
              <a:gd name="connsiteY0" fmla="*/ 1115658 h 2151017"/>
              <a:gd name="connsiteX1" fmla="*/ 2630583 w 5875725"/>
              <a:gd name="connsiteY1" fmla="*/ 1251479 h 2151017"/>
              <a:gd name="connsiteX2" fmla="*/ 4450146 w 5875725"/>
              <a:gd name="connsiteY2" fmla="*/ 946572 h 2151017"/>
              <a:gd name="connsiteX3" fmla="*/ 5467844 w 5875725"/>
              <a:gd name="connsiteY3" fmla="*/ 134078 h 2151017"/>
              <a:gd name="connsiteX4" fmla="*/ 5872248 w 5875725"/>
              <a:gd name="connsiteY4" fmla="*/ 65598 h 2151017"/>
              <a:gd name="connsiteX5" fmla="*/ 5611276 w 5875725"/>
              <a:gd name="connsiteY5" fmla="*/ 792576 h 2151017"/>
              <a:gd name="connsiteX6" fmla="*/ 4767051 w 5875725"/>
              <a:gd name="connsiteY6" fmla="*/ 1499024 h 2151017"/>
              <a:gd name="connsiteX7" fmla="*/ 2870782 w 5875725"/>
              <a:gd name="connsiteY7" fmla="*/ 2067299 h 2151017"/>
              <a:gd name="connsiteX8" fmla="*/ 1203477 w 5875725"/>
              <a:gd name="connsiteY8" fmla="*/ 2118739 h 2151017"/>
              <a:gd name="connsiteX9" fmla="*/ 17811 w 5875725"/>
              <a:gd name="connsiteY9" fmla="*/ 1781702 h 2151017"/>
              <a:gd name="connsiteX10" fmla="*/ 14973 w 5875725"/>
              <a:gd name="connsiteY10" fmla="*/ 1166875 h 2151017"/>
              <a:gd name="connsiteX11" fmla="*/ 880113 w 5875725"/>
              <a:gd name="connsiteY11" fmla="*/ 1125639 h 2151017"/>
              <a:gd name="connsiteX12" fmla="*/ 869522 w 5875725"/>
              <a:gd name="connsiteY12" fmla="*/ 1115658 h 2151017"/>
              <a:gd name="connsiteX0" fmla="*/ 881376 w 5875725"/>
              <a:gd name="connsiteY0" fmla="*/ 1124624 h 2151017"/>
              <a:gd name="connsiteX1" fmla="*/ 2630583 w 5875725"/>
              <a:gd name="connsiteY1" fmla="*/ 1251479 h 2151017"/>
              <a:gd name="connsiteX2" fmla="*/ 4450146 w 5875725"/>
              <a:gd name="connsiteY2" fmla="*/ 946572 h 2151017"/>
              <a:gd name="connsiteX3" fmla="*/ 5467844 w 5875725"/>
              <a:gd name="connsiteY3" fmla="*/ 134078 h 2151017"/>
              <a:gd name="connsiteX4" fmla="*/ 5872248 w 5875725"/>
              <a:gd name="connsiteY4" fmla="*/ 65598 h 2151017"/>
              <a:gd name="connsiteX5" fmla="*/ 5611276 w 5875725"/>
              <a:gd name="connsiteY5" fmla="*/ 792576 h 2151017"/>
              <a:gd name="connsiteX6" fmla="*/ 4767051 w 5875725"/>
              <a:gd name="connsiteY6" fmla="*/ 1499024 h 2151017"/>
              <a:gd name="connsiteX7" fmla="*/ 2870782 w 5875725"/>
              <a:gd name="connsiteY7" fmla="*/ 2067299 h 2151017"/>
              <a:gd name="connsiteX8" fmla="*/ 1203477 w 5875725"/>
              <a:gd name="connsiteY8" fmla="*/ 2118739 h 2151017"/>
              <a:gd name="connsiteX9" fmla="*/ 17811 w 5875725"/>
              <a:gd name="connsiteY9" fmla="*/ 1781702 h 2151017"/>
              <a:gd name="connsiteX10" fmla="*/ 14973 w 5875725"/>
              <a:gd name="connsiteY10" fmla="*/ 1166875 h 2151017"/>
              <a:gd name="connsiteX11" fmla="*/ 880113 w 5875725"/>
              <a:gd name="connsiteY11" fmla="*/ 1125639 h 2151017"/>
              <a:gd name="connsiteX12" fmla="*/ 881376 w 5875725"/>
              <a:gd name="connsiteY12" fmla="*/ 1124624 h 2151017"/>
              <a:gd name="connsiteX0" fmla="*/ 877795 w 5872144"/>
              <a:gd name="connsiteY0" fmla="*/ 1124624 h 2146169"/>
              <a:gd name="connsiteX1" fmla="*/ 2627002 w 5872144"/>
              <a:gd name="connsiteY1" fmla="*/ 1251479 h 2146169"/>
              <a:gd name="connsiteX2" fmla="*/ 4446565 w 5872144"/>
              <a:gd name="connsiteY2" fmla="*/ 946572 h 2146169"/>
              <a:gd name="connsiteX3" fmla="*/ 5464263 w 5872144"/>
              <a:gd name="connsiteY3" fmla="*/ 134078 h 2146169"/>
              <a:gd name="connsiteX4" fmla="*/ 5868667 w 5872144"/>
              <a:gd name="connsiteY4" fmla="*/ 65598 h 2146169"/>
              <a:gd name="connsiteX5" fmla="*/ 5607695 w 5872144"/>
              <a:gd name="connsiteY5" fmla="*/ 792576 h 2146169"/>
              <a:gd name="connsiteX6" fmla="*/ 4763470 w 5872144"/>
              <a:gd name="connsiteY6" fmla="*/ 1499024 h 2146169"/>
              <a:gd name="connsiteX7" fmla="*/ 2867201 w 5872144"/>
              <a:gd name="connsiteY7" fmla="*/ 2067299 h 2146169"/>
              <a:gd name="connsiteX8" fmla="*/ 1199896 w 5872144"/>
              <a:gd name="connsiteY8" fmla="*/ 2118739 h 2146169"/>
              <a:gd name="connsiteX9" fmla="*/ 19497 w 5872144"/>
              <a:gd name="connsiteY9" fmla="*/ 1850774 h 2146169"/>
              <a:gd name="connsiteX10" fmla="*/ 11392 w 5872144"/>
              <a:gd name="connsiteY10" fmla="*/ 1166875 h 2146169"/>
              <a:gd name="connsiteX11" fmla="*/ 876532 w 5872144"/>
              <a:gd name="connsiteY11" fmla="*/ 1125639 h 2146169"/>
              <a:gd name="connsiteX12" fmla="*/ 877795 w 5872144"/>
              <a:gd name="connsiteY12" fmla="*/ 1124624 h 2146169"/>
              <a:gd name="connsiteX0" fmla="*/ 866579 w 5860928"/>
              <a:gd name="connsiteY0" fmla="*/ 1124624 h 2146168"/>
              <a:gd name="connsiteX1" fmla="*/ 2615786 w 5860928"/>
              <a:gd name="connsiteY1" fmla="*/ 1251479 h 2146168"/>
              <a:gd name="connsiteX2" fmla="*/ 4435349 w 5860928"/>
              <a:gd name="connsiteY2" fmla="*/ 946572 h 2146168"/>
              <a:gd name="connsiteX3" fmla="*/ 5453047 w 5860928"/>
              <a:gd name="connsiteY3" fmla="*/ 134078 h 2146168"/>
              <a:gd name="connsiteX4" fmla="*/ 5857451 w 5860928"/>
              <a:gd name="connsiteY4" fmla="*/ 65598 h 2146168"/>
              <a:gd name="connsiteX5" fmla="*/ 5596479 w 5860928"/>
              <a:gd name="connsiteY5" fmla="*/ 792576 h 2146168"/>
              <a:gd name="connsiteX6" fmla="*/ 4752254 w 5860928"/>
              <a:gd name="connsiteY6" fmla="*/ 1499024 h 2146168"/>
              <a:gd name="connsiteX7" fmla="*/ 2855985 w 5860928"/>
              <a:gd name="connsiteY7" fmla="*/ 2067299 h 2146168"/>
              <a:gd name="connsiteX8" fmla="*/ 1188680 w 5860928"/>
              <a:gd name="connsiteY8" fmla="*/ 2118739 h 2146168"/>
              <a:gd name="connsiteX9" fmla="*/ 8281 w 5860928"/>
              <a:gd name="connsiteY9" fmla="*/ 1850774 h 2146168"/>
              <a:gd name="connsiteX10" fmla="*/ 176 w 5860928"/>
              <a:gd name="connsiteY10" fmla="*/ 1166875 h 2146168"/>
              <a:gd name="connsiteX11" fmla="*/ 865316 w 5860928"/>
              <a:gd name="connsiteY11" fmla="*/ 1125639 h 2146168"/>
              <a:gd name="connsiteX12" fmla="*/ 866579 w 5860928"/>
              <a:gd name="connsiteY12" fmla="*/ 1124624 h 2146168"/>
              <a:gd name="connsiteX0" fmla="*/ 874143 w 5868492"/>
              <a:gd name="connsiteY0" fmla="*/ 1124624 h 2146168"/>
              <a:gd name="connsiteX1" fmla="*/ 2623350 w 5868492"/>
              <a:gd name="connsiteY1" fmla="*/ 1251479 h 2146168"/>
              <a:gd name="connsiteX2" fmla="*/ 4442913 w 5868492"/>
              <a:gd name="connsiteY2" fmla="*/ 946572 h 2146168"/>
              <a:gd name="connsiteX3" fmla="*/ 5460611 w 5868492"/>
              <a:gd name="connsiteY3" fmla="*/ 134078 h 2146168"/>
              <a:gd name="connsiteX4" fmla="*/ 5865015 w 5868492"/>
              <a:gd name="connsiteY4" fmla="*/ 65598 h 2146168"/>
              <a:gd name="connsiteX5" fmla="*/ 5604043 w 5868492"/>
              <a:gd name="connsiteY5" fmla="*/ 792576 h 2146168"/>
              <a:gd name="connsiteX6" fmla="*/ 4759818 w 5868492"/>
              <a:gd name="connsiteY6" fmla="*/ 1499024 h 2146168"/>
              <a:gd name="connsiteX7" fmla="*/ 2863549 w 5868492"/>
              <a:gd name="connsiteY7" fmla="*/ 2067299 h 2146168"/>
              <a:gd name="connsiteX8" fmla="*/ 1196244 w 5868492"/>
              <a:gd name="connsiteY8" fmla="*/ 2118739 h 2146168"/>
              <a:gd name="connsiteX9" fmla="*/ 40 w 5868492"/>
              <a:gd name="connsiteY9" fmla="*/ 1850775 h 2146168"/>
              <a:gd name="connsiteX10" fmla="*/ 7740 w 5868492"/>
              <a:gd name="connsiteY10" fmla="*/ 1166875 h 2146168"/>
              <a:gd name="connsiteX11" fmla="*/ 872880 w 5868492"/>
              <a:gd name="connsiteY11" fmla="*/ 1125639 h 2146168"/>
              <a:gd name="connsiteX12" fmla="*/ 874143 w 5868492"/>
              <a:gd name="connsiteY12" fmla="*/ 1124624 h 2146168"/>
              <a:gd name="connsiteX0" fmla="*/ 868979 w 5863328"/>
              <a:gd name="connsiteY0" fmla="*/ 1124624 h 2145798"/>
              <a:gd name="connsiteX1" fmla="*/ 2618186 w 5863328"/>
              <a:gd name="connsiteY1" fmla="*/ 1251479 h 2145798"/>
              <a:gd name="connsiteX2" fmla="*/ 4437749 w 5863328"/>
              <a:gd name="connsiteY2" fmla="*/ 946572 h 2145798"/>
              <a:gd name="connsiteX3" fmla="*/ 5455447 w 5863328"/>
              <a:gd name="connsiteY3" fmla="*/ 134078 h 2145798"/>
              <a:gd name="connsiteX4" fmla="*/ 5859851 w 5863328"/>
              <a:gd name="connsiteY4" fmla="*/ 65598 h 2145798"/>
              <a:gd name="connsiteX5" fmla="*/ 5598879 w 5863328"/>
              <a:gd name="connsiteY5" fmla="*/ 792576 h 2145798"/>
              <a:gd name="connsiteX6" fmla="*/ 4754654 w 5863328"/>
              <a:gd name="connsiteY6" fmla="*/ 1499024 h 2145798"/>
              <a:gd name="connsiteX7" fmla="*/ 2858385 w 5863328"/>
              <a:gd name="connsiteY7" fmla="*/ 2067299 h 2145798"/>
              <a:gd name="connsiteX8" fmla="*/ 1191080 w 5863328"/>
              <a:gd name="connsiteY8" fmla="*/ 2118739 h 2145798"/>
              <a:gd name="connsiteX9" fmla="*/ 144 w 5863328"/>
              <a:gd name="connsiteY9" fmla="*/ 1856089 h 2145798"/>
              <a:gd name="connsiteX10" fmla="*/ 2576 w 5863328"/>
              <a:gd name="connsiteY10" fmla="*/ 1166875 h 2145798"/>
              <a:gd name="connsiteX11" fmla="*/ 867716 w 5863328"/>
              <a:gd name="connsiteY11" fmla="*/ 1125639 h 2145798"/>
              <a:gd name="connsiteX12" fmla="*/ 868979 w 5863328"/>
              <a:gd name="connsiteY12" fmla="*/ 1124624 h 214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63328" h="2145798">
                <a:moveTo>
                  <a:pt x="868979" y="1124624"/>
                </a:moveTo>
                <a:cubicBezTo>
                  <a:pt x="1397700" y="1183474"/>
                  <a:pt x="2023391" y="1281154"/>
                  <a:pt x="2618186" y="1251479"/>
                </a:cubicBezTo>
                <a:cubicBezTo>
                  <a:pt x="3212981" y="1221804"/>
                  <a:pt x="3964872" y="1132806"/>
                  <a:pt x="4437749" y="946572"/>
                </a:cubicBezTo>
                <a:cubicBezTo>
                  <a:pt x="4910626" y="760339"/>
                  <a:pt x="5218430" y="280907"/>
                  <a:pt x="5455447" y="134078"/>
                </a:cubicBezTo>
                <a:cubicBezTo>
                  <a:pt x="5692464" y="-12751"/>
                  <a:pt x="5835946" y="-44152"/>
                  <a:pt x="5859851" y="65598"/>
                </a:cubicBezTo>
                <a:cubicBezTo>
                  <a:pt x="5883756" y="175348"/>
                  <a:pt x="5783079" y="553672"/>
                  <a:pt x="5598879" y="792576"/>
                </a:cubicBezTo>
                <a:cubicBezTo>
                  <a:pt x="5414680" y="1031480"/>
                  <a:pt x="5211403" y="1286570"/>
                  <a:pt x="4754654" y="1499024"/>
                </a:cubicBezTo>
                <a:cubicBezTo>
                  <a:pt x="4297905" y="1711478"/>
                  <a:pt x="3452314" y="1964013"/>
                  <a:pt x="2858385" y="2067299"/>
                </a:cubicBezTo>
                <a:cubicBezTo>
                  <a:pt x="2264456" y="2170585"/>
                  <a:pt x="1667453" y="2153941"/>
                  <a:pt x="1191080" y="2118739"/>
                </a:cubicBezTo>
                <a:cubicBezTo>
                  <a:pt x="714707" y="2083537"/>
                  <a:pt x="767" y="1990109"/>
                  <a:pt x="144" y="1856089"/>
                </a:cubicBezTo>
                <a:cubicBezTo>
                  <a:pt x="-479" y="1722069"/>
                  <a:pt x="1039" y="1450864"/>
                  <a:pt x="2576" y="1166875"/>
                </a:cubicBezTo>
                <a:cubicBezTo>
                  <a:pt x="164692" y="1062521"/>
                  <a:pt x="723316" y="1132681"/>
                  <a:pt x="867716" y="1125639"/>
                </a:cubicBezTo>
                <a:cubicBezTo>
                  <a:pt x="1012116" y="1118597"/>
                  <a:pt x="872509" y="1127951"/>
                  <a:pt x="868979" y="1124624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225550" y="3279491"/>
            <a:ext cx="1136650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1200" dirty="0">
                <a:solidFill>
                  <a:prstClr val="black"/>
                </a:solidFill>
              </a:rPr>
              <a:t>R</a:t>
            </a:r>
            <a:r>
              <a:rPr lang="en-US" sz="1200" dirty="0" smtClean="0">
                <a:solidFill>
                  <a:prstClr val="black"/>
                </a:solidFill>
              </a:rPr>
              <a:t>emote aerosol plume (schematic)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953000" y="2667000"/>
            <a:ext cx="1219200" cy="636723"/>
            <a:chOff x="5939703" y="2397072"/>
            <a:chExt cx="1219200" cy="636723"/>
          </a:xfrm>
        </p:grpSpPr>
        <p:sp>
          <p:nvSpPr>
            <p:cNvPr id="40" name="Rectangle 39"/>
            <p:cNvSpPr/>
            <p:nvPr/>
          </p:nvSpPr>
          <p:spPr>
            <a:xfrm rot="18720000">
              <a:off x="6435003" y="2097956"/>
              <a:ext cx="228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-180000" flipH="1">
              <a:off x="6382442" y="2558513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-180000" flipH="1">
              <a:off x="6563763" y="2719954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-180000" flipH="1">
              <a:off x="6745084" y="2881395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-180000" flipH="1">
              <a:off x="6201121" y="2397072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 rot="2529648">
            <a:off x="5205847" y="2886365"/>
            <a:ext cx="723996" cy="200577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581400" y="3810000"/>
            <a:ext cx="1219200" cy="636723"/>
            <a:chOff x="5939703" y="2397072"/>
            <a:chExt cx="1219200" cy="636723"/>
          </a:xfrm>
        </p:grpSpPr>
        <p:sp>
          <p:nvSpPr>
            <p:cNvPr id="48" name="Rectangle 47"/>
            <p:cNvSpPr/>
            <p:nvPr/>
          </p:nvSpPr>
          <p:spPr>
            <a:xfrm rot="18720000">
              <a:off x="6435003" y="2097956"/>
              <a:ext cx="228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-180000" flipH="1">
              <a:off x="6382442" y="2558513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-180000" flipH="1">
              <a:off x="6563763" y="2719954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-180000" flipH="1">
              <a:off x="6745084" y="2881395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-180000" flipH="1">
              <a:off x="6201121" y="2397072"/>
              <a:ext cx="152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 flipH="1">
            <a:off x="3818467" y="2660650"/>
            <a:ext cx="1217083" cy="9673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155" y="4889818"/>
            <a:ext cx="49214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 smtClean="0">
                <a:solidFill>
                  <a:prstClr val="black"/>
                </a:solidFill>
              </a:rPr>
              <a:t>20°N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85800" y="3374288"/>
            <a:ext cx="49214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</a:rPr>
              <a:t>3</a:t>
            </a:r>
            <a:r>
              <a:rPr lang="en-US" sz="1200" dirty="0" smtClean="0">
                <a:solidFill>
                  <a:prstClr val="black"/>
                </a:solidFill>
              </a:rPr>
              <a:t>0°N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" y="1839421"/>
            <a:ext cx="49214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</a:rPr>
              <a:t>4</a:t>
            </a:r>
            <a:r>
              <a:rPr lang="en-US" sz="1200" dirty="0" smtClean="0">
                <a:solidFill>
                  <a:prstClr val="black"/>
                </a:solidFill>
              </a:rPr>
              <a:t>0°N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85800" y="332352"/>
            <a:ext cx="49214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 smtClean="0">
                <a:solidFill>
                  <a:prstClr val="black"/>
                </a:solidFill>
              </a:rPr>
              <a:t>50°N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659800" y="5842002"/>
            <a:ext cx="6078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 smtClean="0">
                <a:solidFill>
                  <a:prstClr val="black"/>
                </a:solidFill>
              </a:rPr>
              <a:t>160°W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176740" y="5842002"/>
            <a:ext cx="6078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 smtClean="0">
                <a:solidFill>
                  <a:prstClr val="black"/>
                </a:solidFill>
              </a:rPr>
              <a:t>150°W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83806" y="5842002"/>
            <a:ext cx="6078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 smtClean="0">
                <a:solidFill>
                  <a:prstClr val="black"/>
                </a:solidFill>
              </a:rPr>
              <a:t>140°W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207806" y="5842002"/>
            <a:ext cx="6078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sz="1200" dirty="0" smtClean="0">
                <a:solidFill>
                  <a:prstClr val="black"/>
                </a:solidFill>
              </a:rPr>
              <a:t>130°W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2" name="Picture 91" descr="Fig2-RalphandDettinger_BAMS-D-11-0018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6173" r="25948" b="38271"/>
          <a:stretch/>
        </p:blipFill>
        <p:spPr>
          <a:xfrm>
            <a:off x="2556932" y="6096000"/>
            <a:ext cx="4114800" cy="629817"/>
          </a:xfrm>
          <a:prstGeom prst="rect">
            <a:avLst/>
          </a:prstGeom>
        </p:spPr>
      </p:pic>
      <p:cxnSp>
        <p:nvCxnSpPr>
          <p:cNvPr id="116" name="Straight Connector 115"/>
          <p:cNvCxnSpPr/>
          <p:nvPr/>
        </p:nvCxnSpPr>
        <p:spPr>
          <a:xfrm flipH="1">
            <a:off x="4724400" y="3473450"/>
            <a:ext cx="1206500" cy="9588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286000" y="3801533"/>
            <a:ext cx="1367367" cy="9758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2889250" y="3638550"/>
            <a:ext cx="158750" cy="457200"/>
          </a:xfrm>
          <a:prstGeom prst="line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endCxn id="48" idx="0"/>
          </p:cNvCxnSpPr>
          <p:nvPr/>
        </p:nvCxnSpPr>
        <p:spPr>
          <a:xfrm>
            <a:off x="3352800" y="3200400"/>
            <a:ext cx="385179" cy="512182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3048000" y="3200400"/>
            <a:ext cx="304800" cy="914400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3194050" y="3206750"/>
            <a:ext cx="152400" cy="469900"/>
          </a:xfrm>
          <a:prstGeom prst="line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2743200" y="3200400"/>
            <a:ext cx="304800" cy="914400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>
            <a:off x="2286000" y="3200400"/>
            <a:ext cx="457200" cy="1447800"/>
          </a:xfrm>
          <a:prstGeom prst="line">
            <a:avLst/>
          </a:prstGeom>
          <a:ln w="38100" cap="rnd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2597150" y="3200400"/>
            <a:ext cx="139700" cy="482600"/>
          </a:xfrm>
          <a:prstGeom prst="line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>
            <a:off x="1270000" y="2209800"/>
            <a:ext cx="1397000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Aerosol Profiling</a:t>
            </a:r>
          </a:p>
          <a:p>
            <a:pPr>
              <a:defRPr/>
            </a:pPr>
            <a:endParaRPr lang="en-US" sz="200" kern="0" dirty="0" smtClean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000" kern="0" dirty="0" smtClean="0">
                <a:solidFill>
                  <a:sysClr val="windowText" lastClr="000000"/>
                </a:solidFill>
              </a:rPr>
              <a:t>-  NASA DC-8</a:t>
            </a:r>
          </a:p>
          <a:p>
            <a:pPr>
              <a:defRPr/>
            </a:pPr>
            <a:r>
              <a:rPr lang="en-US" sz="1000" kern="0" dirty="0" smtClean="0">
                <a:solidFill>
                  <a:sysClr val="windowText" lastClr="000000"/>
                </a:solidFill>
              </a:rPr>
              <a:t>-  Aerosols, trace gases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257" name="Straight Arrow Connector 256"/>
          <p:cNvCxnSpPr/>
          <p:nvPr/>
        </p:nvCxnSpPr>
        <p:spPr>
          <a:xfrm>
            <a:off x="2362200" y="2819400"/>
            <a:ext cx="3048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62600" y="6629400"/>
            <a:ext cx="3621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 smtClean="0">
                <a:solidFill>
                  <a:prstClr val="black"/>
                </a:solidFill>
                <a:latin typeface="Arial"/>
                <a:cs typeface="Arial"/>
              </a:rPr>
              <a:t>Courtesy of F. M. Ralph, NOAA Earth System Research Laboratory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553199" y="4261247"/>
            <a:ext cx="1371601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NASA P-3B</a:t>
            </a:r>
          </a:p>
          <a:p>
            <a:pPr>
              <a:defRPr/>
            </a:pPr>
            <a:endParaRPr lang="en-US" sz="200" kern="0" dirty="0" smtClean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000" kern="0" dirty="0" smtClean="0">
                <a:solidFill>
                  <a:sysClr val="windowText" lastClr="000000"/>
                </a:solidFill>
              </a:rPr>
              <a:t>-  Surface water level</a:t>
            </a:r>
          </a:p>
          <a:p>
            <a:pPr>
              <a:defRPr/>
            </a:pPr>
            <a:r>
              <a:rPr lang="en-US" sz="1000" kern="0" dirty="0" smtClean="0">
                <a:solidFill>
                  <a:sysClr val="windowText" lastClr="000000"/>
                </a:solidFill>
              </a:rPr>
              <a:t>-  Soil moisture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7277572" y="4015509"/>
            <a:ext cx="0" cy="26517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0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Contrast DYNAMO and CALWATER2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" y="1435100"/>
            <a:ext cx="5307308" cy="4691063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dirty="0" smtClean="0">
                <a:latin typeface="Arial" panose="020B0604020202020204" pitchFamily="34" charset="0"/>
              </a:rPr>
              <a:t>DYNAMO</a:t>
            </a:r>
          </a:p>
          <a:p>
            <a:r>
              <a:rPr lang="en-US" sz="7200" dirty="0" smtClean="0">
                <a:latin typeface="Arial" panose="020B0604020202020204" pitchFamily="34" charset="0"/>
              </a:rPr>
              <a:t>Undisturbed U=4,  Net heat 100 W/m^2</a:t>
            </a:r>
          </a:p>
          <a:p>
            <a:r>
              <a:rPr lang="en-US" sz="7200" dirty="0" smtClean="0">
                <a:latin typeface="Arial" panose="020B0604020202020204" pitchFamily="34" charset="0"/>
              </a:rPr>
              <a:t>Storm U=7 (Max=17) m/s, </a:t>
            </a:r>
            <a:r>
              <a:rPr lang="en-US" sz="7200" dirty="0">
                <a:latin typeface="Arial" panose="020B0604020202020204" pitchFamily="34" charset="0"/>
              </a:rPr>
              <a:t>Net heat </a:t>
            </a:r>
            <a:r>
              <a:rPr lang="en-US" sz="7200" dirty="0" smtClean="0">
                <a:latin typeface="Arial" panose="020B0604020202020204" pitchFamily="34" charset="0"/>
              </a:rPr>
              <a:t>-75 </a:t>
            </a:r>
            <a:r>
              <a:rPr lang="en-US" sz="7200" dirty="0">
                <a:latin typeface="Arial" panose="020B0604020202020204" pitchFamily="34" charset="0"/>
              </a:rPr>
              <a:t>W/m^2</a:t>
            </a:r>
          </a:p>
          <a:p>
            <a:r>
              <a:rPr lang="en-US" sz="7200" dirty="0" smtClean="0">
                <a:latin typeface="Arial" panose="020B0604020202020204" pitchFamily="34" charset="0"/>
              </a:rPr>
              <a:t>Biggest effect on </a:t>
            </a: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</a:rPr>
              <a:t>Solar flux</a:t>
            </a:r>
          </a:p>
          <a:p>
            <a:endParaRPr lang="en-US" sz="7200" dirty="0">
              <a:latin typeface="Arial" panose="020B0604020202020204" pitchFamily="34" charset="0"/>
            </a:endParaRPr>
          </a:p>
          <a:p>
            <a:r>
              <a:rPr lang="en-US" sz="7200" b="1" dirty="0" smtClean="0">
                <a:latin typeface="Arial" panose="020B0604020202020204" pitchFamily="34" charset="0"/>
              </a:rPr>
              <a:t>CALWATER2</a:t>
            </a:r>
          </a:p>
          <a:p>
            <a:r>
              <a:rPr lang="en-US" sz="7200" dirty="0">
                <a:latin typeface="Arial" panose="020B0604020202020204" pitchFamily="34" charset="0"/>
              </a:rPr>
              <a:t>Undisturbed </a:t>
            </a:r>
            <a:r>
              <a:rPr lang="en-US" sz="7200" dirty="0" smtClean="0">
                <a:latin typeface="Arial" panose="020B0604020202020204" pitchFamily="34" charset="0"/>
              </a:rPr>
              <a:t>U=7,  </a:t>
            </a:r>
            <a:r>
              <a:rPr lang="en-US" sz="7200" dirty="0">
                <a:latin typeface="Arial" panose="020B0604020202020204" pitchFamily="34" charset="0"/>
              </a:rPr>
              <a:t>Net heat </a:t>
            </a:r>
            <a:r>
              <a:rPr lang="en-US" sz="7200" dirty="0" smtClean="0">
                <a:latin typeface="Arial" panose="020B0604020202020204" pitchFamily="34" charset="0"/>
              </a:rPr>
              <a:t>-50 </a:t>
            </a:r>
            <a:r>
              <a:rPr lang="en-US" sz="7200" dirty="0">
                <a:latin typeface="Arial" panose="020B0604020202020204" pitchFamily="34" charset="0"/>
              </a:rPr>
              <a:t>W/m^2</a:t>
            </a:r>
          </a:p>
          <a:p>
            <a:r>
              <a:rPr lang="en-US" sz="7200" dirty="0">
                <a:latin typeface="Arial" panose="020B0604020202020204" pitchFamily="34" charset="0"/>
              </a:rPr>
              <a:t>Storm </a:t>
            </a:r>
            <a:r>
              <a:rPr lang="en-US" sz="7200" dirty="0" smtClean="0">
                <a:latin typeface="Arial" panose="020B0604020202020204" pitchFamily="34" charset="0"/>
              </a:rPr>
              <a:t>U=13 </a:t>
            </a:r>
            <a:r>
              <a:rPr lang="en-US" sz="7200" dirty="0">
                <a:latin typeface="Arial" panose="020B0604020202020204" pitchFamily="34" charset="0"/>
              </a:rPr>
              <a:t>(Max </a:t>
            </a:r>
            <a:r>
              <a:rPr lang="en-US" sz="7200" dirty="0" smtClean="0">
                <a:latin typeface="Arial" panose="020B0604020202020204" pitchFamily="34" charset="0"/>
              </a:rPr>
              <a:t>U=20) </a:t>
            </a:r>
            <a:r>
              <a:rPr lang="en-US" sz="7200" dirty="0">
                <a:latin typeface="Arial" panose="020B0604020202020204" pitchFamily="34" charset="0"/>
              </a:rPr>
              <a:t>m/s, Net heat </a:t>
            </a:r>
            <a:r>
              <a:rPr lang="en-US" sz="7200" dirty="0" smtClean="0">
                <a:latin typeface="Arial" panose="020B0604020202020204" pitchFamily="34" charset="0"/>
              </a:rPr>
              <a:t>-250  </a:t>
            </a:r>
            <a:r>
              <a:rPr lang="en-US" sz="7200" dirty="0">
                <a:latin typeface="Arial" panose="020B0604020202020204" pitchFamily="34" charset="0"/>
              </a:rPr>
              <a:t>W/m^2</a:t>
            </a:r>
          </a:p>
          <a:p>
            <a:r>
              <a:rPr lang="en-US" sz="7200" dirty="0">
                <a:latin typeface="Arial" panose="020B0604020202020204" pitchFamily="34" charset="0"/>
              </a:rPr>
              <a:t>Biggest effect on </a:t>
            </a: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</a:rPr>
              <a:t>Latent heat flux</a:t>
            </a:r>
          </a:p>
          <a:p>
            <a:endParaRPr lang="en-US" sz="7200" dirty="0">
              <a:latin typeface="Arial" panose="020B0604020202020204" pitchFamily="34" charset="0"/>
            </a:endParaRPr>
          </a:p>
          <a:p>
            <a:r>
              <a:rPr lang="en-US" sz="8000" dirty="0" smtClean="0">
                <a:latin typeface="Arial" panose="020B0604020202020204" pitchFamily="34" charset="0"/>
              </a:rPr>
              <a:t>Storms will have strong stress with buoyancy forcing changing from small negative (warm sector) to very large positive (cold air, post frontal)</a:t>
            </a:r>
          </a:p>
          <a:p>
            <a:endParaRPr lang="en-US" sz="8000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	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65" b="47558"/>
          <a:stretch/>
        </p:blipFill>
        <p:spPr>
          <a:xfrm>
            <a:off x="4819264" y="746760"/>
            <a:ext cx="4215893" cy="283289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90053" r="7054" b="870"/>
          <a:stretch/>
        </p:blipFill>
        <p:spPr>
          <a:xfrm>
            <a:off x="5082540" y="3674745"/>
            <a:ext cx="3947160" cy="3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  <a:t>CALWATER2</a:t>
            </a:r>
            <a:b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  <a:t>Ship-based Sensors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altLang="ja-JP" sz="2400" b="1" dirty="0"/>
              <a:t>C-band Radar – CSU (Rutledge)</a:t>
            </a:r>
          </a:p>
          <a:p>
            <a:pPr eaLnBrk="1" hangingPunct="1"/>
            <a:r>
              <a:rPr lang="en-US" altLang="ja-JP" sz="2400" b="1" dirty="0" smtClean="0">
                <a:ea typeface="ＭＳ Ｐゴシック" pitchFamily="34" charset="-128"/>
              </a:rPr>
              <a:t>DOE AMF2 - PNNL (Leung)</a:t>
            </a:r>
          </a:p>
          <a:p>
            <a:pPr lvl="1"/>
            <a:r>
              <a:rPr lang="en-US" altLang="ja-JP" sz="2000" dirty="0" smtClean="0">
                <a:ea typeface="ＭＳ Ｐゴシック" pitchFamily="34" charset="-128"/>
              </a:rPr>
              <a:t>Aerosols, microwaves, </a:t>
            </a:r>
            <a:r>
              <a:rPr lang="en-US" altLang="ja-JP" sz="2000" dirty="0" err="1" smtClean="0">
                <a:ea typeface="ＭＳ Ｐゴシック" pitchFamily="34" charset="-128"/>
              </a:rPr>
              <a:t>lidars</a:t>
            </a:r>
            <a:r>
              <a:rPr lang="en-US" altLang="ja-JP" sz="2000" dirty="0" smtClean="0">
                <a:ea typeface="ＭＳ Ｐゴシック" pitchFamily="34" charset="-128"/>
              </a:rPr>
              <a:t>, wind profilers, …</a:t>
            </a:r>
          </a:p>
          <a:p>
            <a:r>
              <a:rPr lang="en-US" altLang="ja-JP" sz="2400" dirty="0"/>
              <a:t>Fluxes and Near-Surface Meteorology-ESRL/PSD (Fairall)</a:t>
            </a:r>
          </a:p>
          <a:p>
            <a:pPr eaLnBrk="1" hangingPunct="1"/>
            <a:r>
              <a:rPr lang="en-US" altLang="ja-JP" sz="2400" dirty="0" smtClean="0">
                <a:ea typeface="ＭＳ Ｐゴシック" pitchFamily="34" charset="-128"/>
              </a:rPr>
              <a:t>Marine aerosol production - PMEL (Bates/Quinn)</a:t>
            </a:r>
          </a:p>
          <a:p>
            <a:pPr eaLnBrk="1" hangingPunct="1"/>
            <a:r>
              <a:rPr lang="en-US" altLang="ja-JP" sz="2400" dirty="0" smtClean="0">
                <a:ea typeface="ＭＳ Ｐゴシック" pitchFamily="34" charset="-128"/>
              </a:rPr>
              <a:t>Surface waves (IR/polarization imaging)– LDEO (Zappa)</a:t>
            </a:r>
          </a:p>
          <a:p>
            <a:pPr eaLnBrk="1" hangingPunct="1"/>
            <a:r>
              <a:rPr lang="en-US" altLang="ja-JP" sz="2400" dirty="0" smtClean="0">
                <a:ea typeface="ＭＳ Ｐゴシック" pitchFamily="34" charset="-128"/>
              </a:rPr>
              <a:t>Wave dissipation (SWIFT buoys) – Thompson (UW/APL)</a:t>
            </a:r>
          </a:p>
          <a:p>
            <a:pPr eaLnBrk="1" hangingPunct="1"/>
            <a:r>
              <a:rPr lang="en-US" altLang="ja-JP" sz="2400" dirty="0" smtClean="0">
                <a:ea typeface="ＭＳ Ｐゴシック" pitchFamily="34" charset="-128"/>
              </a:rPr>
              <a:t>Ocean mixing (AMP array) – UW/APL (Sanford, </a:t>
            </a:r>
            <a:r>
              <a:rPr lang="en-US" altLang="ja-JP" sz="2400" dirty="0" err="1" smtClean="0">
                <a:ea typeface="ＭＳ Ｐゴシック" pitchFamily="34" charset="-128"/>
              </a:rPr>
              <a:t>Kunze</a:t>
            </a:r>
            <a:r>
              <a:rPr lang="en-US" altLang="ja-JP" sz="2400" dirty="0" smtClean="0">
                <a:ea typeface="ＭＳ Ｐゴシック" pitchFamily="34" charset="-128"/>
              </a:rPr>
              <a:t>)</a:t>
            </a:r>
          </a:p>
          <a:p>
            <a:pPr eaLnBrk="1" hangingPunct="1"/>
            <a:r>
              <a:rPr lang="en-US" altLang="ja-JP" sz="2400" dirty="0" smtClean="0">
                <a:ea typeface="ＭＳ Ｐゴシック" pitchFamily="34" charset="-128"/>
              </a:rPr>
              <a:t>Bubble/aerosol dynamics – SIO (Deane, Stokes)</a:t>
            </a:r>
          </a:p>
          <a:p>
            <a:r>
              <a:rPr lang="en-US" altLang="ja-JP" sz="2400" dirty="0"/>
              <a:t>Gliders </a:t>
            </a:r>
            <a:r>
              <a:rPr lang="en-US" altLang="ja-JP" sz="2400" dirty="0" smtClean="0"/>
              <a:t>– SIO (Rudnick</a:t>
            </a:r>
            <a:r>
              <a:rPr lang="en-US" altLang="ja-JP" sz="2400" dirty="0"/>
              <a:t>)</a:t>
            </a:r>
          </a:p>
          <a:p>
            <a:pPr marL="0" indent="0" eaLnBrk="1" hangingPunct="1">
              <a:buNone/>
            </a:pPr>
            <a:endParaRPr lang="en-US" altLang="ja-JP" sz="2400" dirty="0" smtClean="0">
              <a:ea typeface="ＭＳ Ｐゴシック" pitchFamily="34" charset="-128"/>
            </a:endParaRPr>
          </a:p>
          <a:p>
            <a:pPr eaLnBrk="1" hangingPunct="1"/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pPr eaLnBrk="1" hangingPunct="1"/>
            <a:endParaRPr lang="en-US" altLang="ja-JP" sz="2400" dirty="0" smtClean="0">
              <a:ea typeface="ＭＳ Ｐゴシック" pitchFamily="34" charset="-128"/>
            </a:endParaRPr>
          </a:p>
          <a:p>
            <a:pPr eaLnBrk="1" hangingPunct="1"/>
            <a:endParaRPr lang="en-US" altLang="ja-JP" sz="2400" dirty="0" smtClean="0">
              <a:ea typeface="ＭＳ Ｐゴシック" pitchFamily="34" charset="-128"/>
            </a:endParaRPr>
          </a:p>
          <a:p>
            <a:pPr eaLnBrk="1" hangingPunct="1"/>
            <a:endParaRPr lang="en-US" altLang="ja-JP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57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3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DYNAMO Outflow boundary Using TOGA radar Oct 24 5:00 UTC</a:t>
            </a:r>
            <a:endParaRPr lang="en-US" dirty="0"/>
          </a:p>
        </p:txBody>
      </p:sp>
      <p:pic>
        <p:nvPicPr>
          <p:cNvPr id="4" name="Content Placeholder 3" descr="png.1111024051009.toga1.0_0.8_PPI_DZ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796" b="-2796"/>
          <a:stretch>
            <a:fillRect/>
          </a:stretch>
        </p:blipFill>
        <p:spPr>
          <a:xfrm>
            <a:off x="457200" y="138900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538974" y="5869616"/>
            <a:ext cx="2234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reflectivity (dBZ)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8519" y="5869616"/>
            <a:ext cx="3084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Doppler velocity (</a:t>
            </a:r>
            <a:r>
              <a:rPr lang="en-US" sz="2400" dirty="0" err="1" smtClean="0">
                <a:solidFill>
                  <a:prstClr val="black"/>
                </a:solidFill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 s</a:t>
            </a:r>
            <a:r>
              <a:rPr lang="en-US" sz="2400" baseline="30000" dirty="0" smtClean="0">
                <a:solidFill>
                  <a:prstClr val="black"/>
                </a:solidFill>
              </a:rPr>
              <a:t>-1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456" y="6396335"/>
            <a:ext cx="4298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Steve Rutledge, Colorado State U.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5966519" y="2901460"/>
            <a:ext cx="537306" cy="51776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7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0" t="596" b="596"/>
          <a:stretch/>
        </p:blipFill>
        <p:spPr>
          <a:xfrm>
            <a:off x="800100" y="990600"/>
            <a:ext cx="3168948" cy="54864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38100" dist="50800" dir="2700000" sx="101000" sy="101000" algn="tl" rotWithShape="0">
              <a:srgbClr val="000000">
                <a:alpha val="58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78" t="1190" r="1494"/>
          <a:stretch/>
        </p:blipFill>
        <p:spPr>
          <a:xfrm>
            <a:off x="4972051" y="990600"/>
            <a:ext cx="3073706" cy="54864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38100" dist="50800" dir="2700000" sx="101000" sy="101000" algn="tl" rotWithShape="0">
              <a:srgbClr val="000000">
                <a:alpha val="58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B9BD5">
                    <a:lumMod val="50000"/>
                  </a:srgbClr>
                </a:solidFill>
              </a:rPr>
              <a:t>Key Documentation on CalWater 2</a:t>
            </a:r>
            <a:endParaRPr lang="en-US" sz="4400" b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7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dk1"/>
                </a:solidFill>
                <a:ea typeface="+mn-ea"/>
                <a:cs typeface="+mn-cs"/>
              </a:rPr>
              <a:t>Shipboard radar operations for CALWATER </a:t>
            </a:r>
            <a:r>
              <a:rPr lang="en-US" sz="2400" dirty="0" smtClean="0">
                <a:solidFill>
                  <a:schemeClr val="dk1"/>
                </a:solidFill>
                <a:ea typeface="+mn-ea"/>
                <a:cs typeface="+mn-cs"/>
              </a:rPr>
              <a:t>II (S. Rutledge, PI)</a:t>
            </a:r>
            <a:endParaRPr lang="en-US" sz="2400" dirty="0">
              <a:solidFill>
                <a:schemeClr val="dk1"/>
              </a:solidFill>
              <a:ea typeface="+mn-ea"/>
              <a:cs typeface="+mn-cs"/>
            </a:endParaRPr>
          </a:p>
        </p:txBody>
      </p:sp>
      <p:sp>
        <p:nvSpPr>
          <p:cNvPr id="2051" name="Content Placeholder 4"/>
          <p:cNvSpPr>
            <a:spLocks noGrp="1"/>
          </p:cNvSpPr>
          <p:nvPr>
            <p:ph idx="1"/>
          </p:nvPr>
        </p:nvSpPr>
        <p:spPr>
          <a:xfrm>
            <a:off x="404444" y="1468320"/>
            <a:ext cx="82296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ea typeface="ＭＳ Ｐゴシック" panose="020B0600070205080204" pitchFamily="34" charset="-128"/>
              </a:rPr>
              <a:t>Quantitative ship radar operations are proposed for CALWATER II</a:t>
            </a:r>
          </a:p>
          <a:p>
            <a:pPr eaLnBrk="1" hangingPunct="1"/>
            <a:r>
              <a:rPr lang="en-US" sz="2000" dirty="0" smtClean="0">
                <a:ea typeface="ＭＳ Ｐゴシック" panose="020B0600070205080204" pitchFamily="34" charset="-128"/>
              </a:rPr>
              <a:t>Science contributed to CALWATER II includes documenting ocean rainfall associated with AR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’</a:t>
            </a:r>
            <a:r>
              <a:rPr lang="en-US" sz="2000" dirty="0" smtClean="0">
                <a:ea typeface="ＭＳ Ｐゴシック" panose="020B0600070205080204" pitchFamily="34" charset="-128"/>
              </a:rPr>
              <a:t>s and their </a:t>
            </a:r>
            <a:r>
              <a:rPr lang="en-US" sz="2000" dirty="0" err="1" smtClean="0">
                <a:ea typeface="ＭＳ Ｐゴシック" panose="020B0600070205080204" pitchFamily="34" charset="-128"/>
              </a:rPr>
              <a:t>mesocale</a:t>
            </a:r>
            <a:r>
              <a:rPr lang="en-US" sz="2000" dirty="0" smtClean="0">
                <a:ea typeface="ＭＳ Ｐゴシック" panose="020B0600070205080204" pitchFamily="34" charset="-128"/>
              </a:rPr>
              <a:t> structures.  The radar will play a key role for studying precipitation and cloud physics </a:t>
            </a:r>
            <a:r>
              <a:rPr lang="en-US" sz="2000" i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and the influence of aerosols on precipitation</a:t>
            </a:r>
            <a:r>
              <a:rPr lang="en-US" sz="2000" dirty="0" smtClean="0">
                <a:ea typeface="ＭＳ Ｐゴシック" panose="020B0600070205080204" pitchFamily="34" charset="-128"/>
              </a:rPr>
              <a:t>, for example the presence of Asian/African dust vs. sea spray aerosol</a:t>
            </a:r>
          </a:p>
          <a:p>
            <a:pPr eaLnBrk="1" hangingPunct="1"/>
            <a:r>
              <a:rPr lang="en-US" sz="2000" dirty="0" smtClean="0">
                <a:ea typeface="ＭＳ Ｐゴシック" panose="020B0600070205080204" pitchFamily="34" charset="-128"/>
              </a:rPr>
              <a:t>Having this offshore radar 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“</a:t>
            </a:r>
            <a:r>
              <a:rPr lang="en-US" sz="2000" dirty="0" smtClean="0">
                <a:ea typeface="ＭＳ Ｐゴシック" panose="020B0600070205080204" pitchFamily="34" charset="-128"/>
              </a:rPr>
              <a:t>laboratory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”</a:t>
            </a:r>
            <a:r>
              <a:rPr lang="en-US" sz="2000" dirty="0" smtClean="0">
                <a:ea typeface="ＭＳ Ｐゴシック" panose="020B0600070205080204" pitchFamily="34" charset="-128"/>
              </a:rPr>
              <a:t> will allow a means to contrast offshore </a:t>
            </a:r>
            <a:r>
              <a:rPr lang="en-US" sz="2000" dirty="0" err="1" smtClean="0">
                <a:ea typeface="ＭＳ Ｐゴシック" panose="020B0600070205080204" pitchFamily="34" charset="-128"/>
              </a:rPr>
              <a:t>extratropical</a:t>
            </a:r>
            <a:r>
              <a:rPr lang="en-US" sz="2000" dirty="0" smtClean="0">
                <a:ea typeface="ＭＳ Ｐゴシック" panose="020B0600070205080204" pitchFamily="34" charset="-128"/>
              </a:rPr>
              <a:t> cyclones with land falling cyclones impinging on the Sierra Nevada barrier, where aerosol and S-band profiler measurements will me made</a:t>
            </a:r>
          </a:p>
          <a:p>
            <a:pPr eaLnBrk="1" hangingPunct="1"/>
            <a:r>
              <a:rPr lang="en-US" sz="2000" dirty="0" smtClean="0">
                <a:ea typeface="ＭＳ Ｐゴシック" panose="020B0600070205080204" pitchFamily="34" charset="-128"/>
              </a:rPr>
              <a:t>We propose to upgrade the R/V Ronald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000" dirty="0" smtClean="0">
                <a:ea typeface="ＭＳ Ｐゴシック" panose="020B0600070205080204" pitchFamily="34" charset="-128"/>
              </a:rPr>
              <a:t>	Brown C-band radar to</a:t>
            </a:r>
            <a:r>
              <a:rPr lang="en-US" sz="2000" i="1" dirty="0" smtClean="0">
                <a:ea typeface="ＭＳ Ｐゴシック" panose="020B0600070205080204" pitchFamily="34" charset="-128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dual-</a:t>
            </a:r>
            <a:r>
              <a:rPr lang="en-US" sz="2000" i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polarimetric</a:t>
            </a:r>
            <a:r>
              <a:rPr lang="en-US" sz="2000" i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	significantly increasing its current capabilities</a:t>
            </a:r>
          </a:p>
          <a:p>
            <a:pPr eaLnBrk="1" hangingPunct="1"/>
            <a:r>
              <a:rPr lang="en-US" sz="1800" dirty="0" smtClean="0">
                <a:ea typeface="ＭＳ Ｐゴシック" panose="020B0600070205080204" pitchFamily="34" charset="-128"/>
              </a:rPr>
              <a:t>The radar is currently located at CSU.  NOAA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1800" dirty="0" smtClean="0">
                <a:ea typeface="ＭＳ Ｐゴシック" panose="020B0600070205080204" pitchFamily="34" charset="-128"/>
              </a:rPr>
              <a:t>	is in the process of donating the radar to CSU</a:t>
            </a:r>
          </a:p>
        </p:txBody>
      </p:sp>
      <p:pic>
        <p:nvPicPr>
          <p:cNvPr id="13316" name="Picture 5" descr="ronbrown-7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495800"/>
            <a:ext cx="3303588" cy="18415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457200" y="144463"/>
            <a:ext cx="8229600" cy="1143000"/>
          </a:xfr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dk1"/>
                </a:solidFill>
                <a:ea typeface="+mn-ea"/>
                <a:cs typeface="+mn-cs"/>
              </a:rPr>
              <a:t>Shipboard radar operations for CALWATER </a:t>
            </a:r>
            <a:r>
              <a:rPr lang="en-US" sz="2400" dirty="0" smtClean="0">
                <a:solidFill>
                  <a:schemeClr val="dk1"/>
                </a:solidFill>
                <a:ea typeface="+mn-ea"/>
                <a:cs typeface="+mn-cs"/>
              </a:rPr>
              <a:t>II (S. Rutledge, PI)</a:t>
            </a:r>
            <a:endParaRPr lang="en-US" sz="2400" dirty="0">
              <a:solidFill>
                <a:schemeClr val="dk1"/>
              </a:solidFill>
              <a:ea typeface="+mn-ea"/>
              <a:cs typeface="+mn-cs"/>
            </a:endParaRPr>
          </a:p>
        </p:txBody>
      </p:sp>
      <p:sp>
        <p:nvSpPr>
          <p:cNvPr id="3075" name="Content Placeholder 4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/>
            <a:r>
              <a:rPr lang="en-US" sz="1800" smtClean="0">
                <a:ea typeface="ＭＳ Ｐゴシック" panose="020B0600070205080204" pitchFamily="34" charset="-128"/>
              </a:rPr>
              <a:t>Dual-polarimetric radars are in common use today.  Dual-polarization data are improve rainfall estimation, allow the diagnose of cloud and precipitation processes through the use of hydrometeor identification algorithms, and improve data quality (removal of clutter and non-meteorological echo)</a:t>
            </a:r>
          </a:p>
          <a:p>
            <a:pPr eaLnBrk="1" hangingPunct="1"/>
            <a:r>
              <a:rPr lang="en-US" sz="1800" smtClean="0">
                <a:ea typeface="ＭＳ Ｐゴシック" panose="020B0600070205080204" pitchFamily="34" charset="-128"/>
              </a:rPr>
              <a:t>The radar would be upgraded to dual-polarization by using the current transmitter split into H,V components.  A new antenna and feedhorn would be acquired, along with a state of the art signal processor and other hardware to implement the upgrade</a:t>
            </a:r>
          </a:p>
          <a:p>
            <a:pPr eaLnBrk="1" hangingPunct="1"/>
            <a:r>
              <a:rPr lang="en-US" sz="1800" i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The cost for upgrade hardware is estimated to be $600,000</a:t>
            </a:r>
            <a:r>
              <a:rPr lang="en-US" sz="1800" smtClean="0">
                <a:ea typeface="ＭＳ Ｐゴシック" panose="020B0600070205080204" pitchFamily="34" charset="-128"/>
              </a:rPr>
              <a:t>.  A vendor would be selected to supply the hardware and carry out the upgrade.  The upgrade is viewed as a very low risk project—the engineering needed for the upgrade is straightforward</a:t>
            </a:r>
          </a:p>
          <a:p>
            <a:pPr eaLnBrk="1" hangingPunct="1"/>
            <a:r>
              <a:rPr lang="en-US" sz="1800" smtClean="0">
                <a:ea typeface="ＭＳ Ｐゴシック" panose="020B0600070205080204" pitchFamily="34" charset="-128"/>
              </a:rPr>
              <a:t>We would propose that NSF maintain the radar after CALWATER II as a National Facility, made available for future ocean based, or land based experiments.</a:t>
            </a:r>
          </a:p>
          <a:p>
            <a:pPr eaLnBrk="1" hangingPunct="1"/>
            <a:r>
              <a:rPr lang="en-US" sz="1800" smtClean="0">
                <a:ea typeface="ＭＳ Ｐゴシック" panose="020B0600070205080204" pitchFamily="34" charset="-128"/>
              </a:rPr>
              <a:t>This radar would provide a significant scientific advancement over previous ship radars such as those used in TOGA COARE, EPIC, DYNAMO, etc.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24522"/>
          </a:xfrm>
        </p:spPr>
        <p:txBody>
          <a:bodyPr/>
          <a:lstStyle/>
          <a:p>
            <a: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  <a:t>CALWATER2 : P-3 based Sensors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601980"/>
            <a:ext cx="8229600" cy="2764156"/>
          </a:xfrm>
        </p:spPr>
        <p:txBody>
          <a:bodyPr/>
          <a:lstStyle/>
          <a:p>
            <a:pPr eaLnBrk="1" hangingPunct="1"/>
            <a:r>
              <a:rPr lang="en-US" altLang="ja-JP" sz="2400" b="1" dirty="0" smtClean="0">
                <a:ea typeface="ＭＳ Ｐゴシック" pitchFamily="34" charset="-128"/>
              </a:rPr>
              <a:t>Microwave, IWRAP radar, </a:t>
            </a:r>
            <a:r>
              <a:rPr lang="en-US" altLang="ja-JP" sz="2400" b="1" dirty="0" err="1" smtClean="0">
                <a:ea typeface="ＭＳ Ｐゴシック" pitchFamily="34" charset="-128"/>
              </a:rPr>
              <a:t>Dropsondes</a:t>
            </a:r>
            <a:r>
              <a:rPr lang="en-US" altLang="ja-JP" sz="2400" b="1" dirty="0" smtClean="0">
                <a:ea typeface="ＭＳ Ｐゴシック" pitchFamily="34" charset="-128"/>
              </a:rPr>
              <a:t> – NESDIS (P Chang)</a:t>
            </a:r>
          </a:p>
          <a:p>
            <a:pPr eaLnBrk="1" hangingPunct="1"/>
            <a:r>
              <a:rPr lang="en-US" altLang="ja-JP" sz="2400" b="1" dirty="0" smtClean="0">
                <a:ea typeface="ＭＳ Ｐゴシック" pitchFamily="34" charset="-128"/>
              </a:rPr>
              <a:t>Tail Doppler Radar – ESRL/PSD (</a:t>
            </a:r>
            <a:r>
              <a:rPr lang="en-US" altLang="ja-JP" sz="2400" b="1" dirty="0" err="1" smtClean="0">
                <a:ea typeface="ＭＳ Ｐゴシック" pitchFamily="34" charset="-128"/>
              </a:rPr>
              <a:t>Kingsmill</a:t>
            </a:r>
            <a:r>
              <a:rPr lang="en-US" altLang="ja-JP" sz="2400" b="1" dirty="0" smtClean="0">
                <a:ea typeface="ＭＳ Ｐゴシック" pitchFamily="34" charset="-128"/>
              </a:rPr>
              <a:t>)</a:t>
            </a:r>
          </a:p>
          <a:p>
            <a:r>
              <a:rPr lang="en-US" altLang="ja-JP" sz="2400" dirty="0" err="1" smtClean="0">
                <a:ea typeface="ＭＳ Ｐゴシック" pitchFamily="34" charset="-128"/>
              </a:rPr>
              <a:t>Wband</a:t>
            </a:r>
            <a:r>
              <a:rPr lang="en-US" altLang="ja-JP" sz="2400" dirty="0" smtClean="0">
                <a:ea typeface="ＭＳ Ｐゴシック" pitchFamily="34" charset="-128"/>
              </a:rPr>
              <a:t> Doppler radar (spray) – ESRL/PSD (Fairall)</a:t>
            </a:r>
          </a:p>
          <a:p>
            <a:r>
              <a:rPr lang="en-US" altLang="ja-JP" sz="2400" dirty="0" smtClean="0">
                <a:ea typeface="ＭＳ Ｐゴシック" pitchFamily="34" charset="-128"/>
              </a:rPr>
              <a:t>Chemistry/Aerosols -  TBD (Prather)</a:t>
            </a:r>
          </a:p>
          <a:p>
            <a:r>
              <a:rPr lang="en-US" altLang="ja-JP" sz="2400" dirty="0" smtClean="0">
                <a:ea typeface="ＭＳ Ｐゴシック" pitchFamily="34" charset="-128"/>
              </a:rPr>
              <a:t>Whitecap video – LDEO (Zappa)</a:t>
            </a:r>
          </a:p>
          <a:p>
            <a:r>
              <a:rPr lang="en-US" altLang="ja-JP" sz="2400" dirty="0" smtClean="0">
                <a:ea typeface="ＭＳ Ｐゴシック" pitchFamily="34" charset="-128"/>
              </a:rPr>
              <a:t>AXBT ?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pPr eaLnBrk="1" hangingPunct="1"/>
            <a:endParaRPr lang="en-US" altLang="ja-JP" sz="2400" dirty="0" smtClean="0">
              <a:ea typeface="ＭＳ Ｐゴシック" pitchFamily="34" charset="-128"/>
            </a:endParaRPr>
          </a:p>
          <a:p>
            <a:pPr eaLnBrk="1" hangingPunct="1"/>
            <a:endParaRPr lang="en-US" altLang="ja-JP" sz="2400" dirty="0" smtClean="0">
              <a:ea typeface="ＭＳ Ｐゴシック" pitchFamily="34" charset="-128"/>
            </a:endParaRPr>
          </a:p>
          <a:p>
            <a:pPr eaLnBrk="1" hangingPunct="1"/>
            <a:endParaRPr lang="en-US" altLang="ja-JP" sz="2400" dirty="0" smtClean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/>
          <a:stretch/>
        </p:blipFill>
        <p:spPr>
          <a:xfrm>
            <a:off x="38100" y="4364355"/>
            <a:ext cx="3123897" cy="2417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4428"/>
          <a:stretch/>
        </p:blipFill>
        <p:spPr>
          <a:xfrm>
            <a:off x="3101339" y="4352698"/>
            <a:ext cx="3032761" cy="2451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/>
          <a:stretch/>
        </p:blipFill>
        <p:spPr>
          <a:xfrm>
            <a:off x="5996511" y="4352698"/>
            <a:ext cx="3147489" cy="2505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" y="402336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AXBT Grid Pattern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0900" y="4023360"/>
            <a:ext cx="226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AXBT Linear Transect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4120" y="4046220"/>
            <a:ext cx="24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Air Drop Linear Transect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838180"/>
              </p:ext>
            </p:extLst>
          </p:nvPr>
        </p:nvGraphicFramePr>
        <p:xfrm>
          <a:off x="387645" y="274638"/>
          <a:ext cx="7514294" cy="2439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6305"/>
                <a:gridCol w="1375878"/>
                <a:gridCol w="1310781"/>
                <a:gridCol w="1207110"/>
                <a:gridCol w="1207110"/>
                <a:gridCol w="1207110"/>
              </a:tblGrid>
              <a:tr h="282861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Table 1.  Status of CALWATER2 Marine Platforms and PIs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28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Thompson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Ron Brown</a:t>
                      </a:r>
                      <a:r>
                        <a:rPr lang="en-US" sz="1100" baseline="30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P-3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G-I</a:t>
                      </a:r>
                      <a:r>
                        <a:rPr lang="en-US" sz="1100" baseline="30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G-IV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8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Agency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UNOLS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NOAA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NOAA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NOAA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95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Request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Thomson 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Fairall PSD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Chang NESDIS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Leung PNNL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Winter storms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8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Schedule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Winter 2015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Jan 2015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Winter 2015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Winter 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Winter 2015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8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NSF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NSF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8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NSF/NOAA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NSF/NOAA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NOAA/NSF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(NOAA)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8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Aerosol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NSF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57200" y="411562"/>
            <a:ext cx="10738083" cy="6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796540"/>
            <a:ext cx="1691640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47" y="2714199"/>
            <a:ext cx="6599893" cy="14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2" y="0"/>
            <a:ext cx="7575500" cy="847558"/>
          </a:xfrm>
        </p:spPr>
        <p:txBody>
          <a:bodyPr/>
          <a:lstStyle/>
          <a:p>
            <a:r>
              <a:rPr lang="en-US" sz="2800" dirty="0"/>
              <a:t>The ARM Cloud Aerosol Precipitation Experiment (ACAPEX</a:t>
            </a:r>
            <a:r>
              <a:rPr lang="en-US" sz="2800" dirty="0" smtClean="0"/>
              <a:t>): Science questions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773" y="1156936"/>
            <a:ext cx="8229600" cy="5404557"/>
          </a:xfrm>
        </p:spPr>
        <p:txBody>
          <a:bodyPr/>
          <a:lstStyle/>
          <a:p>
            <a:pPr lvl="0"/>
            <a:r>
              <a:rPr lang="en-US" b="1" dirty="0" smtClean="0"/>
              <a:t>Modeling of </a:t>
            </a:r>
            <a:r>
              <a:rPr lang="en-US" b="1" dirty="0" err="1" smtClean="0"/>
              <a:t>multiscale</a:t>
            </a:r>
            <a:r>
              <a:rPr lang="en-US" b="1" dirty="0" smtClean="0"/>
              <a:t> water cycle processes and climate extremes: </a:t>
            </a:r>
            <a:r>
              <a:rPr lang="en-US" dirty="0" smtClean="0"/>
              <a:t>What </a:t>
            </a:r>
            <a:r>
              <a:rPr lang="en-US" dirty="0"/>
              <a:t>influences the evolution and structure of AR and its associated cloud and precipitation?</a:t>
            </a:r>
          </a:p>
          <a:p>
            <a:pPr lvl="1"/>
            <a:r>
              <a:rPr lang="en-US" sz="1600" dirty="0"/>
              <a:t>To what extent does water vapor in ARs originate from the tropics? What role does tropical convection play in this?</a:t>
            </a:r>
          </a:p>
          <a:p>
            <a:pPr lvl="1"/>
            <a:r>
              <a:rPr lang="en-US" sz="1600" dirty="0"/>
              <a:t>What are the roles of air-sea fluxes and ocean mixed layer processes in AR evolution?</a:t>
            </a:r>
          </a:p>
          <a:p>
            <a:pPr lvl="1"/>
            <a:r>
              <a:rPr lang="en-US" sz="1600" dirty="0"/>
              <a:t>What are the key dynamical processes that modulate cloud and precipitation from </a:t>
            </a:r>
            <a:r>
              <a:rPr lang="en-US" sz="1600" dirty="0" err="1"/>
              <a:t>landfalling</a:t>
            </a:r>
            <a:r>
              <a:rPr lang="en-US" sz="1600" dirty="0"/>
              <a:t> </a:t>
            </a:r>
            <a:r>
              <a:rPr lang="en-US" sz="1600" dirty="0" smtClean="0"/>
              <a:t>ARs?</a:t>
            </a:r>
          </a:p>
          <a:p>
            <a:pPr lvl="0"/>
            <a:r>
              <a:rPr lang="en-US" b="1" dirty="0" smtClean="0"/>
              <a:t>Improving and evaluating parameterizations of cloud, aerosol, and their interactions: </a:t>
            </a:r>
            <a:r>
              <a:rPr lang="en-US" dirty="0" smtClean="0"/>
              <a:t>How </a:t>
            </a:r>
            <a:r>
              <a:rPr lang="en-US" dirty="0"/>
              <a:t>do aerosols affect the amount and phase of precipitation?</a:t>
            </a:r>
          </a:p>
          <a:p>
            <a:pPr lvl="1"/>
            <a:r>
              <a:rPr lang="en-US" sz="1600" dirty="0"/>
              <a:t>How frequent are aerosols transported across the Pacific and what characteristics make them effective CCN and/or IN? </a:t>
            </a:r>
          </a:p>
          <a:p>
            <a:pPr lvl="1"/>
            <a:r>
              <a:rPr lang="en-US" sz="1600" dirty="0"/>
              <a:t>How do aerosols from long-range transport and local sources influence cloud and precipitation over California, in both AR and non-AR conditions?</a:t>
            </a:r>
          </a:p>
          <a:p>
            <a:pPr lvl="1"/>
            <a:r>
              <a:rPr lang="en-US" sz="1600" dirty="0"/>
              <a:t>How do aerosols influence </a:t>
            </a:r>
            <a:r>
              <a:rPr lang="en-US" sz="1600" dirty="0" err="1"/>
              <a:t>cyclogenesis</a:t>
            </a:r>
            <a:r>
              <a:rPr lang="en-US" sz="1600" dirty="0"/>
              <a:t> and the thermodynamic development of </a:t>
            </a:r>
            <a:r>
              <a:rPr lang="en-US" sz="1600" dirty="0" err="1"/>
              <a:t>extratropical</a:t>
            </a:r>
            <a:r>
              <a:rPr lang="en-US" sz="1600" dirty="0"/>
              <a:t> cyclones and the coupled atmospheric rivers associated with these storms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9" y="1264462"/>
            <a:ext cx="6658063" cy="52329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3146" y="321993"/>
            <a:ext cx="7501880" cy="681732"/>
          </a:xfrm>
        </p:spPr>
        <p:txBody>
          <a:bodyPr/>
          <a:lstStyle/>
          <a:p>
            <a:r>
              <a:rPr lang="en-US" sz="2800" dirty="0" smtClean="0"/>
              <a:t>ACAPEX will deploy AMF2 and AAF G-1 to: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448" y="3600064"/>
            <a:ext cx="2241208" cy="2124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106" y="1171254"/>
            <a:ext cx="2219423" cy="17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430887"/>
          </a:xfrm>
        </p:spPr>
        <p:txBody>
          <a:bodyPr/>
          <a:lstStyle/>
          <a:p>
            <a:r>
              <a:rPr lang="en-US" sz="2800" dirty="0" smtClean="0"/>
              <a:t>Instruments on AMF2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46" y="1103271"/>
            <a:ext cx="6571830" cy="5429180"/>
          </a:xfrm>
        </p:spPr>
        <p:txBody>
          <a:bodyPr/>
          <a:lstStyle/>
          <a:p>
            <a:pPr lvl="0"/>
            <a:r>
              <a:rPr lang="en-US" sz="2100" dirty="0" smtClean="0"/>
              <a:t>Aerosol </a:t>
            </a:r>
            <a:r>
              <a:rPr lang="en-US" sz="2100" dirty="0"/>
              <a:t>Observing System (AOS)</a:t>
            </a:r>
          </a:p>
          <a:p>
            <a:pPr lvl="0"/>
            <a:r>
              <a:rPr lang="en-US" sz="2100" dirty="0"/>
              <a:t>Radar Wind Profiler (RWP)</a:t>
            </a:r>
          </a:p>
          <a:p>
            <a:pPr lvl="0"/>
            <a:r>
              <a:rPr lang="en-US" sz="2100" dirty="0"/>
              <a:t>Vertically pointing W-band cloud </a:t>
            </a:r>
            <a:r>
              <a:rPr lang="en-US" sz="2100" dirty="0" smtClean="0"/>
              <a:t>radar (WACR)</a:t>
            </a:r>
          </a:p>
          <a:p>
            <a:pPr lvl="0"/>
            <a:r>
              <a:rPr lang="en-US" sz="2100" dirty="0" smtClean="0"/>
              <a:t>Microwave radiometer (MWR)</a:t>
            </a:r>
            <a:endParaRPr lang="en-US" sz="2100" dirty="0"/>
          </a:p>
          <a:p>
            <a:pPr lvl="0"/>
            <a:r>
              <a:rPr lang="en-US" sz="2100" dirty="0"/>
              <a:t>Ceilometer, </a:t>
            </a:r>
            <a:r>
              <a:rPr lang="en-US" sz="2100" dirty="0" err="1"/>
              <a:t>micropulse</a:t>
            </a:r>
            <a:r>
              <a:rPr lang="en-US" sz="2100" dirty="0"/>
              <a:t> </a:t>
            </a:r>
            <a:r>
              <a:rPr lang="en-US" sz="2100" dirty="0" err="1"/>
              <a:t>lidar</a:t>
            </a:r>
            <a:r>
              <a:rPr lang="en-US" sz="2100" dirty="0"/>
              <a:t> (MPL), and high spectral resolution </a:t>
            </a:r>
            <a:r>
              <a:rPr lang="en-US" sz="2100" dirty="0" err="1"/>
              <a:t>lidar</a:t>
            </a:r>
            <a:r>
              <a:rPr lang="en-US" sz="2100" dirty="0"/>
              <a:t> (HSRL)</a:t>
            </a:r>
          </a:p>
          <a:p>
            <a:pPr lvl="0"/>
            <a:r>
              <a:rPr lang="en-US" sz="2100" dirty="0"/>
              <a:t>3-channel microwave radiometer (MWR3C)</a:t>
            </a:r>
          </a:p>
          <a:p>
            <a:pPr lvl="0"/>
            <a:r>
              <a:rPr lang="en-US" sz="2100" dirty="0"/>
              <a:t>Portable Radiation Measurement Package (PRP2) and sun </a:t>
            </a:r>
            <a:r>
              <a:rPr lang="en-US" sz="2100" dirty="0" err="1"/>
              <a:t>pyranometer</a:t>
            </a:r>
            <a:r>
              <a:rPr lang="en-US" sz="2100" dirty="0"/>
              <a:t> (SPN)</a:t>
            </a:r>
          </a:p>
          <a:p>
            <a:pPr lvl="0"/>
            <a:r>
              <a:rPr lang="en-US" sz="2100" dirty="0"/>
              <a:t>Atmospheric Sounder by Infrared Spectral Technology (ASSIST) [newer version of the atmospheric emitted radiance interferometer (AERI)]</a:t>
            </a:r>
          </a:p>
          <a:p>
            <a:pPr lvl="0"/>
            <a:r>
              <a:rPr lang="en-US" sz="2100" dirty="0"/>
              <a:t>Meteorological instruments (MET</a:t>
            </a:r>
            <a:r>
              <a:rPr lang="en-US" sz="2100" dirty="0" smtClean="0"/>
              <a:t>) and atmospheric profiling (SONDE)</a:t>
            </a:r>
            <a:endParaRPr lang="en-US" sz="2100" dirty="0"/>
          </a:p>
          <a:p>
            <a:pPr lvl="0"/>
            <a:r>
              <a:rPr lang="en-US" sz="2100" dirty="0"/>
              <a:t>Bulk aerodynamics fluxes (BAF</a:t>
            </a:r>
            <a:r>
              <a:rPr lang="en-US" sz="2100" dirty="0" smtClean="0"/>
              <a:t>)</a:t>
            </a:r>
            <a:endParaRPr lang="en-US" sz="2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115" y="1091811"/>
            <a:ext cx="1782828" cy="2075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573" y="3319429"/>
            <a:ext cx="2151563" cy="1528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694" y="5021702"/>
            <a:ext cx="1857756" cy="1364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0001" y="1083426"/>
            <a:ext cx="647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</a:rPr>
              <a:t>AOS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0993" y="5022845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</a:rPr>
              <a:t>MWR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0859" y="3306787"/>
            <a:ext cx="852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</a:rPr>
              <a:t>WACR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430887"/>
          </a:xfrm>
        </p:spPr>
        <p:txBody>
          <a:bodyPr/>
          <a:lstStyle/>
          <a:p>
            <a:r>
              <a:rPr lang="en-US" sz="2800" dirty="0" smtClean="0"/>
              <a:t>Instruments on G-1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658" y="1085382"/>
            <a:ext cx="3871110" cy="5022913"/>
          </a:xfrm>
        </p:spPr>
        <p:txBody>
          <a:bodyPr/>
          <a:lstStyle/>
          <a:p>
            <a:r>
              <a:rPr lang="en-US" sz="2400" dirty="0" smtClean="0"/>
              <a:t>Aerosols </a:t>
            </a:r>
            <a:r>
              <a:rPr lang="en-US" sz="2400" dirty="0"/>
              <a:t>(total aerosol number and size distributions, BC mass, dust, scattering/absorption, single particle mass spectrometer) and chemical pollution tracers (CO, O3)</a:t>
            </a:r>
          </a:p>
          <a:p>
            <a:r>
              <a:rPr lang="en-US" sz="2400" dirty="0"/>
              <a:t>Microphysics (CCN, IN, cloud drop size distribution, cloud water/ice content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Atmospheric state (T, P, RH, wind, turbulence)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303141"/>
              </p:ext>
            </p:extLst>
          </p:nvPr>
        </p:nvGraphicFramePr>
        <p:xfrm>
          <a:off x="4435231" y="81548"/>
          <a:ext cx="4561213" cy="66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" r:id="rId4" imgW="5626100" imgH="8204200" progId="Word.Document.12">
                  <p:embed/>
                </p:oleObj>
              </mc:Choice>
              <mc:Fallback>
                <p:oleObj name="Document" r:id="rId4" imgW="5626100" imgH="820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5231" y="81548"/>
                        <a:ext cx="4561213" cy="664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25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430887"/>
          </a:xfrm>
        </p:spPr>
        <p:txBody>
          <a:bodyPr/>
          <a:lstStyle/>
          <a:p>
            <a:r>
              <a:rPr lang="en-US" sz="2800" dirty="0" smtClean="0"/>
              <a:t>Science investigations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06" y="1059515"/>
            <a:ext cx="8519347" cy="2468368"/>
          </a:xfrm>
        </p:spPr>
        <p:txBody>
          <a:bodyPr/>
          <a:lstStyle/>
          <a:p>
            <a:r>
              <a:rPr lang="en-US" dirty="0" smtClean="0"/>
              <a:t>AR dynamics, structures, and sources of moisture</a:t>
            </a:r>
          </a:p>
          <a:p>
            <a:pPr lvl="1"/>
            <a:r>
              <a:rPr lang="en-US" dirty="0" smtClean="0"/>
              <a:t>Model </a:t>
            </a:r>
            <a:r>
              <a:rPr lang="en-US" dirty="0" err="1" smtClean="0"/>
              <a:t>intercomparison</a:t>
            </a:r>
            <a:r>
              <a:rPr lang="en-US" dirty="0" smtClean="0"/>
              <a:t>: TAMIP – comparison of GCMs (including variable resolution models such as CAM-SE/CAM-MPAS) in weather forecast mode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data </a:t>
            </a:r>
            <a:r>
              <a:rPr lang="en-US" dirty="0" smtClean="0"/>
              <a:t>to </a:t>
            </a:r>
            <a:r>
              <a:rPr lang="en-US" dirty="0"/>
              <a:t>diagnose the moisture tendencies </a:t>
            </a:r>
            <a:r>
              <a:rPr lang="en-US" dirty="0" smtClean="0"/>
              <a:t>from different processes</a:t>
            </a:r>
          </a:p>
          <a:p>
            <a:pPr lvl="1"/>
            <a:r>
              <a:rPr lang="en-US" dirty="0" smtClean="0"/>
              <a:t>Evaluate the structures and sources of moisture associated with ARs simulated by models </a:t>
            </a:r>
          </a:p>
          <a:p>
            <a:pPr lvl="1"/>
            <a:r>
              <a:rPr lang="en-US" dirty="0" smtClean="0"/>
              <a:t>Apply divergent </a:t>
            </a:r>
            <a:r>
              <a:rPr lang="en-US" dirty="0"/>
              <a:t>moisture flux </a:t>
            </a:r>
            <a:r>
              <a:rPr lang="en-US" dirty="0" smtClean="0"/>
              <a:t>analysis to the </a:t>
            </a:r>
            <a:r>
              <a:rPr lang="en-US" dirty="0"/>
              <a:t>simulations to </a:t>
            </a:r>
            <a:r>
              <a:rPr lang="en-US" dirty="0" smtClean="0"/>
              <a:t>quantify </a:t>
            </a:r>
            <a:r>
              <a:rPr lang="en-US" dirty="0"/>
              <a:t>the relative contributions from various regions to the moisture carried by the </a:t>
            </a:r>
            <a:r>
              <a:rPr lang="en-US" dirty="0" smtClean="0"/>
              <a:t>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71" y="5074186"/>
            <a:ext cx="1889659" cy="1685181"/>
          </a:xfrm>
          <a:prstGeom prst="rect">
            <a:avLst/>
          </a:prstGeom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46380" y="3645503"/>
            <a:ext cx="1698908" cy="1354240"/>
            <a:chOff x="0" y="-1"/>
            <a:chExt cx="3152" cy="2786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52" cy="2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/>
            </p:cNvSpPr>
            <p:nvPr/>
          </p:nvSpPr>
          <p:spPr bwMode="auto">
            <a:xfrm>
              <a:off x="40" y="-1"/>
              <a:ext cx="1427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2000" dirty="0">
                  <a:solidFill>
                    <a:srgbClr val="FFFFFF"/>
                  </a:solidFill>
                  <a:ea typeface="ＭＳ Ｐゴシック" charset="0"/>
                  <a:cs typeface="Gill Sans" charset="0"/>
                </a:rPr>
                <a:t>aqua-planet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115" y="3815187"/>
            <a:ext cx="6178366" cy="273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81" y="1003429"/>
            <a:ext cx="8506478" cy="2135969"/>
          </a:xfrm>
        </p:spPr>
        <p:txBody>
          <a:bodyPr/>
          <a:lstStyle/>
          <a:p>
            <a:pPr lvl="0"/>
            <a:r>
              <a:rPr lang="en-US" dirty="0" smtClean="0"/>
              <a:t>Aerosol effects on clouds and precipitation</a:t>
            </a:r>
          </a:p>
          <a:p>
            <a:pPr lvl="1"/>
            <a:r>
              <a:rPr lang="en-US" dirty="0" smtClean="0"/>
              <a:t>Evaluate and comparison of model parameterizations of aerosol-cloud interactions using data</a:t>
            </a:r>
          </a:p>
          <a:p>
            <a:pPr lvl="1"/>
            <a:r>
              <a:rPr lang="en-US" dirty="0" smtClean="0"/>
              <a:t>Perform sensitivity experiments to compare the role of aerosols as CCN </a:t>
            </a:r>
            <a:r>
              <a:rPr lang="en-US" dirty="0" err="1" smtClean="0"/>
              <a:t>vs</a:t>
            </a:r>
            <a:r>
              <a:rPr lang="en-US" dirty="0" smtClean="0"/>
              <a:t> IN on clouds and precipitation for coastal </a:t>
            </a:r>
            <a:r>
              <a:rPr lang="en-US" dirty="0" err="1" smtClean="0"/>
              <a:t>vs</a:t>
            </a:r>
            <a:r>
              <a:rPr lang="en-US" dirty="0" smtClean="0"/>
              <a:t> orographic clouds</a:t>
            </a:r>
          </a:p>
          <a:p>
            <a:pPr lvl="1"/>
            <a:r>
              <a:rPr lang="en-US" dirty="0" smtClean="0"/>
              <a:t>Simulate long range transport of aerosols and study how AR regulates aerosol effects from long range transported aerosols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244" y="307297"/>
            <a:ext cx="6629400" cy="4308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D575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/>
              <a:t>Science investigations</a:t>
            </a:r>
            <a:endParaRPr lang="en-US" sz="2800" dirty="0"/>
          </a:p>
        </p:txBody>
      </p:sp>
      <p:pic>
        <p:nvPicPr>
          <p:cNvPr id="7" name="Picture 6" descr="Vocals-mp-C130-profile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1155263" y="3685756"/>
            <a:ext cx="2819851" cy="3172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882" y="3971524"/>
            <a:ext cx="640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SBM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388" y="5027569"/>
            <a:ext cx="98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Bulk-2M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377" y="607179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Bulk-OR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451" y="3508569"/>
            <a:ext cx="2647709" cy="1691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530" y="5161043"/>
            <a:ext cx="2601607" cy="16969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03126" y="3017117"/>
            <a:ext cx="3785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srgbClr val="D57500"/>
                </a:solidFill>
                <a:latin typeface="Arial"/>
                <a:cs typeface="Arial"/>
              </a:rPr>
              <a:t>Dust enhances snowfall and overall precipitation amount in CA</a:t>
            </a:r>
            <a:endParaRPr lang="en-US" sz="1400" b="1" dirty="0">
              <a:solidFill>
                <a:srgbClr val="D575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716" y="3066890"/>
            <a:ext cx="446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 smtClean="0">
                <a:solidFill>
                  <a:srgbClr val="D57500"/>
                </a:solidFill>
                <a:latin typeface="Arial"/>
                <a:cs typeface="Arial"/>
              </a:rPr>
              <a:t>A modified bulk microphysics scheme based on insights from a spectral bin microphysics scheme produces more realistic simulations than the original scheme</a:t>
            </a:r>
            <a:endParaRPr lang="en-US" sz="1200" b="1" dirty="0">
              <a:solidFill>
                <a:srgbClr val="D575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6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Drivers and Phenomena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Socio-economic issues</a:t>
            </a:r>
          </a:p>
          <a:p>
            <a:r>
              <a:rPr lang="en-US" dirty="0" smtClean="0"/>
              <a:t>Variability </a:t>
            </a:r>
            <a:r>
              <a:rPr lang="en-US" dirty="0"/>
              <a:t>of the water </a:t>
            </a:r>
            <a:r>
              <a:rPr lang="en-US" dirty="0" smtClean="0"/>
              <a:t>supply </a:t>
            </a:r>
          </a:p>
          <a:p>
            <a:r>
              <a:rPr lang="en-US" dirty="0" smtClean="0"/>
              <a:t>Incidence </a:t>
            </a:r>
            <a:r>
              <a:rPr lang="en-US" dirty="0"/>
              <a:t>of extreme precipitation events along the West Coast of the United </a:t>
            </a:r>
            <a:r>
              <a:rPr lang="en-US" dirty="0" smtClean="0"/>
              <a:t>States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600" b="1" dirty="0" smtClean="0"/>
              <a:t>Key phenomena addressed</a:t>
            </a:r>
            <a:endParaRPr lang="en-US" sz="3600" b="1" dirty="0"/>
          </a:p>
          <a:p>
            <a:pPr lvl="0" hangingPunct="0"/>
            <a:r>
              <a:rPr lang="en-US" dirty="0"/>
              <a:t>Atmospheric rivers (ARs) </a:t>
            </a:r>
            <a:r>
              <a:rPr lang="en-US" dirty="0" smtClean="0"/>
              <a:t>deliver </a:t>
            </a:r>
            <a:r>
              <a:rPr lang="en-US" dirty="0"/>
              <a:t>much of the </a:t>
            </a:r>
            <a:r>
              <a:rPr lang="en-US" dirty="0" smtClean="0"/>
              <a:t>water </a:t>
            </a:r>
            <a:r>
              <a:rPr lang="en-US" dirty="0"/>
              <a:t>associated with major storms along the U.S. West </a:t>
            </a:r>
            <a:r>
              <a:rPr lang="en-US" dirty="0" smtClean="0"/>
              <a:t>Coast</a:t>
            </a:r>
            <a:endParaRPr lang="en-US" dirty="0"/>
          </a:p>
          <a:p>
            <a:pPr lvl="0" hangingPunct="0"/>
            <a:r>
              <a:rPr lang="en-US" dirty="0" smtClean="0"/>
              <a:t>Aerosols, from </a:t>
            </a:r>
            <a:r>
              <a:rPr lang="en-US" dirty="0"/>
              <a:t>local sources as well as those transported from remote </a:t>
            </a:r>
            <a:r>
              <a:rPr lang="en-US" dirty="0" smtClean="0"/>
              <a:t>continents, can affect western </a:t>
            </a:r>
            <a:r>
              <a:rPr lang="en-US" dirty="0"/>
              <a:t>U.S. precipitation</a:t>
            </a:r>
            <a:r>
              <a:rPr lang="en-US" dirty="0" smtClean="0"/>
              <a:t>.</a:t>
            </a:r>
          </a:p>
          <a:p>
            <a:pPr lvl="0" hangingPunct="0"/>
            <a:r>
              <a:rPr lang="en-US" dirty="0" smtClean="0"/>
              <a:t>Affects of a changing climate on these phenomena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7" y="271237"/>
            <a:ext cx="7224192" cy="651433"/>
          </a:xfrm>
        </p:spPr>
        <p:txBody>
          <a:bodyPr/>
          <a:lstStyle/>
          <a:p>
            <a:r>
              <a:rPr lang="en-US" sz="2400" dirty="0" smtClean="0"/>
              <a:t>Next phase proposed: AREX/OLYMPEX/ACAPEX2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62" y="1075702"/>
            <a:ext cx="8229600" cy="1440394"/>
          </a:xfrm>
        </p:spPr>
        <p:txBody>
          <a:bodyPr/>
          <a:lstStyle/>
          <a:p>
            <a:r>
              <a:rPr lang="en-US" sz="1800" dirty="0" smtClean="0"/>
              <a:t>We requested AMF and G1 for ACAPEX2 to be deployed in November 2015 – March 2016 in conjunction with AREX and OLYMPEX that are being proposed</a:t>
            </a:r>
          </a:p>
          <a:p>
            <a:r>
              <a:rPr lang="en-US" sz="1800" dirty="0" smtClean="0"/>
              <a:t>ACAPEX2 will further advance the objectives of ACAPEX, but with an added element of contrasting AR and aerosol effects in the more pristine WA coast compared to central CA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8" y="3089518"/>
            <a:ext cx="4993854" cy="376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06" y="3313415"/>
            <a:ext cx="3390900" cy="3017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2687720"/>
            <a:ext cx="5438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Proposed AREX/OLYMPEX/ACAPEX2 observing strategy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3767" y="2951080"/>
            <a:ext cx="2895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OLYMPEX observing strategy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Science Gaps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500" b="1" dirty="0"/>
              <a:t>E</a:t>
            </a:r>
            <a:r>
              <a:rPr lang="en-US" sz="2500" b="1" dirty="0" smtClean="0"/>
              <a:t>volution </a:t>
            </a:r>
            <a:r>
              <a:rPr lang="en-US" sz="2500" b="1" dirty="0"/>
              <a:t>and structure of </a:t>
            </a:r>
            <a:r>
              <a:rPr lang="en-US" sz="2500" b="1" dirty="0" smtClean="0"/>
              <a:t>ARs</a:t>
            </a:r>
            <a:r>
              <a:rPr lang="en-US" sz="2500" dirty="0" smtClean="0"/>
              <a:t>, including quantifying terms in the water vapor transport budget (air-sea flux, rainout, frontal convergence, entrainment from tropics)</a:t>
            </a:r>
          </a:p>
          <a:p>
            <a:pPr marL="514350" indent="-514350">
              <a:buAutoNum type="arabicParenR"/>
            </a:pPr>
            <a:endParaRPr lang="en-US" sz="2500" dirty="0" smtClean="0"/>
          </a:p>
          <a:p>
            <a:r>
              <a:rPr lang="en-US" sz="2500" b="1" dirty="0"/>
              <a:t>P</a:t>
            </a:r>
            <a:r>
              <a:rPr lang="en-US" sz="2500" b="1" dirty="0" smtClean="0"/>
              <a:t>rediction </a:t>
            </a:r>
            <a:r>
              <a:rPr lang="en-US" sz="2500" b="1" dirty="0"/>
              <a:t>of aerosol burdens and properties </a:t>
            </a:r>
            <a:r>
              <a:rPr lang="en-US" sz="2500" dirty="0"/>
              <a:t>during intercontinental transport from remote source regions to the U.S. West </a:t>
            </a:r>
            <a:r>
              <a:rPr lang="en-US" sz="2500" dirty="0" smtClean="0"/>
              <a:t>Coast</a:t>
            </a:r>
          </a:p>
          <a:p>
            <a:pPr marL="514350" indent="-514350">
              <a:buAutoNum type="arabicParenR"/>
            </a:pPr>
            <a:endParaRPr lang="en-US" sz="2500" dirty="0" smtClean="0"/>
          </a:p>
          <a:p>
            <a:r>
              <a:rPr lang="en-US" sz="2500" b="1" dirty="0" smtClean="0"/>
              <a:t>Aerosol </a:t>
            </a:r>
            <a:r>
              <a:rPr lang="en-US" sz="2500" b="1" dirty="0"/>
              <a:t>interactions with ARs and the impact on precipitation</a:t>
            </a:r>
            <a:r>
              <a:rPr lang="en-US" sz="2500" dirty="0"/>
              <a:t>, including locally generated aerosol effects on orographic precipitation along the U.S. West Coast</a:t>
            </a:r>
          </a:p>
        </p:txBody>
      </p:sp>
    </p:spTree>
    <p:extLst>
      <p:ext uri="{BB962C8B-B14F-4D97-AF65-F5344CB8AC3E}">
        <p14:creationId xmlns:p14="http://schemas.microsoft.com/office/powerpoint/2010/main" val="3107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11" y="2266950"/>
            <a:ext cx="3787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5" descr="abw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110" y="57150"/>
            <a:ext cx="318135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3" descr="GVY-southea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11" y="4648200"/>
            <a:ext cx="26146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14"/>
          <p:cNvSpPr txBox="1">
            <a:spLocks noChangeArrowheads="1"/>
          </p:cNvSpPr>
          <p:nvPr/>
        </p:nvSpPr>
        <p:spPr bwMode="auto">
          <a:xfrm>
            <a:off x="4267211" y="5105400"/>
            <a:ext cx="162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Scanning Radar</a:t>
            </a:r>
          </a:p>
        </p:txBody>
      </p:sp>
      <p:pic>
        <p:nvPicPr>
          <p:cNvPr id="13320" name="Content Placeholder 3" descr="skywater_photo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833669" y="4240235"/>
            <a:ext cx="3195638" cy="2541587"/>
          </a:xfrm>
        </p:spPr>
      </p:pic>
      <p:sp>
        <p:nvSpPr>
          <p:cNvPr id="13323" name="TextBox 7"/>
          <p:cNvSpPr txBox="1">
            <a:spLocks noChangeArrowheads="1"/>
          </p:cNvSpPr>
          <p:nvPr/>
        </p:nvSpPr>
        <p:spPr bwMode="auto">
          <a:xfrm>
            <a:off x="4814566" y="4610795"/>
            <a:ext cx="12195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C-band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scanning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radar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(NOAA/PSD)</a:t>
            </a:r>
          </a:p>
        </p:txBody>
      </p:sp>
      <p:sp>
        <p:nvSpPr>
          <p:cNvPr id="13325" name="TextBox 7"/>
          <p:cNvSpPr txBox="1">
            <a:spLocks noChangeArrowheads="1"/>
          </p:cNvSpPr>
          <p:nvPr/>
        </p:nvSpPr>
        <p:spPr bwMode="auto">
          <a:xfrm>
            <a:off x="6293302" y="4648222"/>
            <a:ext cx="2719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Seven 915 MHz wind profilers</a:t>
            </a:r>
          </a:p>
          <a:p>
            <a:r>
              <a:rPr lang="en-US" sz="1600" dirty="0">
                <a:solidFill>
                  <a:prstClr val="black"/>
                </a:solidFill>
              </a:rPr>
              <a:t>(NOAA/PSD)</a:t>
            </a:r>
          </a:p>
        </p:txBody>
      </p:sp>
      <p:sp>
        <p:nvSpPr>
          <p:cNvPr id="13326" name="TextBox 7"/>
          <p:cNvSpPr txBox="1">
            <a:spLocks noChangeArrowheads="1"/>
          </p:cNvSpPr>
          <p:nvPr/>
        </p:nvSpPr>
        <p:spPr bwMode="auto">
          <a:xfrm>
            <a:off x="5895121" y="1634837"/>
            <a:ext cx="31790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Three S-Prof precipitation profilers </a:t>
            </a:r>
          </a:p>
          <a:p>
            <a:r>
              <a:rPr lang="en-US" sz="1600" dirty="0">
                <a:solidFill>
                  <a:prstClr val="white"/>
                </a:solidFill>
              </a:rPr>
              <a:t>(NOAA/PSD)</a:t>
            </a:r>
          </a:p>
        </p:txBody>
      </p:sp>
      <p:sp>
        <p:nvSpPr>
          <p:cNvPr id="13328" name="TextBox 7"/>
          <p:cNvSpPr txBox="1">
            <a:spLocks noChangeArrowheads="1"/>
          </p:cNvSpPr>
          <p:nvPr/>
        </p:nvSpPr>
        <p:spPr bwMode="auto">
          <a:xfrm>
            <a:off x="5105400" y="2286000"/>
            <a:ext cx="20849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449 MHz wind profiler</a:t>
            </a:r>
          </a:p>
        </p:txBody>
      </p:sp>
      <p:grpSp>
        <p:nvGrpSpPr>
          <p:cNvPr id="2" name="Group 19"/>
          <p:cNvGrpSpPr/>
          <p:nvPr/>
        </p:nvGrpSpPr>
        <p:grpSpPr>
          <a:xfrm>
            <a:off x="381000" y="3990132"/>
            <a:ext cx="2190750" cy="2703513"/>
            <a:chOff x="381000" y="3990110"/>
            <a:chExt cx="2190750" cy="2703513"/>
          </a:xfrm>
        </p:grpSpPr>
        <p:pic>
          <p:nvPicPr>
            <p:cNvPr id="13318" name="Picture 16" descr="balloon_sounding_photo_crop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87350" y="3990110"/>
              <a:ext cx="2184400" cy="270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2" name="Text Box 14"/>
            <p:cNvSpPr txBox="1">
              <a:spLocks noChangeArrowheads="1"/>
            </p:cNvSpPr>
            <p:nvPr/>
          </p:nvSpPr>
          <p:spPr bwMode="auto">
            <a:xfrm>
              <a:off x="381000" y="6019800"/>
              <a:ext cx="176843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</a:rPr>
                <a:t>GPS IWV &amp; balloon</a:t>
              </a:r>
            </a:p>
            <a:p>
              <a:r>
                <a:rPr lang="en-US" sz="1600" dirty="0">
                  <a:solidFill>
                    <a:prstClr val="white"/>
                  </a:solidFill>
                </a:rPr>
                <a:t>Sounding Systems</a:t>
              </a:r>
            </a:p>
          </p:txBody>
        </p:sp>
        <p:pic>
          <p:nvPicPr>
            <p:cNvPr id="13329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76400" y="5410200"/>
              <a:ext cx="838200" cy="670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6" name="Picture 15" descr="G1 Props Spinning on#143225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99" b="11445"/>
          <a:stretch/>
        </p:blipFill>
        <p:spPr>
          <a:xfrm>
            <a:off x="152400" y="1447822"/>
            <a:ext cx="4343400" cy="2302741"/>
          </a:xfrm>
          <a:prstGeom prst="rect">
            <a:avLst/>
          </a:prstGeom>
        </p:spPr>
      </p:pic>
      <p:pic>
        <p:nvPicPr>
          <p:cNvPr id="17" name="Picture 16" descr="balloon_sounding_photo_crop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1" y="3990132"/>
            <a:ext cx="218440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67722" y="3165770"/>
            <a:ext cx="41756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G-1 Research aircraft for CalWater (DOE/PNNL)</a:t>
            </a:r>
          </a:p>
          <a:p>
            <a:r>
              <a:rPr lang="en-US" sz="1600" b="1" dirty="0">
                <a:solidFill>
                  <a:prstClr val="white"/>
                </a:solidFill>
              </a:rPr>
              <a:t>1 Feb – 7 mar 2010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819410" y="4240235"/>
            <a:ext cx="1103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SKYWATER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</a:rPr>
              <a:t>Radar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4842" y="71757"/>
            <a:ext cx="5804859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CalWater &amp; HMT-West Observing Systems 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Winter 2010/2011 in California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Experiments documenting ARs and Aerosols</a:t>
            </a:r>
          </a:p>
        </p:txBody>
      </p:sp>
    </p:spTree>
    <p:extLst>
      <p:ext uri="{BB962C8B-B14F-4D97-AF65-F5344CB8AC3E}">
        <p14:creationId xmlns:p14="http://schemas.microsoft.com/office/powerpoint/2010/main" val="14979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lwater_2011_regional_map_1Oct2010_D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9706" y="304800"/>
            <a:ext cx="6260247" cy="6096000"/>
          </a:xfrm>
        </p:spPr>
      </p:pic>
      <p:grpSp>
        <p:nvGrpSpPr>
          <p:cNvPr id="29" name="Group 28"/>
          <p:cNvGrpSpPr/>
          <p:nvPr/>
        </p:nvGrpSpPr>
        <p:grpSpPr>
          <a:xfrm>
            <a:off x="3512135" y="2187736"/>
            <a:ext cx="5175723" cy="998831"/>
            <a:chOff x="3512125" y="2187714"/>
            <a:chExt cx="5175723" cy="998831"/>
          </a:xfrm>
        </p:grpSpPr>
        <p:sp>
          <p:nvSpPr>
            <p:cNvPr id="2" name="Oval 1"/>
            <p:cNvSpPr/>
            <p:nvPr/>
          </p:nvSpPr>
          <p:spPr>
            <a:xfrm>
              <a:off x="3512125" y="2805545"/>
              <a:ext cx="457200" cy="381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67120" y="2187714"/>
              <a:ext cx="1720728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black"/>
                  </a:solidFill>
                </a:rPr>
                <a:t>Feb 2009</a:t>
              </a:r>
            </a:p>
          </p:txBody>
        </p:sp>
        <p:cxnSp>
          <p:nvCxnSpPr>
            <p:cNvPr id="10" name="Straight Arrow Connector 9"/>
            <p:cNvCxnSpPr>
              <a:stCxn id="8" idx="1"/>
              <a:endCxn id="2" idx="6"/>
            </p:cNvCxnSpPr>
            <p:nvPr/>
          </p:nvCxnSpPr>
          <p:spPr>
            <a:xfrm flipH="1">
              <a:off x="3969325" y="2480102"/>
              <a:ext cx="2997795" cy="51594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743202" y="2887833"/>
            <a:ext cx="5944647" cy="1760375"/>
            <a:chOff x="2743200" y="2887825"/>
            <a:chExt cx="5944647" cy="1760375"/>
          </a:xfrm>
        </p:grpSpPr>
        <p:sp>
          <p:nvSpPr>
            <p:cNvPr id="5" name="Oval 4"/>
            <p:cNvSpPr/>
            <p:nvPr/>
          </p:nvSpPr>
          <p:spPr>
            <a:xfrm>
              <a:off x="4045523" y="4267200"/>
              <a:ext cx="457200" cy="381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743200" y="3810000"/>
              <a:ext cx="457200" cy="381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200400" y="3510383"/>
              <a:ext cx="3837709" cy="4901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010400" y="2887825"/>
              <a:ext cx="1677447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black"/>
                  </a:solidFill>
                </a:rPr>
                <a:t>Feb/Mar</a:t>
              </a:r>
            </a:p>
            <a:p>
              <a:pPr algn="ctr"/>
              <a:r>
                <a:rPr lang="en-US" sz="3200" b="1" dirty="0">
                  <a:solidFill>
                    <a:prstClr val="black"/>
                  </a:solidFill>
                </a:rPr>
                <a:t> 2010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463477" y="3510383"/>
              <a:ext cx="2574632" cy="77345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09263" y="911453"/>
            <a:ext cx="7778584" cy="3721036"/>
            <a:chOff x="909263" y="911453"/>
            <a:chExt cx="7778584" cy="3721036"/>
          </a:xfrm>
        </p:grpSpPr>
        <p:sp>
          <p:nvSpPr>
            <p:cNvPr id="3" name="Oval 2"/>
            <p:cNvSpPr/>
            <p:nvPr/>
          </p:nvSpPr>
          <p:spPr>
            <a:xfrm>
              <a:off x="2209800" y="1905000"/>
              <a:ext cx="1905000" cy="1905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400000">
              <a:off x="909263" y="2558933"/>
              <a:ext cx="5160316" cy="2073556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15218" y="911453"/>
              <a:ext cx="1872629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black"/>
                  </a:solidFill>
                </a:rPr>
                <a:t>Dec 2010-</a:t>
              </a:r>
            </a:p>
            <a:p>
              <a:pPr algn="ctr"/>
              <a:r>
                <a:rPr lang="en-US" sz="3200" b="1" dirty="0">
                  <a:solidFill>
                    <a:prstClr val="black"/>
                  </a:solidFill>
                </a:rPr>
                <a:t>Mar 2011</a:t>
              </a:r>
            </a:p>
          </p:txBody>
        </p:sp>
        <p:cxnSp>
          <p:nvCxnSpPr>
            <p:cNvPr id="21" name="Straight Arrow Connector 20"/>
            <p:cNvCxnSpPr>
              <a:stCxn id="12" idx="1"/>
            </p:cNvCxnSpPr>
            <p:nvPr/>
          </p:nvCxnSpPr>
          <p:spPr>
            <a:xfrm flipH="1">
              <a:off x="2950030" y="1450062"/>
              <a:ext cx="3865188" cy="28336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3936668" y="1450062"/>
              <a:ext cx="2845892" cy="9093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77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9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0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21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22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23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24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25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28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29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933</TotalTime>
  <Words>4643</Words>
  <Application>Microsoft Office PowerPoint</Application>
  <PresentationFormat>On-screen Show (4:3)</PresentationFormat>
  <Paragraphs>776</Paragraphs>
  <Slides>60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30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91" baseType="lpstr">
      <vt:lpstr>Office Theme</vt:lpstr>
      <vt:lpstr>2_Office Theme</vt:lpstr>
      <vt:lpstr>1_Office Theme</vt:lpstr>
      <vt:lpstr>10_Default Theme</vt:lpstr>
      <vt:lpstr>3_Office Theme</vt:lpstr>
      <vt:lpstr>4_Office Theme</vt:lpstr>
      <vt:lpstr>6_Office Theme</vt:lpstr>
      <vt:lpstr>5_Office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28_Office Theme</vt:lpstr>
      <vt:lpstr>29_Office Theme</vt:lpstr>
      <vt:lpstr>PNNL Platinum Theme</vt:lpstr>
      <vt:lpstr>Document</vt:lpstr>
      <vt:lpstr>Overview: CalWater Briefing National Science Foundation May 16, 2013</vt:lpstr>
      <vt:lpstr>CalWater2: How did we get here?</vt:lpstr>
      <vt:lpstr>Core Scientific Steering Group</vt:lpstr>
      <vt:lpstr>PowerPoint Presentation</vt:lpstr>
      <vt:lpstr>PowerPoint Presentation</vt:lpstr>
      <vt:lpstr>Drivers and Phenomena</vt:lpstr>
      <vt:lpstr>Key Science Gaps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Representation of the Sierra Barrier Jet in 11 years of a high-resolution dynamical reanalysis downscaling compared with long-term wind profiler observations.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CalWater: 2009-2011</vt:lpstr>
      <vt:lpstr>CalWater Measurements</vt:lpstr>
      <vt:lpstr>Orographic Precipitation in California</vt:lpstr>
      <vt:lpstr>PowerPoint Presentation</vt:lpstr>
      <vt:lpstr>Sampling individual cloud droplets/ice crystals</vt:lpstr>
      <vt:lpstr>PowerPoint Presentation</vt:lpstr>
      <vt:lpstr>PowerPoint Presentation</vt:lpstr>
      <vt:lpstr>PowerPoint Presentation</vt:lpstr>
      <vt:lpstr>CalWater Findings</vt:lpstr>
      <vt:lpstr>CalWater2: Aerosol-Cloud-Precipitation Studies</vt:lpstr>
      <vt:lpstr>PowerPoint Presentation</vt:lpstr>
      <vt:lpstr>PowerPoint Presentation</vt:lpstr>
      <vt:lpstr>PowerPoint Presentation</vt:lpstr>
      <vt:lpstr>PowerPoint Presentation</vt:lpstr>
      <vt:lpstr>Scripps PAEROS-G. Roberts (SIO) (Portable Aerosol Observing System)</vt:lpstr>
      <vt:lpstr>PowerPoint Presentation</vt:lpstr>
      <vt:lpstr>Timeline for aerosol-cloud-precip studies</vt:lpstr>
      <vt:lpstr>CALWATER2 Field Study of Air-Sea Interaction and AR dynamics in Midlatitude Pacific Storms</vt:lpstr>
      <vt:lpstr>DYNAMO Field Study of Madden Julian Oscillation Equatorial Indian Ocean</vt:lpstr>
      <vt:lpstr>PowerPoint Presentation</vt:lpstr>
      <vt:lpstr>Ocean Mixed Layer (Moum/OSU)</vt:lpstr>
      <vt:lpstr>CALWATER2 Air-Sea Science Objectives</vt:lpstr>
      <vt:lpstr>PowerPoint Presentation</vt:lpstr>
      <vt:lpstr>Contrast DYNAMO and CALWATER2</vt:lpstr>
      <vt:lpstr>CALWATER2 Ship-based Sensors</vt:lpstr>
      <vt:lpstr>DYNAMO Outflow boundary Using TOGA radar Oct 24 5:00 UTC</vt:lpstr>
      <vt:lpstr>Shipboard radar operations for CALWATER II (S. Rutledge, PI)</vt:lpstr>
      <vt:lpstr>Shipboard radar operations for CALWATER II (S. Rutledge, PI)</vt:lpstr>
      <vt:lpstr>CALWATER2 : P-3 based Sensors</vt:lpstr>
      <vt:lpstr>PowerPoint Presentation</vt:lpstr>
      <vt:lpstr>The ARM Cloud Aerosol Precipitation Experiment (ACAPEX): Science questions</vt:lpstr>
      <vt:lpstr>ACAPEX will deploy AMF2 and AAF G-1 to:</vt:lpstr>
      <vt:lpstr>Instruments on AMF2</vt:lpstr>
      <vt:lpstr>Instruments on G-1</vt:lpstr>
      <vt:lpstr>Science investigations</vt:lpstr>
      <vt:lpstr>PowerPoint Presentation</vt:lpstr>
      <vt:lpstr>Next phase proposed: AREX/OLYMPEX/ACAPEX2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Prather</dc:creator>
  <cp:lastModifiedBy>Chris</cp:lastModifiedBy>
  <cp:revision>94</cp:revision>
  <dcterms:created xsi:type="dcterms:W3CDTF">2013-05-14T19:57:38Z</dcterms:created>
  <dcterms:modified xsi:type="dcterms:W3CDTF">2013-05-16T11:56:41Z</dcterms:modified>
</cp:coreProperties>
</file>