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71" r:id="rId4"/>
    <p:sldId id="272" r:id="rId5"/>
    <p:sldId id="275" r:id="rId6"/>
    <p:sldId id="286" r:id="rId7"/>
    <p:sldId id="273" r:id="rId8"/>
    <p:sldId id="261" r:id="rId9"/>
    <p:sldId id="283" r:id="rId10"/>
    <p:sldId id="266" r:id="rId11"/>
    <p:sldId id="267" r:id="rId12"/>
    <p:sldId id="285" r:id="rId13"/>
    <p:sldId id="268" r:id="rId14"/>
    <p:sldId id="269" r:id="rId15"/>
    <p:sldId id="277" r:id="rId16"/>
    <p:sldId id="278" r:id="rId17"/>
    <p:sldId id="279" r:id="rId18"/>
    <p:sldId id="281" r:id="rId19"/>
    <p:sldId id="280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84B26-5697-EB40-8DE6-E85D32119B18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C4BAB-D0FD-364C-99ED-008B214F9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18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B1F0C-1BBB-4CE0-99DF-4645248A9F6D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21" tIns="45711" rIns="91421" bIns="45711"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1" y="4344428"/>
            <a:ext cx="5029819" cy="411369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F07BD-510A-8D45-A6A6-31B3C5098846}" type="slidenum">
              <a:rPr lang="en-US"/>
              <a:pPr/>
              <a:t>11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analyses (WHOI and CORE) do well, even where models are worst</a:t>
            </a:r>
          </a:p>
          <a:p>
            <a:pPr eaLnBrk="1" hangingPunct="1"/>
            <a:r>
              <a:rPr lang="en-US"/>
              <a:t>NOAA ship observations are available 75-85W, where model errors are largest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C:\Data\SEPflux\flux_iroam_20s_oct.emf</a:t>
            </a:r>
          </a:p>
          <a:p>
            <a:pPr eaLnBrk="1" hangingPunct="1"/>
            <a:r>
              <a:rPr lang="en-US"/>
              <a:t>compare_flux_iroam_20s_oct.m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r>
              <a:rPr lang="en-US" baseline="0" dirty="0" smtClean="0"/>
              <a:t> fraction pattern overlaid on median SST error implies there might be problems with model clouds</a:t>
            </a:r>
          </a:p>
          <a:p>
            <a:r>
              <a:rPr lang="en-US" baseline="0" dirty="0" smtClean="0"/>
              <a:t>Too low cloud fraction explains cloud forcing error. Clouds that are present seem 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4BAB-D0FD-364C-99ED-008B214F99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66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83C-1868-F44D-9687-076526DA40C5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998-7B49-354C-8109-BC01CEC37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98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83C-1868-F44D-9687-076526DA40C5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998-7B49-354C-8109-BC01CEC37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43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83C-1868-F44D-9687-076526DA40C5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998-7B49-354C-8109-BC01CEC37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808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FFACE8-E167-4C29-AF90-67CCD2F08C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83C-1868-F44D-9687-076526DA40C5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998-7B49-354C-8109-BC01CEC37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7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83C-1868-F44D-9687-076526DA40C5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998-7B49-354C-8109-BC01CEC37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67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83C-1868-F44D-9687-076526DA40C5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998-7B49-354C-8109-BC01CEC37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54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83C-1868-F44D-9687-076526DA40C5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998-7B49-354C-8109-BC01CEC37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77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83C-1868-F44D-9687-076526DA40C5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998-7B49-354C-8109-BC01CEC37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15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83C-1868-F44D-9687-076526DA40C5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998-7B49-354C-8109-BC01CEC37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72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83C-1868-F44D-9687-076526DA40C5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998-7B49-354C-8109-BC01CEC37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2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83C-1868-F44D-9687-076526DA40C5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7998-7B49-354C-8109-BC01CEC37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38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383C-1868-F44D-9687-076526DA40C5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7998-7B49-354C-8109-BC01CEC37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89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9709"/>
            <a:ext cx="7772400" cy="1470025"/>
          </a:xfrm>
        </p:spPr>
        <p:txBody>
          <a:bodyPr/>
          <a:lstStyle/>
          <a:p>
            <a:r>
              <a:rPr lang="en-US" dirty="0" smtClean="0"/>
              <a:t>Synthesis</a:t>
            </a:r>
            <a:br>
              <a:rPr lang="en-US" dirty="0" smtClean="0"/>
            </a:br>
            <a:r>
              <a:rPr lang="en-US" dirty="0" smtClean="0"/>
              <a:t>NOAA Webinar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Chris Fairall</a:t>
            </a:r>
          </a:p>
          <a:p>
            <a:r>
              <a:rPr lang="en-US" dirty="0" smtClean="0"/>
              <a:t>Yuqing Wang</a:t>
            </a:r>
          </a:p>
          <a:p>
            <a:r>
              <a:rPr lang="en-US" dirty="0" smtClean="0"/>
              <a:t>Simon de </a:t>
            </a:r>
            <a:r>
              <a:rPr lang="en-US" dirty="0" err="1" smtClean="0"/>
              <a:t>Szoeke</a:t>
            </a:r>
            <a:endParaRPr lang="en-US" dirty="0" smtClean="0"/>
          </a:p>
          <a:p>
            <a:r>
              <a:rPr lang="en-US" dirty="0" smtClean="0"/>
              <a:t>X.P. </a:t>
            </a:r>
            <a:r>
              <a:rPr lang="en-US" dirty="0" err="1" smtClean="0"/>
              <a:t>Xie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540" y="2493818"/>
            <a:ext cx="7392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"</a:t>
            </a:r>
            <a:r>
              <a:rPr lang="en-US" sz="2400" b="1" dirty="0" smtClean="0">
                <a:solidFill>
                  <a:srgbClr val="FF0000"/>
                </a:solidFill>
              </a:rPr>
              <a:t>Evaluation and Improvement of Climate GCM Air-Sea Interaction Physics: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 EPIC/VOCALS Synthesis Project</a:t>
            </a:r>
            <a:r>
              <a:rPr lang="en-US" sz="2400" dirty="0" smtClean="0">
                <a:solidFill>
                  <a:srgbClr val="FF0000"/>
                </a:solidFill>
              </a:rPr>
              <a:t>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407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13926"/>
            <a:ext cx="3352800" cy="1147704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S</a:t>
            </a:r>
            <a:r>
              <a:rPr lang="en-US" sz="3600" b="0" dirty="0" smtClean="0"/>
              <a:t>hip-observed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>heat fluxes</a:t>
            </a:r>
            <a:endParaRPr lang="en-US" sz="3600" b="0" dirty="0"/>
          </a:p>
        </p:txBody>
      </p:sp>
      <p:pic>
        <p:nvPicPr>
          <p:cNvPr id="5" name="Content Placeholder 4" descr="VariationsFig1.png"/>
          <p:cNvPicPr>
            <a:picLocks noGrp="1" noChangeAspect="1"/>
          </p:cNvPicPr>
          <p:nvPr>
            <p:ph idx="1"/>
          </p:nvPr>
        </p:nvPicPr>
        <p:blipFill>
          <a:blip r:embed="rId2"/>
          <a:srcRect l="1877" t="1268" r="57677" b="9202"/>
          <a:stretch>
            <a:fillRect/>
          </a:stretch>
        </p:blipFill>
        <p:spPr>
          <a:xfrm>
            <a:off x="4524963" y="118247"/>
            <a:ext cx="3847631" cy="6565062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561630"/>
            <a:ext cx="3008313" cy="4564533"/>
          </a:xfrm>
        </p:spPr>
        <p:txBody>
          <a:bodyPr/>
          <a:lstStyle/>
          <a:p>
            <a:r>
              <a:rPr lang="en-US" sz="2400" dirty="0" smtClean="0"/>
              <a:t>20°S, October</a:t>
            </a:r>
            <a:endParaRPr lang="en-US" sz="2400" dirty="0"/>
          </a:p>
        </p:txBody>
      </p:sp>
      <p:pic>
        <p:nvPicPr>
          <p:cNvPr id="8" name="Content Placeholder 4" descr="VariationsFig1.png"/>
          <p:cNvPicPr>
            <a:picLocks noChangeAspect="1"/>
          </p:cNvPicPr>
          <p:nvPr/>
        </p:nvPicPr>
        <p:blipFill>
          <a:blip r:embed="rId2"/>
          <a:srcRect l="822" t="90357" r="80787" b="-206"/>
          <a:stretch>
            <a:fillRect/>
          </a:stretch>
        </p:blipFill>
        <p:spPr>
          <a:xfrm>
            <a:off x="457200" y="4141210"/>
            <a:ext cx="2524948" cy="1042271"/>
          </a:xfrm>
          <a:prstGeom prst="rect">
            <a:avLst/>
          </a:prstGeom>
        </p:spPr>
      </p:pic>
      <p:pic>
        <p:nvPicPr>
          <p:cNvPr id="9" name="Content Placeholder 4" descr="VariationsFig1.png"/>
          <p:cNvPicPr>
            <a:picLocks noChangeAspect="1"/>
          </p:cNvPicPr>
          <p:nvPr/>
        </p:nvPicPr>
        <p:blipFill>
          <a:blip r:embed="rId2"/>
          <a:srcRect l="20508" t="90357" r="57677" b="-2802"/>
          <a:stretch>
            <a:fillRect/>
          </a:stretch>
        </p:blipFill>
        <p:spPr>
          <a:xfrm>
            <a:off x="536164" y="4809146"/>
            <a:ext cx="2995198" cy="131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2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C4C4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3505200" cy="2620962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/>
              <a:t>Model</a:t>
            </a:r>
            <a:br>
              <a:rPr lang="en-US" sz="3600" dirty="0" smtClean="0"/>
            </a:br>
            <a:r>
              <a:rPr lang="en-US" sz="3600" dirty="0" smtClean="0"/>
              <a:t>heat fluxes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20˚S, October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2" name="Group 604"/>
          <p:cNvGrpSpPr>
            <a:grpSpLocks/>
          </p:cNvGrpSpPr>
          <p:nvPr/>
        </p:nvGrpSpPr>
        <p:grpSpPr bwMode="auto">
          <a:xfrm>
            <a:off x="228600" y="5105400"/>
            <a:ext cx="3308350" cy="1477963"/>
            <a:chOff x="384" y="3333"/>
            <a:chExt cx="2084" cy="931"/>
          </a:xfrm>
        </p:grpSpPr>
        <p:sp>
          <p:nvSpPr>
            <p:cNvPr id="26208" name="Text Box 605"/>
            <p:cNvSpPr txBox="1">
              <a:spLocks noChangeArrowheads="1"/>
            </p:cNvSpPr>
            <p:nvPr/>
          </p:nvSpPr>
          <p:spPr bwMode="auto">
            <a:xfrm>
              <a:off x="720" y="3333"/>
              <a:ext cx="174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 Unicode MS" charset="0"/>
                </a:rPr>
                <a:t>Model</a:t>
              </a:r>
            </a:p>
            <a:p>
              <a:r>
                <a:rPr lang="en-US">
                  <a:latin typeface="Arial Unicode MS" charset="0"/>
                </a:rPr>
                <a:t>WHOI ORS buoy</a:t>
              </a:r>
            </a:p>
            <a:p>
              <a:r>
                <a:rPr lang="en-US">
                  <a:latin typeface="Arial Unicode MS" charset="0"/>
                </a:rPr>
                <a:t>OAFlux (1984-2002)</a:t>
              </a:r>
            </a:p>
            <a:p>
              <a:r>
                <a:rPr lang="en-US">
                  <a:latin typeface="Arial Unicode MS" charset="0"/>
                </a:rPr>
                <a:t>CORE (1984-2004)</a:t>
              </a:r>
            </a:p>
            <a:p>
              <a:r>
                <a:rPr lang="en-US">
                  <a:latin typeface="Arial Unicode MS" charset="0"/>
                </a:rPr>
                <a:t>NOAA ship observations</a:t>
              </a:r>
            </a:p>
          </p:txBody>
        </p:sp>
        <p:grpSp>
          <p:nvGrpSpPr>
            <p:cNvPr id="3" name="Group 606"/>
            <p:cNvGrpSpPr>
              <a:grpSpLocks/>
            </p:cNvGrpSpPr>
            <p:nvPr/>
          </p:nvGrpSpPr>
          <p:grpSpPr bwMode="auto">
            <a:xfrm>
              <a:off x="384" y="3438"/>
              <a:ext cx="318" cy="780"/>
              <a:chOff x="384" y="3438"/>
              <a:chExt cx="318" cy="780"/>
            </a:xfrm>
          </p:grpSpPr>
          <p:grpSp>
            <p:nvGrpSpPr>
              <p:cNvPr id="4" name="Group 607"/>
              <p:cNvGrpSpPr>
                <a:grpSpLocks/>
              </p:cNvGrpSpPr>
              <p:nvPr/>
            </p:nvGrpSpPr>
            <p:grpSpPr bwMode="auto">
              <a:xfrm>
                <a:off x="384" y="4080"/>
                <a:ext cx="318" cy="138"/>
                <a:chOff x="375" y="3894"/>
                <a:chExt cx="318" cy="138"/>
              </a:xfrm>
            </p:grpSpPr>
            <p:sp>
              <p:nvSpPr>
                <p:cNvPr id="26215" name="Line 608"/>
                <p:cNvSpPr>
                  <a:spLocks noChangeShapeType="1"/>
                </p:cNvSpPr>
                <p:nvPr/>
              </p:nvSpPr>
              <p:spPr bwMode="auto">
                <a:xfrm>
                  <a:off x="384" y="3908"/>
                  <a:ext cx="0" cy="11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6" name="Line 609"/>
                <p:cNvSpPr>
                  <a:spLocks noChangeShapeType="1"/>
                </p:cNvSpPr>
                <p:nvPr/>
              </p:nvSpPr>
              <p:spPr bwMode="auto">
                <a:xfrm>
                  <a:off x="458" y="3926"/>
                  <a:ext cx="0" cy="79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7" name="Line 610"/>
                <p:cNvSpPr>
                  <a:spLocks noChangeShapeType="1"/>
                </p:cNvSpPr>
                <p:nvPr/>
              </p:nvSpPr>
              <p:spPr bwMode="auto">
                <a:xfrm>
                  <a:off x="532" y="3903"/>
                  <a:ext cx="0" cy="129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8" name="Line 611"/>
                <p:cNvSpPr>
                  <a:spLocks noChangeShapeType="1"/>
                </p:cNvSpPr>
                <p:nvPr/>
              </p:nvSpPr>
              <p:spPr bwMode="auto">
                <a:xfrm>
                  <a:off x="605" y="3903"/>
                  <a:ext cx="0" cy="10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9" name="Line 612"/>
                <p:cNvSpPr>
                  <a:spLocks noChangeShapeType="1"/>
                </p:cNvSpPr>
                <p:nvPr/>
              </p:nvSpPr>
              <p:spPr bwMode="auto">
                <a:xfrm>
                  <a:off x="679" y="3894"/>
                  <a:ext cx="0" cy="78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20" name="Freeform 613"/>
                <p:cNvSpPr>
                  <a:spLocks/>
                </p:cNvSpPr>
                <p:nvPr/>
              </p:nvSpPr>
              <p:spPr bwMode="auto">
                <a:xfrm>
                  <a:off x="384" y="3936"/>
                  <a:ext cx="295" cy="32"/>
                </a:xfrm>
                <a:custGeom>
                  <a:avLst/>
                  <a:gdLst>
                    <a:gd name="T0" fmla="*/ 0 w 295"/>
                    <a:gd name="T1" fmla="*/ 32 h 32"/>
                    <a:gd name="T2" fmla="*/ 74 w 295"/>
                    <a:gd name="T3" fmla="*/ 32 h 32"/>
                    <a:gd name="T4" fmla="*/ 148 w 295"/>
                    <a:gd name="T5" fmla="*/ 32 h 32"/>
                    <a:gd name="T6" fmla="*/ 221 w 295"/>
                    <a:gd name="T7" fmla="*/ 18 h 32"/>
                    <a:gd name="T8" fmla="*/ 295 w 295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"/>
                    <a:gd name="T16" fmla="*/ 0 h 32"/>
                    <a:gd name="T17" fmla="*/ 295 w 295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" h="32">
                      <a:moveTo>
                        <a:pt x="0" y="32"/>
                      </a:moveTo>
                      <a:lnTo>
                        <a:pt x="74" y="32"/>
                      </a:lnTo>
                      <a:lnTo>
                        <a:pt x="148" y="32"/>
                      </a:lnTo>
                      <a:lnTo>
                        <a:pt x="221" y="18"/>
                      </a:lnTo>
                      <a:lnTo>
                        <a:pt x="295" y="0"/>
                      </a:lnTo>
                    </a:path>
                  </a:pathLst>
                </a:custGeom>
                <a:noFill/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21" name="Oval 614"/>
                <p:cNvSpPr>
                  <a:spLocks noChangeArrowheads="1"/>
                </p:cNvSpPr>
                <p:nvPr/>
              </p:nvSpPr>
              <p:spPr bwMode="auto">
                <a:xfrm>
                  <a:off x="375" y="3959"/>
                  <a:ext cx="23" cy="23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22" name="Oval 615"/>
                <p:cNvSpPr>
                  <a:spLocks noChangeArrowheads="1"/>
                </p:cNvSpPr>
                <p:nvPr/>
              </p:nvSpPr>
              <p:spPr bwMode="auto">
                <a:xfrm>
                  <a:off x="449" y="3959"/>
                  <a:ext cx="23" cy="23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23" name="Oval 616"/>
                <p:cNvSpPr>
                  <a:spLocks noChangeArrowheads="1"/>
                </p:cNvSpPr>
                <p:nvPr/>
              </p:nvSpPr>
              <p:spPr bwMode="auto">
                <a:xfrm>
                  <a:off x="522" y="3959"/>
                  <a:ext cx="23" cy="23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24" name="Oval 617"/>
                <p:cNvSpPr>
                  <a:spLocks noChangeArrowheads="1"/>
                </p:cNvSpPr>
                <p:nvPr/>
              </p:nvSpPr>
              <p:spPr bwMode="auto">
                <a:xfrm>
                  <a:off x="596" y="3945"/>
                  <a:ext cx="23" cy="23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25" name="Oval 618"/>
                <p:cNvSpPr>
                  <a:spLocks noChangeArrowheads="1"/>
                </p:cNvSpPr>
                <p:nvPr/>
              </p:nvSpPr>
              <p:spPr bwMode="auto">
                <a:xfrm>
                  <a:off x="670" y="3926"/>
                  <a:ext cx="23" cy="23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211" name="Oval 619"/>
              <p:cNvSpPr>
                <a:spLocks noChangeArrowheads="1"/>
              </p:cNvSpPr>
              <p:nvPr/>
            </p:nvSpPr>
            <p:spPr bwMode="auto">
              <a:xfrm>
                <a:off x="516" y="3600"/>
                <a:ext cx="48" cy="48"/>
              </a:xfrm>
              <a:prstGeom prst="ellips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2" name="Line 620"/>
              <p:cNvSpPr>
                <a:spLocks noChangeShapeType="1"/>
              </p:cNvSpPr>
              <p:nvPr/>
            </p:nvSpPr>
            <p:spPr bwMode="auto">
              <a:xfrm>
                <a:off x="384" y="3438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3" name="Line 621"/>
              <p:cNvSpPr>
                <a:spLocks noChangeShapeType="1"/>
              </p:cNvSpPr>
              <p:nvPr/>
            </p:nvSpPr>
            <p:spPr bwMode="auto">
              <a:xfrm>
                <a:off x="384" y="396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4" name="Line 622"/>
              <p:cNvSpPr>
                <a:spLocks noChangeShapeType="1"/>
              </p:cNvSpPr>
              <p:nvPr/>
            </p:nvSpPr>
            <p:spPr bwMode="auto">
              <a:xfrm>
                <a:off x="384" y="3774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1236"/>
          <p:cNvGrpSpPr>
            <a:grpSpLocks/>
          </p:cNvGrpSpPr>
          <p:nvPr/>
        </p:nvGrpSpPr>
        <p:grpSpPr bwMode="auto">
          <a:xfrm>
            <a:off x="3579813" y="76200"/>
            <a:ext cx="5449887" cy="6653213"/>
            <a:chOff x="3580493" y="76200"/>
            <a:chExt cx="5449208" cy="6653942"/>
          </a:xfrm>
        </p:grpSpPr>
        <p:grpSp>
          <p:nvGrpSpPr>
            <p:cNvPr id="6" name="Group 1235"/>
            <p:cNvGrpSpPr>
              <a:grpSpLocks/>
            </p:cNvGrpSpPr>
            <p:nvPr/>
          </p:nvGrpSpPr>
          <p:grpSpPr bwMode="auto">
            <a:xfrm>
              <a:off x="3581400" y="76200"/>
              <a:ext cx="2765408" cy="5234167"/>
              <a:chOff x="3581400" y="76200"/>
              <a:chExt cx="2765408" cy="5234167"/>
            </a:xfrm>
          </p:grpSpPr>
          <p:sp>
            <p:nvSpPr>
              <p:cNvPr id="26009" name="Rectangle 627"/>
              <p:cNvSpPr>
                <a:spLocks noChangeArrowheads="1"/>
              </p:cNvSpPr>
              <p:nvPr/>
            </p:nvSpPr>
            <p:spPr bwMode="auto">
              <a:xfrm>
                <a:off x="4143588" y="362821"/>
                <a:ext cx="2037866" cy="898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0" name="Rectangle 628"/>
              <p:cNvSpPr>
                <a:spLocks noChangeArrowheads="1"/>
              </p:cNvSpPr>
              <p:nvPr/>
            </p:nvSpPr>
            <p:spPr bwMode="auto">
              <a:xfrm>
                <a:off x="4143588" y="362821"/>
                <a:ext cx="2037866" cy="89819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1" name="Line 629"/>
              <p:cNvSpPr>
                <a:spLocks noChangeShapeType="1"/>
              </p:cNvSpPr>
              <p:nvPr/>
            </p:nvSpPr>
            <p:spPr bwMode="auto">
              <a:xfrm flipH="1">
                <a:off x="4143588" y="362821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2" name="Line 630"/>
              <p:cNvSpPr>
                <a:spLocks noChangeShapeType="1"/>
              </p:cNvSpPr>
              <p:nvPr/>
            </p:nvSpPr>
            <p:spPr bwMode="auto">
              <a:xfrm flipH="1">
                <a:off x="4143588" y="1261011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3" name="Line 631"/>
              <p:cNvSpPr>
                <a:spLocks noChangeShapeType="1"/>
              </p:cNvSpPr>
              <p:nvPr/>
            </p:nvSpPr>
            <p:spPr bwMode="auto">
              <a:xfrm flipV="1">
                <a:off x="4143588" y="362821"/>
                <a:ext cx="1490" cy="898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4" name="Line 632"/>
              <p:cNvSpPr>
                <a:spLocks noChangeShapeType="1"/>
              </p:cNvSpPr>
              <p:nvPr/>
            </p:nvSpPr>
            <p:spPr bwMode="auto">
              <a:xfrm flipV="1">
                <a:off x="6181454" y="362821"/>
                <a:ext cx="1490" cy="898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5" name="Line 633"/>
              <p:cNvSpPr>
                <a:spLocks noChangeShapeType="1"/>
              </p:cNvSpPr>
              <p:nvPr/>
            </p:nvSpPr>
            <p:spPr bwMode="auto">
              <a:xfrm flipH="1">
                <a:off x="4143588" y="1261011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6" name="Line 634"/>
              <p:cNvSpPr>
                <a:spLocks noChangeShapeType="1"/>
              </p:cNvSpPr>
              <p:nvPr/>
            </p:nvSpPr>
            <p:spPr bwMode="auto">
              <a:xfrm flipV="1">
                <a:off x="4143588" y="362821"/>
                <a:ext cx="1490" cy="898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7" name="Line 635"/>
              <p:cNvSpPr>
                <a:spLocks noChangeShapeType="1"/>
              </p:cNvSpPr>
              <p:nvPr/>
            </p:nvSpPr>
            <p:spPr bwMode="auto">
              <a:xfrm>
                <a:off x="6181454" y="1261011"/>
                <a:ext cx="1490" cy="116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8" name="Line 636"/>
              <p:cNvSpPr>
                <a:spLocks noChangeShapeType="1"/>
              </p:cNvSpPr>
              <p:nvPr/>
            </p:nvSpPr>
            <p:spPr bwMode="auto">
              <a:xfrm flipV="1">
                <a:off x="6181454" y="337824"/>
                <a:ext cx="1490" cy="249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9" name="Rectangle 637"/>
              <p:cNvSpPr>
                <a:spLocks noChangeArrowheads="1"/>
              </p:cNvSpPr>
              <p:nvPr/>
            </p:nvSpPr>
            <p:spPr bwMode="auto">
              <a:xfrm>
                <a:off x="6102502" y="1322668"/>
                <a:ext cx="24430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70</a:t>
                </a:r>
                <a:endParaRPr lang="en-US"/>
              </a:p>
            </p:txBody>
          </p:sp>
          <p:sp>
            <p:nvSpPr>
              <p:cNvPr id="26020" name="Line 638"/>
              <p:cNvSpPr>
                <a:spLocks noChangeShapeType="1"/>
              </p:cNvSpPr>
              <p:nvPr/>
            </p:nvSpPr>
            <p:spPr bwMode="auto">
              <a:xfrm>
                <a:off x="5412785" y="1261011"/>
                <a:ext cx="1490" cy="116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21" name="Line 639"/>
              <p:cNvSpPr>
                <a:spLocks noChangeShapeType="1"/>
              </p:cNvSpPr>
              <p:nvPr/>
            </p:nvSpPr>
            <p:spPr bwMode="auto">
              <a:xfrm flipV="1">
                <a:off x="5412785" y="337824"/>
                <a:ext cx="1490" cy="249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22" name="Rectangle 640"/>
              <p:cNvSpPr>
                <a:spLocks noChangeArrowheads="1"/>
              </p:cNvSpPr>
              <p:nvPr/>
            </p:nvSpPr>
            <p:spPr bwMode="auto">
              <a:xfrm>
                <a:off x="5335323" y="1322668"/>
                <a:ext cx="24430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85</a:t>
                </a:r>
                <a:endParaRPr lang="en-US"/>
              </a:p>
            </p:txBody>
          </p:sp>
          <p:sp>
            <p:nvSpPr>
              <p:cNvPr id="26023" name="Line 641"/>
              <p:cNvSpPr>
                <a:spLocks noChangeShapeType="1"/>
              </p:cNvSpPr>
              <p:nvPr/>
            </p:nvSpPr>
            <p:spPr bwMode="auto">
              <a:xfrm>
                <a:off x="4645607" y="1261011"/>
                <a:ext cx="1490" cy="116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24" name="Line 642"/>
              <p:cNvSpPr>
                <a:spLocks noChangeShapeType="1"/>
              </p:cNvSpPr>
              <p:nvPr/>
            </p:nvSpPr>
            <p:spPr bwMode="auto">
              <a:xfrm flipV="1">
                <a:off x="4645607" y="337824"/>
                <a:ext cx="1490" cy="249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25" name="Rectangle 643"/>
              <p:cNvSpPr>
                <a:spLocks noChangeArrowheads="1"/>
              </p:cNvSpPr>
              <p:nvPr/>
            </p:nvSpPr>
            <p:spPr bwMode="auto">
              <a:xfrm>
                <a:off x="4533881" y="1322668"/>
                <a:ext cx="323259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100</a:t>
                </a:r>
                <a:endParaRPr lang="en-US"/>
              </a:p>
            </p:txBody>
          </p:sp>
          <p:sp>
            <p:nvSpPr>
              <p:cNvPr id="26026" name="Line 644"/>
              <p:cNvSpPr>
                <a:spLocks noChangeShapeType="1"/>
              </p:cNvSpPr>
              <p:nvPr/>
            </p:nvSpPr>
            <p:spPr bwMode="auto">
              <a:xfrm flipH="1">
                <a:off x="4122733" y="1111035"/>
                <a:ext cx="20855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27" name="Line 645"/>
              <p:cNvSpPr>
                <a:spLocks noChangeShapeType="1"/>
              </p:cNvSpPr>
              <p:nvPr/>
            </p:nvSpPr>
            <p:spPr bwMode="auto">
              <a:xfrm>
                <a:off x="6181454" y="1111035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28" name="Rectangle 646"/>
              <p:cNvSpPr>
                <a:spLocks noChangeArrowheads="1"/>
              </p:cNvSpPr>
              <p:nvPr/>
            </p:nvSpPr>
            <p:spPr bwMode="auto">
              <a:xfrm>
                <a:off x="3799475" y="1011051"/>
                <a:ext cx="37837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-120</a:t>
                </a:r>
                <a:endParaRPr lang="en-US"/>
              </a:p>
            </p:txBody>
          </p:sp>
          <p:sp>
            <p:nvSpPr>
              <p:cNvPr id="26029" name="Line 647"/>
              <p:cNvSpPr>
                <a:spLocks noChangeShapeType="1"/>
              </p:cNvSpPr>
              <p:nvPr/>
            </p:nvSpPr>
            <p:spPr bwMode="auto">
              <a:xfrm flipH="1">
                <a:off x="4122733" y="811082"/>
                <a:ext cx="20855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0" name="Line 648"/>
              <p:cNvSpPr>
                <a:spLocks noChangeShapeType="1"/>
              </p:cNvSpPr>
              <p:nvPr/>
            </p:nvSpPr>
            <p:spPr bwMode="auto">
              <a:xfrm>
                <a:off x="6181454" y="811082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1" name="Rectangle 649"/>
              <p:cNvSpPr>
                <a:spLocks noChangeArrowheads="1"/>
              </p:cNvSpPr>
              <p:nvPr/>
            </p:nvSpPr>
            <p:spPr bwMode="auto">
              <a:xfrm>
                <a:off x="3876938" y="711098"/>
                <a:ext cx="28899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-80</a:t>
                </a:r>
                <a:endParaRPr lang="en-US"/>
              </a:p>
            </p:txBody>
          </p:sp>
          <p:sp>
            <p:nvSpPr>
              <p:cNvPr id="26032" name="Line 650"/>
              <p:cNvSpPr>
                <a:spLocks noChangeShapeType="1"/>
              </p:cNvSpPr>
              <p:nvPr/>
            </p:nvSpPr>
            <p:spPr bwMode="auto">
              <a:xfrm flipH="1">
                <a:off x="4122733" y="512797"/>
                <a:ext cx="20855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3" name="Line 651"/>
              <p:cNvSpPr>
                <a:spLocks noChangeShapeType="1"/>
              </p:cNvSpPr>
              <p:nvPr/>
            </p:nvSpPr>
            <p:spPr bwMode="auto">
              <a:xfrm>
                <a:off x="6181454" y="512797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4" name="Rectangle 652"/>
              <p:cNvSpPr>
                <a:spLocks noChangeArrowheads="1"/>
              </p:cNvSpPr>
              <p:nvPr/>
            </p:nvSpPr>
            <p:spPr bwMode="auto">
              <a:xfrm>
                <a:off x="3876938" y="412813"/>
                <a:ext cx="28899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-40</a:t>
                </a:r>
                <a:endParaRPr lang="en-US"/>
              </a:p>
            </p:txBody>
          </p:sp>
          <p:sp>
            <p:nvSpPr>
              <p:cNvPr id="26035" name="Line 653"/>
              <p:cNvSpPr>
                <a:spLocks noChangeShapeType="1"/>
              </p:cNvSpPr>
              <p:nvPr/>
            </p:nvSpPr>
            <p:spPr bwMode="auto">
              <a:xfrm flipH="1">
                <a:off x="4143588" y="362821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6" name="Line 654"/>
              <p:cNvSpPr>
                <a:spLocks noChangeShapeType="1"/>
              </p:cNvSpPr>
              <p:nvPr/>
            </p:nvSpPr>
            <p:spPr bwMode="auto">
              <a:xfrm flipH="1">
                <a:off x="4143588" y="1261011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7" name="Line 655"/>
              <p:cNvSpPr>
                <a:spLocks noChangeShapeType="1"/>
              </p:cNvSpPr>
              <p:nvPr/>
            </p:nvSpPr>
            <p:spPr bwMode="auto">
              <a:xfrm flipV="1">
                <a:off x="4143588" y="362821"/>
                <a:ext cx="1490" cy="898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8" name="Line 656"/>
              <p:cNvSpPr>
                <a:spLocks noChangeShapeType="1"/>
              </p:cNvSpPr>
              <p:nvPr/>
            </p:nvSpPr>
            <p:spPr bwMode="auto">
              <a:xfrm flipV="1">
                <a:off x="6181454" y="362821"/>
                <a:ext cx="1490" cy="898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9" name="Freeform 657"/>
              <p:cNvSpPr>
                <a:spLocks/>
              </p:cNvSpPr>
              <p:nvPr/>
            </p:nvSpPr>
            <p:spPr bwMode="auto">
              <a:xfrm>
                <a:off x="4165933" y="412813"/>
                <a:ext cx="1981259" cy="709887"/>
              </a:xfrm>
              <a:custGeom>
                <a:avLst/>
                <a:gdLst>
                  <a:gd name="T0" fmla="*/ 0 w 1330"/>
                  <a:gd name="T1" fmla="*/ 2147483647 h 426"/>
                  <a:gd name="T2" fmla="*/ 2147483647 w 1330"/>
                  <a:gd name="T3" fmla="*/ 2147483647 h 426"/>
                  <a:gd name="T4" fmla="*/ 2147483647 w 1330"/>
                  <a:gd name="T5" fmla="*/ 2147483647 h 426"/>
                  <a:gd name="T6" fmla="*/ 2147483647 w 1330"/>
                  <a:gd name="T7" fmla="*/ 2147483647 h 426"/>
                  <a:gd name="T8" fmla="*/ 2147483647 w 1330"/>
                  <a:gd name="T9" fmla="*/ 2147483647 h 426"/>
                  <a:gd name="T10" fmla="*/ 2147483647 w 1330"/>
                  <a:gd name="T11" fmla="*/ 2147483647 h 426"/>
                  <a:gd name="T12" fmla="*/ 2147483647 w 1330"/>
                  <a:gd name="T13" fmla="*/ 2147483647 h 426"/>
                  <a:gd name="T14" fmla="*/ 2147483647 w 1330"/>
                  <a:gd name="T15" fmla="*/ 2147483647 h 426"/>
                  <a:gd name="T16" fmla="*/ 2147483647 w 1330"/>
                  <a:gd name="T17" fmla="*/ 2147483647 h 426"/>
                  <a:gd name="T18" fmla="*/ 2147483647 w 1330"/>
                  <a:gd name="T19" fmla="*/ 2147483647 h 426"/>
                  <a:gd name="T20" fmla="*/ 2147483647 w 1330"/>
                  <a:gd name="T21" fmla="*/ 2147483647 h 426"/>
                  <a:gd name="T22" fmla="*/ 2147483647 w 1330"/>
                  <a:gd name="T23" fmla="*/ 2147483647 h 426"/>
                  <a:gd name="T24" fmla="*/ 2147483647 w 1330"/>
                  <a:gd name="T25" fmla="*/ 2147483647 h 426"/>
                  <a:gd name="T26" fmla="*/ 2147483647 w 1330"/>
                  <a:gd name="T27" fmla="*/ 2147483647 h 426"/>
                  <a:gd name="T28" fmla="*/ 2147483647 w 1330"/>
                  <a:gd name="T29" fmla="*/ 2147483647 h 426"/>
                  <a:gd name="T30" fmla="*/ 2147483647 w 1330"/>
                  <a:gd name="T31" fmla="*/ 2147483647 h 426"/>
                  <a:gd name="T32" fmla="*/ 2147483647 w 1330"/>
                  <a:gd name="T33" fmla="*/ 2147483647 h 426"/>
                  <a:gd name="T34" fmla="*/ 2147483647 w 1330"/>
                  <a:gd name="T35" fmla="*/ 2147483647 h 426"/>
                  <a:gd name="T36" fmla="*/ 2147483647 w 1330"/>
                  <a:gd name="T37" fmla="*/ 2147483647 h 426"/>
                  <a:gd name="T38" fmla="*/ 2147483647 w 1330"/>
                  <a:gd name="T39" fmla="*/ 2147483647 h 426"/>
                  <a:gd name="T40" fmla="*/ 2147483647 w 1330"/>
                  <a:gd name="T41" fmla="*/ 2147483647 h 426"/>
                  <a:gd name="T42" fmla="*/ 2147483647 w 1330"/>
                  <a:gd name="T43" fmla="*/ 2147483647 h 426"/>
                  <a:gd name="T44" fmla="*/ 2147483647 w 1330"/>
                  <a:gd name="T45" fmla="*/ 2147483647 h 426"/>
                  <a:gd name="T46" fmla="*/ 2147483647 w 1330"/>
                  <a:gd name="T47" fmla="*/ 2147483647 h 426"/>
                  <a:gd name="T48" fmla="*/ 2147483647 w 1330"/>
                  <a:gd name="T49" fmla="*/ 2147483647 h 426"/>
                  <a:gd name="T50" fmla="*/ 2147483647 w 1330"/>
                  <a:gd name="T51" fmla="*/ 2147483647 h 426"/>
                  <a:gd name="T52" fmla="*/ 2147483647 w 1330"/>
                  <a:gd name="T53" fmla="*/ 2147483647 h 426"/>
                  <a:gd name="T54" fmla="*/ 2147483647 w 1330"/>
                  <a:gd name="T55" fmla="*/ 2147483647 h 426"/>
                  <a:gd name="T56" fmla="*/ 2147483647 w 1330"/>
                  <a:gd name="T57" fmla="*/ 2147483647 h 426"/>
                  <a:gd name="T58" fmla="*/ 2147483647 w 1330"/>
                  <a:gd name="T59" fmla="*/ 2147483647 h 426"/>
                  <a:gd name="T60" fmla="*/ 2147483647 w 1330"/>
                  <a:gd name="T61" fmla="*/ 2147483647 h 426"/>
                  <a:gd name="T62" fmla="*/ 2147483647 w 1330"/>
                  <a:gd name="T63" fmla="*/ 2147483647 h 426"/>
                  <a:gd name="T64" fmla="*/ 2147483647 w 1330"/>
                  <a:gd name="T65" fmla="*/ 2147483647 h 426"/>
                  <a:gd name="T66" fmla="*/ 2147483647 w 1330"/>
                  <a:gd name="T67" fmla="*/ 2147483647 h 426"/>
                  <a:gd name="T68" fmla="*/ 2147483647 w 1330"/>
                  <a:gd name="T69" fmla="*/ 2147483647 h 426"/>
                  <a:gd name="T70" fmla="*/ 2147483647 w 1330"/>
                  <a:gd name="T71" fmla="*/ 2147483647 h 426"/>
                  <a:gd name="T72" fmla="*/ 2147483647 w 1330"/>
                  <a:gd name="T73" fmla="*/ 2147483647 h 426"/>
                  <a:gd name="T74" fmla="*/ 2147483647 w 1330"/>
                  <a:gd name="T75" fmla="*/ 2147483647 h 426"/>
                  <a:gd name="T76" fmla="*/ 2147483647 w 1330"/>
                  <a:gd name="T77" fmla="*/ 2147483647 h 426"/>
                  <a:gd name="T78" fmla="*/ 2147483647 w 1330"/>
                  <a:gd name="T79" fmla="*/ 0 h 42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0"/>
                  <a:gd name="T121" fmla="*/ 0 h 426"/>
                  <a:gd name="T122" fmla="*/ 1330 w 1330"/>
                  <a:gd name="T123" fmla="*/ 426 h 42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0" h="426">
                    <a:moveTo>
                      <a:pt x="0" y="426"/>
                    </a:moveTo>
                    <a:lnTo>
                      <a:pt x="30" y="419"/>
                    </a:lnTo>
                    <a:lnTo>
                      <a:pt x="68" y="411"/>
                    </a:lnTo>
                    <a:lnTo>
                      <a:pt x="105" y="411"/>
                    </a:lnTo>
                    <a:lnTo>
                      <a:pt x="135" y="419"/>
                    </a:lnTo>
                    <a:lnTo>
                      <a:pt x="172" y="426"/>
                    </a:lnTo>
                    <a:lnTo>
                      <a:pt x="202" y="419"/>
                    </a:lnTo>
                    <a:lnTo>
                      <a:pt x="239" y="411"/>
                    </a:lnTo>
                    <a:lnTo>
                      <a:pt x="269" y="389"/>
                    </a:lnTo>
                    <a:lnTo>
                      <a:pt x="307" y="389"/>
                    </a:lnTo>
                    <a:lnTo>
                      <a:pt x="344" y="389"/>
                    </a:lnTo>
                    <a:lnTo>
                      <a:pt x="374" y="404"/>
                    </a:lnTo>
                    <a:lnTo>
                      <a:pt x="411" y="419"/>
                    </a:lnTo>
                    <a:lnTo>
                      <a:pt x="441" y="404"/>
                    </a:lnTo>
                    <a:lnTo>
                      <a:pt x="479" y="389"/>
                    </a:lnTo>
                    <a:lnTo>
                      <a:pt x="508" y="374"/>
                    </a:lnTo>
                    <a:lnTo>
                      <a:pt x="546" y="359"/>
                    </a:lnTo>
                    <a:lnTo>
                      <a:pt x="583" y="374"/>
                    </a:lnTo>
                    <a:lnTo>
                      <a:pt x="613" y="381"/>
                    </a:lnTo>
                    <a:lnTo>
                      <a:pt x="650" y="381"/>
                    </a:lnTo>
                    <a:lnTo>
                      <a:pt x="680" y="374"/>
                    </a:lnTo>
                    <a:lnTo>
                      <a:pt x="718" y="344"/>
                    </a:lnTo>
                    <a:lnTo>
                      <a:pt x="748" y="337"/>
                    </a:lnTo>
                    <a:lnTo>
                      <a:pt x="785" y="329"/>
                    </a:lnTo>
                    <a:lnTo>
                      <a:pt x="822" y="337"/>
                    </a:lnTo>
                    <a:lnTo>
                      <a:pt x="852" y="337"/>
                    </a:lnTo>
                    <a:lnTo>
                      <a:pt x="889" y="322"/>
                    </a:lnTo>
                    <a:lnTo>
                      <a:pt x="919" y="299"/>
                    </a:lnTo>
                    <a:lnTo>
                      <a:pt x="957" y="284"/>
                    </a:lnTo>
                    <a:lnTo>
                      <a:pt x="987" y="262"/>
                    </a:lnTo>
                    <a:lnTo>
                      <a:pt x="1024" y="254"/>
                    </a:lnTo>
                    <a:lnTo>
                      <a:pt x="1061" y="239"/>
                    </a:lnTo>
                    <a:lnTo>
                      <a:pt x="1091" y="209"/>
                    </a:lnTo>
                    <a:lnTo>
                      <a:pt x="1129" y="194"/>
                    </a:lnTo>
                    <a:lnTo>
                      <a:pt x="1158" y="187"/>
                    </a:lnTo>
                    <a:lnTo>
                      <a:pt x="1196" y="187"/>
                    </a:lnTo>
                    <a:lnTo>
                      <a:pt x="1226" y="202"/>
                    </a:lnTo>
                    <a:lnTo>
                      <a:pt x="1263" y="172"/>
                    </a:lnTo>
                    <a:lnTo>
                      <a:pt x="1300" y="60"/>
                    </a:lnTo>
                    <a:lnTo>
                      <a:pt x="133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0" name="Freeform 658"/>
              <p:cNvSpPr>
                <a:spLocks/>
              </p:cNvSpPr>
              <p:nvPr/>
            </p:nvSpPr>
            <p:spPr bwMode="auto">
              <a:xfrm>
                <a:off x="4200195" y="562789"/>
                <a:ext cx="1814416" cy="473258"/>
              </a:xfrm>
              <a:custGeom>
                <a:avLst/>
                <a:gdLst>
                  <a:gd name="T0" fmla="*/ 0 w 1218"/>
                  <a:gd name="T1" fmla="*/ 2147483647 h 284"/>
                  <a:gd name="T2" fmla="*/ 2147483647 w 1218"/>
                  <a:gd name="T3" fmla="*/ 2147483647 h 284"/>
                  <a:gd name="T4" fmla="*/ 2147483647 w 1218"/>
                  <a:gd name="T5" fmla="*/ 2147483647 h 284"/>
                  <a:gd name="T6" fmla="*/ 2147483647 w 1218"/>
                  <a:gd name="T7" fmla="*/ 2147483647 h 284"/>
                  <a:gd name="T8" fmla="*/ 2147483647 w 1218"/>
                  <a:gd name="T9" fmla="*/ 2147483647 h 284"/>
                  <a:gd name="T10" fmla="*/ 2147483647 w 1218"/>
                  <a:gd name="T11" fmla="*/ 2147483647 h 284"/>
                  <a:gd name="T12" fmla="*/ 2147483647 w 1218"/>
                  <a:gd name="T13" fmla="*/ 2147483647 h 284"/>
                  <a:gd name="T14" fmla="*/ 2147483647 w 1218"/>
                  <a:gd name="T15" fmla="*/ 2147483647 h 284"/>
                  <a:gd name="T16" fmla="*/ 2147483647 w 1218"/>
                  <a:gd name="T17" fmla="*/ 2147483647 h 284"/>
                  <a:gd name="T18" fmla="*/ 2147483647 w 1218"/>
                  <a:gd name="T19" fmla="*/ 2147483647 h 284"/>
                  <a:gd name="T20" fmla="*/ 2147483647 w 1218"/>
                  <a:gd name="T21" fmla="*/ 2147483647 h 284"/>
                  <a:gd name="T22" fmla="*/ 2147483647 w 1218"/>
                  <a:gd name="T23" fmla="*/ 2147483647 h 284"/>
                  <a:gd name="T24" fmla="*/ 2147483647 w 1218"/>
                  <a:gd name="T25" fmla="*/ 2147483647 h 284"/>
                  <a:gd name="T26" fmla="*/ 2147483647 w 1218"/>
                  <a:gd name="T27" fmla="*/ 2147483647 h 284"/>
                  <a:gd name="T28" fmla="*/ 2147483647 w 1218"/>
                  <a:gd name="T29" fmla="*/ 2147483647 h 284"/>
                  <a:gd name="T30" fmla="*/ 2147483647 w 1218"/>
                  <a:gd name="T31" fmla="*/ 2147483647 h 284"/>
                  <a:gd name="T32" fmla="*/ 2147483647 w 1218"/>
                  <a:gd name="T33" fmla="*/ 2147483647 h 284"/>
                  <a:gd name="T34" fmla="*/ 2147483647 w 1218"/>
                  <a:gd name="T35" fmla="*/ 2147483647 h 284"/>
                  <a:gd name="T36" fmla="*/ 2147483647 w 1218"/>
                  <a:gd name="T37" fmla="*/ 2147483647 h 284"/>
                  <a:gd name="T38" fmla="*/ 2147483647 w 1218"/>
                  <a:gd name="T39" fmla="*/ 0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284"/>
                  <a:gd name="T62" fmla="*/ 1218 w 1218"/>
                  <a:gd name="T63" fmla="*/ 284 h 2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284">
                    <a:moveTo>
                      <a:pt x="0" y="276"/>
                    </a:moveTo>
                    <a:lnTo>
                      <a:pt x="67" y="284"/>
                    </a:lnTo>
                    <a:lnTo>
                      <a:pt x="127" y="254"/>
                    </a:lnTo>
                    <a:lnTo>
                      <a:pt x="194" y="239"/>
                    </a:lnTo>
                    <a:lnTo>
                      <a:pt x="261" y="254"/>
                    </a:lnTo>
                    <a:lnTo>
                      <a:pt x="321" y="224"/>
                    </a:lnTo>
                    <a:lnTo>
                      <a:pt x="388" y="187"/>
                    </a:lnTo>
                    <a:lnTo>
                      <a:pt x="448" y="202"/>
                    </a:lnTo>
                    <a:lnTo>
                      <a:pt x="515" y="217"/>
                    </a:lnTo>
                    <a:lnTo>
                      <a:pt x="575" y="187"/>
                    </a:lnTo>
                    <a:lnTo>
                      <a:pt x="642" y="202"/>
                    </a:lnTo>
                    <a:lnTo>
                      <a:pt x="710" y="247"/>
                    </a:lnTo>
                    <a:lnTo>
                      <a:pt x="769" y="232"/>
                    </a:lnTo>
                    <a:lnTo>
                      <a:pt x="837" y="202"/>
                    </a:lnTo>
                    <a:lnTo>
                      <a:pt x="896" y="187"/>
                    </a:lnTo>
                    <a:lnTo>
                      <a:pt x="964" y="142"/>
                    </a:lnTo>
                    <a:lnTo>
                      <a:pt x="1023" y="127"/>
                    </a:lnTo>
                    <a:lnTo>
                      <a:pt x="1091" y="194"/>
                    </a:lnTo>
                    <a:lnTo>
                      <a:pt x="1158" y="157"/>
                    </a:lnTo>
                    <a:lnTo>
                      <a:pt x="12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1" name="Freeform 659"/>
              <p:cNvSpPr>
                <a:spLocks/>
              </p:cNvSpPr>
              <p:nvPr/>
            </p:nvSpPr>
            <p:spPr bwMode="auto">
              <a:xfrm>
                <a:off x="4200195" y="624446"/>
                <a:ext cx="1814416" cy="423266"/>
              </a:xfrm>
              <a:custGeom>
                <a:avLst/>
                <a:gdLst>
                  <a:gd name="T0" fmla="*/ 0 w 1218"/>
                  <a:gd name="T1" fmla="*/ 2147483647 h 254"/>
                  <a:gd name="T2" fmla="*/ 2147483647 w 1218"/>
                  <a:gd name="T3" fmla="*/ 2147483647 h 254"/>
                  <a:gd name="T4" fmla="*/ 2147483647 w 1218"/>
                  <a:gd name="T5" fmla="*/ 2147483647 h 254"/>
                  <a:gd name="T6" fmla="*/ 2147483647 w 1218"/>
                  <a:gd name="T7" fmla="*/ 2147483647 h 254"/>
                  <a:gd name="T8" fmla="*/ 2147483647 w 1218"/>
                  <a:gd name="T9" fmla="*/ 2147483647 h 254"/>
                  <a:gd name="T10" fmla="*/ 2147483647 w 1218"/>
                  <a:gd name="T11" fmla="*/ 2147483647 h 254"/>
                  <a:gd name="T12" fmla="*/ 2147483647 w 1218"/>
                  <a:gd name="T13" fmla="*/ 2147483647 h 254"/>
                  <a:gd name="T14" fmla="*/ 2147483647 w 1218"/>
                  <a:gd name="T15" fmla="*/ 2147483647 h 254"/>
                  <a:gd name="T16" fmla="*/ 2147483647 w 1218"/>
                  <a:gd name="T17" fmla="*/ 2147483647 h 254"/>
                  <a:gd name="T18" fmla="*/ 2147483647 w 1218"/>
                  <a:gd name="T19" fmla="*/ 2147483647 h 254"/>
                  <a:gd name="T20" fmla="*/ 2147483647 w 1218"/>
                  <a:gd name="T21" fmla="*/ 2147483647 h 254"/>
                  <a:gd name="T22" fmla="*/ 2147483647 w 1218"/>
                  <a:gd name="T23" fmla="*/ 2147483647 h 254"/>
                  <a:gd name="T24" fmla="*/ 2147483647 w 1218"/>
                  <a:gd name="T25" fmla="*/ 2147483647 h 254"/>
                  <a:gd name="T26" fmla="*/ 2147483647 w 1218"/>
                  <a:gd name="T27" fmla="*/ 2147483647 h 254"/>
                  <a:gd name="T28" fmla="*/ 2147483647 w 1218"/>
                  <a:gd name="T29" fmla="*/ 2147483647 h 254"/>
                  <a:gd name="T30" fmla="*/ 2147483647 w 1218"/>
                  <a:gd name="T31" fmla="*/ 2147483647 h 254"/>
                  <a:gd name="T32" fmla="*/ 2147483647 w 1218"/>
                  <a:gd name="T33" fmla="*/ 2147483647 h 254"/>
                  <a:gd name="T34" fmla="*/ 2147483647 w 1218"/>
                  <a:gd name="T35" fmla="*/ 2147483647 h 254"/>
                  <a:gd name="T36" fmla="*/ 2147483647 w 1218"/>
                  <a:gd name="T37" fmla="*/ 2147483647 h 254"/>
                  <a:gd name="T38" fmla="*/ 2147483647 w 1218"/>
                  <a:gd name="T39" fmla="*/ 0 h 2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254"/>
                  <a:gd name="T62" fmla="*/ 1218 w 1218"/>
                  <a:gd name="T63" fmla="*/ 254 h 2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254">
                    <a:moveTo>
                      <a:pt x="0" y="232"/>
                    </a:moveTo>
                    <a:lnTo>
                      <a:pt x="67" y="225"/>
                    </a:lnTo>
                    <a:lnTo>
                      <a:pt x="127" y="225"/>
                    </a:lnTo>
                    <a:lnTo>
                      <a:pt x="194" y="239"/>
                    </a:lnTo>
                    <a:lnTo>
                      <a:pt x="261" y="232"/>
                    </a:lnTo>
                    <a:lnTo>
                      <a:pt x="321" y="217"/>
                    </a:lnTo>
                    <a:lnTo>
                      <a:pt x="388" y="232"/>
                    </a:lnTo>
                    <a:lnTo>
                      <a:pt x="448" y="239"/>
                    </a:lnTo>
                    <a:lnTo>
                      <a:pt x="515" y="217"/>
                    </a:lnTo>
                    <a:lnTo>
                      <a:pt x="575" y="202"/>
                    </a:lnTo>
                    <a:lnTo>
                      <a:pt x="642" y="202"/>
                    </a:lnTo>
                    <a:lnTo>
                      <a:pt x="710" y="180"/>
                    </a:lnTo>
                    <a:lnTo>
                      <a:pt x="769" y="165"/>
                    </a:lnTo>
                    <a:lnTo>
                      <a:pt x="837" y="210"/>
                    </a:lnTo>
                    <a:lnTo>
                      <a:pt x="896" y="254"/>
                    </a:lnTo>
                    <a:lnTo>
                      <a:pt x="964" y="187"/>
                    </a:lnTo>
                    <a:lnTo>
                      <a:pt x="1023" y="127"/>
                    </a:lnTo>
                    <a:lnTo>
                      <a:pt x="1091" y="120"/>
                    </a:lnTo>
                    <a:lnTo>
                      <a:pt x="1158" y="120"/>
                    </a:lnTo>
                    <a:lnTo>
                      <a:pt x="121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2" name="Line 660"/>
              <p:cNvSpPr>
                <a:spLocks noChangeShapeType="1"/>
              </p:cNvSpPr>
              <p:nvPr/>
            </p:nvSpPr>
            <p:spPr bwMode="auto">
              <a:xfrm>
                <a:off x="5412785" y="874406"/>
                <a:ext cx="1490" cy="19830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3" name="Line 661"/>
              <p:cNvSpPr>
                <a:spLocks noChangeShapeType="1"/>
              </p:cNvSpPr>
              <p:nvPr/>
            </p:nvSpPr>
            <p:spPr bwMode="auto">
              <a:xfrm flipH="1">
                <a:off x="5402358" y="874406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4" name="Line 662"/>
              <p:cNvSpPr>
                <a:spLocks noChangeShapeType="1"/>
              </p:cNvSpPr>
              <p:nvPr/>
            </p:nvSpPr>
            <p:spPr bwMode="auto">
              <a:xfrm flipH="1">
                <a:off x="5402358" y="1072708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5" name="Line 663"/>
              <p:cNvSpPr>
                <a:spLocks noChangeShapeType="1"/>
              </p:cNvSpPr>
              <p:nvPr/>
            </p:nvSpPr>
            <p:spPr bwMode="auto">
              <a:xfrm>
                <a:off x="5534938" y="886071"/>
                <a:ext cx="1490" cy="14997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6" name="Line 664"/>
              <p:cNvSpPr>
                <a:spLocks noChangeShapeType="1"/>
              </p:cNvSpPr>
              <p:nvPr/>
            </p:nvSpPr>
            <p:spPr bwMode="auto">
              <a:xfrm flipH="1">
                <a:off x="5534938" y="886071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7" name="Line 665"/>
              <p:cNvSpPr>
                <a:spLocks noChangeShapeType="1"/>
              </p:cNvSpPr>
              <p:nvPr/>
            </p:nvSpPr>
            <p:spPr bwMode="auto">
              <a:xfrm flipH="1">
                <a:off x="5534938" y="1036047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8" name="Line 666"/>
              <p:cNvSpPr>
                <a:spLocks noChangeShapeType="1"/>
              </p:cNvSpPr>
              <p:nvPr/>
            </p:nvSpPr>
            <p:spPr bwMode="auto">
              <a:xfrm>
                <a:off x="5669008" y="824414"/>
                <a:ext cx="1490" cy="11164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9" name="Line 667"/>
              <p:cNvSpPr>
                <a:spLocks noChangeShapeType="1"/>
              </p:cNvSpPr>
              <p:nvPr/>
            </p:nvSpPr>
            <p:spPr bwMode="auto">
              <a:xfrm flipH="1">
                <a:off x="5658581" y="824414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0" name="Line 668"/>
              <p:cNvSpPr>
                <a:spLocks noChangeShapeType="1"/>
              </p:cNvSpPr>
              <p:nvPr/>
            </p:nvSpPr>
            <p:spPr bwMode="auto">
              <a:xfrm flipH="1">
                <a:off x="5658581" y="936063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1" name="Line 669"/>
              <p:cNvSpPr>
                <a:spLocks noChangeShapeType="1"/>
              </p:cNvSpPr>
              <p:nvPr/>
            </p:nvSpPr>
            <p:spPr bwMode="auto">
              <a:xfrm>
                <a:off x="5791161" y="711098"/>
                <a:ext cx="1490" cy="14997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2" name="Line 670"/>
              <p:cNvSpPr>
                <a:spLocks noChangeShapeType="1"/>
              </p:cNvSpPr>
              <p:nvPr/>
            </p:nvSpPr>
            <p:spPr bwMode="auto">
              <a:xfrm flipH="1">
                <a:off x="5791161" y="711098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3" name="Line 671"/>
              <p:cNvSpPr>
                <a:spLocks noChangeShapeType="1"/>
              </p:cNvSpPr>
              <p:nvPr/>
            </p:nvSpPr>
            <p:spPr bwMode="auto">
              <a:xfrm flipH="1">
                <a:off x="5791161" y="861074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4" name="Line 672"/>
              <p:cNvSpPr>
                <a:spLocks noChangeShapeType="1"/>
              </p:cNvSpPr>
              <p:nvPr/>
            </p:nvSpPr>
            <p:spPr bwMode="auto">
              <a:xfrm>
                <a:off x="5925231" y="649442"/>
                <a:ext cx="1490" cy="13664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5" name="Line 673"/>
              <p:cNvSpPr>
                <a:spLocks noChangeShapeType="1"/>
              </p:cNvSpPr>
              <p:nvPr/>
            </p:nvSpPr>
            <p:spPr bwMode="auto">
              <a:xfrm flipH="1">
                <a:off x="5913314" y="649442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6" name="Line 674"/>
              <p:cNvSpPr>
                <a:spLocks noChangeShapeType="1"/>
              </p:cNvSpPr>
              <p:nvPr/>
            </p:nvSpPr>
            <p:spPr bwMode="auto">
              <a:xfrm flipH="1">
                <a:off x="5913314" y="786087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7" name="Freeform 675"/>
              <p:cNvSpPr>
                <a:spLocks/>
              </p:cNvSpPr>
              <p:nvPr/>
            </p:nvSpPr>
            <p:spPr bwMode="auto">
              <a:xfrm>
                <a:off x="5412785" y="711098"/>
                <a:ext cx="512446" cy="263291"/>
              </a:xfrm>
              <a:custGeom>
                <a:avLst/>
                <a:gdLst>
                  <a:gd name="T0" fmla="*/ 0 w 344"/>
                  <a:gd name="T1" fmla="*/ 2147483647 h 158"/>
                  <a:gd name="T2" fmla="*/ 2147483647 w 344"/>
                  <a:gd name="T3" fmla="*/ 2147483647 h 158"/>
                  <a:gd name="T4" fmla="*/ 2147483647 w 344"/>
                  <a:gd name="T5" fmla="*/ 2147483647 h 158"/>
                  <a:gd name="T6" fmla="*/ 2147483647 w 344"/>
                  <a:gd name="T7" fmla="*/ 2147483647 h 158"/>
                  <a:gd name="T8" fmla="*/ 2147483647 w 344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"/>
                  <a:gd name="T16" fmla="*/ 0 h 158"/>
                  <a:gd name="T17" fmla="*/ 344 w 344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" h="158">
                    <a:moveTo>
                      <a:pt x="0" y="158"/>
                    </a:moveTo>
                    <a:lnTo>
                      <a:pt x="82" y="150"/>
                    </a:lnTo>
                    <a:lnTo>
                      <a:pt x="172" y="105"/>
                    </a:lnTo>
                    <a:lnTo>
                      <a:pt x="254" y="45"/>
                    </a:lnTo>
                    <a:lnTo>
                      <a:pt x="344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8" name="Oval 676"/>
              <p:cNvSpPr>
                <a:spLocks noChangeArrowheads="1"/>
              </p:cNvSpPr>
              <p:nvPr/>
            </p:nvSpPr>
            <p:spPr bwMode="auto">
              <a:xfrm>
                <a:off x="5390441" y="949394"/>
                <a:ext cx="56607" cy="616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9" name="Oval 677"/>
              <p:cNvSpPr>
                <a:spLocks noChangeArrowheads="1"/>
              </p:cNvSpPr>
              <p:nvPr/>
            </p:nvSpPr>
            <p:spPr bwMode="auto">
              <a:xfrm>
                <a:off x="5512594" y="936063"/>
                <a:ext cx="56607" cy="63323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0" name="Oval 678"/>
              <p:cNvSpPr>
                <a:spLocks noChangeArrowheads="1"/>
              </p:cNvSpPr>
              <p:nvPr/>
            </p:nvSpPr>
            <p:spPr bwMode="auto">
              <a:xfrm>
                <a:off x="5646664" y="861074"/>
                <a:ext cx="55118" cy="63323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1" name="Oval 679"/>
              <p:cNvSpPr>
                <a:spLocks noChangeArrowheads="1"/>
              </p:cNvSpPr>
              <p:nvPr/>
            </p:nvSpPr>
            <p:spPr bwMode="auto">
              <a:xfrm>
                <a:off x="5768817" y="761090"/>
                <a:ext cx="56607" cy="63323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2" name="Oval 680"/>
              <p:cNvSpPr>
                <a:spLocks noChangeArrowheads="1"/>
              </p:cNvSpPr>
              <p:nvPr/>
            </p:nvSpPr>
            <p:spPr bwMode="auto">
              <a:xfrm>
                <a:off x="5902887" y="687769"/>
                <a:ext cx="55118" cy="616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3" name="Oval 681"/>
              <p:cNvSpPr>
                <a:spLocks noChangeArrowheads="1"/>
              </p:cNvSpPr>
              <p:nvPr/>
            </p:nvSpPr>
            <p:spPr bwMode="auto">
              <a:xfrm>
                <a:off x="5345751" y="911067"/>
                <a:ext cx="89380" cy="99984"/>
              </a:xfrm>
              <a:prstGeom prst="ellips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4" name="Rectangle 682"/>
              <p:cNvSpPr>
                <a:spLocks noChangeArrowheads="1"/>
              </p:cNvSpPr>
              <p:nvPr/>
            </p:nvSpPr>
            <p:spPr bwMode="auto">
              <a:xfrm>
                <a:off x="4614551" y="76200"/>
                <a:ext cx="106112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  <a:latin typeface="Helvetica" charset="0"/>
                  </a:rPr>
                  <a:t>GFDL CM2.1</a:t>
                </a:r>
                <a:endParaRPr lang="en-US" sz="2000" b="1"/>
              </a:p>
            </p:txBody>
          </p:sp>
          <p:sp>
            <p:nvSpPr>
              <p:cNvPr id="26065" name="Rectangle 683"/>
              <p:cNvSpPr>
                <a:spLocks noChangeArrowheads="1"/>
              </p:cNvSpPr>
              <p:nvPr/>
            </p:nvSpPr>
            <p:spPr bwMode="auto">
              <a:xfrm rot="-5400000">
                <a:off x="3470312" y="663368"/>
                <a:ext cx="43762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charset="0"/>
                  </a:rPr>
                  <a:t>latent</a:t>
                </a:r>
                <a:endParaRPr lang="en-US" sz="2000"/>
              </a:p>
            </p:txBody>
          </p:sp>
          <p:sp>
            <p:nvSpPr>
              <p:cNvPr id="26066" name="Rectangle 684"/>
              <p:cNvSpPr>
                <a:spLocks noChangeArrowheads="1"/>
              </p:cNvSpPr>
              <p:nvPr/>
            </p:nvSpPr>
            <p:spPr bwMode="auto">
              <a:xfrm>
                <a:off x="4143588" y="1609289"/>
                <a:ext cx="2037866" cy="8965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7" name="Rectangle 685"/>
              <p:cNvSpPr>
                <a:spLocks noChangeArrowheads="1"/>
              </p:cNvSpPr>
              <p:nvPr/>
            </p:nvSpPr>
            <p:spPr bwMode="auto">
              <a:xfrm>
                <a:off x="4143588" y="1609289"/>
                <a:ext cx="2037866" cy="89652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8" name="Line 686"/>
              <p:cNvSpPr>
                <a:spLocks noChangeShapeType="1"/>
              </p:cNvSpPr>
              <p:nvPr/>
            </p:nvSpPr>
            <p:spPr bwMode="auto">
              <a:xfrm flipH="1">
                <a:off x="4143588" y="1609289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9" name="Line 687"/>
              <p:cNvSpPr>
                <a:spLocks noChangeShapeType="1"/>
              </p:cNvSpPr>
              <p:nvPr/>
            </p:nvSpPr>
            <p:spPr bwMode="auto">
              <a:xfrm flipH="1">
                <a:off x="4143588" y="2505813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0" name="Line 688"/>
              <p:cNvSpPr>
                <a:spLocks noChangeShapeType="1"/>
              </p:cNvSpPr>
              <p:nvPr/>
            </p:nvSpPr>
            <p:spPr bwMode="auto">
              <a:xfrm flipV="1">
                <a:off x="4143588" y="1609289"/>
                <a:ext cx="1490" cy="8965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1" name="Line 689"/>
              <p:cNvSpPr>
                <a:spLocks noChangeShapeType="1"/>
              </p:cNvSpPr>
              <p:nvPr/>
            </p:nvSpPr>
            <p:spPr bwMode="auto">
              <a:xfrm flipV="1">
                <a:off x="6181454" y="1609289"/>
                <a:ext cx="1490" cy="8965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2" name="Line 690"/>
              <p:cNvSpPr>
                <a:spLocks noChangeShapeType="1"/>
              </p:cNvSpPr>
              <p:nvPr/>
            </p:nvSpPr>
            <p:spPr bwMode="auto">
              <a:xfrm flipH="1">
                <a:off x="4143588" y="2505813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3" name="Line 691"/>
              <p:cNvSpPr>
                <a:spLocks noChangeShapeType="1"/>
              </p:cNvSpPr>
              <p:nvPr/>
            </p:nvSpPr>
            <p:spPr bwMode="auto">
              <a:xfrm flipV="1">
                <a:off x="4143588" y="1609289"/>
                <a:ext cx="1490" cy="8965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4" name="Line 692"/>
              <p:cNvSpPr>
                <a:spLocks noChangeShapeType="1"/>
              </p:cNvSpPr>
              <p:nvPr/>
            </p:nvSpPr>
            <p:spPr bwMode="auto">
              <a:xfrm>
                <a:off x="6181454" y="2505813"/>
                <a:ext cx="1490" cy="13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5" name="Line 693"/>
              <p:cNvSpPr>
                <a:spLocks noChangeShapeType="1"/>
              </p:cNvSpPr>
              <p:nvPr/>
            </p:nvSpPr>
            <p:spPr bwMode="auto">
              <a:xfrm flipV="1">
                <a:off x="6181454" y="1584293"/>
                <a:ext cx="1490" cy="249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6" name="Rectangle 694"/>
              <p:cNvSpPr>
                <a:spLocks noChangeArrowheads="1"/>
              </p:cNvSpPr>
              <p:nvPr/>
            </p:nvSpPr>
            <p:spPr bwMode="auto">
              <a:xfrm>
                <a:off x="6102502" y="2569136"/>
                <a:ext cx="24430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70</a:t>
                </a:r>
                <a:endParaRPr lang="en-US"/>
              </a:p>
            </p:txBody>
          </p:sp>
          <p:sp>
            <p:nvSpPr>
              <p:cNvPr id="26077" name="Line 695"/>
              <p:cNvSpPr>
                <a:spLocks noChangeShapeType="1"/>
              </p:cNvSpPr>
              <p:nvPr/>
            </p:nvSpPr>
            <p:spPr bwMode="auto">
              <a:xfrm>
                <a:off x="5412785" y="2505813"/>
                <a:ext cx="1490" cy="13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8" name="Line 696"/>
              <p:cNvSpPr>
                <a:spLocks noChangeShapeType="1"/>
              </p:cNvSpPr>
              <p:nvPr/>
            </p:nvSpPr>
            <p:spPr bwMode="auto">
              <a:xfrm flipV="1">
                <a:off x="5412785" y="1584293"/>
                <a:ext cx="1490" cy="249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9" name="Rectangle 697"/>
              <p:cNvSpPr>
                <a:spLocks noChangeArrowheads="1"/>
              </p:cNvSpPr>
              <p:nvPr/>
            </p:nvSpPr>
            <p:spPr bwMode="auto">
              <a:xfrm>
                <a:off x="5335323" y="2569136"/>
                <a:ext cx="24430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85</a:t>
                </a:r>
                <a:endParaRPr lang="en-US"/>
              </a:p>
            </p:txBody>
          </p:sp>
          <p:sp>
            <p:nvSpPr>
              <p:cNvPr id="26080" name="Line 698"/>
              <p:cNvSpPr>
                <a:spLocks noChangeShapeType="1"/>
              </p:cNvSpPr>
              <p:nvPr/>
            </p:nvSpPr>
            <p:spPr bwMode="auto">
              <a:xfrm>
                <a:off x="4645607" y="2505813"/>
                <a:ext cx="1490" cy="13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81" name="Line 699"/>
              <p:cNvSpPr>
                <a:spLocks noChangeShapeType="1"/>
              </p:cNvSpPr>
              <p:nvPr/>
            </p:nvSpPr>
            <p:spPr bwMode="auto">
              <a:xfrm flipV="1">
                <a:off x="4645607" y="1584293"/>
                <a:ext cx="1490" cy="249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82" name="Rectangle 700"/>
              <p:cNvSpPr>
                <a:spLocks noChangeArrowheads="1"/>
              </p:cNvSpPr>
              <p:nvPr/>
            </p:nvSpPr>
            <p:spPr bwMode="auto">
              <a:xfrm>
                <a:off x="4533881" y="2569136"/>
                <a:ext cx="323259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100</a:t>
                </a:r>
                <a:endParaRPr lang="en-US"/>
              </a:p>
            </p:txBody>
          </p:sp>
          <p:sp>
            <p:nvSpPr>
              <p:cNvPr id="26083" name="Line 701"/>
              <p:cNvSpPr>
                <a:spLocks noChangeShapeType="1"/>
              </p:cNvSpPr>
              <p:nvPr/>
            </p:nvSpPr>
            <p:spPr bwMode="auto">
              <a:xfrm flipH="1">
                <a:off x="4122733" y="2505813"/>
                <a:ext cx="20855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84" name="Line 702"/>
              <p:cNvSpPr>
                <a:spLocks noChangeShapeType="1"/>
              </p:cNvSpPr>
              <p:nvPr/>
            </p:nvSpPr>
            <p:spPr bwMode="auto">
              <a:xfrm>
                <a:off x="6181454" y="2505813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85" name="Rectangle 703"/>
              <p:cNvSpPr>
                <a:spLocks noChangeArrowheads="1"/>
              </p:cNvSpPr>
              <p:nvPr/>
            </p:nvSpPr>
            <p:spPr bwMode="auto">
              <a:xfrm>
                <a:off x="3876938" y="2407495"/>
                <a:ext cx="28899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-40</a:t>
                </a:r>
                <a:endParaRPr lang="en-US"/>
              </a:p>
            </p:txBody>
          </p:sp>
          <p:sp>
            <p:nvSpPr>
              <p:cNvPr id="26086" name="Line 704"/>
              <p:cNvSpPr>
                <a:spLocks noChangeShapeType="1"/>
              </p:cNvSpPr>
              <p:nvPr/>
            </p:nvSpPr>
            <p:spPr bwMode="auto">
              <a:xfrm flipH="1">
                <a:off x="4122733" y="2307511"/>
                <a:ext cx="20855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87" name="Line 705"/>
              <p:cNvSpPr>
                <a:spLocks noChangeShapeType="1"/>
              </p:cNvSpPr>
              <p:nvPr/>
            </p:nvSpPr>
            <p:spPr bwMode="auto">
              <a:xfrm>
                <a:off x="6181454" y="2307511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88" name="Rectangle 706"/>
              <p:cNvSpPr>
                <a:spLocks noChangeArrowheads="1"/>
              </p:cNvSpPr>
              <p:nvPr/>
            </p:nvSpPr>
            <p:spPr bwMode="auto">
              <a:xfrm>
                <a:off x="3876938" y="2207527"/>
                <a:ext cx="28899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-30</a:t>
                </a:r>
                <a:endParaRPr lang="en-US"/>
              </a:p>
            </p:txBody>
          </p:sp>
          <p:sp>
            <p:nvSpPr>
              <p:cNvPr id="26089" name="Line 707"/>
              <p:cNvSpPr>
                <a:spLocks noChangeShapeType="1"/>
              </p:cNvSpPr>
              <p:nvPr/>
            </p:nvSpPr>
            <p:spPr bwMode="auto">
              <a:xfrm flipH="1">
                <a:off x="4122733" y="2107543"/>
                <a:ext cx="20855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90" name="Line 708"/>
              <p:cNvSpPr>
                <a:spLocks noChangeShapeType="1"/>
              </p:cNvSpPr>
              <p:nvPr/>
            </p:nvSpPr>
            <p:spPr bwMode="auto">
              <a:xfrm>
                <a:off x="6181454" y="2107543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91" name="Rectangle 709"/>
              <p:cNvSpPr>
                <a:spLocks noChangeArrowheads="1"/>
              </p:cNvSpPr>
              <p:nvPr/>
            </p:nvSpPr>
            <p:spPr bwMode="auto">
              <a:xfrm>
                <a:off x="3876938" y="2007559"/>
                <a:ext cx="28899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-20</a:t>
                </a:r>
                <a:endParaRPr lang="en-US"/>
              </a:p>
            </p:txBody>
          </p:sp>
          <p:sp>
            <p:nvSpPr>
              <p:cNvPr id="26092" name="Line 710"/>
              <p:cNvSpPr>
                <a:spLocks noChangeShapeType="1"/>
              </p:cNvSpPr>
              <p:nvPr/>
            </p:nvSpPr>
            <p:spPr bwMode="auto">
              <a:xfrm flipH="1">
                <a:off x="4122733" y="1907575"/>
                <a:ext cx="20855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93" name="Line 711"/>
              <p:cNvSpPr>
                <a:spLocks noChangeShapeType="1"/>
              </p:cNvSpPr>
              <p:nvPr/>
            </p:nvSpPr>
            <p:spPr bwMode="auto">
              <a:xfrm>
                <a:off x="6181454" y="1907575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94" name="Rectangle 712"/>
              <p:cNvSpPr>
                <a:spLocks noChangeArrowheads="1"/>
              </p:cNvSpPr>
              <p:nvPr/>
            </p:nvSpPr>
            <p:spPr bwMode="auto">
              <a:xfrm>
                <a:off x="3876938" y="1809257"/>
                <a:ext cx="28899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-10</a:t>
                </a:r>
                <a:endParaRPr lang="en-US"/>
              </a:p>
            </p:txBody>
          </p:sp>
          <p:sp>
            <p:nvSpPr>
              <p:cNvPr id="26095" name="Line 713"/>
              <p:cNvSpPr>
                <a:spLocks noChangeShapeType="1"/>
              </p:cNvSpPr>
              <p:nvPr/>
            </p:nvSpPr>
            <p:spPr bwMode="auto">
              <a:xfrm flipH="1">
                <a:off x="4122733" y="1709273"/>
                <a:ext cx="20855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96" name="Line 714"/>
              <p:cNvSpPr>
                <a:spLocks noChangeShapeType="1"/>
              </p:cNvSpPr>
              <p:nvPr/>
            </p:nvSpPr>
            <p:spPr bwMode="auto">
              <a:xfrm>
                <a:off x="6181454" y="1709273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97" name="Rectangle 715"/>
              <p:cNvSpPr>
                <a:spLocks noChangeArrowheads="1"/>
              </p:cNvSpPr>
              <p:nvPr/>
            </p:nvSpPr>
            <p:spPr bwMode="auto">
              <a:xfrm>
                <a:off x="3999091" y="1609289"/>
                <a:ext cx="15641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/>
              </a:p>
            </p:txBody>
          </p:sp>
          <p:sp>
            <p:nvSpPr>
              <p:cNvPr id="26098" name="Line 716"/>
              <p:cNvSpPr>
                <a:spLocks noChangeShapeType="1"/>
              </p:cNvSpPr>
              <p:nvPr/>
            </p:nvSpPr>
            <p:spPr bwMode="auto">
              <a:xfrm flipH="1">
                <a:off x="4143588" y="1609289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99" name="Line 717"/>
              <p:cNvSpPr>
                <a:spLocks noChangeShapeType="1"/>
              </p:cNvSpPr>
              <p:nvPr/>
            </p:nvSpPr>
            <p:spPr bwMode="auto">
              <a:xfrm flipH="1">
                <a:off x="4143588" y="2505813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0" name="Line 718"/>
              <p:cNvSpPr>
                <a:spLocks noChangeShapeType="1"/>
              </p:cNvSpPr>
              <p:nvPr/>
            </p:nvSpPr>
            <p:spPr bwMode="auto">
              <a:xfrm flipV="1">
                <a:off x="4143588" y="1609289"/>
                <a:ext cx="1490" cy="8965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1" name="Line 719"/>
              <p:cNvSpPr>
                <a:spLocks noChangeShapeType="1"/>
              </p:cNvSpPr>
              <p:nvPr/>
            </p:nvSpPr>
            <p:spPr bwMode="auto">
              <a:xfrm flipV="1">
                <a:off x="6181454" y="1609289"/>
                <a:ext cx="1490" cy="8965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2" name="Freeform 720"/>
              <p:cNvSpPr>
                <a:spLocks/>
              </p:cNvSpPr>
              <p:nvPr/>
            </p:nvSpPr>
            <p:spPr bwMode="auto">
              <a:xfrm>
                <a:off x="4165933" y="1620953"/>
                <a:ext cx="1981259" cy="361610"/>
              </a:xfrm>
              <a:custGeom>
                <a:avLst/>
                <a:gdLst>
                  <a:gd name="T0" fmla="*/ 0 w 1330"/>
                  <a:gd name="T1" fmla="*/ 2147483647 h 217"/>
                  <a:gd name="T2" fmla="*/ 2147483647 w 1330"/>
                  <a:gd name="T3" fmla="*/ 2147483647 h 217"/>
                  <a:gd name="T4" fmla="*/ 2147483647 w 1330"/>
                  <a:gd name="T5" fmla="*/ 2147483647 h 217"/>
                  <a:gd name="T6" fmla="*/ 2147483647 w 1330"/>
                  <a:gd name="T7" fmla="*/ 2147483647 h 217"/>
                  <a:gd name="T8" fmla="*/ 2147483647 w 1330"/>
                  <a:gd name="T9" fmla="*/ 2147483647 h 217"/>
                  <a:gd name="T10" fmla="*/ 2147483647 w 1330"/>
                  <a:gd name="T11" fmla="*/ 2147483647 h 217"/>
                  <a:gd name="T12" fmla="*/ 2147483647 w 1330"/>
                  <a:gd name="T13" fmla="*/ 2147483647 h 217"/>
                  <a:gd name="T14" fmla="*/ 2147483647 w 1330"/>
                  <a:gd name="T15" fmla="*/ 2147483647 h 217"/>
                  <a:gd name="T16" fmla="*/ 2147483647 w 1330"/>
                  <a:gd name="T17" fmla="*/ 2147483647 h 217"/>
                  <a:gd name="T18" fmla="*/ 2147483647 w 1330"/>
                  <a:gd name="T19" fmla="*/ 2147483647 h 217"/>
                  <a:gd name="T20" fmla="*/ 2147483647 w 1330"/>
                  <a:gd name="T21" fmla="*/ 2147483647 h 217"/>
                  <a:gd name="T22" fmla="*/ 2147483647 w 1330"/>
                  <a:gd name="T23" fmla="*/ 2147483647 h 217"/>
                  <a:gd name="T24" fmla="*/ 2147483647 w 1330"/>
                  <a:gd name="T25" fmla="*/ 2147483647 h 217"/>
                  <a:gd name="T26" fmla="*/ 2147483647 w 1330"/>
                  <a:gd name="T27" fmla="*/ 2147483647 h 217"/>
                  <a:gd name="T28" fmla="*/ 2147483647 w 1330"/>
                  <a:gd name="T29" fmla="*/ 2147483647 h 217"/>
                  <a:gd name="T30" fmla="*/ 2147483647 w 1330"/>
                  <a:gd name="T31" fmla="*/ 2147483647 h 217"/>
                  <a:gd name="T32" fmla="*/ 2147483647 w 1330"/>
                  <a:gd name="T33" fmla="*/ 2147483647 h 217"/>
                  <a:gd name="T34" fmla="*/ 2147483647 w 1330"/>
                  <a:gd name="T35" fmla="*/ 2147483647 h 217"/>
                  <a:gd name="T36" fmla="*/ 2147483647 w 1330"/>
                  <a:gd name="T37" fmla="*/ 2147483647 h 217"/>
                  <a:gd name="T38" fmla="*/ 2147483647 w 1330"/>
                  <a:gd name="T39" fmla="*/ 2147483647 h 217"/>
                  <a:gd name="T40" fmla="*/ 2147483647 w 1330"/>
                  <a:gd name="T41" fmla="*/ 2147483647 h 217"/>
                  <a:gd name="T42" fmla="*/ 2147483647 w 1330"/>
                  <a:gd name="T43" fmla="*/ 2147483647 h 217"/>
                  <a:gd name="T44" fmla="*/ 2147483647 w 1330"/>
                  <a:gd name="T45" fmla="*/ 2147483647 h 217"/>
                  <a:gd name="T46" fmla="*/ 2147483647 w 1330"/>
                  <a:gd name="T47" fmla="*/ 2147483647 h 217"/>
                  <a:gd name="T48" fmla="*/ 2147483647 w 1330"/>
                  <a:gd name="T49" fmla="*/ 2147483647 h 217"/>
                  <a:gd name="T50" fmla="*/ 2147483647 w 1330"/>
                  <a:gd name="T51" fmla="*/ 2147483647 h 217"/>
                  <a:gd name="T52" fmla="*/ 2147483647 w 1330"/>
                  <a:gd name="T53" fmla="*/ 2147483647 h 217"/>
                  <a:gd name="T54" fmla="*/ 2147483647 w 1330"/>
                  <a:gd name="T55" fmla="*/ 2147483647 h 217"/>
                  <a:gd name="T56" fmla="*/ 2147483647 w 1330"/>
                  <a:gd name="T57" fmla="*/ 2147483647 h 217"/>
                  <a:gd name="T58" fmla="*/ 2147483647 w 1330"/>
                  <a:gd name="T59" fmla="*/ 2147483647 h 217"/>
                  <a:gd name="T60" fmla="*/ 2147483647 w 1330"/>
                  <a:gd name="T61" fmla="*/ 2147483647 h 217"/>
                  <a:gd name="T62" fmla="*/ 2147483647 w 1330"/>
                  <a:gd name="T63" fmla="*/ 2147483647 h 217"/>
                  <a:gd name="T64" fmla="*/ 2147483647 w 1330"/>
                  <a:gd name="T65" fmla="*/ 2147483647 h 217"/>
                  <a:gd name="T66" fmla="*/ 2147483647 w 1330"/>
                  <a:gd name="T67" fmla="*/ 2147483647 h 217"/>
                  <a:gd name="T68" fmla="*/ 2147483647 w 1330"/>
                  <a:gd name="T69" fmla="*/ 2147483647 h 217"/>
                  <a:gd name="T70" fmla="*/ 2147483647 w 1330"/>
                  <a:gd name="T71" fmla="*/ 2147483647 h 217"/>
                  <a:gd name="T72" fmla="*/ 2147483647 w 1330"/>
                  <a:gd name="T73" fmla="*/ 2147483647 h 217"/>
                  <a:gd name="T74" fmla="*/ 2147483647 w 1330"/>
                  <a:gd name="T75" fmla="*/ 2147483647 h 217"/>
                  <a:gd name="T76" fmla="*/ 2147483647 w 1330"/>
                  <a:gd name="T77" fmla="*/ 2147483647 h 217"/>
                  <a:gd name="T78" fmla="*/ 2147483647 w 1330"/>
                  <a:gd name="T79" fmla="*/ 0 h 2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0"/>
                  <a:gd name="T121" fmla="*/ 0 h 217"/>
                  <a:gd name="T122" fmla="*/ 1330 w 1330"/>
                  <a:gd name="T123" fmla="*/ 217 h 21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0" h="217">
                    <a:moveTo>
                      <a:pt x="0" y="180"/>
                    </a:moveTo>
                    <a:lnTo>
                      <a:pt x="30" y="180"/>
                    </a:lnTo>
                    <a:lnTo>
                      <a:pt x="68" y="180"/>
                    </a:lnTo>
                    <a:lnTo>
                      <a:pt x="105" y="180"/>
                    </a:lnTo>
                    <a:lnTo>
                      <a:pt x="135" y="195"/>
                    </a:lnTo>
                    <a:lnTo>
                      <a:pt x="172" y="195"/>
                    </a:lnTo>
                    <a:lnTo>
                      <a:pt x="202" y="195"/>
                    </a:lnTo>
                    <a:lnTo>
                      <a:pt x="239" y="195"/>
                    </a:lnTo>
                    <a:lnTo>
                      <a:pt x="269" y="187"/>
                    </a:lnTo>
                    <a:lnTo>
                      <a:pt x="307" y="195"/>
                    </a:lnTo>
                    <a:lnTo>
                      <a:pt x="344" y="202"/>
                    </a:lnTo>
                    <a:lnTo>
                      <a:pt x="374" y="210"/>
                    </a:lnTo>
                    <a:lnTo>
                      <a:pt x="411" y="217"/>
                    </a:lnTo>
                    <a:lnTo>
                      <a:pt x="441" y="210"/>
                    </a:lnTo>
                    <a:lnTo>
                      <a:pt x="479" y="202"/>
                    </a:lnTo>
                    <a:lnTo>
                      <a:pt x="508" y="195"/>
                    </a:lnTo>
                    <a:lnTo>
                      <a:pt x="546" y="202"/>
                    </a:lnTo>
                    <a:lnTo>
                      <a:pt x="583" y="202"/>
                    </a:lnTo>
                    <a:lnTo>
                      <a:pt x="613" y="210"/>
                    </a:lnTo>
                    <a:lnTo>
                      <a:pt x="650" y="210"/>
                    </a:lnTo>
                    <a:lnTo>
                      <a:pt x="680" y="210"/>
                    </a:lnTo>
                    <a:lnTo>
                      <a:pt x="718" y="195"/>
                    </a:lnTo>
                    <a:lnTo>
                      <a:pt x="748" y="195"/>
                    </a:lnTo>
                    <a:lnTo>
                      <a:pt x="785" y="187"/>
                    </a:lnTo>
                    <a:lnTo>
                      <a:pt x="822" y="187"/>
                    </a:lnTo>
                    <a:lnTo>
                      <a:pt x="852" y="180"/>
                    </a:lnTo>
                    <a:lnTo>
                      <a:pt x="889" y="172"/>
                    </a:lnTo>
                    <a:lnTo>
                      <a:pt x="919" y="158"/>
                    </a:lnTo>
                    <a:lnTo>
                      <a:pt x="957" y="150"/>
                    </a:lnTo>
                    <a:lnTo>
                      <a:pt x="987" y="143"/>
                    </a:lnTo>
                    <a:lnTo>
                      <a:pt x="1024" y="128"/>
                    </a:lnTo>
                    <a:lnTo>
                      <a:pt x="1061" y="128"/>
                    </a:lnTo>
                    <a:lnTo>
                      <a:pt x="1091" y="113"/>
                    </a:lnTo>
                    <a:lnTo>
                      <a:pt x="1129" y="120"/>
                    </a:lnTo>
                    <a:lnTo>
                      <a:pt x="1158" y="128"/>
                    </a:lnTo>
                    <a:lnTo>
                      <a:pt x="1196" y="158"/>
                    </a:lnTo>
                    <a:lnTo>
                      <a:pt x="1226" y="158"/>
                    </a:lnTo>
                    <a:lnTo>
                      <a:pt x="1263" y="135"/>
                    </a:lnTo>
                    <a:lnTo>
                      <a:pt x="1300" y="45"/>
                    </a:lnTo>
                    <a:lnTo>
                      <a:pt x="133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3" name="Freeform 721"/>
              <p:cNvSpPr>
                <a:spLocks/>
              </p:cNvSpPr>
              <p:nvPr/>
            </p:nvSpPr>
            <p:spPr bwMode="auto">
              <a:xfrm>
                <a:off x="4200195" y="1659281"/>
                <a:ext cx="1814416" cy="423266"/>
              </a:xfrm>
              <a:custGeom>
                <a:avLst/>
                <a:gdLst>
                  <a:gd name="T0" fmla="*/ 0 w 1218"/>
                  <a:gd name="T1" fmla="*/ 2147483647 h 254"/>
                  <a:gd name="T2" fmla="*/ 2147483647 w 1218"/>
                  <a:gd name="T3" fmla="*/ 2147483647 h 254"/>
                  <a:gd name="T4" fmla="*/ 2147483647 w 1218"/>
                  <a:gd name="T5" fmla="*/ 2147483647 h 254"/>
                  <a:gd name="T6" fmla="*/ 2147483647 w 1218"/>
                  <a:gd name="T7" fmla="*/ 2147483647 h 254"/>
                  <a:gd name="T8" fmla="*/ 2147483647 w 1218"/>
                  <a:gd name="T9" fmla="*/ 2147483647 h 254"/>
                  <a:gd name="T10" fmla="*/ 2147483647 w 1218"/>
                  <a:gd name="T11" fmla="*/ 2147483647 h 254"/>
                  <a:gd name="T12" fmla="*/ 2147483647 w 1218"/>
                  <a:gd name="T13" fmla="*/ 2147483647 h 254"/>
                  <a:gd name="T14" fmla="*/ 2147483647 w 1218"/>
                  <a:gd name="T15" fmla="*/ 2147483647 h 254"/>
                  <a:gd name="T16" fmla="*/ 2147483647 w 1218"/>
                  <a:gd name="T17" fmla="*/ 2147483647 h 254"/>
                  <a:gd name="T18" fmla="*/ 2147483647 w 1218"/>
                  <a:gd name="T19" fmla="*/ 2147483647 h 254"/>
                  <a:gd name="T20" fmla="*/ 2147483647 w 1218"/>
                  <a:gd name="T21" fmla="*/ 2147483647 h 254"/>
                  <a:gd name="T22" fmla="*/ 2147483647 w 1218"/>
                  <a:gd name="T23" fmla="*/ 2147483647 h 254"/>
                  <a:gd name="T24" fmla="*/ 2147483647 w 1218"/>
                  <a:gd name="T25" fmla="*/ 2147483647 h 254"/>
                  <a:gd name="T26" fmla="*/ 2147483647 w 1218"/>
                  <a:gd name="T27" fmla="*/ 2147483647 h 254"/>
                  <a:gd name="T28" fmla="*/ 2147483647 w 1218"/>
                  <a:gd name="T29" fmla="*/ 2147483647 h 254"/>
                  <a:gd name="T30" fmla="*/ 2147483647 w 1218"/>
                  <a:gd name="T31" fmla="*/ 2147483647 h 254"/>
                  <a:gd name="T32" fmla="*/ 2147483647 w 1218"/>
                  <a:gd name="T33" fmla="*/ 2147483647 h 254"/>
                  <a:gd name="T34" fmla="*/ 2147483647 w 1218"/>
                  <a:gd name="T35" fmla="*/ 2147483647 h 254"/>
                  <a:gd name="T36" fmla="*/ 2147483647 w 1218"/>
                  <a:gd name="T37" fmla="*/ 2147483647 h 254"/>
                  <a:gd name="T38" fmla="*/ 2147483647 w 1218"/>
                  <a:gd name="T39" fmla="*/ 0 h 2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254"/>
                  <a:gd name="T62" fmla="*/ 1218 w 1218"/>
                  <a:gd name="T63" fmla="*/ 254 h 2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254">
                    <a:moveTo>
                      <a:pt x="0" y="164"/>
                    </a:moveTo>
                    <a:lnTo>
                      <a:pt x="67" y="202"/>
                    </a:lnTo>
                    <a:lnTo>
                      <a:pt x="127" y="179"/>
                    </a:lnTo>
                    <a:lnTo>
                      <a:pt x="194" y="164"/>
                    </a:lnTo>
                    <a:lnTo>
                      <a:pt x="261" y="224"/>
                    </a:lnTo>
                    <a:lnTo>
                      <a:pt x="321" y="232"/>
                    </a:lnTo>
                    <a:lnTo>
                      <a:pt x="388" y="179"/>
                    </a:lnTo>
                    <a:lnTo>
                      <a:pt x="448" y="194"/>
                    </a:lnTo>
                    <a:lnTo>
                      <a:pt x="515" y="254"/>
                    </a:lnTo>
                    <a:lnTo>
                      <a:pt x="575" y="217"/>
                    </a:lnTo>
                    <a:lnTo>
                      <a:pt x="642" y="187"/>
                    </a:lnTo>
                    <a:lnTo>
                      <a:pt x="710" y="247"/>
                    </a:lnTo>
                    <a:lnTo>
                      <a:pt x="769" y="232"/>
                    </a:lnTo>
                    <a:lnTo>
                      <a:pt x="837" y="157"/>
                    </a:lnTo>
                    <a:lnTo>
                      <a:pt x="896" y="149"/>
                    </a:lnTo>
                    <a:lnTo>
                      <a:pt x="964" y="142"/>
                    </a:lnTo>
                    <a:lnTo>
                      <a:pt x="1023" y="90"/>
                    </a:lnTo>
                    <a:lnTo>
                      <a:pt x="1091" y="90"/>
                    </a:lnTo>
                    <a:lnTo>
                      <a:pt x="1158" y="67"/>
                    </a:lnTo>
                    <a:lnTo>
                      <a:pt x="12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4" name="Freeform 722"/>
              <p:cNvSpPr>
                <a:spLocks/>
              </p:cNvSpPr>
              <p:nvPr/>
            </p:nvSpPr>
            <p:spPr bwMode="auto">
              <a:xfrm>
                <a:off x="4200195" y="1859249"/>
                <a:ext cx="1814416" cy="634899"/>
              </a:xfrm>
              <a:custGeom>
                <a:avLst/>
                <a:gdLst>
                  <a:gd name="T0" fmla="*/ 0 w 1218"/>
                  <a:gd name="T1" fmla="*/ 2147483647 h 381"/>
                  <a:gd name="T2" fmla="*/ 2147483647 w 1218"/>
                  <a:gd name="T3" fmla="*/ 2147483647 h 381"/>
                  <a:gd name="T4" fmla="*/ 2147483647 w 1218"/>
                  <a:gd name="T5" fmla="*/ 2147483647 h 381"/>
                  <a:gd name="T6" fmla="*/ 2147483647 w 1218"/>
                  <a:gd name="T7" fmla="*/ 2147483647 h 381"/>
                  <a:gd name="T8" fmla="*/ 2147483647 w 1218"/>
                  <a:gd name="T9" fmla="*/ 2147483647 h 381"/>
                  <a:gd name="T10" fmla="*/ 2147483647 w 1218"/>
                  <a:gd name="T11" fmla="*/ 2147483647 h 381"/>
                  <a:gd name="T12" fmla="*/ 2147483647 w 1218"/>
                  <a:gd name="T13" fmla="*/ 2147483647 h 381"/>
                  <a:gd name="T14" fmla="*/ 2147483647 w 1218"/>
                  <a:gd name="T15" fmla="*/ 2147483647 h 381"/>
                  <a:gd name="T16" fmla="*/ 2147483647 w 1218"/>
                  <a:gd name="T17" fmla="*/ 2147483647 h 381"/>
                  <a:gd name="T18" fmla="*/ 2147483647 w 1218"/>
                  <a:gd name="T19" fmla="*/ 2147483647 h 381"/>
                  <a:gd name="T20" fmla="*/ 2147483647 w 1218"/>
                  <a:gd name="T21" fmla="*/ 2147483647 h 381"/>
                  <a:gd name="T22" fmla="*/ 2147483647 w 1218"/>
                  <a:gd name="T23" fmla="*/ 2147483647 h 381"/>
                  <a:gd name="T24" fmla="*/ 2147483647 w 1218"/>
                  <a:gd name="T25" fmla="*/ 2147483647 h 381"/>
                  <a:gd name="T26" fmla="*/ 2147483647 w 1218"/>
                  <a:gd name="T27" fmla="*/ 2147483647 h 381"/>
                  <a:gd name="T28" fmla="*/ 2147483647 w 1218"/>
                  <a:gd name="T29" fmla="*/ 2147483647 h 381"/>
                  <a:gd name="T30" fmla="*/ 2147483647 w 1218"/>
                  <a:gd name="T31" fmla="*/ 2147483647 h 381"/>
                  <a:gd name="T32" fmla="*/ 2147483647 w 1218"/>
                  <a:gd name="T33" fmla="*/ 2147483647 h 381"/>
                  <a:gd name="T34" fmla="*/ 2147483647 w 1218"/>
                  <a:gd name="T35" fmla="*/ 2147483647 h 381"/>
                  <a:gd name="T36" fmla="*/ 2147483647 w 1218"/>
                  <a:gd name="T37" fmla="*/ 2147483647 h 381"/>
                  <a:gd name="T38" fmla="*/ 2147483647 w 1218"/>
                  <a:gd name="T39" fmla="*/ 0 h 38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381"/>
                  <a:gd name="T62" fmla="*/ 1218 w 1218"/>
                  <a:gd name="T63" fmla="*/ 381 h 38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381">
                    <a:moveTo>
                      <a:pt x="0" y="104"/>
                    </a:moveTo>
                    <a:lnTo>
                      <a:pt x="67" y="104"/>
                    </a:lnTo>
                    <a:lnTo>
                      <a:pt x="127" y="112"/>
                    </a:lnTo>
                    <a:lnTo>
                      <a:pt x="194" y="127"/>
                    </a:lnTo>
                    <a:lnTo>
                      <a:pt x="261" y="134"/>
                    </a:lnTo>
                    <a:lnTo>
                      <a:pt x="321" y="134"/>
                    </a:lnTo>
                    <a:lnTo>
                      <a:pt x="388" y="157"/>
                    </a:lnTo>
                    <a:lnTo>
                      <a:pt x="448" y="172"/>
                    </a:lnTo>
                    <a:lnTo>
                      <a:pt x="515" y="172"/>
                    </a:lnTo>
                    <a:lnTo>
                      <a:pt x="575" y="187"/>
                    </a:lnTo>
                    <a:lnTo>
                      <a:pt x="642" y="209"/>
                    </a:lnTo>
                    <a:lnTo>
                      <a:pt x="710" y="209"/>
                    </a:lnTo>
                    <a:lnTo>
                      <a:pt x="769" y="239"/>
                    </a:lnTo>
                    <a:lnTo>
                      <a:pt x="837" y="321"/>
                    </a:lnTo>
                    <a:lnTo>
                      <a:pt x="896" y="381"/>
                    </a:lnTo>
                    <a:lnTo>
                      <a:pt x="964" y="261"/>
                    </a:lnTo>
                    <a:lnTo>
                      <a:pt x="1023" y="209"/>
                    </a:lnTo>
                    <a:lnTo>
                      <a:pt x="1091" y="336"/>
                    </a:lnTo>
                    <a:lnTo>
                      <a:pt x="1158" y="336"/>
                    </a:lnTo>
                    <a:lnTo>
                      <a:pt x="121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5" name="Line 723"/>
              <p:cNvSpPr>
                <a:spLocks noChangeShapeType="1"/>
              </p:cNvSpPr>
              <p:nvPr/>
            </p:nvSpPr>
            <p:spPr bwMode="auto">
              <a:xfrm>
                <a:off x="5412785" y="1795926"/>
                <a:ext cx="1490" cy="12498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6" name="Line 724"/>
              <p:cNvSpPr>
                <a:spLocks noChangeShapeType="1"/>
              </p:cNvSpPr>
              <p:nvPr/>
            </p:nvSpPr>
            <p:spPr bwMode="auto">
              <a:xfrm flipH="1">
                <a:off x="5402358" y="1795926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7" name="Line 725"/>
              <p:cNvSpPr>
                <a:spLocks noChangeShapeType="1"/>
              </p:cNvSpPr>
              <p:nvPr/>
            </p:nvSpPr>
            <p:spPr bwMode="auto">
              <a:xfrm flipH="1">
                <a:off x="5402358" y="1920906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8" name="Line 726"/>
              <p:cNvSpPr>
                <a:spLocks noChangeShapeType="1"/>
              </p:cNvSpPr>
              <p:nvPr/>
            </p:nvSpPr>
            <p:spPr bwMode="auto">
              <a:xfrm>
                <a:off x="5534938" y="1734269"/>
                <a:ext cx="1490" cy="8665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9" name="Line 727"/>
              <p:cNvSpPr>
                <a:spLocks noChangeShapeType="1"/>
              </p:cNvSpPr>
              <p:nvPr/>
            </p:nvSpPr>
            <p:spPr bwMode="auto">
              <a:xfrm flipH="1">
                <a:off x="5534938" y="1734269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0" name="Line 728"/>
              <p:cNvSpPr>
                <a:spLocks noChangeShapeType="1"/>
              </p:cNvSpPr>
              <p:nvPr/>
            </p:nvSpPr>
            <p:spPr bwMode="auto">
              <a:xfrm flipH="1">
                <a:off x="5534938" y="1820922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1" name="Line 729"/>
              <p:cNvSpPr>
                <a:spLocks noChangeShapeType="1"/>
              </p:cNvSpPr>
              <p:nvPr/>
            </p:nvSpPr>
            <p:spPr bwMode="auto">
              <a:xfrm>
                <a:off x="5669008" y="1720938"/>
                <a:ext cx="1490" cy="6332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" name="Line 730"/>
              <p:cNvSpPr>
                <a:spLocks noChangeShapeType="1"/>
              </p:cNvSpPr>
              <p:nvPr/>
            </p:nvSpPr>
            <p:spPr bwMode="auto">
              <a:xfrm flipH="1">
                <a:off x="5658581" y="1720938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" name="Line 731"/>
              <p:cNvSpPr>
                <a:spLocks noChangeShapeType="1"/>
              </p:cNvSpPr>
              <p:nvPr/>
            </p:nvSpPr>
            <p:spPr bwMode="auto">
              <a:xfrm flipH="1">
                <a:off x="5658581" y="1784261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" name="Line 732"/>
              <p:cNvSpPr>
                <a:spLocks noChangeShapeType="1"/>
              </p:cNvSpPr>
              <p:nvPr/>
            </p:nvSpPr>
            <p:spPr bwMode="auto">
              <a:xfrm>
                <a:off x="5791161" y="1709273"/>
                <a:ext cx="1490" cy="7498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" name="Line 733"/>
              <p:cNvSpPr>
                <a:spLocks noChangeShapeType="1"/>
              </p:cNvSpPr>
              <p:nvPr/>
            </p:nvSpPr>
            <p:spPr bwMode="auto">
              <a:xfrm flipH="1">
                <a:off x="5791161" y="1709273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6" name="Line 734"/>
              <p:cNvSpPr>
                <a:spLocks noChangeShapeType="1"/>
              </p:cNvSpPr>
              <p:nvPr/>
            </p:nvSpPr>
            <p:spPr bwMode="auto">
              <a:xfrm flipH="1">
                <a:off x="5791161" y="1784261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7" name="Line 735"/>
              <p:cNvSpPr>
                <a:spLocks noChangeShapeType="1"/>
              </p:cNvSpPr>
              <p:nvPr/>
            </p:nvSpPr>
            <p:spPr bwMode="auto">
              <a:xfrm>
                <a:off x="5925231" y="1770930"/>
                <a:ext cx="1490" cy="3832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8" name="Line 736"/>
              <p:cNvSpPr>
                <a:spLocks noChangeShapeType="1"/>
              </p:cNvSpPr>
              <p:nvPr/>
            </p:nvSpPr>
            <p:spPr bwMode="auto">
              <a:xfrm flipH="1">
                <a:off x="5913314" y="1770930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9" name="Line 737"/>
              <p:cNvSpPr>
                <a:spLocks noChangeShapeType="1"/>
              </p:cNvSpPr>
              <p:nvPr/>
            </p:nvSpPr>
            <p:spPr bwMode="auto">
              <a:xfrm flipH="1">
                <a:off x="5913314" y="1809257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0" name="Freeform 738"/>
              <p:cNvSpPr>
                <a:spLocks/>
              </p:cNvSpPr>
              <p:nvPr/>
            </p:nvSpPr>
            <p:spPr bwMode="auto">
              <a:xfrm>
                <a:off x="5412785" y="1745934"/>
                <a:ext cx="512446" cy="113315"/>
              </a:xfrm>
              <a:custGeom>
                <a:avLst/>
                <a:gdLst>
                  <a:gd name="T0" fmla="*/ 0 w 344"/>
                  <a:gd name="T1" fmla="*/ 2147483647 h 68"/>
                  <a:gd name="T2" fmla="*/ 2147483647 w 344"/>
                  <a:gd name="T3" fmla="*/ 2147483647 h 68"/>
                  <a:gd name="T4" fmla="*/ 2147483647 w 344"/>
                  <a:gd name="T5" fmla="*/ 2147483647 h 68"/>
                  <a:gd name="T6" fmla="*/ 2147483647 w 344"/>
                  <a:gd name="T7" fmla="*/ 0 h 68"/>
                  <a:gd name="T8" fmla="*/ 2147483647 w 344"/>
                  <a:gd name="T9" fmla="*/ 214748364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"/>
                  <a:gd name="T16" fmla="*/ 0 h 68"/>
                  <a:gd name="T17" fmla="*/ 344 w 3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" h="68">
                    <a:moveTo>
                      <a:pt x="0" y="68"/>
                    </a:moveTo>
                    <a:lnTo>
                      <a:pt x="82" y="23"/>
                    </a:lnTo>
                    <a:lnTo>
                      <a:pt x="172" y="8"/>
                    </a:lnTo>
                    <a:lnTo>
                      <a:pt x="254" y="0"/>
                    </a:lnTo>
                    <a:lnTo>
                      <a:pt x="344" y="23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1" name="Oval 739"/>
              <p:cNvSpPr>
                <a:spLocks noChangeArrowheads="1"/>
              </p:cNvSpPr>
              <p:nvPr/>
            </p:nvSpPr>
            <p:spPr bwMode="auto">
              <a:xfrm>
                <a:off x="5390441" y="1834253"/>
                <a:ext cx="56607" cy="616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2" name="Oval 740"/>
              <p:cNvSpPr>
                <a:spLocks noChangeArrowheads="1"/>
              </p:cNvSpPr>
              <p:nvPr/>
            </p:nvSpPr>
            <p:spPr bwMode="auto">
              <a:xfrm>
                <a:off x="5512594" y="1759265"/>
                <a:ext cx="56607" cy="616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3" name="Oval 741"/>
              <p:cNvSpPr>
                <a:spLocks noChangeArrowheads="1"/>
              </p:cNvSpPr>
              <p:nvPr/>
            </p:nvSpPr>
            <p:spPr bwMode="auto">
              <a:xfrm>
                <a:off x="5646664" y="1734269"/>
                <a:ext cx="55118" cy="616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4" name="Oval 742"/>
              <p:cNvSpPr>
                <a:spLocks noChangeArrowheads="1"/>
              </p:cNvSpPr>
              <p:nvPr/>
            </p:nvSpPr>
            <p:spPr bwMode="auto">
              <a:xfrm>
                <a:off x="5768817" y="1720938"/>
                <a:ext cx="56607" cy="63323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5" name="Oval 743"/>
              <p:cNvSpPr>
                <a:spLocks noChangeArrowheads="1"/>
              </p:cNvSpPr>
              <p:nvPr/>
            </p:nvSpPr>
            <p:spPr bwMode="auto">
              <a:xfrm>
                <a:off x="5902887" y="1759265"/>
                <a:ext cx="55118" cy="616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6" name="Oval 744"/>
              <p:cNvSpPr>
                <a:spLocks noChangeArrowheads="1"/>
              </p:cNvSpPr>
              <p:nvPr/>
            </p:nvSpPr>
            <p:spPr bwMode="auto">
              <a:xfrm>
                <a:off x="5345751" y="1759265"/>
                <a:ext cx="89380" cy="99984"/>
              </a:xfrm>
              <a:prstGeom prst="ellips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7" name="Rectangle 745"/>
              <p:cNvSpPr>
                <a:spLocks noChangeArrowheads="1"/>
              </p:cNvSpPr>
              <p:nvPr/>
            </p:nvSpPr>
            <p:spPr bwMode="auto">
              <a:xfrm rot="-5400000">
                <a:off x="3361251" y="1906503"/>
                <a:ext cx="65723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charset="0"/>
                  </a:rPr>
                  <a:t>sensible</a:t>
                </a:r>
                <a:endParaRPr lang="en-US" sz="2000"/>
              </a:p>
            </p:txBody>
          </p:sp>
          <p:sp>
            <p:nvSpPr>
              <p:cNvPr id="26128" name="Rectangle 746"/>
              <p:cNvSpPr>
                <a:spLocks noChangeArrowheads="1"/>
              </p:cNvSpPr>
              <p:nvPr/>
            </p:nvSpPr>
            <p:spPr bwMode="auto">
              <a:xfrm>
                <a:off x="4143588" y="2867422"/>
                <a:ext cx="2037866" cy="898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9" name="Rectangle 747"/>
              <p:cNvSpPr>
                <a:spLocks noChangeArrowheads="1"/>
              </p:cNvSpPr>
              <p:nvPr/>
            </p:nvSpPr>
            <p:spPr bwMode="auto">
              <a:xfrm>
                <a:off x="4143588" y="2867422"/>
                <a:ext cx="2037866" cy="89819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0" name="Line 748"/>
              <p:cNvSpPr>
                <a:spLocks noChangeShapeType="1"/>
              </p:cNvSpPr>
              <p:nvPr/>
            </p:nvSpPr>
            <p:spPr bwMode="auto">
              <a:xfrm flipH="1">
                <a:off x="4143588" y="2867422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1" name="Line 749"/>
              <p:cNvSpPr>
                <a:spLocks noChangeShapeType="1"/>
              </p:cNvSpPr>
              <p:nvPr/>
            </p:nvSpPr>
            <p:spPr bwMode="auto">
              <a:xfrm flipH="1">
                <a:off x="4143588" y="3765612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2" name="Line 750"/>
              <p:cNvSpPr>
                <a:spLocks noChangeShapeType="1"/>
              </p:cNvSpPr>
              <p:nvPr/>
            </p:nvSpPr>
            <p:spPr bwMode="auto">
              <a:xfrm flipV="1">
                <a:off x="4143588" y="2867422"/>
                <a:ext cx="1490" cy="898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3" name="Line 751"/>
              <p:cNvSpPr>
                <a:spLocks noChangeShapeType="1"/>
              </p:cNvSpPr>
              <p:nvPr/>
            </p:nvSpPr>
            <p:spPr bwMode="auto">
              <a:xfrm flipV="1">
                <a:off x="6181454" y="2867422"/>
                <a:ext cx="1490" cy="898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4" name="Line 752"/>
              <p:cNvSpPr>
                <a:spLocks noChangeShapeType="1"/>
              </p:cNvSpPr>
              <p:nvPr/>
            </p:nvSpPr>
            <p:spPr bwMode="auto">
              <a:xfrm flipH="1">
                <a:off x="4143588" y="3765612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5" name="Line 753"/>
              <p:cNvSpPr>
                <a:spLocks noChangeShapeType="1"/>
              </p:cNvSpPr>
              <p:nvPr/>
            </p:nvSpPr>
            <p:spPr bwMode="auto">
              <a:xfrm flipV="1">
                <a:off x="4143588" y="2867422"/>
                <a:ext cx="1490" cy="898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6" name="Line 754"/>
              <p:cNvSpPr>
                <a:spLocks noChangeShapeType="1"/>
              </p:cNvSpPr>
              <p:nvPr/>
            </p:nvSpPr>
            <p:spPr bwMode="auto">
              <a:xfrm>
                <a:off x="6181454" y="3765612"/>
                <a:ext cx="1490" cy="116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7" name="Line 755"/>
              <p:cNvSpPr>
                <a:spLocks noChangeShapeType="1"/>
              </p:cNvSpPr>
              <p:nvPr/>
            </p:nvSpPr>
            <p:spPr bwMode="auto">
              <a:xfrm flipV="1">
                <a:off x="6181454" y="2842426"/>
                <a:ext cx="1490" cy="249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8" name="Rectangle 756"/>
              <p:cNvSpPr>
                <a:spLocks noChangeArrowheads="1"/>
              </p:cNvSpPr>
              <p:nvPr/>
            </p:nvSpPr>
            <p:spPr bwMode="auto">
              <a:xfrm>
                <a:off x="6102502" y="3827270"/>
                <a:ext cx="24430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70</a:t>
                </a:r>
                <a:endParaRPr lang="en-US"/>
              </a:p>
            </p:txBody>
          </p:sp>
          <p:sp>
            <p:nvSpPr>
              <p:cNvPr id="26139" name="Line 757"/>
              <p:cNvSpPr>
                <a:spLocks noChangeShapeType="1"/>
              </p:cNvSpPr>
              <p:nvPr/>
            </p:nvSpPr>
            <p:spPr bwMode="auto">
              <a:xfrm>
                <a:off x="5412785" y="3765612"/>
                <a:ext cx="1490" cy="116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40" name="Line 758"/>
              <p:cNvSpPr>
                <a:spLocks noChangeShapeType="1"/>
              </p:cNvSpPr>
              <p:nvPr/>
            </p:nvSpPr>
            <p:spPr bwMode="auto">
              <a:xfrm flipV="1">
                <a:off x="5412785" y="2842426"/>
                <a:ext cx="1490" cy="249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41" name="Rectangle 759"/>
              <p:cNvSpPr>
                <a:spLocks noChangeArrowheads="1"/>
              </p:cNvSpPr>
              <p:nvPr/>
            </p:nvSpPr>
            <p:spPr bwMode="auto">
              <a:xfrm>
                <a:off x="5335323" y="3827270"/>
                <a:ext cx="24430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85</a:t>
                </a:r>
                <a:endParaRPr lang="en-US"/>
              </a:p>
            </p:txBody>
          </p:sp>
          <p:sp>
            <p:nvSpPr>
              <p:cNvPr id="26142" name="Line 760"/>
              <p:cNvSpPr>
                <a:spLocks noChangeShapeType="1"/>
              </p:cNvSpPr>
              <p:nvPr/>
            </p:nvSpPr>
            <p:spPr bwMode="auto">
              <a:xfrm>
                <a:off x="4645607" y="3765612"/>
                <a:ext cx="1490" cy="116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43" name="Line 761"/>
              <p:cNvSpPr>
                <a:spLocks noChangeShapeType="1"/>
              </p:cNvSpPr>
              <p:nvPr/>
            </p:nvSpPr>
            <p:spPr bwMode="auto">
              <a:xfrm flipV="1">
                <a:off x="4645607" y="2842426"/>
                <a:ext cx="1490" cy="249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44" name="Rectangle 762"/>
              <p:cNvSpPr>
                <a:spLocks noChangeArrowheads="1"/>
              </p:cNvSpPr>
              <p:nvPr/>
            </p:nvSpPr>
            <p:spPr bwMode="auto">
              <a:xfrm>
                <a:off x="4533881" y="3827270"/>
                <a:ext cx="323259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100</a:t>
                </a:r>
                <a:endParaRPr lang="en-US"/>
              </a:p>
            </p:txBody>
          </p:sp>
          <p:sp>
            <p:nvSpPr>
              <p:cNvPr id="26145" name="Line 763"/>
              <p:cNvSpPr>
                <a:spLocks noChangeShapeType="1"/>
              </p:cNvSpPr>
              <p:nvPr/>
            </p:nvSpPr>
            <p:spPr bwMode="auto">
              <a:xfrm flipH="1">
                <a:off x="4122733" y="3765612"/>
                <a:ext cx="20855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46" name="Line 764"/>
              <p:cNvSpPr>
                <a:spLocks noChangeShapeType="1"/>
              </p:cNvSpPr>
              <p:nvPr/>
            </p:nvSpPr>
            <p:spPr bwMode="auto">
              <a:xfrm>
                <a:off x="6181454" y="3765612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47" name="Rectangle 765"/>
              <p:cNvSpPr>
                <a:spLocks noChangeArrowheads="1"/>
              </p:cNvSpPr>
              <p:nvPr/>
            </p:nvSpPr>
            <p:spPr bwMode="auto">
              <a:xfrm>
                <a:off x="3799475" y="3665628"/>
                <a:ext cx="37837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-100</a:t>
                </a:r>
                <a:endParaRPr lang="en-US"/>
              </a:p>
            </p:txBody>
          </p:sp>
          <p:sp>
            <p:nvSpPr>
              <p:cNvPr id="26148" name="Line 766"/>
              <p:cNvSpPr>
                <a:spLocks noChangeShapeType="1"/>
              </p:cNvSpPr>
              <p:nvPr/>
            </p:nvSpPr>
            <p:spPr bwMode="auto">
              <a:xfrm flipH="1">
                <a:off x="4122733" y="3540649"/>
                <a:ext cx="20855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49" name="Line 767"/>
              <p:cNvSpPr>
                <a:spLocks noChangeShapeType="1"/>
              </p:cNvSpPr>
              <p:nvPr/>
            </p:nvSpPr>
            <p:spPr bwMode="auto">
              <a:xfrm>
                <a:off x="6181454" y="3540649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50" name="Rectangle 768"/>
              <p:cNvSpPr>
                <a:spLocks noChangeArrowheads="1"/>
              </p:cNvSpPr>
              <p:nvPr/>
            </p:nvSpPr>
            <p:spPr bwMode="auto">
              <a:xfrm>
                <a:off x="3876938" y="3440664"/>
                <a:ext cx="28899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-75</a:t>
                </a:r>
                <a:endParaRPr lang="en-US"/>
              </a:p>
            </p:txBody>
          </p:sp>
          <p:sp>
            <p:nvSpPr>
              <p:cNvPr id="26151" name="Line 769"/>
              <p:cNvSpPr>
                <a:spLocks noChangeShapeType="1"/>
              </p:cNvSpPr>
              <p:nvPr/>
            </p:nvSpPr>
            <p:spPr bwMode="auto">
              <a:xfrm flipH="1">
                <a:off x="4122733" y="3317350"/>
                <a:ext cx="20855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52" name="Line 770"/>
              <p:cNvSpPr>
                <a:spLocks noChangeShapeType="1"/>
              </p:cNvSpPr>
              <p:nvPr/>
            </p:nvSpPr>
            <p:spPr bwMode="auto">
              <a:xfrm>
                <a:off x="6181454" y="3317350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53" name="Rectangle 771"/>
              <p:cNvSpPr>
                <a:spLocks noChangeArrowheads="1"/>
              </p:cNvSpPr>
              <p:nvPr/>
            </p:nvSpPr>
            <p:spPr bwMode="auto">
              <a:xfrm>
                <a:off x="3876938" y="3217366"/>
                <a:ext cx="28899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-50</a:t>
                </a:r>
                <a:endParaRPr lang="en-US"/>
              </a:p>
            </p:txBody>
          </p:sp>
          <p:sp>
            <p:nvSpPr>
              <p:cNvPr id="26154" name="Line 772"/>
              <p:cNvSpPr>
                <a:spLocks noChangeShapeType="1"/>
              </p:cNvSpPr>
              <p:nvPr/>
            </p:nvSpPr>
            <p:spPr bwMode="auto">
              <a:xfrm flipH="1">
                <a:off x="4122733" y="3092386"/>
                <a:ext cx="20855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55" name="Line 773"/>
              <p:cNvSpPr>
                <a:spLocks noChangeShapeType="1"/>
              </p:cNvSpPr>
              <p:nvPr/>
            </p:nvSpPr>
            <p:spPr bwMode="auto">
              <a:xfrm>
                <a:off x="6181454" y="3092386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56" name="Rectangle 774"/>
              <p:cNvSpPr>
                <a:spLocks noChangeArrowheads="1"/>
              </p:cNvSpPr>
              <p:nvPr/>
            </p:nvSpPr>
            <p:spPr bwMode="auto">
              <a:xfrm>
                <a:off x="3876938" y="2992402"/>
                <a:ext cx="28899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-25</a:t>
                </a:r>
                <a:endParaRPr lang="en-US"/>
              </a:p>
            </p:txBody>
          </p:sp>
          <p:sp>
            <p:nvSpPr>
              <p:cNvPr id="26157" name="Line 775"/>
              <p:cNvSpPr>
                <a:spLocks noChangeShapeType="1"/>
              </p:cNvSpPr>
              <p:nvPr/>
            </p:nvSpPr>
            <p:spPr bwMode="auto">
              <a:xfrm flipH="1">
                <a:off x="4122733" y="2867422"/>
                <a:ext cx="20855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58" name="Line 776"/>
              <p:cNvSpPr>
                <a:spLocks noChangeShapeType="1"/>
              </p:cNvSpPr>
              <p:nvPr/>
            </p:nvSpPr>
            <p:spPr bwMode="auto">
              <a:xfrm>
                <a:off x="6181454" y="2867422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59" name="Rectangle 777"/>
              <p:cNvSpPr>
                <a:spLocks noChangeArrowheads="1"/>
              </p:cNvSpPr>
              <p:nvPr/>
            </p:nvSpPr>
            <p:spPr bwMode="auto">
              <a:xfrm>
                <a:off x="3999091" y="2769104"/>
                <a:ext cx="15641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/>
              </a:p>
            </p:txBody>
          </p:sp>
          <p:sp>
            <p:nvSpPr>
              <p:cNvPr id="26160" name="Line 778"/>
              <p:cNvSpPr>
                <a:spLocks noChangeShapeType="1"/>
              </p:cNvSpPr>
              <p:nvPr/>
            </p:nvSpPr>
            <p:spPr bwMode="auto">
              <a:xfrm flipH="1">
                <a:off x="4143588" y="2867422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1" name="Line 779"/>
              <p:cNvSpPr>
                <a:spLocks noChangeShapeType="1"/>
              </p:cNvSpPr>
              <p:nvPr/>
            </p:nvSpPr>
            <p:spPr bwMode="auto">
              <a:xfrm flipH="1">
                <a:off x="4143588" y="3765612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2" name="Line 780"/>
              <p:cNvSpPr>
                <a:spLocks noChangeShapeType="1"/>
              </p:cNvSpPr>
              <p:nvPr/>
            </p:nvSpPr>
            <p:spPr bwMode="auto">
              <a:xfrm flipV="1">
                <a:off x="4143588" y="2867422"/>
                <a:ext cx="1490" cy="898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3" name="Line 781"/>
              <p:cNvSpPr>
                <a:spLocks noChangeShapeType="1"/>
              </p:cNvSpPr>
              <p:nvPr/>
            </p:nvSpPr>
            <p:spPr bwMode="auto">
              <a:xfrm flipV="1">
                <a:off x="6181454" y="2867422"/>
                <a:ext cx="1490" cy="898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4" name="Freeform 782"/>
              <p:cNvSpPr>
                <a:spLocks/>
              </p:cNvSpPr>
              <p:nvPr/>
            </p:nvSpPr>
            <p:spPr bwMode="auto">
              <a:xfrm>
                <a:off x="4165933" y="2905749"/>
                <a:ext cx="1981259" cy="584907"/>
              </a:xfrm>
              <a:custGeom>
                <a:avLst/>
                <a:gdLst>
                  <a:gd name="T0" fmla="*/ 0 w 1330"/>
                  <a:gd name="T1" fmla="*/ 2147483647 h 351"/>
                  <a:gd name="T2" fmla="*/ 2147483647 w 1330"/>
                  <a:gd name="T3" fmla="*/ 2147483647 h 351"/>
                  <a:gd name="T4" fmla="*/ 2147483647 w 1330"/>
                  <a:gd name="T5" fmla="*/ 2147483647 h 351"/>
                  <a:gd name="T6" fmla="*/ 2147483647 w 1330"/>
                  <a:gd name="T7" fmla="*/ 2147483647 h 351"/>
                  <a:gd name="T8" fmla="*/ 2147483647 w 1330"/>
                  <a:gd name="T9" fmla="*/ 2147483647 h 351"/>
                  <a:gd name="T10" fmla="*/ 2147483647 w 1330"/>
                  <a:gd name="T11" fmla="*/ 2147483647 h 351"/>
                  <a:gd name="T12" fmla="*/ 2147483647 w 1330"/>
                  <a:gd name="T13" fmla="*/ 2147483647 h 351"/>
                  <a:gd name="T14" fmla="*/ 2147483647 w 1330"/>
                  <a:gd name="T15" fmla="*/ 2147483647 h 351"/>
                  <a:gd name="T16" fmla="*/ 2147483647 w 1330"/>
                  <a:gd name="T17" fmla="*/ 2147483647 h 351"/>
                  <a:gd name="T18" fmla="*/ 2147483647 w 1330"/>
                  <a:gd name="T19" fmla="*/ 2147483647 h 351"/>
                  <a:gd name="T20" fmla="*/ 2147483647 w 1330"/>
                  <a:gd name="T21" fmla="*/ 2147483647 h 351"/>
                  <a:gd name="T22" fmla="*/ 2147483647 w 1330"/>
                  <a:gd name="T23" fmla="*/ 2147483647 h 351"/>
                  <a:gd name="T24" fmla="*/ 2147483647 w 1330"/>
                  <a:gd name="T25" fmla="*/ 2147483647 h 351"/>
                  <a:gd name="T26" fmla="*/ 2147483647 w 1330"/>
                  <a:gd name="T27" fmla="*/ 2147483647 h 351"/>
                  <a:gd name="T28" fmla="*/ 2147483647 w 1330"/>
                  <a:gd name="T29" fmla="*/ 2147483647 h 351"/>
                  <a:gd name="T30" fmla="*/ 2147483647 w 1330"/>
                  <a:gd name="T31" fmla="*/ 2147483647 h 351"/>
                  <a:gd name="T32" fmla="*/ 2147483647 w 1330"/>
                  <a:gd name="T33" fmla="*/ 2147483647 h 351"/>
                  <a:gd name="T34" fmla="*/ 2147483647 w 1330"/>
                  <a:gd name="T35" fmla="*/ 2147483647 h 351"/>
                  <a:gd name="T36" fmla="*/ 2147483647 w 1330"/>
                  <a:gd name="T37" fmla="*/ 2147483647 h 351"/>
                  <a:gd name="T38" fmla="*/ 2147483647 w 1330"/>
                  <a:gd name="T39" fmla="*/ 2147483647 h 351"/>
                  <a:gd name="T40" fmla="*/ 2147483647 w 1330"/>
                  <a:gd name="T41" fmla="*/ 2147483647 h 351"/>
                  <a:gd name="T42" fmla="*/ 2147483647 w 1330"/>
                  <a:gd name="T43" fmla="*/ 2147483647 h 351"/>
                  <a:gd name="T44" fmla="*/ 2147483647 w 1330"/>
                  <a:gd name="T45" fmla="*/ 2147483647 h 351"/>
                  <a:gd name="T46" fmla="*/ 2147483647 w 1330"/>
                  <a:gd name="T47" fmla="*/ 2147483647 h 351"/>
                  <a:gd name="T48" fmla="*/ 2147483647 w 1330"/>
                  <a:gd name="T49" fmla="*/ 2147483647 h 351"/>
                  <a:gd name="T50" fmla="*/ 2147483647 w 1330"/>
                  <a:gd name="T51" fmla="*/ 2147483647 h 351"/>
                  <a:gd name="T52" fmla="*/ 2147483647 w 1330"/>
                  <a:gd name="T53" fmla="*/ 2147483647 h 351"/>
                  <a:gd name="T54" fmla="*/ 2147483647 w 1330"/>
                  <a:gd name="T55" fmla="*/ 2147483647 h 351"/>
                  <a:gd name="T56" fmla="*/ 2147483647 w 1330"/>
                  <a:gd name="T57" fmla="*/ 2147483647 h 351"/>
                  <a:gd name="T58" fmla="*/ 2147483647 w 1330"/>
                  <a:gd name="T59" fmla="*/ 2147483647 h 351"/>
                  <a:gd name="T60" fmla="*/ 2147483647 w 1330"/>
                  <a:gd name="T61" fmla="*/ 2147483647 h 351"/>
                  <a:gd name="T62" fmla="*/ 2147483647 w 1330"/>
                  <a:gd name="T63" fmla="*/ 2147483647 h 351"/>
                  <a:gd name="T64" fmla="*/ 2147483647 w 1330"/>
                  <a:gd name="T65" fmla="*/ 2147483647 h 351"/>
                  <a:gd name="T66" fmla="*/ 2147483647 w 1330"/>
                  <a:gd name="T67" fmla="*/ 0 h 351"/>
                  <a:gd name="T68" fmla="*/ 2147483647 w 1330"/>
                  <a:gd name="T69" fmla="*/ 0 h 351"/>
                  <a:gd name="T70" fmla="*/ 2147483647 w 1330"/>
                  <a:gd name="T71" fmla="*/ 0 h 351"/>
                  <a:gd name="T72" fmla="*/ 2147483647 w 1330"/>
                  <a:gd name="T73" fmla="*/ 2147483647 h 351"/>
                  <a:gd name="T74" fmla="*/ 2147483647 w 1330"/>
                  <a:gd name="T75" fmla="*/ 2147483647 h 351"/>
                  <a:gd name="T76" fmla="*/ 2147483647 w 1330"/>
                  <a:gd name="T77" fmla="*/ 2147483647 h 351"/>
                  <a:gd name="T78" fmla="*/ 2147483647 w 1330"/>
                  <a:gd name="T79" fmla="*/ 2147483647 h 3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0"/>
                  <a:gd name="T121" fmla="*/ 0 h 351"/>
                  <a:gd name="T122" fmla="*/ 1330 w 1330"/>
                  <a:gd name="T123" fmla="*/ 351 h 35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0" h="351">
                    <a:moveTo>
                      <a:pt x="0" y="262"/>
                    </a:moveTo>
                    <a:lnTo>
                      <a:pt x="30" y="254"/>
                    </a:lnTo>
                    <a:lnTo>
                      <a:pt x="68" y="254"/>
                    </a:lnTo>
                    <a:lnTo>
                      <a:pt x="105" y="247"/>
                    </a:lnTo>
                    <a:lnTo>
                      <a:pt x="135" y="247"/>
                    </a:lnTo>
                    <a:lnTo>
                      <a:pt x="172" y="239"/>
                    </a:lnTo>
                    <a:lnTo>
                      <a:pt x="202" y="239"/>
                    </a:lnTo>
                    <a:lnTo>
                      <a:pt x="239" y="232"/>
                    </a:lnTo>
                    <a:lnTo>
                      <a:pt x="269" y="224"/>
                    </a:lnTo>
                    <a:lnTo>
                      <a:pt x="307" y="217"/>
                    </a:lnTo>
                    <a:lnTo>
                      <a:pt x="344" y="209"/>
                    </a:lnTo>
                    <a:lnTo>
                      <a:pt x="374" y="202"/>
                    </a:lnTo>
                    <a:lnTo>
                      <a:pt x="411" y="194"/>
                    </a:lnTo>
                    <a:lnTo>
                      <a:pt x="441" y="187"/>
                    </a:lnTo>
                    <a:lnTo>
                      <a:pt x="479" y="172"/>
                    </a:lnTo>
                    <a:lnTo>
                      <a:pt x="508" y="164"/>
                    </a:lnTo>
                    <a:lnTo>
                      <a:pt x="546" y="157"/>
                    </a:lnTo>
                    <a:lnTo>
                      <a:pt x="583" y="142"/>
                    </a:lnTo>
                    <a:lnTo>
                      <a:pt x="613" y="134"/>
                    </a:lnTo>
                    <a:lnTo>
                      <a:pt x="650" y="127"/>
                    </a:lnTo>
                    <a:lnTo>
                      <a:pt x="680" y="119"/>
                    </a:lnTo>
                    <a:lnTo>
                      <a:pt x="718" y="112"/>
                    </a:lnTo>
                    <a:lnTo>
                      <a:pt x="748" y="97"/>
                    </a:lnTo>
                    <a:lnTo>
                      <a:pt x="785" y="90"/>
                    </a:lnTo>
                    <a:lnTo>
                      <a:pt x="822" y="75"/>
                    </a:lnTo>
                    <a:lnTo>
                      <a:pt x="852" y="67"/>
                    </a:lnTo>
                    <a:lnTo>
                      <a:pt x="889" y="52"/>
                    </a:lnTo>
                    <a:lnTo>
                      <a:pt x="919" y="45"/>
                    </a:lnTo>
                    <a:lnTo>
                      <a:pt x="957" y="37"/>
                    </a:lnTo>
                    <a:lnTo>
                      <a:pt x="987" y="30"/>
                    </a:lnTo>
                    <a:lnTo>
                      <a:pt x="1024" y="15"/>
                    </a:lnTo>
                    <a:lnTo>
                      <a:pt x="1061" y="7"/>
                    </a:lnTo>
                    <a:lnTo>
                      <a:pt x="1091" y="7"/>
                    </a:lnTo>
                    <a:lnTo>
                      <a:pt x="1129" y="0"/>
                    </a:lnTo>
                    <a:lnTo>
                      <a:pt x="1158" y="0"/>
                    </a:lnTo>
                    <a:lnTo>
                      <a:pt x="1196" y="0"/>
                    </a:lnTo>
                    <a:lnTo>
                      <a:pt x="1226" y="22"/>
                    </a:lnTo>
                    <a:lnTo>
                      <a:pt x="1263" y="112"/>
                    </a:lnTo>
                    <a:lnTo>
                      <a:pt x="1300" y="202"/>
                    </a:lnTo>
                    <a:lnTo>
                      <a:pt x="1330" y="351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5" name="Freeform 783"/>
              <p:cNvSpPr>
                <a:spLocks/>
              </p:cNvSpPr>
              <p:nvPr/>
            </p:nvSpPr>
            <p:spPr bwMode="auto">
              <a:xfrm>
                <a:off x="4200195" y="2992402"/>
                <a:ext cx="1814416" cy="411602"/>
              </a:xfrm>
              <a:custGeom>
                <a:avLst/>
                <a:gdLst>
                  <a:gd name="T0" fmla="*/ 0 w 1218"/>
                  <a:gd name="T1" fmla="*/ 2147483647 h 247"/>
                  <a:gd name="T2" fmla="*/ 2147483647 w 1218"/>
                  <a:gd name="T3" fmla="*/ 2147483647 h 247"/>
                  <a:gd name="T4" fmla="*/ 2147483647 w 1218"/>
                  <a:gd name="T5" fmla="*/ 2147483647 h 247"/>
                  <a:gd name="T6" fmla="*/ 2147483647 w 1218"/>
                  <a:gd name="T7" fmla="*/ 2147483647 h 247"/>
                  <a:gd name="T8" fmla="*/ 2147483647 w 1218"/>
                  <a:gd name="T9" fmla="*/ 2147483647 h 247"/>
                  <a:gd name="T10" fmla="*/ 2147483647 w 1218"/>
                  <a:gd name="T11" fmla="*/ 2147483647 h 247"/>
                  <a:gd name="T12" fmla="*/ 2147483647 w 1218"/>
                  <a:gd name="T13" fmla="*/ 2147483647 h 247"/>
                  <a:gd name="T14" fmla="*/ 2147483647 w 1218"/>
                  <a:gd name="T15" fmla="*/ 2147483647 h 247"/>
                  <a:gd name="T16" fmla="*/ 2147483647 w 1218"/>
                  <a:gd name="T17" fmla="*/ 2147483647 h 247"/>
                  <a:gd name="T18" fmla="*/ 2147483647 w 1218"/>
                  <a:gd name="T19" fmla="*/ 2147483647 h 247"/>
                  <a:gd name="T20" fmla="*/ 2147483647 w 1218"/>
                  <a:gd name="T21" fmla="*/ 2147483647 h 247"/>
                  <a:gd name="T22" fmla="*/ 2147483647 w 1218"/>
                  <a:gd name="T23" fmla="*/ 2147483647 h 247"/>
                  <a:gd name="T24" fmla="*/ 2147483647 w 1218"/>
                  <a:gd name="T25" fmla="*/ 2147483647 h 247"/>
                  <a:gd name="T26" fmla="*/ 2147483647 w 1218"/>
                  <a:gd name="T27" fmla="*/ 2147483647 h 247"/>
                  <a:gd name="T28" fmla="*/ 2147483647 w 1218"/>
                  <a:gd name="T29" fmla="*/ 2147483647 h 247"/>
                  <a:gd name="T30" fmla="*/ 2147483647 w 1218"/>
                  <a:gd name="T31" fmla="*/ 2147483647 h 247"/>
                  <a:gd name="T32" fmla="*/ 2147483647 w 1218"/>
                  <a:gd name="T33" fmla="*/ 2147483647 h 247"/>
                  <a:gd name="T34" fmla="*/ 2147483647 w 1218"/>
                  <a:gd name="T35" fmla="*/ 2147483647 h 247"/>
                  <a:gd name="T36" fmla="*/ 2147483647 w 1218"/>
                  <a:gd name="T37" fmla="*/ 0 h 247"/>
                  <a:gd name="T38" fmla="*/ 2147483647 w 1218"/>
                  <a:gd name="T39" fmla="*/ 2147483647 h 2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247"/>
                  <a:gd name="T62" fmla="*/ 1218 w 1218"/>
                  <a:gd name="T63" fmla="*/ 247 h 2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247">
                    <a:moveTo>
                      <a:pt x="0" y="247"/>
                    </a:moveTo>
                    <a:lnTo>
                      <a:pt x="67" y="239"/>
                    </a:lnTo>
                    <a:lnTo>
                      <a:pt x="127" y="239"/>
                    </a:lnTo>
                    <a:lnTo>
                      <a:pt x="194" y="232"/>
                    </a:lnTo>
                    <a:lnTo>
                      <a:pt x="261" y="217"/>
                    </a:lnTo>
                    <a:lnTo>
                      <a:pt x="321" y="202"/>
                    </a:lnTo>
                    <a:lnTo>
                      <a:pt x="388" y="187"/>
                    </a:lnTo>
                    <a:lnTo>
                      <a:pt x="448" y="172"/>
                    </a:lnTo>
                    <a:lnTo>
                      <a:pt x="515" y="157"/>
                    </a:lnTo>
                    <a:lnTo>
                      <a:pt x="575" y="142"/>
                    </a:lnTo>
                    <a:lnTo>
                      <a:pt x="642" y="127"/>
                    </a:lnTo>
                    <a:lnTo>
                      <a:pt x="710" y="105"/>
                    </a:lnTo>
                    <a:lnTo>
                      <a:pt x="769" y="90"/>
                    </a:lnTo>
                    <a:lnTo>
                      <a:pt x="837" y="67"/>
                    </a:lnTo>
                    <a:lnTo>
                      <a:pt x="896" y="53"/>
                    </a:lnTo>
                    <a:lnTo>
                      <a:pt x="964" y="38"/>
                    </a:lnTo>
                    <a:lnTo>
                      <a:pt x="1023" y="23"/>
                    </a:lnTo>
                    <a:lnTo>
                      <a:pt x="1091" y="8"/>
                    </a:lnTo>
                    <a:lnTo>
                      <a:pt x="1158" y="0"/>
                    </a:lnTo>
                    <a:lnTo>
                      <a:pt x="1218" y="3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6" name="Freeform 784"/>
              <p:cNvSpPr>
                <a:spLocks/>
              </p:cNvSpPr>
              <p:nvPr/>
            </p:nvSpPr>
            <p:spPr bwMode="auto">
              <a:xfrm>
                <a:off x="4200195" y="3342347"/>
                <a:ext cx="1814416" cy="334947"/>
              </a:xfrm>
              <a:custGeom>
                <a:avLst/>
                <a:gdLst>
                  <a:gd name="T0" fmla="*/ 0 w 1218"/>
                  <a:gd name="T1" fmla="*/ 2147483647 h 201"/>
                  <a:gd name="T2" fmla="*/ 2147483647 w 1218"/>
                  <a:gd name="T3" fmla="*/ 2147483647 h 201"/>
                  <a:gd name="T4" fmla="*/ 2147483647 w 1218"/>
                  <a:gd name="T5" fmla="*/ 2147483647 h 201"/>
                  <a:gd name="T6" fmla="*/ 2147483647 w 1218"/>
                  <a:gd name="T7" fmla="*/ 2147483647 h 201"/>
                  <a:gd name="T8" fmla="*/ 2147483647 w 1218"/>
                  <a:gd name="T9" fmla="*/ 2147483647 h 201"/>
                  <a:gd name="T10" fmla="*/ 2147483647 w 1218"/>
                  <a:gd name="T11" fmla="*/ 2147483647 h 201"/>
                  <a:gd name="T12" fmla="*/ 2147483647 w 1218"/>
                  <a:gd name="T13" fmla="*/ 2147483647 h 201"/>
                  <a:gd name="T14" fmla="*/ 2147483647 w 1218"/>
                  <a:gd name="T15" fmla="*/ 2147483647 h 201"/>
                  <a:gd name="T16" fmla="*/ 2147483647 w 1218"/>
                  <a:gd name="T17" fmla="*/ 2147483647 h 201"/>
                  <a:gd name="T18" fmla="*/ 2147483647 w 1218"/>
                  <a:gd name="T19" fmla="*/ 2147483647 h 201"/>
                  <a:gd name="T20" fmla="*/ 2147483647 w 1218"/>
                  <a:gd name="T21" fmla="*/ 2147483647 h 201"/>
                  <a:gd name="T22" fmla="*/ 2147483647 w 1218"/>
                  <a:gd name="T23" fmla="*/ 2147483647 h 201"/>
                  <a:gd name="T24" fmla="*/ 2147483647 w 1218"/>
                  <a:gd name="T25" fmla="*/ 2147483647 h 201"/>
                  <a:gd name="T26" fmla="*/ 2147483647 w 1218"/>
                  <a:gd name="T27" fmla="*/ 2147483647 h 201"/>
                  <a:gd name="T28" fmla="*/ 2147483647 w 1218"/>
                  <a:gd name="T29" fmla="*/ 2147483647 h 201"/>
                  <a:gd name="T30" fmla="*/ 2147483647 w 1218"/>
                  <a:gd name="T31" fmla="*/ 2147483647 h 201"/>
                  <a:gd name="T32" fmla="*/ 2147483647 w 1218"/>
                  <a:gd name="T33" fmla="*/ 2147483647 h 201"/>
                  <a:gd name="T34" fmla="*/ 2147483647 w 1218"/>
                  <a:gd name="T35" fmla="*/ 0 h 201"/>
                  <a:gd name="T36" fmla="*/ 2147483647 w 1218"/>
                  <a:gd name="T37" fmla="*/ 2147483647 h 201"/>
                  <a:gd name="T38" fmla="*/ 2147483647 w 1218"/>
                  <a:gd name="T39" fmla="*/ 2147483647 h 2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201"/>
                  <a:gd name="T62" fmla="*/ 1218 w 1218"/>
                  <a:gd name="T63" fmla="*/ 201 h 20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201">
                    <a:moveTo>
                      <a:pt x="0" y="29"/>
                    </a:moveTo>
                    <a:lnTo>
                      <a:pt x="67" y="37"/>
                    </a:lnTo>
                    <a:lnTo>
                      <a:pt x="127" y="29"/>
                    </a:lnTo>
                    <a:lnTo>
                      <a:pt x="194" y="44"/>
                    </a:lnTo>
                    <a:lnTo>
                      <a:pt x="261" y="52"/>
                    </a:lnTo>
                    <a:lnTo>
                      <a:pt x="321" y="37"/>
                    </a:lnTo>
                    <a:lnTo>
                      <a:pt x="388" y="44"/>
                    </a:lnTo>
                    <a:lnTo>
                      <a:pt x="448" y="67"/>
                    </a:lnTo>
                    <a:lnTo>
                      <a:pt x="515" y="59"/>
                    </a:lnTo>
                    <a:lnTo>
                      <a:pt x="575" y="44"/>
                    </a:lnTo>
                    <a:lnTo>
                      <a:pt x="642" y="59"/>
                    </a:lnTo>
                    <a:lnTo>
                      <a:pt x="710" y="59"/>
                    </a:lnTo>
                    <a:lnTo>
                      <a:pt x="769" y="44"/>
                    </a:lnTo>
                    <a:lnTo>
                      <a:pt x="837" y="44"/>
                    </a:lnTo>
                    <a:lnTo>
                      <a:pt x="896" y="67"/>
                    </a:lnTo>
                    <a:lnTo>
                      <a:pt x="964" y="104"/>
                    </a:lnTo>
                    <a:lnTo>
                      <a:pt x="1023" y="97"/>
                    </a:lnTo>
                    <a:lnTo>
                      <a:pt x="1091" y="0"/>
                    </a:lnTo>
                    <a:lnTo>
                      <a:pt x="1158" y="7"/>
                    </a:lnTo>
                    <a:lnTo>
                      <a:pt x="1218" y="20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7" name="Line 785"/>
              <p:cNvSpPr>
                <a:spLocks noChangeShapeType="1"/>
              </p:cNvSpPr>
              <p:nvPr/>
            </p:nvSpPr>
            <p:spPr bwMode="auto">
              <a:xfrm>
                <a:off x="5412785" y="3042394"/>
                <a:ext cx="1490" cy="17497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8" name="Line 786"/>
              <p:cNvSpPr>
                <a:spLocks noChangeShapeType="1"/>
              </p:cNvSpPr>
              <p:nvPr/>
            </p:nvSpPr>
            <p:spPr bwMode="auto">
              <a:xfrm flipH="1">
                <a:off x="5402358" y="3042394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9" name="Line 787"/>
              <p:cNvSpPr>
                <a:spLocks noChangeShapeType="1"/>
              </p:cNvSpPr>
              <p:nvPr/>
            </p:nvSpPr>
            <p:spPr bwMode="auto">
              <a:xfrm flipH="1">
                <a:off x="5402358" y="3217366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0" name="Line 788"/>
              <p:cNvSpPr>
                <a:spLocks noChangeShapeType="1"/>
              </p:cNvSpPr>
              <p:nvPr/>
            </p:nvSpPr>
            <p:spPr bwMode="auto">
              <a:xfrm>
                <a:off x="5534938" y="3042394"/>
                <a:ext cx="1490" cy="11164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1" name="Line 789"/>
              <p:cNvSpPr>
                <a:spLocks noChangeShapeType="1"/>
              </p:cNvSpPr>
              <p:nvPr/>
            </p:nvSpPr>
            <p:spPr bwMode="auto">
              <a:xfrm flipH="1">
                <a:off x="5534938" y="3042394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2" name="Line 790"/>
              <p:cNvSpPr>
                <a:spLocks noChangeShapeType="1"/>
              </p:cNvSpPr>
              <p:nvPr/>
            </p:nvSpPr>
            <p:spPr bwMode="auto">
              <a:xfrm flipH="1">
                <a:off x="5534938" y="3154043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3" name="Line 791"/>
              <p:cNvSpPr>
                <a:spLocks noChangeShapeType="1"/>
              </p:cNvSpPr>
              <p:nvPr/>
            </p:nvSpPr>
            <p:spPr bwMode="auto">
              <a:xfrm>
                <a:off x="5669008" y="3030729"/>
                <a:ext cx="1490" cy="17330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4" name="Line 792"/>
              <p:cNvSpPr>
                <a:spLocks noChangeShapeType="1"/>
              </p:cNvSpPr>
              <p:nvPr/>
            </p:nvSpPr>
            <p:spPr bwMode="auto">
              <a:xfrm flipH="1">
                <a:off x="5658581" y="3030729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5" name="Line 793"/>
              <p:cNvSpPr>
                <a:spLocks noChangeShapeType="1"/>
              </p:cNvSpPr>
              <p:nvPr/>
            </p:nvSpPr>
            <p:spPr bwMode="auto">
              <a:xfrm flipH="1">
                <a:off x="5658581" y="3204035"/>
                <a:ext cx="10428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6" name="Line 794"/>
              <p:cNvSpPr>
                <a:spLocks noChangeShapeType="1"/>
              </p:cNvSpPr>
              <p:nvPr/>
            </p:nvSpPr>
            <p:spPr bwMode="auto">
              <a:xfrm>
                <a:off x="5791161" y="3017398"/>
                <a:ext cx="1490" cy="13664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7" name="Line 795"/>
              <p:cNvSpPr>
                <a:spLocks noChangeShapeType="1"/>
              </p:cNvSpPr>
              <p:nvPr/>
            </p:nvSpPr>
            <p:spPr bwMode="auto">
              <a:xfrm flipH="1">
                <a:off x="5791161" y="3017398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8" name="Line 796"/>
              <p:cNvSpPr>
                <a:spLocks noChangeShapeType="1"/>
              </p:cNvSpPr>
              <p:nvPr/>
            </p:nvSpPr>
            <p:spPr bwMode="auto">
              <a:xfrm flipH="1">
                <a:off x="5791161" y="3154043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9" name="Line 797"/>
              <p:cNvSpPr>
                <a:spLocks noChangeShapeType="1"/>
              </p:cNvSpPr>
              <p:nvPr/>
            </p:nvSpPr>
            <p:spPr bwMode="auto">
              <a:xfrm>
                <a:off x="5925231" y="3030729"/>
                <a:ext cx="1490" cy="12331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0" name="Line 798"/>
              <p:cNvSpPr>
                <a:spLocks noChangeShapeType="1"/>
              </p:cNvSpPr>
              <p:nvPr/>
            </p:nvSpPr>
            <p:spPr bwMode="auto">
              <a:xfrm flipH="1">
                <a:off x="5913314" y="3030729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1" name="Line 799"/>
              <p:cNvSpPr>
                <a:spLocks noChangeShapeType="1"/>
              </p:cNvSpPr>
              <p:nvPr/>
            </p:nvSpPr>
            <p:spPr bwMode="auto">
              <a:xfrm flipH="1">
                <a:off x="5913314" y="3154043"/>
                <a:ext cx="11917" cy="1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2" name="Freeform 800"/>
              <p:cNvSpPr>
                <a:spLocks/>
              </p:cNvSpPr>
              <p:nvPr/>
            </p:nvSpPr>
            <p:spPr bwMode="auto">
              <a:xfrm>
                <a:off x="5412785" y="3092386"/>
                <a:ext cx="512446" cy="36661"/>
              </a:xfrm>
              <a:custGeom>
                <a:avLst/>
                <a:gdLst>
                  <a:gd name="T0" fmla="*/ 0 w 344"/>
                  <a:gd name="T1" fmla="*/ 2147483647 h 22"/>
                  <a:gd name="T2" fmla="*/ 2147483647 w 344"/>
                  <a:gd name="T3" fmla="*/ 2147483647 h 22"/>
                  <a:gd name="T4" fmla="*/ 2147483647 w 344"/>
                  <a:gd name="T5" fmla="*/ 2147483647 h 22"/>
                  <a:gd name="T6" fmla="*/ 2147483647 w 344"/>
                  <a:gd name="T7" fmla="*/ 0 h 22"/>
                  <a:gd name="T8" fmla="*/ 2147483647 w 34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"/>
                  <a:gd name="T16" fmla="*/ 0 h 22"/>
                  <a:gd name="T17" fmla="*/ 344 w 34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" h="22">
                    <a:moveTo>
                      <a:pt x="0" y="22"/>
                    </a:moveTo>
                    <a:lnTo>
                      <a:pt x="82" y="7"/>
                    </a:lnTo>
                    <a:lnTo>
                      <a:pt x="172" y="15"/>
                    </a:lnTo>
                    <a:lnTo>
                      <a:pt x="254" y="0"/>
                    </a:lnTo>
                    <a:lnTo>
                      <a:pt x="344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3" name="Oval 801"/>
              <p:cNvSpPr>
                <a:spLocks noChangeArrowheads="1"/>
              </p:cNvSpPr>
              <p:nvPr/>
            </p:nvSpPr>
            <p:spPr bwMode="auto">
              <a:xfrm>
                <a:off x="5390441" y="3104051"/>
                <a:ext cx="56607" cy="63323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4" name="Oval 802"/>
              <p:cNvSpPr>
                <a:spLocks noChangeArrowheads="1"/>
              </p:cNvSpPr>
              <p:nvPr/>
            </p:nvSpPr>
            <p:spPr bwMode="auto">
              <a:xfrm>
                <a:off x="5512594" y="3080721"/>
                <a:ext cx="56607" cy="616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5" name="Oval 803"/>
              <p:cNvSpPr>
                <a:spLocks noChangeArrowheads="1"/>
              </p:cNvSpPr>
              <p:nvPr/>
            </p:nvSpPr>
            <p:spPr bwMode="auto">
              <a:xfrm>
                <a:off x="5646664" y="3092386"/>
                <a:ext cx="55118" cy="616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6" name="Oval 804"/>
              <p:cNvSpPr>
                <a:spLocks noChangeArrowheads="1"/>
              </p:cNvSpPr>
              <p:nvPr/>
            </p:nvSpPr>
            <p:spPr bwMode="auto">
              <a:xfrm>
                <a:off x="5768817" y="3067390"/>
                <a:ext cx="56607" cy="616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7" name="Oval 805"/>
              <p:cNvSpPr>
                <a:spLocks noChangeArrowheads="1"/>
              </p:cNvSpPr>
              <p:nvPr/>
            </p:nvSpPr>
            <p:spPr bwMode="auto">
              <a:xfrm>
                <a:off x="5902887" y="3067390"/>
                <a:ext cx="55118" cy="616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8" name="Oval 806"/>
              <p:cNvSpPr>
                <a:spLocks noChangeArrowheads="1"/>
              </p:cNvSpPr>
              <p:nvPr/>
            </p:nvSpPr>
            <p:spPr bwMode="auto">
              <a:xfrm>
                <a:off x="5345751" y="3129047"/>
                <a:ext cx="89380" cy="99984"/>
              </a:xfrm>
              <a:prstGeom prst="ellips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9" name="Rectangle 807"/>
              <p:cNvSpPr>
                <a:spLocks noChangeArrowheads="1"/>
              </p:cNvSpPr>
              <p:nvPr/>
            </p:nvSpPr>
            <p:spPr bwMode="auto">
              <a:xfrm rot="-5400000">
                <a:off x="3311558" y="3139640"/>
                <a:ext cx="75661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charset="0"/>
                  </a:rPr>
                  <a:t>longwave</a:t>
                </a:r>
                <a:endParaRPr lang="en-US" sz="2000"/>
              </a:p>
            </p:txBody>
          </p:sp>
          <p:sp>
            <p:nvSpPr>
              <p:cNvPr id="26190" name="Rectangle 808"/>
              <p:cNvSpPr>
                <a:spLocks noChangeArrowheads="1"/>
              </p:cNvSpPr>
              <p:nvPr/>
            </p:nvSpPr>
            <p:spPr bwMode="auto">
              <a:xfrm>
                <a:off x="4143588" y="4113891"/>
                <a:ext cx="2037866" cy="898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1" name="Rectangle 809"/>
              <p:cNvSpPr>
                <a:spLocks noChangeArrowheads="1"/>
              </p:cNvSpPr>
              <p:nvPr/>
            </p:nvSpPr>
            <p:spPr bwMode="auto">
              <a:xfrm>
                <a:off x="4143588" y="4113891"/>
                <a:ext cx="2037866" cy="89819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2" name="Line 810"/>
              <p:cNvSpPr>
                <a:spLocks noChangeShapeType="1"/>
              </p:cNvSpPr>
              <p:nvPr/>
            </p:nvSpPr>
            <p:spPr bwMode="auto">
              <a:xfrm flipH="1">
                <a:off x="4143588" y="4113891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3" name="Line 811"/>
              <p:cNvSpPr>
                <a:spLocks noChangeShapeType="1"/>
              </p:cNvSpPr>
              <p:nvPr/>
            </p:nvSpPr>
            <p:spPr bwMode="auto">
              <a:xfrm flipH="1">
                <a:off x="4143588" y="5012081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4" name="Line 812"/>
              <p:cNvSpPr>
                <a:spLocks noChangeShapeType="1"/>
              </p:cNvSpPr>
              <p:nvPr/>
            </p:nvSpPr>
            <p:spPr bwMode="auto">
              <a:xfrm flipV="1">
                <a:off x="4143588" y="4113891"/>
                <a:ext cx="1490" cy="898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5" name="Line 813"/>
              <p:cNvSpPr>
                <a:spLocks noChangeShapeType="1"/>
              </p:cNvSpPr>
              <p:nvPr/>
            </p:nvSpPr>
            <p:spPr bwMode="auto">
              <a:xfrm flipV="1">
                <a:off x="6181454" y="4113891"/>
                <a:ext cx="1490" cy="898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6" name="Line 814"/>
              <p:cNvSpPr>
                <a:spLocks noChangeShapeType="1"/>
              </p:cNvSpPr>
              <p:nvPr/>
            </p:nvSpPr>
            <p:spPr bwMode="auto">
              <a:xfrm flipH="1">
                <a:off x="4143588" y="5012081"/>
                <a:ext cx="2037866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7" name="Line 815"/>
              <p:cNvSpPr>
                <a:spLocks noChangeShapeType="1"/>
              </p:cNvSpPr>
              <p:nvPr/>
            </p:nvSpPr>
            <p:spPr bwMode="auto">
              <a:xfrm flipV="1">
                <a:off x="4143588" y="4113891"/>
                <a:ext cx="1490" cy="898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8" name="Line 816"/>
              <p:cNvSpPr>
                <a:spLocks noChangeShapeType="1"/>
              </p:cNvSpPr>
              <p:nvPr/>
            </p:nvSpPr>
            <p:spPr bwMode="auto">
              <a:xfrm>
                <a:off x="6181454" y="5012081"/>
                <a:ext cx="1490" cy="116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9" name="Line 817"/>
              <p:cNvSpPr>
                <a:spLocks noChangeShapeType="1"/>
              </p:cNvSpPr>
              <p:nvPr/>
            </p:nvSpPr>
            <p:spPr bwMode="auto">
              <a:xfrm flipV="1">
                <a:off x="6181454" y="4088894"/>
                <a:ext cx="1490" cy="249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0" name="Rectangle 818"/>
              <p:cNvSpPr>
                <a:spLocks noChangeArrowheads="1"/>
              </p:cNvSpPr>
              <p:nvPr/>
            </p:nvSpPr>
            <p:spPr bwMode="auto">
              <a:xfrm>
                <a:off x="6102502" y="5073738"/>
                <a:ext cx="24430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70</a:t>
                </a:r>
                <a:endParaRPr lang="en-US"/>
              </a:p>
            </p:txBody>
          </p:sp>
          <p:sp>
            <p:nvSpPr>
              <p:cNvPr id="26201" name="Line 819"/>
              <p:cNvSpPr>
                <a:spLocks noChangeShapeType="1"/>
              </p:cNvSpPr>
              <p:nvPr/>
            </p:nvSpPr>
            <p:spPr bwMode="auto">
              <a:xfrm>
                <a:off x="5412785" y="5012081"/>
                <a:ext cx="1490" cy="116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2" name="Line 820"/>
              <p:cNvSpPr>
                <a:spLocks noChangeShapeType="1"/>
              </p:cNvSpPr>
              <p:nvPr/>
            </p:nvSpPr>
            <p:spPr bwMode="auto">
              <a:xfrm flipV="1">
                <a:off x="5412785" y="4088894"/>
                <a:ext cx="1490" cy="249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3" name="Rectangle 821"/>
              <p:cNvSpPr>
                <a:spLocks noChangeArrowheads="1"/>
              </p:cNvSpPr>
              <p:nvPr/>
            </p:nvSpPr>
            <p:spPr bwMode="auto">
              <a:xfrm>
                <a:off x="5335323" y="5073738"/>
                <a:ext cx="244306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85</a:t>
                </a:r>
                <a:endParaRPr lang="en-US"/>
              </a:p>
            </p:txBody>
          </p:sp>
          <p:sp>
            <p:nvSpPr>
              <p:cNvPr id="26204" name="Line 822"/>
              <p:cNvSpPr>
                <a:spLocks noChangeShapeType="1"/>
              </p:cNvSpPr>
              <p:nvPr/>
            </p:nvSpPr>
            <p:spPr bwMode="auto">
              <a:xfrm>
                <a:off x="4645607" y="5012081"/>
                <a:ext cx="1490" cy="116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5" name="Line 823"/>
              <p:cNvSpPr>
                <a:spLocks noChangeShapeType="1"/>
              </p:cNvSpPr>
              <p:nvPr/>
            </p:nvSpPr>
            <p:spPr bwMode="auto">
              <a:xfrm flipV="1">
                <a:off x="4645607" y="4088894"/>
                <a:ext cx="1490" cy="249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6" name="Rectangle 824"/>
              <p:cNvSpPr>
                <a:spLocks noChangeArrowheads="1"/>
              </p:cNvSpPr>
              <p:nvPr/>
            </p:nvSpPr>
            <p:spPr bwMode="auto">
              <a:xfrm>
                <a:off x="4533881" y="5073738"/>
                <a:ext cx="323259" cy="236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100</a:t>
                </a:r>
                <a:endParaRPr lang="en-US"/>
              </a:p>
            </p:txBody>
          </p:sp>
          <p:sp>
            <p:nvSpPr>
              <p:cNvPr id="26207" name="Line 825"/>
              <p:cNvSpPr>
                <a:spLocks noChangeShapeType="1"/>
              </p:cNvSpPr>
              <p:nvPr/>
            </p:nvSpPr>
            <p:spPr bwMode="auto">
              <a:xfrm flipH="1">
                <a:off x="4122733" y="5012081"/>
                <a:ext cx="20855" cy="16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027"/>
            <p:cNvGrpSpPr>
              <a:grpSpLocks/>
            </p:cNvGrpSpPr>
            <p:nvPr/>
          </p:nvGrpSpPr>
          <p:grpSpPr bwMode="auto">
            <a:xfrm>
              <a:off x="3580493" y="76200"/>
              <a:ext cx="5449207" cy="6653942"/>
              <a:chOff x="2312" y="124"/>
              <a:chExt cx="3658" cy="3993"/>
            </a:xfrm>
          </p:grpSpPr>
          <p:sp>
            <p:nvSpPr>
              <p:cNvPr id="25809" name="Line 827"/>
              <p:cNvSpPr>
                <a:spLocks noChangeShapeType="1"/>
              </p:cNvSpPr>
              <p:nvPr/>
            </p:nvSpPr>
            <p:spPr bwMode="auto">
              <a:xfrm>
                <a:off x="4058" y="308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10" name="Rectangle 828"/>
              <p:cNvSpPr>
                <a:spLocks noChangeArrowheads="1"/>
              </p:cNvSpPr>
              <p:nvPr/>
            </p:nvSpPr>
            <p:spPr bwMode="auto">
              <a:xfrm>
                <a:off x="2489" y="3026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150</a:t>
                </a:r>
                <a:endParaRPr lang="en-US"/>
              </a:p>
            </p:txBody>
          </p:sp>
          <p:sp>
            <p:nvSpPr>
              <p:cNvPr id="25811" name="Line 829"/>
              <p:cNvSpPr>
                <a:spLocks noChangeShapeType="1"/>
              </p:cNvSpPr>
              <p:nvPr/>
            </p:nvSpPr>
            <p:spPr bwMode="auto">
              <a:xfrm flipH="1">
                <a:off x="2676" y="2906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12" name="Line 830"/>
              <p:cNvSpPr>
                <a:spLocks noChangeShapeType="1"/>
              </p:cNvSpPr>
              <p:nvPr/>
            </p:nvSpPr>
            <p:spPr bwMode="auto">
              <a:xfrm>
                <a:off x="4058" y="290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13" name="Rectangle 831"/>
              <p:cNvSpPr>
                <a:spLocks noChangeArrowheads="1"/>
              </p:cNvSpPr>
              <p:nvPr/>
            </p:nvSpPr>
            <p:spPr bwMode="auto">
              <a:xfrm>
                <a:off x="2489" y="2846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200</a:t>
                </a:r>
                <a:endParaRPr lang="en-US"/>
              </a:p>
            </p:txBody>
          </p:sp>
          <p:sp>
            <p:nvSpPr>
              <p:cNvPr id="25814" name="Line 832"/>
              <p:cNvSpPr>
                <a:spLocks noChangeShapeType="1"/>
              </p:cNvSpPr>
              <p:nvPr/>
            </p:nvSpPr>
            <p:spPr bwMode="auto">
              <a:xfrm flipH="1">
                <a:off x="2676" y="2727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15" name="Line 833"/>
              <p:cNvSpPr>
                <a:spLocks noChangeShapeType="1"/>
              </p:cNvSpPr>
              <p:nvPr/>
            </p:nvSpPr>
            <p:spPr bwMode="auto">
              <a:xfrm>
                <a:off x="4058" y="272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16" name="Rectangle 834"/>
              <p:cNvSpPr>
                <a:spLocks noChangeArrowheads="1"/>
              </p:cNvSpPr>
              <p:nvPr/>
            </p:nvSpPr>
            <p:spPr bwMode="auto">
              <a:xfrm>
                <a:off x="2489" y="2667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250</a:t>
                </a:r>
                <a:endParaRPr lang="en-US"/>
              </a:p>
            </p:txBody>
          </p:sp>
          <p:sp>
            <p:nvSpPr>
              <p:cNvPr id="25817" name="Line 835"/>
              <p:cNvSpPr>
                <a:spLocks noChangeShapeType="1"/>
              </p:cNvSpPr>
              <p:nvPr/>
            </p:nvSpPr>
            <p:spPr bwMode="auto">
              <a:xfrm flipH="1">
                <a:off x="2676" y="2547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18" name="Line 836"/>
              <p:cNvSpPr>
                <a:spLocks noChangeShapeType="1"/>
              </p:cNvSpPr>
              <p:nvPr/>
            </p:nvSpPr>
            <p:spPr bwMode="auto">
              <a:xfrm>
                <a:off x="4058" y="254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19" name="Rectangle 837"/>
              <p:cNvSpPr>
                <a:spLocks noChangeArrowheads="1"/>
              </p:cNvSpPr>
              <p:nvPr/>
            </p:nvSpPr>
            <p:spPr bwMode="auto">
              <a:xfrm>
                <a:off x="2489" y="2487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300</a:t>
                </a:r>
                <a:endParaRPr lang="en-US"/>
              </a:p>
            </p:txBody>
          </p:sp>
          <p:sp>
            <p:nvSpPr>
              <p:cNvPr id="25820" name="Line 838"/>
              <p:cNvSpPr>
                <a:spLocks noChangeShapeType="1"/>
              </p:cNvSpPr>
              <p:nvPr/>
            </p:nvSpPr>
            <p:spPr bwMode="auto">
              <a:xfrm flipH="1">
                <a:off x="2690" y="2547"/>
                <a:ext cx="13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1" name="Line 839"/>
              <p:cNvSpPr>
                <a:spLocks noChangeShapeType="1"/>
              </p:cNvSpPr>
              <p:nvPr/>
            </p:nvSpPr>
            <p:spPr bwMode="auto">
              <a:xfrm flipH="1">
                <a:off x="2690" y="3086"/>
                <a:ext cx="13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2" name="Line 840"/>
              <p:cNvSpPr>
                <a:spLocks noChangeShapeType="1"/>
              </p:cNvSpPr>
              <p:nvPr/>
            </p:nvSpPr>
            <p:spPr bwMode="auto">
              <a:xfrm flipV="1">
                <a:off x="2690" y="2547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3" name="Line 841"/>
              <p:cNvSpPr>
                <a:spLocks noChangeShapeType="1"/>
              </p:cNvSpPr>
              <p:nvPr/>
            </p:nvSpPr>
            <p:spPr bwMode="auto">
              <a:xfrm flipV="1">
                <a:off x="4058" y="2547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4" name="Freeform 842"/>
              <p:cNvSpPr>
                <a:spLocks/>
              </p:cNvSpPr>
              <p:nvPr/>
            </p:nvSpPr>
            <p:spPr bwMode="auto">
              <a:xfrm>
                <a:off x="2705" y="2667"/>
                <a:ext cx="1330" cy="307"/>
              </a:xfrm>
              <a:custGeom>
                <a:avLst/>
                <a:gdLst>
                  <a:gd name="T0" fmla="*/ 0 w 1330"/>
                  <a:gd name="T1" fmla="*/ 0 h 307"/>
                  <a:gd name="T2" fmla="*/ 30 w 1330"/>
                  <a:gd name="T3" fmla="*/ 0 h 307"/>
                  <a:gd name="T4" fmla="*/ 68 w 1330"/>
                  <a:gd name="T5" fmla="*/ 7 h 307"/>
                  <a:gd name="T6" fmla="*/ 105 w 1330"/>
                  <a:gd name="T7" fmla="*/ 15 h 307"/>
                  <a:gd name="T8" fmla="*/ 135 w 1330"/>
                  <a:gd name="T9" fmla="*/ 15 h 307"/>
                  <a:gd name="T10" fmla="*/ 172 w 1330"/>
                  <a:gd name="T11" fmla="*/ 22 h 307"/>
                  <a:gd name="T12" fmla="*/ 202 w 1330"/>
                  <a:gd name="T13" fmla="*/ 22 h 307"/>
                  <a:gd name="T14" fmla="*/ 239 w 1330"/>
                  <a:gd name="T15" fmla="*/ 30 h 307"/>
                  <a:gd name="T16" fmla="*/ 269 w 1330"/>
                  <a:gd name="T17" fmla="*/ 37 h 307"/>
                  <a:gd name="T18" fmla="*/ 307 w 1330"/>
                  <a:gd name="T19" fmla="*/ 45 h 307"/>
                  <a:gd name="T20" fmla="*/ 344 w 1330"/>
                  <a:gd name="T21" fmla="*/ 52 h 307"/>
                  <a:gd name="T22" fmla="*/ 374 w 1330"/>
                  <a:gd name="T23" fmla="*/ 60 h 307"/>
                  <a:gd name="T24" fmla="*/ 411 w 1330"/>
                  <a:gd name="T25" fmla="*/ 67 h 307"/>
                  <a:gd name="T26" fmla="*/ 441 w 1330"/>
                  <a:gd name="T27" fmla="*/ 75 h 307"/>
                  <a:gd name="T28" fmla="*/ 479 w 1330"/>
                  <a:gd name="T29" fmla="*/ 90 h 307"/>
                  <a:gd name="T30" fmla="*/ 508 w 1330"/>
                  <a:gd name="T31" fmla="*/ 97 h 307"/>
                  <a:gd name="T32" fmla="*/ 546 w 1330"/>
                  <a:gd name="T33" fmla="*/ 112 h 307"/>
                  <a:gd name="T34" fmla="*/ 583 w 1330"/>
                  <a:gd name="T35" fmla="*/ 127 h 307"/>
                  <a:gd name="T36" fmla="*/ 613 w 1330"/>
                  <a:gd name="T37" fmla="*/ 142 h 307"/>
                  <a:gd name="T38" fmla="*/ 650 w 1330"/>
                  <a:gd name="T39" fmla="*/ 157 h 307"/>
                  <a:gd name="T40" fmla="*/ 680 w 1330"/>
                  <a:gd name="T41" fmla="*/ 164 h 307"/>
                  <a:gd name="T42" fmla="*/ 718 w 1330"/>
                  <a:gd name="T43" fmla="*/ 172 h 307"/>
                  <a:gd name="T44" fmla="*/ 748 w 1330"/>
                  <a:gd name="T45" fmla="*/ 187 h 307"/>
                  <a:gd name="T46" fmla="*/ 785 w 1330"/>
                  <a:gd name="T47" fmla="*/ 202 h 307"/>
                  <a:gd name="T48" fmla="*/ 822 w 1330"/>
                  <a:gd name="T49" fmla="*/ 217 h 307"/>
                  <a:gd name="T50" fmla="*/ 852 w 1330"/>
                  <a:gd name="T51" fmla="*/ 224 h 307"/>
                  <a:gd name="T52" fmla="*/ 889 w 1330"/>
                  <a:gd name="T53" fmla="*/ 239 h 307"/>
                  <a:gd name="T54" fmla="*/ 919 w 1330"/>
                  <a:gd name="T55" fmla="*/ 247 h 307"/>
                  <a:gd name="T56" fmla="*/ 957 w 1330"/>
                  <a:gd name="T57" fmla="*/ 254 h 307"/>
                  <a:gd name="T58" fmla="*/ 987 w 1330"/>
                  <a:gd name="T59" fmla="*/ 262 h 307"/>
                  <a:gd name="T60" fmla="*/ 1024 w 1330"/>
                  <a:gd name="T61" fmla="*/ 277 h 307"/>
                  <a:gd name="T62" fmla="*/ 1061 w 1330"/>
                  <a:gd name="T63" fmla="*/ 284 h 307"/>
                  <a:gd name="T64" fmla="*/ 1091 w 1330"/>
                  <a:gd name="T65" fmla="*/ 284 h 307"/>
                  <a:gd name="T66" fmla="*/ 1129 w 1330"/>
                  <a:gd name="T67" fmla="*/ 292 h 307"/>
                  <a:gd name="T68" fmla="*/ 1158 w 1330"/>
                  <a:gd name="T69" fmla="*/ 299 h 307"/>
                  <a:gd name="T70" fmla="*/ 1196 w 1330"/>
                  <a:gd name="T71" fmla="*/ 307 h 307"/>
                  <a:gd name="T72" fmla="*/ 1226 w 1330"/>
                  <a:gd name="T73" fmla="*/ 292 h 307"/>
                  <a:gd name="T74" fmla="*/ 1263 w 1330"/>
                  <a:gd name="T75" fmla="*/ 232 h 307"/>
                  <a:gd name="T76" fmla="*/ 1300 w 1330"/>
                  <a:gd name="T77" fmla="*/ 172 h 307"/>
                  <a:gd name="T78" fmla="*/ 1330 w 1330"/>
                  <a:gd name="T79" fmla="*/ 120 h 3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0"/>
                  <a:gd name="T121" fmla="*/ 0 h 307"/>
                  <a:gd name="T122" fmla="*/ 1330 w 1330"/>
                  <a:gd name="T123" fmla="*/ 307 h 3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0" h="307">
                    <a:moveTo>
                      <a:pt x="0" y="0"/>
                    </a:moveTo>
                    <a:lnTo>
                      <a:pt x="30" y="0"/>
                    </a:lnTo>
                    <a:lnTo>
                      <a:pt x="68" y="7"/>
                    </a:lnTo>
                    <a:lnTo>
                      <a:pt x="105" y="15"/>
                    </a:lnTo>
                    <a:lnTo>
                      <a:pt x="135" y="15"/>
                    </a:lnTo>
                    <a:lnTo>
                      <a:pt x="172" y="22"/>
                    </a:lnTo>
                    <a:lnTo>
                      <a:pt x="202" y="22"/>
                    </a:lnTo>
                    <a:lnTo>
                      <a:pt x="239" y="30"/>
                    </a:lnTo>
                    <a:lnTo>
                      <a:pt x="269" y="37"/>
                    </a:lnTo>
                    <a:lnTo>
                      <a:pt x="307" y="45"/>
                    </a:lnTo>
                    <a:lnTo>
                      <a:pt x="344" y="52"/>
                    </a:lnTo>
                    <a:lnTo>
                      <a:pt x="374" y="60"/>
                    </a:lnTo>
                    <a:lnTo>
                      <a:pt x="411" y="67"/>
                    </a:lnTo>
                    <a:lnTo>
                      <a:pt x="441" y="75"/>
                    </a:lnTo>
                    <a:lnTo>
                      <a:pt x="479" y="90"/>
                    </a:lnTo>
                    <a:lnTo>
                      <a:pt x="508" y="97"/>
                    </a:lnTo>
                    <a:lnTo>
                      <a:pt x="546" y="112"/>
                    </a:lnTo>
                    <a:lnTo>
                      <a:pt x="583" y="127"/>
                    </a:lnTo>
                    <a:lnTo>
                      <a:pt x="613" y="142"/>
                    </a:lnTo>
                    <a:lnTo>
                      <a:pt x="650" y="157"/>
                    </a:lnTo>
                    <a:lnTo>
                      <a:pt x="680" y="164"/>
                    </a:lnTo>
                    <a:lnTo>
                      <a:pt x="718" y="172"/>
                    </a:lnTo>
                    <a:lnTo>
                      <a:pt x="748" y="187"/>
                    </a:lnTo>
                    <a:lnTo>
                      <a:pt x="785" y="202"/>
                    </a:lnTo>
                    <a:lnTo>
                      <a:pt x="822" y="217"/>
                    </a:lnTo>
                    <a:lnTo>
                      <a:pt x="852" y="224"/>
                    </a:lnTo>
                    <a:lnTo>
                      <a:pt x="889" y="239"/>
                    </a:lnTo>
                    <a:lnTo>
                      <a:pt x="919" y="247"/>
                    </a:lnTo>
                    <a:lnTo>
                      <a:pt x="957" y="254"/>
                    </a:lnTo>
                    <a:lnTo>
                      <a:pt x="987" y="262"/>
                    </a:lnTo>
                    <a:lnTo>
                      <a:pt x="1024" y="277"/>
                    </a:lnTo>
                    <a:lnTo>
                      <a:pt x="1061" y="284"/>
                    </a:lnTo>
                    <a:lnTo>
                      <a:pt x="1091" y="284"/>
                    </a:lnTo>
                    <a:lnTo>
                      <a:pt x="1129" y="292"/>
                    </a:lnTo>
                    <a:lnTo>
                      <a:pt x="1158" y="299"/>
                    </a:lnTo>
                    <a:lnTo>
                      <a:pt x="1196" y="307"/>
                    </a:lnTo>
                    <a:lnTo>
                      <a:pt x="1226" y="292"/>
                    </a:lnTo>
                    <a:lnTo>
                      <a:pt x="1263" y="232"/>
                    </a:lnTo>
                    <a:lnTo>
                      <a:pt x="1300" y="172"/>
                    </a:lnTo>
                    <a:lnTo>
                      <a:pt x="1330" y="12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5" name="Freeform 843"/>
              <p:cNvSpPr>
                <a:spLocks/>
              </p:cNvSpPr>
              <p:nvPr/>
            </p:nvSpPr>
            <p:spPr bwMode="auto">
              <a:xfrm>
                <a:off x="2728" y="2719"/>
                <a:ext cx="1218" cy="284"/>
              </a:xfrm>
              <a:custGeom>
                <a:avLst/>
                <a:gdLst>
                  <a:gd name="T0" fmla="*/ 0 w 1218"/>
                  <a:gd name="T1" fmla="*/ 0 h 284"/>
                  <a:gd name="T2" fmla="*/ 67 w 1218"/>
                  <a:gd name="T3" fmla="*/ 8 h 284"/>
                  <a:gd name="T4" fmla="*/ 127 w 1218"/>
                  <a:gd name="T5" fmla="*/ 15 h 284"/>
                  <a:gd name="T6" fmla="*/ 194 w 1218"/>
                  <a:gd name="T7" fmla="*/ 23 h 284"/>
                  <a:gd name="T8" fmla="*/ 261 w 1218"/>
                  <a:gd name="T9" fmla="*/ 38 h 284"/>
                  <a:gd name="T10" fmla="*/ 321 w 1218"/>
                  <a:gd name="T11" fmla="*/ 53 h 284"/>
                  <a:gd name="T12" fmla="*/ 388 w 1218"/>
                  <a:gd name="T13" fmla="*/ 68 h 284"/>
                  <a:gd name="T14" fmla="*/ 448 w 1218"/>
                  <a:gd name="T15" fmla="*/ 83 h 284"/>
                  <a:gd name="T16" fmla="*/ 515 w 1218"/>
                  <a:gd name="T17" fmla="*/ 105 h 284"/>
                  <a:gd name="T18" fmla="*/ 575 w 1218"/>
                  <a:gd name="T19" fmla="*/ 135 h 284"/>
                  <a:gd name="T20" fmla="*/ 642 w 1218"/>
                  <a:gd name="T21" fmla="*/ 150 h 284"/>
                  <a:gd name="T22" fmla="*/ 710 w 1218"/>
                  <a:gd name="T23" fmla="*/ 165 h 284"/>
                  <a:gd name="T24" fmla="*/ 769 w 1218"/>
                  <a:gd name="T25" fmla="*/ 195 h 284"/>
                  <a:gd name="T26" fmla="*/ 837 w 1218"/>
                  <a:gd name="T27" fmla="*/ 210 h 284"/>
                  <a:gd name="T28" fmla="*/ 896 w 1218"/>
                  <a:gd name="T29" fmla="*/ 232 h 284"/>
                  <a:gd name="T30" fmla="*/ 964 w 1218"/>
                  <a:gd name="T31" fmla="*/ 247 h 284"/>
                  <a:gd name="T32" fmla="*/ 1023 w 1218"/>
                  <a:gd name="T33" fmla="*/ 262 h 284"/>
                  <a:gd name="T34" fmla="*/ 1091 w 1218"/>
                  <a:gd name="T35" fmla="*/ 270 h 284"/>
                  <a:gd name="T36" fmla="*/ 1158 w 1218"/>
                  <a:gd name="T37" fmla="*/ 284 h 284"/>
                  <a:gd name="T38" fmla="*/ 1218 w 1218"/>
                  <a:gd name="T39" fmla="*/ 247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284"/>
                  <a:gd name="T62" fmla="*/ 1218 w 1218"/>
                  <a:gd name="T63" fmla="*/ 284 h 2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284">
                    <a:moveTo>
                      <a:pt x="0" y="0"/>
                    </a:moveTo>
                    <a:lnTo>
                      <a:pt x="67" y="8"/>
                    </a:lnTo>
                    <a:lnTo>
                      <a:pt x="127" y="15"/>
                    </a:lnTo>
                    <a:lnTo>
                      <a:pt x="194" y="23"/>
                    </a:lnTo>
                    <a:lnTo>
                      <a:pt x="261" y="38"/>
                    </a:lnTo>
                    <a:lnTo>
                      <a:pt x="321" y="53"/>
                    </a:lnTo>
                    <a:lnTo>
                      <a:pt x="388" y="68"/>
                    </a:lnTo>
                    <a:lnTo>
                      <a:pt x="448" y="83"/>
                    </a:lnTo>
                    <a:lnTo>
                      <a:pt x="515" y="105"/>
                    </a:lnTo>
                    <a:lnTo>
                      <a:pt x="575" y="135"/>
                    </a:lnTo>
                    <a:lnTo>
                      <a:pt x="642" y="150"/>
                    </a:lnTo>
                    <a:lnTo>
                      <a:pt x="710" y="165"/>
                    </a:lnTo>
                    <a:lnTo>
                      <a:pt x="769" y="195"/>
                    </a:lnTo>
                    <a:lnTo>
                      <a:pt x="837" y="210"/>
                    </a:lnTo>
                    <a:lnTo>
                      <a:pt x="896" y="232"/>
                    </a:lnTo>
                    <a:lnTo>
                      <a:pt x="964" y="247"/>
                    </a:lnTo>
                    <a:lnTo>
                      <a:pt x="1023" y="262"/>
                    </a:lnTo>
                    <a:lnTo>
                      <a:pt x="1091" y="270"/>
                    </a:lnTo>
                    <a:lnTo>
                      <a:pt x="1158" y="284"/>
                    </a:lnTo>
                    <a:lnTo>
                      <a:pt x="1218" y="24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6" name="Freeform 844"/>
              <p:cNvSpPr>
                <a:spLocks/>
              </p:cNvSpPr>
              <p:nvPr/>
            </p:nvSpPr>
            <p:spPr bwMode="auto">
              <a:xfrm>
                <a:off x="2728" y="2577"/>
                <a:ext cx="1218" cy="269"/>
              </a:xfrm>
              <a:custGeom>
                <a:avLst/>
                <a:gdLst>
                  <a:gd name="T0" fmla="*/ 0 w 1218"/>
                  <a:gd name="T1" fmla="*/ 217 h 269"/>
                  <a:gd name="T2" fmla="*/ 67 w 1218"/>
                  <a:gd name="T3" fmla="*/ 210 h 269"/>
                  <a:gd name="T4" fmla="*/ 127 w 1218"/>
                  <a:gd name="T5" fmla="*/ 232 h 269"/>
                  <a:gd name="T6" fmla="*/ 194 w 1218"/>
                  <a:gd name="T7" fmla="*/ 217 h 269"/>
                  <a:gd name="T8" fmla="*/ 261 w 1218"/>
                  <a:gd name="T9" fmla="*/ 202 h 269"/>
                  <a:gd name="T10" fmla="*/ 321 w 1218"/>
                  <a:gd name="T11" fmla="*/ 225 h 269"/>
                  <a:gd name="T12" fmla="*/ 388 w 1218"/>
                  <a:gd name="T13" fmla="*/ 217 h 269"/>
                  <a:gd name="T14" fmla="*/ 448 w 1218"/>
                  <a:gd name="T15" fmla="*/ 180 h 269"/>
                  <a:gd name="T16" fmla="*/ 515 w 1218"/>
                  <a:gd name="T17" fmla="*/ 180 h 269"/>
                  <a:gd name="T18" fmla="*/ 575 w 1218"/>
                  <a:gd name="T19" fmla="*/ 180 h 269"/>
                  <a:gd name="T20" fmla="*/ 642 w 1218"/>
                  <a:gd name="T21" fmla="*/ 165 h 269"/>
                  <a:gd name="T22" fmla="*/ 710 w 1218"/>
                  <a:gd name="T23" fmla="*/ 157 h 269"/>
                  <a:gd name="T24" fmla="*/ 769 w 1218"/>
                  <a:gd name="T25" fmla="*/ 157 h 269"/>
                  <a:gd name="T26" fmla="*/ 837 w 1218"/>
                  <a:gd name="T27" fmla="*/ 187 h 269"/>
                  <a:gd name="T28" fmla="*/ 896 w 1218"/>
                  <a:gd name="T29" fmla="*/ 180 h 269"/>
                  <a:gd name="T30" fmla="*/ 964 w 1218"/>
                  <a:gd name="T31" fmla="*/ 97 h 269"/>
                  <a:gd name="T32" fmla="*/ 1023 w 1218"/>
                  <a:gd name="T33" fmla="*/ 82 h 269"/>
                  <a:gd name="T34" fmla="*/ 1091 w 1218"/>
                  <a:gd name="T35" fmla="*/ 240 h 269"/>
                  <a:gd name="T36" fmla="*/ 1158 w 1218"/>
                  <a:gd name="T37" fmla="*/ 269 h 269"/>
                  <a:gd name="T38" fmla="*/ 1218 w 1218"/>
                  <a:gd name="T39" fmla="*/ 0 h 26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269"/>
                  <a:gd name="T62" fmla="*/ 1218 w 1218"/>
                  <a:gd name="T63" fmla="*/ 269 h 26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269">
                    <a:moveTo>
                      <a:pt x="0" y="217"/>
                    </a:moveTo>
                    <a:lnTo>
                      <a:pt x="67" y="210"/>
                    </a:lnTo>
                    <a:lnTo>
                      <a:pt x="127" y="232"/>
                    </a:lnTo>
                    <a:lnTo>
                      <a:pt x="194" y="217"/>
                    </a:lnTo>
                    <a:lnTo>
                      <a:pt x="261" y="202"/>
                    </a:lnTo>
                    <a:lnTo>
                      <a:pt x="321" y="225"/>
                    </a:lnTo>
                    <a:lnTo>
                      <a:pt x="388" y="217"/>
                    </a:lnTo>
                    <a:lnTo>
                      <a:pt x="448" y="180"/>
                    </a:lnTo>
                    <a:lnTo>
                      <a:pt x="515" y="180"/>
                    </a:lnTo>
                    <a:lnTo>
                      <a:pt x="575" y="180"/>
                    </a:lnTo>
                    <a:lnTo>
                      <a:pt x="642" y="165"/>
                    </a:lnTo>
                    <a:lnTo>
                      <a:pt x="710" y="157"/>
                    </a:lnTo>
                    <a:lnTo>
                      <a:pt x="769" y="157"/>
                    </a:lnTo>
                    <a:lnTo>
                      <a:pt x="837" y="187"/>
                    </a:lnTo>
                    <a:lnTo>
                      <a:pt x="896" y="180"/>
                    </a:lnTo>
                    <a:lnTo>
                      <a:pt x="964" y="97"/>
                    </a:lnTo>
                    <a:lnTo>
                      <a:pt x="1023" y="82"/>
                    </a:lnTo>
                    <a:lnTo>
                      <a:pt x="1091" y="240"/>
                    </a:lnTo>
                    <a:lnTo>
                      <a:pt x="1158" y="269"/>
                    </a:lnTo>
                    <a:lnTo>
                      <a:pt x="121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7" name="Line 845"/>
              <p:cNvSpPr>
                <a:spLocks noChangeShapeType="1"/>
              </p:cNvSpPr>
              <p:nvPr/>
            </p:nvSpPr>
            <p:spPr bwMode="auto">
              <a:xfrm>
                <a:off x="3542" y="2787"/>
                <a:ext cx="1" cy="14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8" name="Line 846"/>
              <p:cNvSpPr>
                <a:spLocks noChangeShapeType="1"/>
              </p:cNvSpPr>
              <p:nvPr/>
            </p:nvSpPr>
            <p:spPr bwMode="auto">
              <a:xfrm flipH="1">
                <a:off x="3535" y="278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9" name="Line 847"/>
              <p:cNvSpPr>
                <a:spLocks noChangeShapeType="1"/>
              </p:cNvSpPr>
              <p:nvPr/>
            </p:nvSpPr>
            <p:spPr bwMode="auto">
              <a:xfrm flipH="1">
                <a:off x="3535" y="292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0" name="Line 848"/>
              <p:cNvSpPr>
                <a:spLocks noChangeShapeType="1"/>
              </p:cNvSpPr>
              <p:nvPr/>
            </p:nvSpPr>
            <p:spPr bwMode="auto">
              <a:xfrm>
                <a:off x="3624" y="2824"/>
                <a:ext cx="1" cy="11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1" name="Line 849"/>
              <p:cNvSpPr>
                <a:spLocks noChangeShapeType="1"/>
              </p:cNvSpPr>
              <p:nvPr/>
            </p:nvSpPr>
            <p:spPr bwMode="auto">
              <a:xfrm flipH="1">
                <a:off x="3624" y="282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2" name="Line 850"/>
              <p:cNvSpPr>
                <a:spLocks noChangeShapeType="1"/>
              </p:cNvSpPr>
              <p:nvPr/>
            </p:nvSpPr>
            <p:spPr bwMode="auto">
              <a:xfrm flipH="1">
                <a:off x="3624" y="293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3" name="Line 851"/>
              <p:cNvSpPr>
                <a:spLocks noChangeShapeType="1"/>
              </p:cNvSpPr>
              <p:nvPr/>
            </p:nvSpPr>
            <p:spPr bwMode="auto">
              <a:xfrm>
                <a:off x="3714" y="2861"/>
                <a:ext cx="1" cy="9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4" name="Line 852"/>
              <p:cNvSpPr>
                <a:spLocks noChangeShapeType="1"/>
              </p:cNvSpPr>
              <p:nvPr/>
            </p:nvSpPr>
            <p:spPr bwMode="auto">
              <a:xfrm flipH="1">
                <a:off x="3707" y="286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5" name="Line 853"/>
              <p:cNvSpPr>
                <a:spLocks noChangeShapeType="1"/>
              </p:cNvSpPr>
              <p:nvPr/>
            </p:nvSpPr>
            <p:spPr bwMode="auto">
              <a:xfrm flipH="1">
                <a:off x="3707" y="295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6" name="Line 854"/>
              <p:cNvSpPr>
                <a:spLocks noChangeShapeType="1"/>
              </p:cNvSpPr>
              <p:nvPr/>
            </p:nvSpPr>
            <p:spPr bwMode="auto">
              <a:xfrm>
                <a:off x="3796" y="2929"/>
                <a:ext cx="1" cy="9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7" name="Line 855"/>
              <p:cNvSpPr>
                <a:spLocks noChangeShapeType="1"/>
              </p:cNvSpPr>
              <p:nvPr/>
            </p:nvSpPr>
            <p:spPr bwMode="auto">
              <a:xfrm flipH="1">
                <a:off x="3796" y="292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8" name="Line 856"/>
              <p:cNvSpPr>
                <a:spLocks noChangeShapeType="1"/>
              </p:cNvSpPr>
              <p:nvPr/>
            </p:nvSpPr>
            <p:spPr bwMode="auto">
              <a:xfrm flipH="1">
                <a:off x="3796" y="302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9" name="Line 857"/>
              <p:cNvSpPr>
                <a:spLocks noChangeShapeType="1"/>
              </p:cNvSpPr>
              <p:nvPr/>
            </p:nvSpPr>
            <p:spPr bwMode="auto">
              <a:xfrm>
                <a:off x="3886" y="2861"/>
                <a:ext cx="1" cy="11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0" name="Line 858"/>
              <p:cNvSpPr>
                <a:spLocks noChangeShapeType="1"/>
              </p:cNvSpPr>
              <p:nvPr/>
            </p:nvSpPr>
            <p:spPr bwMode="auto">
              <a:xfrm flipH="1">
                <a:off x="3878" y="286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1" name="Line 859"/>
              <p:cNvSpPr>
                <a:spLocks noChangeShapeType="1"/>
              </p:cNvSpPr>
              <p:nvPr/>
            </p:nvSpPr>
            <p:spPr bwMode="auto">
              <a:xfrm flipH="1">
                <a:off x="3878" y="297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2" name="Freeform 860"/>
              <p:cNvSpPr>
                <a:spLocks/>
              </p:cNvSpPr>
              <p:nvPr/>
            </p:nvSpPr>
            <p:spPr bwMode="auto">
              <a:xfrm>
                <a:off x="3542" y="2854"/>
                <a:ext cx="344" cy="127"/>
              </a:xfrm>
              <a:custGeom>
                <a:avLst/>
                <a:gdLst>
                  <a:gd name="T0" fmla="*/ 0 w 344"/>
                  <a:gd name="T1" fmla="*/ 0 h 127"/>
                  <a:gd name="T2" fmla="*/ 82 w 344"/>
                  <a:gd name="T3" fmla="*/ 30 h 127"/>
                  <a:gd name="T4" fmla="*/ 172 w 344"/>
                  <a:gd name="T5" fmla="*/ 52 h 127"/>
                  <a:gd name="T6" fmla="*/ 254 w 344"/>
                  <a:gd name="T7" fmla="*/ 127 h 127"/>
                  <a:gd name="T8" fmla="*/ 344 w 344"/>
                  <a:gd name="T9" fmla="*/ 60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"/>
                  <a:gd name="T16" fmla="*/ 0 h 127"/>
                  <a:gd name="T17" fmla="*/ 344 w 344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" h="127">
                    <a:moveTo>
                      <a:pt x="0" y="0"/>
                    </a:moveTo>
                    <a:lnTo>
                      <a:pt x="82" y="30"/>
                    </a:lnTo>
                    <a:lnTo>
                      <a:pt x="172" y="52"/>
                    </a:lnTo>
                    <a:lnTo>
                      <a:pt x="254" y="127"/>
                    </a:lnTo>
                    <a:lnTo>
                      <a:pt x="344" y="6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3" name="Oval 861"/>
              <p:cNvSpPr>
                <a:spLocks noChangeArrowheads="1"/>
              </p:cNvSpPr>
              <p:nvPr/>
            </p:nvSpPr>
            <p:spPr bwMode="auto">
              <a:xfrm>
                <a:off x="3527" y="2839"/>
                <a:ext cx="38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4" name="Oval 862"/>
              <p:cNvSpPr>
                <a:spLocks noChangeArrowheads="1"/>
              </p:cNvSpPr>
              <p:nvPr/>
            </p:nvSpPr>
            <p:spPr bwMode="auto">
              <a:xfrm>
                <a:off x="3609" y="2869"/>
                <a:ext cx="38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5" name="Oval 863"/>
              <p:cNvSpPr>
                <a:spLocks noChangeArrowheads="1"/>
              </p:cNvSpPr>
              <p:nvPr/>
            </p:nvSpPr>
            <p:spPr bwMode="auto">
              <a:xfrm>
                <a:off x="3699" y="2891"/>
                <a:ext cx="37" cy="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6" name="Oval 864"/>
              <p:cNvSpPr>
                <a:spLocks noChangeArrowheads="1"/>
              </p:cNvSpPr>
              <p:nvPr/>
            </p:nvSpPr>
            <p:spPr bwMode="auto">
              <a:xfrm>
                <a:off x="3781" y="2966"/>
                <a:ext cx="38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7" name="Oval 865"/>
              <p:cNvSpPr>
                <a:spLocks noChangeArrowheads="1"/>
              </p:cNvSpPr>
              <p:nvPr/>
            </p:nvSpPr>
            <p:spPr bwMode="auto">
              <a:xfrm>
                <a:off x="3871" y="2899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8" name="Oval 866"/>
              <p:cNvSpPr>
                <a:spLocks noChangeArrowheads="1"/>
              </p:cNvSpPr>
              <p:nvPr/>
            </p:nvSpPr>
            <p:spPr bwMode="auto">
              <a:xfrm>
                <a:off x="3497" y="2839"/>
                <a:ext cx="60" cy="60"/>
              </a:xfrm>
              <a:prstGeom prst="ellips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9" name="Rectangle 867"/>
              <p:cNvSpPr>
                <a:spLocks noChangeArrowheads="1"/>
              </p:cNvSpPr>
              <p:nvPr/>
            </p:nvSpPr>
            <p:spPr bwMode="auto">
              <a:xfrm rot="-5400000">
                <a:off x="2269" y="2721"/>
                <a:ext cx="233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charset="0"/>
                  </a:rPr>
                  <a:t>solar</a:t>
                </a:r>
                <a:endParaRPr lang="en-US" sz="2000"/>
              </a:p>
            </p:txBody>
          </p:sp>
          <p:sp>
            <p:nvSpPr>
              <p:cNvPr id="25850" name="Rectangle 868"/>
              <p:cNvSpPr>
                <a:spLocks noChangeArrowheads="1"/>
              </p:cNvSpPr>
              <p:nvPr/>
            </p:nvSpPr>
            <p:spPr bwMode="auto">
              <a:xfrm>
                <a:off x="2690" y="3303"/>
                <a:ext cx="1368" cy="5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1" name="Rectangle 869"/>
              <p:cNvSpPr>
                <a:spLocks noChangeArrowheads="1"/>
              </p:cNvSpPr>
              <p:nvPr/>
            </p:nvSpPr>
            <p:spPr bwMode="auto">
              <a:xfrm>
                <a:off x="2690" y="3303"/>
                <a:ext cx="1368" cy="53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2" name="Line 870"/>
              <p:cNvSpPr>
                <a:spLocks noChangeShapeType="1"/>
              </p:cNvSpPr>
              <p:nvPr/>
            </p:nvSpPr>
            <p:spPr bwMode="auto">
              <a:xfrm flipH="1">
                <a:off x="2690" y="3303"/>
                <a:ext cx="13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3" name="Line 871"/>
              <p:cNvSpPr>
                <a:spLocks noChangeShapeType="1"/>
              </p:cNvSpPr>
              <p:nvPr/>
            </p:nvSpPr>
            <p:spPr bwMode="auto">
              <a:xfrm flipH="1">
                <a:off x="2690" y="3841"/>
                <a:ext cx="13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4" name="Line 872"/>
              <p:cNvSpPr>
                <a:spLocks noChangeShapeType="1"/>
              </p:cNvSpPr>
              <p:nvPr/>
            </p:nvSpPr>
            <p:spPr bwMode="auto">
              <a:xfrm flipV="1">
                <a:off x="2690" y="3303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5" name="Line 873"/>
              <p:cNvSpPr>
                <a:spLocks noChangeShapeType="1"/>
              </p:cNvSpPr>
              <p:nvPr/>
            </p:nvSpPr>
            <p:spPr bwMode="auto">
              <a:xfrm flipV="1">
                <a:off x="4058" y="3303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6" name="Line 874"/>
              <p:cNvSpPr>
                <a:spLocks noChangeShapeType="1"/>
              </p:cNvSpPr>
              <p:nvPr/>
            </p:nvSpPr>
            <p:spPr bwMode="auto">
              <a:xfrm flipH="1">
                <a:off x="2690" y="3841"/>
                <a:ext cx="13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7" name="Line 875"/>
              <p:cNvSpPr>
                <a:spLocks noChangeShapeType="1"/>
              </p:cNvSpPr>
              <p:nvPr/>
            </p:nvSpPr>
            <p:spPr bwMode="auto">
              <a:xfrm flipV="1">
                <a:off x="2690" y="3303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8" name="Line 876"/>
              <p:cNvSpPr>
                <a:spLocks noChangeShapeType="1"/>
              </p:cNvSpPr>
              <p:nvPr/>
            </p:nvSpPr>
            <p:spPr bwMode="auto">
              <a:xfrm>
                <a:off x="4058" y="3841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9" name="Line 877"/>
              <p:cNvSpPr>
                <a:spLocks noChangeShapeType="1"/>
              </p:cNvSpPr>
              <p:nvPr/>
            </p:nvSpPr>
            <p:spPr bwMode="auto">
              <a:xfrm flipV="1">
                <a:off x="4058" y="3288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60" name="Rectangle 878"/>
              <p:cNvSpPr>
                <a:spLocks noChangeArrowheads="1"/>
              </p:cNvSpPr>
              <p:nvPr/>
            </p:nvSpPr>
            <p:spPr bwMode="auto">
              <a:xfrm>
                <a:off x="4005" y="3879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70</a:t>
                </a:r>
                <a:endParaRPr lang="en-US"/>
              </a:p>
            </p:txBody>
          </p:sp>
          <p:sp>
            <p:nvSpPr>
              <p:cNvPr id="25861" name="Line 879"/>
              <p:cNvSpPr>
                <a:spLocks noChangeShapeType="1"/>
              </p:cNvSpPr>
              <p:nvPr/>
            </p:nvSpPr>
            <p:spPr bwMode="auto">
              <a:xfrm>
                <a:off x="3542" y="3841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62" name="Line 880"/>
              <p:cNvSpPr>
                <a:spLocks noChangeShapeType="1"/>
              </p:cNvSpPr>
              <p:nvPr/>
            </p:nvSpPr>
            <p:spPr bwMode="auto">
              <a:xfrm flipV="1">
                <a:off x="3542" y="3288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63" name="Rectangle 881"/>
              <p:cNvSpPr>
                <a:spLocks noChangeArrowheads="1"/>
              </p:cNvSpPr>
              <p:nvPr/>
            </p:nvSpPr>
            <p:spPr bwMode="auto">
              <a:xfrm>
                <a:off x="3490" y="3879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85</a:t>
                </a:r>
                <a:endParaRPr lang="en-US"/>
              </a:p>
            </p:txBody>
          </p:sp>
          <p:sp>
            <p:nvSpPr>
              <p:cNvPr id="25864" name="Line 882"/>
              <p:cNvSpPr>
                <a:spLocks noChangeShapeType="1"/>
              </p:cNvSpPr>
              <p:nvPr/>
            </p:nvSpPr>
            <p:spPr bwMode="auto">
              <a:xfrm>
                <a:off x="3027" y="3841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65" name="Line 883"/>
              <p:cNvSpPr>
                <a:spLocks noChangeShapeType="1"/>
              </p:cNvSpPr>
              <p:nvPr/>
            </p:nvSpPr>
            <p:spPr bwMode="auto">
              <a:xfrm flipV="1">
                <a:off x="3027" y="3288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66" name="Rectangle 884"/>
              <p:cNvSpPr>
                <a:spLocks noChangeArrowheads="1"/>
              </p:cNvSpPr>
              <p:nvPr/>
            </p:nvSpPr>
            <p:spPr bwMode="auto">
              <a:xfrm>
                <a:off x="2952" y="3879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100</a:t>
                </a:r>
                <a:endParaRPr lang="en-US"/>
              </a:p>
            </p:txBody>
          </p:sp>
          <p:sp>
            <p:nvSpPr>
              <p:cNvPr id="25867" name="Line 885"/>
              <p:cNvSpPr>
                <a:spLocks noChangeShapeType="1"/>
              </p:cNvSpPr>
              <p:nvPr/>
            </p:nvSpPr>
            <p:spPr bwMode="auto">
              <a:xfrm flipH="1">
                <a:off x="2676" y="3841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68" name="Line 886"/>
              <p:cNvSpPr>
                <a:spLocks noChangeShapeType="1"/>
              </p:cNvSpPr>
              <p:nvPr/>
            </p:nvSpPr>
            <p:spPr bwMode="auto">
              <a:xfrm>
                <a:off x="4058" y="384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69" name="Rectangle 887"/>
              <p:cNvSpPr>
                <a:spLocks noChangeArrowheads="1"/>
              </p:cNvSpPr>
              <p:nvPr/>
            </p:nvSpPr>
            <p:spPr bwMode="auto">
              <a:xfrm>
                <a:off x="2593" y="3781"/>
                <a:ext cx="105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/>
              </a:p>
            </p:txBody>
          </p:sp>
          <p:sp>
            <p:nvSpPr>
              <p:cNvPr id="25870" name="Line 888"/>
              <p:cNvSpPr>
                <a:spLocks noChangeShapeType="1"/>
              </p:cNvSpPr>
              <p:nvPr/>
            </p:nvSpPr>
            <p:spPr bwMode="auto">
              <a:xfrm flipH="1">
                <a:off x="2676" y="3707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71" name="Line 889"/>
              <p:cNvSpPr>
                <a:spLocks noChangeShapeType="1"/>
              </p:cNvSpPr>
              <p:nvPr/>
            </p:nvSpPr>
            <p:spPr bwMode="auto">
              <a:xfrm>
                <a:off x="4058" y="370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72" name="Rectangle 890"/>
              <p:cNvSpPr>
                <a:spLocks noChangeArrowheads="1"/>
              </p:cNvSpPr>
              <p:nvPr/>
            </p:nvSpPr>
            <p:spPr bwMode="auto">
              <a:xfrm>
                <a:off x="2541" y="3647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40</a:t>
                </a:r>
                <a:endParaRPr lang="en-US"/>
              </a:p>
            </p:txBody>
          </p:sp>
          <p:sp>
            <p:nvSpPr>
              <p:cNvPr id="25873" name="Line 891"/>
              <p:cNvSpPr>
                <a:spLocks noChangeShapeType="1"/>
              </p:cNvSpPr>
              <p:nvPr/>
            </p:nvSpPr>
            <p:spPr bwMode="auto">
              <a:xfrm flipH="1">
                <a:off x="2676" y="3572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74" name="Line 892"/>
              <p:cNvSpPr>
                <a:spLocks noChangeShapeType="1"/>
              </p:cNvSpPr>
              <p:nvPr/>
            </p:nvSpPr>
            <p:spPr bwMode="auto">
              <a:xfrm>
                <a:off x="4058" y="35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75" name="Rectangle 893"/>
              <p:cNvSpPr>
                <a:spLocks noChangeArrowheads="1"/>
              </p:cNvSpPr>
              <p:nvPr/>
            </p:nvSpPr>
            <p:spPr bwMode="auto">
              <a:xfrm>
                <a:off x="2541" y="3512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80</a:t>
                </a:r>
                <a:endParaRPr lang="en-US"/>
              </a:p>
            </p:txBody>
          </p:sp>
          <p:sp>
            <p:nvSpPr>
              <p:cNvPr id="25876" name="Line 894"/>
              <p:cNvSpPr>
                <a:spLocks noChangeShapeType="1"/>
              </p:cNvSpPr>
              <p:nvPr/>
            </p:nvSpPr>
            <p:spPr bwMode="auto">
              <a:xfrm flipH="1">
                <a:off x="2676" y="3437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77" name="Line 895"/>
              <p:cNvSpPr>
                <a:spLocks noChangeShapeType="1"/>
              </p:cNvSpPr>
              <p:nvPr/>
            </p:nvSpPr>
            <p:spPr bwMode="auto">
              <a:xfrm>
                <a:off x="4058" y="34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78" name="Rectangle 896"/>
              <p:cNvSpPr>
                <a:spLocks noChangeArrowheads="1"/>
              </p:cNvSpPr>
              <p:nvPr/>
            </p:nvSpPr>
            <p:spPr bwMode="auto">
              <a:xfrm>
                <a:off x="2489" y="3377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120</a:t>
                </a:r>
                <a:endParaRPr lang="en-US"/>
              </a:p>
            </p:txBody>
          </p:sp>
          <p:sp>
            <p:nvSpPr>
              <p:cNvPr id="25879" name="Line 897"/>
              <p:cNvSpPr>
                <a:spLocks noChangeShapeType="1"/>
              </p:cNvSpPr>
              <p:nvPr/>
            </p:nvSpPr>
            <p:spPr bwMode="auto">
              <a:xfrm flipH="1">
                <a:off x="2676" y="3303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80" name="Line 898"/>
              <p:cNvSpPr>
                <a:spLocks noChangeShapeType="1"/>
              </p:cNvSpPr>
              <p:nvPr/>
            </p:nvSpPr>
            <p:spPr bwMode="auto">
              <a:xfrm>
                <a:off x="4058" y="330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81" name="Rectangle 899"/>
              <p:cNvSpPr>
                <a:spLocks noChangeArrowheads="1"/>
              </p:cNvSpPr>
              <p:nvPr/>
            </p:nvSpPr>
            <p:spPr bwMode="auto">
              <a:xfrm>
                <a:off x="2489" y="3243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160</a:t>
                </a:r>
                <a:endParaRPr lang="en-US"/>
              </a:p>
            </p:txBody>
          </p:sp>
          <p:sp>
            <p:nvSpPr>
              <p:cNvPr id="25882" name="Line 900"/>
              <p:cNvSpPr>
                <a:spLocks noChangeShapeType="1"/>
              </p:cNvSpPr>
              <p:nvPr/>
            </p:nvSpPr>
            <p:spPr bwMode="auto">
              <a:xfrm flipH="1">
                <a:off x="2690" y="3303"/>
                <a:ext cx="13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83" name="Line 901"/>
              <p:cNvSpPr>
                <a:spLocks noChangeShapeType="1"/>
              </p:cNvSpPr>
              <p:nvPr/>
            </p:nvSpPr>
            <p:spPr bwMode="auto">
              <a:xfrm flipH="1">
                <a:off x="2690" y="3841"/>
                <a:ext cx="13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84" name="Line 902"/>
              <p:cNvSpPr>
                <a:spLocks noChangeShapeType="1"/>
              </p:cNvSpPr>
              <p:nvPr/>
            </p:nvSpPr>
            <p:spPr bwMode="auto">
              <a:xfrm flipV="1">
                <a:off x="2690" y="3303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85" name="Line 903"/>
              <p:cNvSpPr>
                <a:spLocks noChangeShapeType="1"/>
              </p:cNvSpPr>
              <p:nvPr/>
            </p:nvSpPr>
            <p:spPr bwMode="auto">
              <a:xfrm flipV="1">
                <a:off x="4058" y="3303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86" name="Freeform 904"/>
              <p:cNvSpPr>
                <a:spLocks/>
              </p:cNvSpPr>
              <p:nvPr/>
            </p:nvSpPr>
            <p:spPr bwMode="auto">
              <a:xfrm>
                <a:off x="2705" y="3377"/>
                <a:ext cx="1330" cy="232"/>
              </a:xfrm>
              <a:custGeom>
                <a:avLst/>
                <a:gdLst>
                  <a:gd name="T0" fmla="*/ 0 w 1330"/>
                  <a:gd name="T1" fmla="*/ 187 h 232"/>
                  <a:gd name="T2" fmla="*/ 30 w 1330"/>
                  <a:gd name="T3" fmla="*/ 187 h 232"/>
                  <a:gd name="T4" fmla="*/ 68 w 1330"/>
                  <a:gd name="T5" fmla="*/ 187 h 232"/>
                  <a:gd name="T6" fmla="*/ 105 w 1330"/>
                  <a:gd name="T7" fmla="*/ 187 h 232"/>
                  <a:gd name="T8" fmla="*/ 135 w 1330"/>
                  <a:gd name="T9" fmla="*/ 195 h 232"/>
                  <a:gd name="T10" fmla="*/ 172 w 1330"/>
                  <a:gd name="T11" fmla="*/ 202 h 232"/>
                  <a:gd name="T12" fmla="*/ 202 w 1330"/>
                  <a:gd name="T13" fmla="*/ 202 h 232"/>
                  <a:gd name="T14" fmla="*/ 239 w 1330"/>
                  <a:gd name="T15" fmla="*/ 195 h 232"/>
                  <a:gd name="T16" fmla="*/ 269 w 1330"/>
                  <a:gd name="T17" fmla="*/ 180 h 232"/>
                  <a:gd name="T18" fmla="*/ 307 w 1330"/>
                  <a:gd name="T19" fmla="*/ 180 h 232"/>
                  <a:gd name="T20" fmla="*/ 344 w 1330"/>
                  <a:gd name="T21" fmla="*/ 187 h 232"/>
                  <a:gd name="T22" fmla="*/ 374 w 1330"/>
                  <a:gd name="T23" fmla="*/ 202 h 232"/>
                  <a:gd name="T24" fmla="*/ 411 w 1330"/>
                  <a:gd name="T25" fmla="*/ 217 h 232"/>
                  <a:gd name="T26" fmla="*/ 441 w 1330"/>
                  <a:gd name="T27" fmla="*/ 210 h 232"/>
                  <a:gd name="T28" fmla="*/ 479 w 1330"/>
                  <a:gd name="T29" fmla="*/ 202 h 232"/>
                  <a:gd name="T30" fmla="*/ 508 w 1330"/>
                  <a:gd name="T31" fmla="*/ 195 h 232"/>
                  <a:gd name="T32" fmla="*/ 546 w 1330"/>
                  <a:gd name="T33" fmla="*/ 195 h 232"/>
                  <a:gd name="T34" fmla="*/ 583 w 1330"/>
                  <a:gd name="T35" fmla="*/ 210 h 232"/>
                  <a:gd name="T36" fmla="*/ 613 w 1330"/>
                  <a:gd name="T37" fmla="*/ 225 h 232"/>
                  <a:gd name="T38" fmla="*/ 650 w 1330"/>
                  <a:gd name="T39" fmla="*/ 232 h 232"/>
                  <a:gd name="T40" fmla="*/ 680 w 1330"/>
                  <a:gd name="T41" fmla="*/ 225 h 232"/>
                  <a:gd name="T42" fmla="*/ 718 w 1330"/>
                  <a:gd name="T43" fmla="*/ 210 h 232"/>
                  <a:gd name="T44" fmla="*/ 748 w 1330"/>
                  <a:gd name="T45" fmla="*/ 210 h 232"/>
                  <a:gd name="T46" fmla="*/ 785 w 1330"/>
                  <a:gd name="T47" fmla="*/ 210 h 232"/>
                  <a:gd name="T48" fmla="*/ 822 w 1330"/>
                  <a:gd name="T49" fmla="*/ 217 h 232"/>
                  <a:gd name="T50" fmla="*/ 852 w 1330"/>
                  <a:gd name="T51" fmla="*/ 217 h 232"/>
                  <a:gd name="T52" fmla="*/ 889 w 1330"/>
                  <a:gd name="T53" fmla="*/ 210 h 232"/>
                  <a:gd name="T54" fmla="*/ 919 w 1330"/>
                  <a:gd name="T55" fmla="*/ 195 h 232"/>
                  <a:gd name="T56" fmla="*/ 957 w 1330"/>
                  <a:gd name="T57" fmla="*/ 180 h 232"/>
                  <a:gd name="T58" fmla="*/ 987 w 1330"/>
                  <a:gd name="T59" fmla="*/ 165 h 232"/>
                  <a:gd name="T60" fmla="*/ 1024 w 1330"/>
                  <a:gd name="T61" fmla="*/ 157 h 232"/>
                  <a:gd name="T62" fmla="*/ 1061 w 1330"/>
                  <a:gd name="T63" fmla="*/ 150 h 232"/>
                  <a:gd name="T64" fmla="*/ 1091 w 1330"/>
                  <a:gd name="T65" fmla="*/ 128 h 232"/>
                  <a:gd name="T66" fmla="*/ 1129 w 1330"/>
                  <a:gd name="T67" fmla="*/ 120 h 232"/>
                  <a:gd name="T68" fmla="*/ 1158 w 1330"/>
                  <a:gd name="T69" fmla="*/ 113 h 232"/>
                  <a:gd name="T70" fmla="*/ 1196 w 1330"/>
                  <a:gd name="T71" fmla="*/ 128 h 232"/>
                  <a:gd name="T72" fmla="*/ 1226 w 1330"/>
                  <a:gd name="T73" fmla="*/ 143 h 232"/>
                  <a:gd name="T74" fmla="*/ 1263 w 1330"/>
                  <a:gd name="T75" fmla="*/ 113 h 232"/>
                  <a:gd name="T76" fmla="*/ 1300 w 1330"/>
                  <a:gd name="T77" fmla="*/ 8 h 232"/>
                  <a:gd name="T78" fmla="*/ 1330 w 1330"/>
                  <a:gd name="T79" fmla="*/ 0 h 2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0"/>
                  <a:gd name="T121" fmla="*/ 0 h 232"/>
                  <a:gd name="T122" fmla="*/ 1330 w 1330"/>
                  <a:gd name="T123" fmla="*/ 232 h 2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0" h="232">
                    <a:moveTo>
                      <a:pt x="0" y="187"/>
                    </a:moveTo>
                    <a:lnTo>
                      <a:pt x="30" y="187"/>
                    </a:lnTo>
                    <a:lnTo>
                      <a:pt x="68" y="187"/>
                    </a:lnTo>
                    <a:lnTo>
                      <a:pt x="105" y="187"/>
                    </a:lnTo>
                    <a:lnTo>
                      <a:pt x="135" y="195"/>
                    </a:lnTo>
                    <a:lnTo>
                      <a:pt x="172" y="202"/>
                    </a:lnTo>
                    <a:lnTo>
                      <a:pt x="202" y="202"/>
                    </a:lnTo>
                    <a:lnTo>
                      <a:pt x="239" y="195"/>
                    </a:lnTo>
                    <a:lnTo>
                      <a:pt x="269" y="180"/>
                    </a:lnTo>
                    <a:lnTo>
                      <a:pt x="307" y="180"/>
                    </a:lnTo>
                    <a:lnTo>
                      <a:pt x="344" y="187"/>
                    </a:lnTo>
                    <a:lnTo>
                      <a:pt x="374" y="202"/>
                    </a:lnTo>
                    <a:lnTo>
                      <a:pt x="411" y="217"/>
                    </a:lnTo>
                    <a:lnTo>
                      <a:pt x="441" y="210"/>
                    </a:lnTo>
                    <a:lnTo>
                      <a:pt x="479" y="202"/>
                    </a:lnTo>
                    <a:lnTo>
                      <a:pt x="508" y="195"/>
                    </a:lnTo>
                    <a:lnTo>
                      <a:pt x="546" y="195"/>
                    </a:lnTo>
                    <a:lnTo>
                      <a:pt x="583" y="210"/>
                    </a:lnTo>
                    <a:lnTo>
                      <a:pt x="613" y="225"/>
                    </a:lnTo>
                    <a:lnTo>
                      <a:pt x="650" y="232"/>
                    </a:lnTo>
                    <a:lnTo>
                      <a:pt x="680" y="225"/>
                    </a:lnTo>
                    <a:lnTo>
                      <a:pt x="718" y="210"/>
                    </a:lnTo>
                    <a:lnTo>
                      <a:pt x="748" y="210"/>
                    </a:lnTo>
                    <a:lnTo>
                      <a:pt x="785" y="210"/>
                    </a:lnTo>
                    <a:lnTo>
                      <a:pt x="822" y="217"/>
                    </a:lnTo>
                    <a:lnTo>
                      <a:pt x="852" y="217"/>
                    </a:lnTo>
                    <a:lnTo>
                      <a:pt x="889" y="210"/>
                    </a:lnTo>
                    <a:lnTo>
                      <a:pt x="919" y="195"/>
                    </a:lnTo>
                    <a:lnTo>
                      <a:pt x="957" y="180"/>
                    </a:lnTo>
                    <a:lnTo>
                      <a:pt x="987" y="165"/>
                    </a:lnTo>
                    <a:lnTo>
                      <a:pt x="1024" y="157"/>
                    </a:lnTo>
                    <a:lnTo>
                      <a:pt x="1061" y="150"/>
                    </a:lnTo>
                    <a:lnTo>
                      <a:pt x="1091" y="128"/>
                    </a:lnTo>
                    <a:lnTo>
                      <a:pt x="1129" y="120"/>
                    </a:lnTo>
                    <a:lnTo>
                      <a:pt x="1158" y="113"/>
                    </a:lnTo>
                    <a:lnTo>
                      <a:pt x="1196" y="128"/>
                    </a:lnTo>
                    <a:lnTo>
                      <a:pt x="1226" y="143"/>
                    </a:lnTo>
                    <a:lnTo>
                      <a:pt x="1263" y="113"/>
                    </a:lnTo>
                    <a:lnTo>
                      <a:pt x="1300" y="8"/>
                    </a:lnTo>
                    <a:lnTo>
                      <a:pt x="133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87" name="Freeform 905"/>
              <p:cNvSpPr>
                <a:spLocks/>
              </p:cNvSpPr>
              <p:nvPr/>
            </p:nvSpPr>
            <p:spPr bwMode="auto">
              <a:xfrm>
                <a:off x="2728" y="3445"/>
                <a:ext cx="1218" cy="232"/>
              </a:xfrm>
              <a:custGeom>
                <a:avLst/>
                <a:gdLst>
                  <a:gd name="T0" fmla="*/ 0 w 1218"/>
                  <a:gd name="T1" fmla="*/ 157 h 232"/>
                  <a:gd name="T2" fmla="*/ 67 w 1218"/>
                  <a:gd name="T3" fmla="*/ 172 h 232"/>
                  <a:gd name="T4" fmla="*/ 127 w 1218"/>
                  <a:gd name="T5" fmla="*/ 149 h 232"/>
                  <a:gd name="T6" fmla="*/ 194 w 1218"/>
                  <a:gd name="T7" fmla="*/ 142 h 232"/>
                  <a:gd name="T8" fmla="*/ 261 w 1218"/>
                  <a:gd name="T9" fmla="*/ 164 h 232"/>
                  <a:gd name="T10" fmla="*/ 321 w 1218"/>
                  <a:gd name="T11" fmla="*/ 157 h 232"/>
                  <a:gd name="T12" fmla="*/ 388 w 1218"/>
                  <a:gd name="T13" fmla="*/ 119 h 232"/>
                  <a:gd name="T14" fmla="*/ 448 w 1218"/>
                  <a:gd name="T15" fmla="*/ 142 h 232"/>
                  <a:gd name="T16" fmla="*/ 515 w 1218"/>
                  <a:gd name="T17" fmla="*/ 179 h 232"/>
                  <a:gd name="T18" fmla="*/ 575 w 1218"/>
                  <a:gd name="T19" fmla="*/ 164 h 232"/>
                  <a:gd name="T20" fmla="*/ 642 w 1218"/>
                  <a:gd name="T21" fmla="*/ 172 h 232"/>
                  <a:gd name="T22" fmla="*/ 710 w 1218"/>
                  <a:gd name="T23" fmla="*/ 232 h 232"/>
                  <a:gd name="T24" fmla="*/ 769 w 1218"/>
                  <a:gd name="T25" fmla="*/ 224 h 232"/>
                  <a:gd name="T26" fmla="*/ 837 w 1218"/>
                  <a:gd name="T27" fmla="*/ 187 h 232"/>
                  <a:gd name="T28" fmla="*/ 896 w 1218"/>
                  <a:gd name="T29" fmla="*/ 179 h 232"/>
                  <a:gd name="T30" fmla="*/ 964 w 1218"/>
                  <a:gd name="T31" fmla="*/ 149 h 232"/>
                  <a:gd name="T32" fmla="*/ 1023 w 1218"/>
                  <a:gd name="T33" fmla="*/ 127 h 232"/>
                  <a:gd name="T34" fmla="*/ 1091 w 1218"/>
                  <a:gd name="T35" fmla="*/ 179 h 232"/>
                  <a:gd name="T36" fmla="*/ 1158 w 1218"/>
                  <a:gd name="T37" fmla="*/ 149 h 232"/>
                  <a:gd name="T38" fmla="*/ 1218 w 1218"/>
                  <a:gd name="T39" fmla="*/ 0 h 2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232"/>
                  <a:gd name="T62" fmla="*/ 1218 w 1218"/>
                  <a:gd name="T63" fmla="*/ 232 h 2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232">
                    <a:moveTo>
                      <a:pt x="0" y="157"/>
                    </a:moveTo>
                    <a:lnTo>
                      <a:pt x="67" y="172"/>
                    </a:lnTo>
                    <a:lnTo>
                      <a:pt x="127" y="149"/>
                    </a:lnTo>
                    <a:lnTo>
                      <a:pt x="194" y="142"/>
                    </a:lnTo>
                    <a:lnTo>
                      <a:pt x="261" y="164"/>
                    </a:lnTo>
                    <a:lnTo>
                      <a:pt x="321" y="157"/>
                    </a:lnTo>
                    <a:lnTo>
                      <a:pt x="388" y="119"/>
                    </a:lnTo>
                    <a:lnTo>
                      <a:pt x="448" y="142"/>
                    </a:lnTo>
                    <a:lnTo>
                      <a:pt x="515" y="179"/>
                    </a:lnTo>
                    <a:lnTo>
                      <a:pt x="575" y="164"/>
                    </a:lnTo>
                    <a:lnTo>
                      <a:pt x="642" y="172"/>
                    </a:lnTo>
                    <a:lnTo>
                      <a:pt x="710" y="232"/>
                    </a:lnTo>
                    <a:lnTo>
                      <a:pt x="769" y="224"/>
                    </a:lnTo>
                    <a:lnTo>
                      <a:pt x="837" y="187"/>
                    </a:lnTo>
                    <a:lnTo>
                      <a:pt x="896" y="179"/>
                    </a:lnTo>
                    <a:lnTo>
                      <a:pt x="964" y="149"/>
                    </a:lnTo>
                    <a:lnTo>
                      <a:pt x="1023" y="127"/>
                    </a:lnTo>
                    <a:lnTo>
                      <a:pt x="1091" y="179"/>
                    </a:lnTo>
                    <a:lnTo>
                      <a:pt x="1158" y="149"/>
                    </a:lnTo>
                    <a:lnTo>
                      <a:pt x="12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88" name="Freeform 906"/>
              <p:cNvSpPr>
                <a:spLocks/>
              </p:cNvSpPr>
              <p:nvPr/>
            </p:nvSpPr>
            <p:spPr bwMode="auto">
              <a:xfrm>
                <a:off x="2728" y="3377"/>
                <a:ext cx="1218" cy="382"/>
              </a:xfrm>
              <a:custGeom>
                <a:avLst/>
                <a:gdLst>
                  <a:gd name="T0" fmla="*/ 0 w 1218"/>
                  <a:gd name="T1" fmla="*/ 307 h 382"/>
                  <a:gd name="T2" fmla="*/ 67 w 1218"/>
                  <a:gd name="T3" fmla="*/ 292 h 382"/>
                  <a:gd name="T4" fmla="*/ 127 w 1218"/>
                  <a:gd name="T5" fmla="*/ 307 h 382"/>
                  <a:gd name="T6" fmla="*/ 194 w 1218"/>
                  <a:gd name="T7" fmla="*/ 322 h 382"/>
                  <a:gd name="T8" fmla="*/ 261 w 1218"/>
                  <a:gd name="T9" fmla="*/ 315 h 382"/>
                  <a:gd name="T10" fmla="*/ 321 w 1218"/>
                  <a:gd name="T11" fmla="*/ 307 h 382"/>
                  <a:gd name="T12" fmla="*/ 388 w 1218"/>
                  <a:gd name="T13" fmla="*/ 322 h 382"/>
                  <a:gd name="T14" fmla="*/ 448 w 1218"/>
                  <a:gd name="T15" fmla="*/ 315 h 382"/>
                  <a:gd name="T16" fmla="*/ 515 w 1218"/>
                  <a:gd name="T17" fmla="*/ 292 h 382"/>
                  <a:gd name="T18" fmla="*/ 575 w 1218"/>
                  <a:gd name="T19" fmla="*/ 285 h 382"/>
                  <a:gd name="T20" fmla="*/ 642 w 1218"/>
                  <a:gd name="T21" fmla="*/ 277 h 382"/>
                  <a:gd name="T22" fmla="*/ 710 w 1218"/>
                  <a:gd name="T23" fmla="*/ 255 h 382"/>
                  <a:gd name="T24" fmla="*/ 769 w 1218"/>
                  <a:gd name="T25" fmla="*/ 247 h 382"/>
                  <a:gd name="T26" fmla="*/ 837 w 1218"/>
                  <a:gd name="T27" fmla="*/ 322 h 382"/>
                  <a:gd name="T28" fmla="*/ 896 w 1218"/>
                  <a:gd name="T29" fmla="*/ 382 h 382"/>
                  <a:gd name="T30" fmla="*/ 964 w 1218"/>
                  <a:gd name="T31" fmla="*/ 247 h 382"/>
                  <a:gd name="T32" fmla="*/ 1023 w 1218"/>
                  <a:gd name="T33" fmla="*/ 165 h 382"/>
                  <a:gd name="T34" fmla="*/ 1091 w 1218"/>
                  <a:gd name="T35" fmla="*/ 285 h 382"/>
                  <a:gd name="T36" fmla="*/ 1158 w 1218"/>
                  <a:gd name="T37" fmla="*/ 322 h 382"/>
                  <a:gd name="T38" fmla="*/ 1218 w 1218"/>
                  <a:gd name="T39" fmla="*/ 0 h 3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382"/>
                  <a:gd name="T62" fmla="*/ 1218 w 1218"/>
                  <a:gd name="T63" fmla="*/ 382 h 38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382">
                    <a:moveTo>
                      <a:pt x="0" y="307"/>
                    </a:moveTo>
                    <a:lnTo>
                      <a:pt x="67" y="292"/>
                    </a:lnTo>
                    <a:lnTo>
                      <a:pt x="127" y="307"/>
                    </a:lnTo>
                    <a:lnTo>
                      <a:pt x="194" y="322"/>
                    </a:lnTo>
                    <a:lnTo>
                      <a:pt x="261" y="315"/>
                    </a:lnTo>
                    <a:lnTo>
                      <a:pt x="321" y="307"/>
                    </a:lnTo>
                    <a:lnTo>
                      <a:pt x="388" y="322"/>
                    </a:lnTo>
                    <a:lnTo>
                      <a:pt x="448" y="315"/>
                    </a:lnTo>
                    <a:lnTo>
                      <a:pt x="515" y="292"/>
                    </a:lnTo>
                    <a:lnTo>
                      <a:pt x="575" y="285"/>
                    </a:lnTo>
                    <a:lnTo>
                      <a:pt x="642" y="277"/>
                    </a:lnTo>
                    <a:lnTo>
                      <a:pt x="710" y="255"/>
                    </a:lnTo>
                    <a:lnTo>
                      <a:pt x="769" y="247"/>
                    </a:lnTo>
                    <a:lnTo>
                      <a:pt x="837" y="322"/>
                    </a:lnTo>
                    <a:lnTo>
                      <a:pt x="896" y="382"/>
                    </a:lnTo>
                    <a:lnTo>
                      <a:pt x="964" y="247"/>
                    </a:lnTo>
                    <a:lnTo>
                      <a:pt x="1023" y="165"/>
                    </a:lnTo>
                    <a:lnTo>
                      <a:pt x="1091" y="285"/>
                    </a:lnTo>
                    <a:lnTo>
                      <a:pt x="1158" y="322"/>
                    </a:lnTo>
                    <a:lnTo>
                      <a:pt x="121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89" name="Line 907"/>
              <p:cNvSpPr>
                <a:spLocks noChangeShapeType="1"/>
              </p:cNvSpPr>
              <p:nvPr/>
            </p:nvSpPr>
            <p:spPr bwMode="auto">
              <a:xfrm>
                <a:off x="3542" y="3527"/>
                <a:ext cx="1" cy="13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0" name="Line 908"/>
              <p:cNvSpPr>
                <a:spLocks noChangeShapeType="1"/>
              </p:cNvSpPr>
              <p:nvPr/>
            </p:nvSpPr>
            <p:spPr bwMode="auto">
              <a:xfrm flipH="1">
                <a:off x="3535" y="352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1" name="Line 909"/>
              <p:cNvSpPr>
                <a:spLocks noChangeShapeType="1"/>
              </p:cNvSpPr>
              <p:nvPr/>
            </p:nvSpPr>
            <p:spPr bwMode="auto">
              <a:xfrm flipH="1">
                <a:off x="3535" y="366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2" name="Line 910"/>
              <p:cNvSpPr>
                <a:spLocks noChangeShapeType="1"/>
              </p:cNvSpPr>
              <p:nvPr/>
            </p:nvSpPr>
            <p:spPr bwMode="auto">
              <a:xfrm>
                <a:off x="3624" y="3534"/>
                <a:ext cx="1" cy="10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3" name="Line 911"/>
              <p:cNvSpPr>
                <a:spLocks noChangeShapeType="1"/>
              </p:cNvSpPr>
              <p:nvPr/>
            </p:nvSpPr>
            <p:spPr bwMode="auto">
              <a:xfrm flipH="1">
                <a:off x="3624" y="353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4" name="Line 912"/>
              <p:cNvSpPr>
                <a:spLocks noChangeShapeType="1"/>
              </p:cNvSpPr>
              <p:nvPr/>
            </p:nvSpPr>
            <p:spPr bwMode="auto">
              <a:xfrm flipH="1">
                <a:off x="3624" y="363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5" name="Line 913"/>
              <p:cNvSpPr>
                <a:spLocks noChangeShapeType="1"/>
              </p:cNvSpPr>
              <p:nvPr/>
            </p:nvSpPr>
            <p:spPr bwMode="auto">
              <a:xfrm>
                <a:off x="3714" y="3534"/>
                <a:ext cx="1" cy="9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6" name="Line 914"/>
              <p:cNvSpPr>
                <a:spLocks noChangeShapeType="1"/>
              </p:cNvSpPr>
              <p:nvPr/>
            </p:nvSpPr>
            <p:spPr bwMode="auto">
              <a:xfrm flipH="1">
                <a:off x="3707" y="353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7" name="Line 915"/>
              <p:cNvSpPr>
                <a:spLocks noChangeShapeType="1"/>
              </p:cNvSpPr>
              <p:nvPr/>
            </p:nvSpPr>
            <p:spPr bwMode="auto">
              <a:xfrm flipH="1">
                <a:off x="3707" y="362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8" name="Line 916"/>
              <p:cNvSpPr>
                <a:spLocks noChangeShapeType="1"/>
              </p:cNvSpPr>
              <p:nvPr/>
            </p:nvSpPr>
            <p:spPr bwMode="auto">
              <a:xfrm>
                <a:off x="3796" y="3542"/>
                <a:ext cx="1" cy="9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9" name="Line 917"/>
              <p:cNvSpPr>
                <a:spLocks noChangeShapeType="1"/>
              </p:cNvSpPr>
              <p:nvPr/>
            </p:nvSpPr>
            <p:spPr bwMode="auto">
              <a:xfrm flipH="1">
                <a:off x="3796" y="354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0" name="Line 918"/>
              <p:cNvSpPr>
                <a:spLocks noChangeShapeType="1"/>
              </p:cNvSpPr>
              <p:nvPr/>
            </p:nvSpPr>
            <p:spPr bwMode="auto">
              <a:xfrm flipH="1">
                <a:off x="3796" y="363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1" name="Line 919"/>
              <p:cNvSpPr>
                <a:spLocks noChangeShapeType="1"/>
              </p:cNvSpPr>
              <p:nvPr/>
            </p:nvSpPr>
            <p:spPr bwMode="auto">
              <a:xfrm>
                <a:off x="3886" y="3452"/>
                <a:ext cx="1" cy="10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2" name="Line 920"/>
              <p:cNvSpPr>
                <a:spLocks noChangeShapeType="1"/>
              </p:cNvSpPr>
              <p:nvPr/>
            </p:nvSpPr>
            <p:spPr bwMode="auto">
              <a:xfrm flipH="1">
                <a:off x="3878" y="345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3" name="Line 921"/>
              <p:cNvSpPr>
                <a:spLocks noChangeShapeType="1"/>
              </p:cNvSpPr>
              <p:nvPr/>
            </p:nvSpPr>
            <p:spPr bwMode="auto">
              <a:xfrm flipH="1">
                <a:off x="3878" y="355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4" name="Freeform 922"/>
              <p:cNvSpPr>
                <a:spLocks/>
              </p:cNvSpPr>
              <p:nvPr/>
            </p:nvSpPr>
            <p:spPr bwMode="auto">
              <a:xfrm>
                <a:off x="3542" y="3505"/>
                <a:ext cx="344" cy="89"/>
              </a:xfrm>
              <a:custGeom>
                <a:avLst/>
                <a:gdLst>
                  <a:gd name="T0" fmla="*/ 0 w 344"/>
                  <a:gd name="T1" fmla="*/ 89 h 89"/>
                  <a:gd name="T2" fmla="*/ 82 w 344"/>
                  <a:gd name="T3" fmla="*/ 82 h 89"/>
                  <a:gd name="T4" fmla="*/ 172 w 344"/>
                  <a:gd name="T5" fmla="*/ 74 h 89"/>
                  <a:gd name="T6" fmla="*/ 254 w 344"/>
                  <a:gd name="T7" fmla="*/ 82 h 89"/>
                  <a:gd name="T8" fmla="*/ 344 w 344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"/>
                  <a:gd name="T16" fmla="*/ 0 h 89"/>
                  <a:gd name="T17" fmla="*/ 344 w 344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" h="89">
                    <a:moveTo>
                      <a:pt x="0" y="89"/>
                    </a:moveTo>
                    <a:lnTo>
                      <a:pt x="82" y="82"/>
                    </a:lnTo>
                    <a:lnTo>
                      <a:pt x="172" y="74"/>
                    </a:lnTo>
                    <a:lnTo>
                      <a:pt x="254" y="82"/>
                    </a:lnTo>
                    <a:lnTo>
                      <a:pt x="344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5" name="Oval 923"/>
              <p:cNvSpPr>
                <a:spLocks noChangeArrowheads="1"/>
              </p:cNvSpPr>
              <p:nvPr/>
            </p:nvSpPr>
            <p:spPr bwMode="auto">
              <a:xfrm>
                <a:off x="3527" y="3579"/>
                <a:ext cx="38" cy="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6" name="Oval 924"/>
              <p:cNvSpPr>
                <a:spLocks noChangeArrowheads="1"/>
              </p:cNvSpPr>
              <p:nvPr/>
            </p:nvSpPr>
            <p:spPr bwMode="auto">
              <a:xfrm>
                <a:off x="3609" y="3572"/>
                <a:ext cx="38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7" name="Oval 925"/>
              <p:cNvSpPr>
                <a:spLocks noChangeArrowheads="1"/>
              </p:cNvSpPr>
              <p:nvPr/>
            </p:nvSpPr>
            <p:spPr bwMode="auto">
              <a:xfrm>
                <a:off x="3699" y="3564"/>
                <a:ext cx="37" cy="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8" name="Oval 926"/>
              <p:cNvSpPr>
                <a:spLocks noChangeArrowheads="1"/>
              </p:cNvSpPr>
              <p:nvPr/>
            </p:nvSpPr>
            <p:spPr bwMode="auto">
              <a:xfrm>
                <a:off x="3781" y="3572"/>
                <a:ext cx="38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9" name="Oval 927"/>
              <p:cNvSpPr>
                <a:spLocks noChangeArrowheads="1"/>
              </p:cNvSpPr>
              <p:nvPr/>
            </p:nvSpPr>
            <p:spPr bwMode="auto">
              <a:xfrm>
                <a:off x="3871" y="3490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0" name="Oval 928"/>
              <p:cNvSpPr>
                <a:spLocks noChangeArrowheads="1"/>
              </p:cNvSpPr>
              <p:nvPr/>
            </p:nvSpPr>
            <p:spPr bwMode="auto">
              <a:xfrm>
                <a:off x="3497" y="3609"/>
                <a:ext cx="60" cy="60"/>
              </a:xfrm>
              <a:prstGeom prst="ellips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1" name="Rectangle 929"/>
              <p:cNvSpPr>
                <a:spLocks noChangeArrowheads="1"/>
              </p:cNvSpPr>
              <p:nvPr/>
            </p:nvSpPr>
            <p:spPr bwMode="auto">
              <a:xfrm rot="-5400000">
                <a:off x="2310" y="3480"/>
                <a:ext cx="149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charset="0"/>
                  </a:rPr>
                  <a:t>net</a:t>
                </a:r>
                <a:endParaRPr lang="en-US" sz="2000"/>
              </a:p>
            </p:txBody>
          </p:sp>
          <p:sp>
            <p:nvSpPr>
              <p:cNvPr id="25912" name="Rectangle 930"/>
              <p:cNvSpPr>
                <a:spLocks noChangeArrowheads="1"/>
              </p:cNvSpPr>
              <p:nvPr/>
            </p:nvSpPr>
            <p:spPr bwMode="auto">
              <a:xfrm>
                <a:off x="3890" y="3988"/>
                <a:ext cx="768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charset="0"/>
                  </a:rPr>
                  <a:t>west longitude</a:t>
                </a:r>
                <a:endParaRPr lang="en-US" sz="2000"/>
              </a:p>
            </p:txBody>
          </p:sp>
          <p:sp>
            <p:nvSpPr>
              <p:cNvPr id="25913" name="Rectangle 931"/>
              <p:cNvSpPr>
                <a:spLocks noChangeArrowheads="1"/>
              </p:cNvSpPr>
              <p:nvPr/>
            </p:nvSpPr>
            <p:spPr bwMode="auto">
              <a:xfrm>
                <a:off x="4491" y="296"/>
                <a:ext cx="1367" cy="53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4" name="Rectangle 932"/>
              <p:cNvSpPr>
                <a:spLocks noChangeArrowheads="1"/>
              </p:cNvSpPr>
              <p:nvPr/>
            </p:nvSpPr>
            <p:spPr bwMode="auto">
              <a:xfrm>
                <a:off x="4491" y="296"/>
                <a:ext cx="1367" cy="539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5" name="Line 933"/>
              <p:cNvSpPr>
                <a:spLocks noChangeShapeType="1"/>
              </p:cNvSpPr>
              <p:nvPr/>
            </p:nvSpPr>
            <p:spPr bwMode="auto">
              <a:xfrm flipH="1">
                <a:off x="4491" y="296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6" name="Line 934"/>
              <p:cNvSpPr>
                <a:spLocks noChangeShapeType="1"/>
              </p:cNvSpPr>
              <p:nvPr/>
            </p:nvSpPr>
            <p:spPr bwMode="auto">
              <a:xfrm flipH="1">
                <a:off x="4491" y="835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7" name="Line 935"/>
              <p:cNvSpPr>
                <a:spLocks noChangeShapeType="1"/>
              </p:cNvSpPr>
              <p:nvPr/>
            </p:nvSpPr>
            <p:spPr bwMode="auto">
              <a:xfrm flipV="1">
                <a:off x="4491" y="296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8" name="Line 936"/>
              <p:cNvSpPr>
                <a:spLocks noChangeShapeType="1"/>
              </p:cNvSpPr>
              <p:nvPr/>
            </p:nvSpPr>
            <p:spPr bwMode="auto">
              <a:xfrm flipV="1">
                <a:off x="5858" y="296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9" name="Line 937"/>
              <p:cNvSpPr>
                <a:spLocks noChangeShapeType="1"/>
              </p:cNvSpPr>
              <p:nvPr/>
            </p:nvSpPr>
            <p:spPr bwMode="auto">
              <a:xfrm flipH="1">
                <a:off x="4491" y="835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0" name="Line 938"/>
              <p:cNvSpPr>
                <a:spLocks noChangeShapeType="1"/>
              </p:cNvSpPr>
              <p:nvPr/>
            </p:nvSpPr>
            <p:spPr bwMode="auto">
              <a:xfrm flipV="1">
                <a:off x="4491" y="296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1" name="Line 939"/>
              <p:cNvSpPr>
                <a:spLocks noChangeShapeType="1"/>
              </p:cNvSpPr>
              <p:nvPr/>
            </p:nvSpPr>
            <p:spPr bwMode="auto">
              <a:xfrm>
                <a:off x="5858" y="83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2" name="Line 940"/>
              <p:cNvSpPr>
                <a:spLocks noChangeShapeType="1"/>
              </p:cNvSpPr>
              <p:nvPr/>
            </p:nvSpPr>
            <p:spPr bwMode="auto">
              <a:xfrm flipV="1">
                <a:off x="5858" y="28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3" name="Rectangle 941"/>
              <p:cNvSpPr>
                <a:spLocks noChangeArrowheads="1"/>
              </p:cNvSpPr>
              <p:nvPr/>
            </p:nvSpPr>
            <p:spPr bwMode="auto">
              <a:xfrm>
                <a:off x="5806" y="872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70</a:t>
                </a:r>
                <a:endParaRPr lang="en-US"/>
              </a:p>
            </p:txBody>
          </p:sp>
          <p:sp>
            <p:nvSpPr>
              <p:cNvPr id="25924" name="Line 942"/>
              <p:cNvSpPr>
                <a:spLocks noChangeShapeType="1"/>
              </p:cNvSpPr>
              <p:nvPr/>
            </p:nvSpPr>
            <p:spPr bwMode="auto">
              <a:xfrm>
                <a:off x="5343" y="83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5" name="Line 943"/>
              <p:cNvSpPr>
                <a:spLocks noChangeShapeType="1"/>
              </p:cNvSpPr>
              <p:nvPr/>
            </p:nvSpPr>
            <p:spPr bwMode="auto">
              <a:xfrm flipV="1">
                <a:off x="5343" y="28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6" name="Rectangle 944"/>
              <p:cNvSpPr>
                <a:spLocks noChangeArrowheads="1"/>
              </p:cNvSpPr>
              <p:nvPr/>
            </p:nvSpPr>
            <p:spPr bwMode="auto">
              <a:xfrm>
                <a:off x="5290" y="872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85</a:t>
                </a:r>
                <a:endParaRPr lang="en-US"/>
              </a:p>
            </p:txBody>
          </p:sp>
          <p:sp>
            <p:nvSpPr>
              <p:cNvPr id="25927" name="Line 945"/>
              <p:cNvSpPr>
                <a:spLocks noChangeShapeType="1"/>
              </p:cNvSpPr>
              <p:nvPr/>
            </p:nvSpPr>
            <p:spPr bwMode="auto">
              <a:xfrm>
                <a:off x="4827" y="83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8" name="Line 946"/>
              <p:cNvSpPr>
                <a:spLocks noChangeShapeType="1"/>
              </p:cNvSpPr>
              <p:nvPr/>
            </p:nvSpPr>
            <p:spPr bwMode="auto">
              <a:xfrm flipV="1">
                <a:off x="4827" y="28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9" name="Rectangle 947"/>
              <p:cNvSpPr>
                <a:spLocks noChangeArrowheads="1"/>
              </p:cNvSpPr>
              <p:nvPr/>
            </p:nvSpPr>
            <p:spPr bwMode="auto">
              <a:xfrm>
                <a:off x="4753" y="872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100</a:t>
                </a:r>
                <a:endParaRPr lang="en-US"/>
              </a:p>
            </p:txBody>
          </p:sp>
          <p:sp>
            <p:nvSpPr>
              <p:cNvPr id="25930" name="Line 948"/>
              <p:cNvSpPr>
                <a:spLocks noChangeShapeType="1"/>
              </p:cNvSpPr>
              <p:nvPr/>
            </p:nvSpPr>
            <p:spPr bwMode="auto">
              <a:xfrm flipH="1">
                <a:off x="4476" y="745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31" name="Line 949"/>
              <p:cNvSpPr>
                <a:spLocks noChangeShapeType="1"/>
              </p:cNvSpPr>
              <p:nvPr/>
            </p:nvSpPr>
            <p:spPr bwMode="auto">
              <a:xfrm>
                <a:off x="5858" y="745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32" name="Rectangle 950"/>
              <p:cNvSpPr>
                <a:spLocks noChangeArrowheads="1"/>
              </p:cNvSpPr>
              <p:nvPr/>
            </p:nvSpPr>
            <p:spPr bwMode="auto">
              <a:xfrm>
                <a:off x="4259" y="685"/>
                <a:ext cx="25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-120</a:t>
                </a:r>
                <a:endParaRPr lang="en-US"/>
              </a:p>
            </p:txBody>
          </p:sp>
          <p:sp>
            <p:nvSpPr>
              <p:cNvPr id="25933" name="Line 951"/>
              <p:cNvSpPr>
                <a:spLocks noChangeShapeType="1"/>
              </p:cNvSpPr>
              <p:nvPr/>
            </p:nvSpPr>
            <p:spPr bwMode="auto">
              <a:xfrm flipH="1">
                <a:off x="4476" y="565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34" name="Line 952"/>
              <p:cNvSpPr>
                <a:spLocks noChangeShapeType="1"/>
              </p:cNvSpPr>
              <p:nvPr/>
            </p:nvSpPr>
            <p:spPr bwMode="auto">
              <a:xfrm>
                <a:off x="5858" y="565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35" name="Rectangle 953"/>
              <p:cNvSpPr>
                <a:spLocks noChangeArrowheads="1"/>
              </p:cNvSpPr>
              <p:nvPr/>
            </p:nvSpPr>
            <p:spPr bwMode="auto">
              <a:xfrm>
                <a:off x="4312" y="505"/>
                <a:ext cx="19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-80</a:t>
                </a:r>
                <a:endParaRPr lang="en-US"/>
              </a:p>
            </p:txBody>
          </p:sp>
          <p:sp>
            <p:nvSpPr>
              <p:cNvPr id="25936" name="Line 954"/>
              <p:cNvSpPr>
                <a:spLocks noChangeShapeType="1"/>
              </p:cNvSpPr>
              <p:nvPr/>
            </p:nvSpPr>
            <p:spPr bwMode="auto">
              <a:xfrm flipH="1">
                <a:off x="4476" y="386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37" name="Line 955"/>
              <p:cNvSpPr>
                <a:spLocks noChangeShapeType="1"/>
              </p:cNvSpPr>
              <p:nvPr/>
            </p:nvSpPr>
            <p:spPr bwMode="auto">
              <a:xfrm>
                <a:off x="5858" y="38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38" name="Rectangle 956"/>
              <p:cNvSpPr>
                <a:spLocks noChangeArrowheads="1"/>
              </p:cNvSpPr>
              <p:nvPr/>
            </p:nvSpPr>
            <p:spPr bwMode="auto">
              <a:xfrm>
                <a:off x="4312" y="326"/>
                <a:ext cx="19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-40</a:t>
                </a:r>
                <a:endParaRPr lang="en-US"/>
              </a:p>
            </p:txBody>
          </p:sp>
          <p:sp>
            <p:nvSpPr>
              <p:cNvPr id="25939" name="Line 957"/>
              <p:cNvSpPr>
                <a:spLocks noChangeShapeType="1"/>
              </p:cNvSpPr>
              <p:nvPr/>
            </p:nvSpPr>
            <p:spPr bwMode="auto">
              <a:xfrm flipH="1">
                <a:off x="4491" y="296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0" name="Line 958"/>
              <p:cNvSpPr>
                <a:spLocks noChangeShapeType="1"/>
              </p:cNvSpPr>
              <p:nvPr/>
            </p:nvSpPr>
            <p:spPr bwMode="auto">
              <a:xfrm flipH="1">
                <a:off x="4491" y="835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1" name="Line 959"/>
              <p:cNvSpPr>
                <a:spLocks noChangeShapeType="1"/>
              </p:cNvSpPr>
              <p:nvPr/>
            </p:nvSpPr>
            <p:spPr bwMode="auto">
              <a:xfrm flipV="1">
                <a:off x="4491" y="296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2" name="Line 960"/>
              <p:cNvSpPr>
                <a:spLocks noChangeShapeType="1"/>
              </p:cNvSpPr>
              <p:nvPr/>
            </p:nvSpPr>
            <p:spPr bwMode="auto">
              <a:xfrm flipV="1">
                <a:off x="5858" y="296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3" name="Freeform 961"/>
              <p:cNvSpPr>
                <a:spLocks/>
              </p:cNvSpPr>
              <p:nvPr/>
            </p:nvSpPr>
            <p:spPr bwMode="auto">
              <a:xfrm>
                <a:off x="4506" y="326"/>
                <a:ext cx="1330" cy="426"/>
              </a:xfrm>
              <a:custGeom>
                <a:avLst/>
                <a:gdLst>
                  <a:gd name="T0" fmla="*/ 0 w 1330"/>
                  <a:gd name="T1" fmla="*/ 426 h 426"/>
                  <a:gd name="T2" fmla="*/ 30 w 1330"/>
                  <a:gd name="T3" fmla="*/ 419 h 426"/>
                  <a:gd name="T4" fmla="*/ 67 w 1330"/>
                  <a:gd name="T5" fmla="*/ 411 h 426"/>
                  <a:gd name="T6" fmla="*/ 105 w 1330"/>
                  <a:gd name="T7" fmla="*/ 411 h 426"/>
                  <a:gd name="T8" fmla="*/ 134 w 1330"/>
                  <a:gd name="T9" fmla="*/ 419 h 426"/>
                  <a:gd name="T10" fmla="*/ 172 w 1330"/>
                  <a:gd name="T11" fmla="*/ 426 h 426"/>
                  <a:gd name="T12" fmla="*/ 202 w 1330"/>
                  <a:gd name="T13" fmla="*/ 419 h 426"/>
                  <a:gd name="T14" fmla="*/ 239 w 1330"/>
                  <a:gd name="T15" fmla="*/ 411 h 426"/>
                  <a:gd name="T16" fmla="*/ 269 w 1330"/>
                  <a:gd name="T17" fmla="*/ 389 h 426"/>
                  <a:gd name="T18" fmla="*/ 306 w 1330"/>
                  <a:gd name="T19" fmla="*/ 389 h 426"/>
                  <a:gd name="T20" fmla="*/ 344 w 1330"/>
                  <a:gd name="T21" fmla="*/ 389 h 426"/>
                  <a:gd name="T22" fmla="*/ 374 w 1330"/>
                  <a:gd name="T23" fmla="*/ 404 h 426"/>
                  <a:gd name="T24" fmla="*/ 411 w 1330"/>
                  <a:gd name="T25" fmla="*/ 419 h 426"/>
                  <a:gd name="T26" fmla="*/ 441 w 1330"/>
                  <a:gd name="T27" fmla="*/ 404 h 426"/>
                  <a:gd name="T28" fmla="*/ 478 w 1330"/>
                  <a:gd name="T29" fmla="*/ 389 h 426"/>
                  <a:gd name="T30" fmla="*/ 508 w 1330"/>
                  <a:gd name="T31" fmla="*/ 374 h 426"/>
                  <a:gd name="T32" fmla="*/ 545 w 1330"/>
                  <a:gd name="T33" fmla="*/ 359 h 426"/>
                  <a:gd name="T34" fmla="*/ 583 w 1330"/>
                  <a:gd name="T35" fmla="*/ 374 h 426"/>
                  <a:gd name="T36" fmla="*/ 613 w 1330"/>
                  <a:gd name="T37" fmla="*/ 381 h 426"/>
                  <a:gd name="T38" fmla="*/ 650 w 1330"/>
                  <a:gd name="T39" fmla="*/ 381 h 426"/>
                  <a:gd name="T40" fmla="*/ 680 w 1330"/>
                  <a:gd name="T41" fmla="*/ 374 h 426"/>
                  <a:gd name="T42" fmla="*/ 717 w 1330"/>
                  <a:gd name="T43" fmla="*/ 344 h 426"/>
                  <a:gd name="T44" fmla="*/ 747 w 1330"/>
                  <a:gd name="T45" fmla="*/ 337 h 426"/>
                  <a:gd name="T46" fmla="*/ 784 w 1330"/>
                  <a:gd name="T47" fmla="*/ 329 h 426"/>
                  <a:gd name="T48" fmla="*/ 822 w 1330"/>
                  <a:gd name="T49" fmla="*/ 337 h 426"/>
                  <a:gd name="T50" fmla="*/ 852 w 1330"/>
                  <a:gd name="T51" fmla="*/ 337 h 426"/>
                  <a:gd name="T52" fmla="*/ 889 w 1330"/>
                  <a:gd name="T53" fmla="*/ 322 h 426"/>
                  <a:gd name="T54" fmla="*/ 919 w 1330"/>
                  <a:gd name="T55" fmla="*/ 299 h 426"/>
                  <a:gd name="T56" fmla="*/ 956 w 1330"/>
                  <a:gd name="T57" fmla="*/ 284 h 426"/>
                  <a:gd name="T58" fmla="*/ 986 w 1330"/>
                  <a:gd name="T59" fmla="*/ 262 h 426"/>
                  <a:gd name="T60" fmla="*/ 1024 w 1330"/>
                  <a:gd name="T61" fmla="*/ 254 h 426"/>
                  <a:gd name="T62" fmla="*/ 1061 w 1330"/>
                  <a:gd name="T63" fmla="*/ 239 h 426"/>
                  <a:gd name="T64" fmla="*/ 1091 w 1330"/>
                  <a:gd name="T65" fmla="*/ 209 h 426"/>
                  <a:gd name="T66" fmla="*/ 1128 w 1330"/>
                  <a:gd name="T67" fmla="*/ 194 h 426"/>
                  <a:gd name="T68" fmla="*/ 1158 w 1330"/>
                  <a:gd name="T69" fmla="*/ 187 h 426"/>
                  <a:gd name="T70" fmla="*/ 1195 w 1330"/>
                  <a:gd name="T71" fmla="*/ 187 h 426"/>
                  <a:gd name="T72" fmla="*/ 1225 w 1330"/>
                  <a:gd name="T73" fmla="*/ 202 h 426"/>
                  <a:gd name="T74" fmla="*/ 1263 w 1330"/>
                  <a:gd name="T75" fmla="*/ 172 h 426"/>
                  <a:gd name="T76" fmla="*/ 1300 w 1330"/>
                  <a:gd name="T77" fmla="*/ 60 h 426"/>
                  <a:gd name="T78" fmla="*/ 1330 w 1330"/>
                  <a:gd name="T79" fmla="*/ 0 h 42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0"/>
                  <a:gd name="T121" fmla="*/ 0 h 426"/>
                  <a:gd name="T122" fmla="*/ 1330 w 1330"/>
                  <a:gd name="T123" fmla="*/ 426 h 42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0" h="426">
                    <a:moveTo>
                      <a:pt x="0" y="426"/>
                    </a:moveTo>
                    <a:lnTo>
                      <a:pt x="30" y="419"/>
                    </a:lnTo>
                    <a:lnTo>
                      <a:pt x="67" y="411"/>
                    </a:lnTo>
                    <a:lnTo>
                      <a:pt x="105" y="411"/>
                    </a:lnTo>
                    <a:lnTo>
                      <a:pt x="134" y="419"/>
                    </a:lnTo>
                    <a:lnTo>
                      <a:pt x="172" y="426"/>
                    </a:lnTo>
                    <a:lnTo>
                      <a:pt x="202" y="419"/>
                    </a:lnTo>
                    <a:lnTo>
                      <a:pt x="239" y="411"/>
                    </a:lnTo>
                    <a:lnTo>
                      <a:pt x="269" y="389"/>
                    </a:lnTo>
                    <a:lnTo>
                      <a:pt x="306" y="389"/>
                    </a:lnTo>
                    <a:lnTo>
                      <a:pt x="344" y="389"/>
                    </a:lnTo>
                    <a:lnTo>
                      <a:pt x="374" y="404"/>
                    </a:lnTo>
                    <a:lnTo>
                      <a:pt x="411" y="419"/>
                    </a:lnTo>
                    <a:lnTo>
                      <a:pt x="441" y="404"/>
                    </a:lnTo>
                    <a:lnTo>
                      <a:pt x="478" y="389"/>
                    </a:lnTo>
                    <a:lnTo>
                      <a:pt x="508" y="374"/>
                    </a:lnTo>
                    <a:lnTo>
                      <a:pt x="545" y="359"/>
                    </a:lnTo>
                    <a:lnTo>
                      <a:pt x="583" y="374"/>
                    </a:lnTo>
                    <a:lnTo>
                      <a:pt x="613" y="381"/>
                    </a:lnTo>
                    <a:lnTo>
                      <a:pt x="650" y="381"/>
                    </a:lnTo>
                    <a:lnTo>
                      <a:pt x="680" y="374"/>
                    </a:lnTo>
                    <a:lnTo>
                      <a:pt x="717" y="344"/>
                    </a:lnTo>
                    <a:lnTo>
                      <a:pt x="747" y="337"/>
                    </a:lnTo>
                    <a:lnTo>
                      <a:pt x="784" y="329"/>
                    </a:lnTo>
                    <a:lnTo>
                      <a:pt x="822" y="337"/>
                    </a:lnTo>
                    <a:lnTo>
                      <a:pt x="852" y="337"/>
                    </a:lnTo>
                    <a:lnTo>
                      <a:pt x="889" y="322"/>
                    </a:lnTo>
                    <a:lnTo>
                      <a:pt x="919" y="299"/>
                    </a:lnTo>
                    <a:lnTo>
                      <a:pt x="956" y="284"/>
                    </a:lnTo>
                    <a:lnTo>
                      <a:pt x="986" y="262"/>
                    </a:lnTo>
                    <a:lnTo>
                      <a:pt x="1024" y="254"/>
                    </a:lnTo>
                    <a:lnTo>
                      <a:pt x="1061" y="239"/>
                    </a:lnTo>
                    <a:lnTo>
                      <a:pt x="1091" y="209"/>
                    </a:lnTo>
                    <a:lnTo>
                      <a:pt x="1128" y="194"/>
                    </a:lnTo>
                    <a:lnTo>
                      <a:pt x="1158" y="187"/>
                    </a:lnTo>
                    <a:lnTo>
                      <a:pt x="1195" y="187"/>
                    </a:lnTo>
                    <a:lnTo>
                      <a:pt x="1225" y="202"/>
                    </a:lnTo>
                    <a:lnTo>
                      <a:pt x="1263" y="172"/>
                    </a:lnTo>
                    <a:lnTo>
                      <a:pt x="1300" y="60"/>
                    </a:lnTo>
                    <a:lnTo>
                      <a:pt x="133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4" name="Freeform 962"/>
              <p:cNvSpPr>
                <a:spLocks/>
              </p:cNvSpPr>
              <p:nvPr/>
            </p:nvSpPr>
            <p:spPr bwMode="auto">
              <a:xfrm>
                <a:off x="4528" y="416"/>
                <a:ext cx="1218" cy="284"/>
              </a:xfrm>
              <a:custGeom>
                <a:avLst/>
                <a:gdLst>
                  <a:gd name="T0" fmla="*/ 0 w 1218"/>
                  <a:gd name="T1" fmla="*/ 276 h 284"/>
                  <a:gd name="T2" fmla="*/ 68 w 1218"/>
                  <a:gd name="T3" fmla="*/ 284 h 284"/>
                  <a:gd name="T4" fmla="*/ 127 w 1218"/>
                  <a:gd name="T5" fmla="*/ 254 h 284"/>
                  <a:gd name="T6" fmla="*/ 195 w 1218"/>
                  <a:gd name="T7" fmla="*/ 239 h 284"/>
                  <a:gd name="T8" fmla="*/ 262 w 1218"/>
                  <a:gd name="T9" fmla="*/ 254 h 284"/>
                  <a:gd name="T10" fmla="*/ 322 w 1218"/>
                  <a:gd name="T11" fmla="*/ 224 h 284"/>
                  <a:gd name="T12" fmla="*/ 389 w 1218"/>
                  <a:gd name="T13" fmla="*/ 187 h 284"/>
                  <a:gd name="T14" fmla="*/ 449 w 1218"/>
                  <a:gd name="T15" fmla="*/ 202 h 284"/>
                  <a:gd name="T16" fmla="*/ 516 w 1218"/>
                  <a:gd name="T17" fmla="*/ 217 h 284"/>
                  <a:gd name="T18" fmla="*/ 576 w 1218"/>
                  <a:gd name="T19" fmla="*/ 187 h 284"/>
                  <a:gd name="T20" fmla="*/ 643 w 1218"/>
                  <a:gd name="T21" fmla="*/ 202 h 284"/>
                  <a:gd name="T22" fmla="*/ 710 w 1218"/>
                  <a:gd name="T23" fmla="*/ 247 h 284"/>
                  <a:gd name="T24" fmla="*/ 770 w 1218"/>
                  <a:gd name="T25" fmla="*/ 232 h 284"/>
                  <a:gd name="T26" fmla="*/ 837 w 1218"/>
                  <a:gd name="T27" fmla="*/ 202 h 284"/>
                  <a:gd name="T28" fmla="*/ 897 w 1218"/>
                  <a:gd name="T29" fmla="*/ 187 h 284"/>
                  <a:gd name="T30" fmla="*/ 964 w 1218"/>
                  <a:gd name="T31" fmla="*/ 142 h 284"/>
                  <a:gd name="T32" fmla="*/ 1024 w 1218"/>
                  <a:gd name="T33" fmla="*/ 127 h 284"/>
                  <a:gd name="T34" fmla="*/ 1091 w 1218"/>
                  <a:gd name="T35" fmla="*/ 194 h 284"/>
                  <a:gd name="T36" fmla="*/ 1158 w 1218"/>
                  <a:gd name="T37" fmla="*/ 157 h 284"/>
                  <a:gd name="T38" fmla="*/ 1218 w 1218"/>
                  <a:gd name="T39" fmla="*/ 0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284"/>
                  <a:gd name="T62" fmla="*/ 1218 w 1218"/>
                  <a:gd name="T63" fmla="*/ 284 h 2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284">
                    <a:moveTo>
                      <a:pt x="0" y="276"/>
                    </a:moveTo>
                    <a:lnTo>
                      <a:pt x="68" y="284"/>
                    </a:lnTo>
                    <a:lnTo>
                      <a:pt x="127" y="254"/>
                    </a:lnTo>
                    <a:lnTo>
                      <a:pt x="195" y="239"/>
                    </a:lnTo>
                    <a:lnTo>
                      <a:pt x="262" y="254"/>
                    </a:lnTo>
                    <a:lnTo>
                      <a:pt x="322" y="224"/>
                    </a:lnTo>
                    <a:lnTo>
                      <a:pt x="389" y="187"/>
                    </a:lnTo>
                    <a:lnTo>
                      <a:pt x="449" y="202"/>
                    </a:lnTo>
                    <a:lnTo>
                      <a:pt x="516" y="217"/>
                    </a:lnTo>
                    <a:lnTo>
                      <a:pt x="576" y="187"/>
                    </a:lnTo>
                    <a:lnTo>
                      <a:pt x="643" y="202"/>
                    </a:lnTo>
                    <a:lnTo>
                      <a:pt x="710" y="247"/>
                    </a:lnTo>
                    <a:lnTo>
                      <a:pt x="770" y="232"/>
                    </a:lnTo>
                    <a:lnTo>
                      <a:pt x="837" y="202"/>
                    </a:lnTo>
                    <a:lnTo>
                      <a:pt x="897" y="187"/>
                    </a:lnTo>
                    <a:lnTo>
                      <a:pt x="964" y="142"/>
                    </a:lnTo>
                    <a:lnTo>
                      <a:pt x="1024" y="127"/>
                    </a:lnTo>
                    <a:lnTo>
                      <a:pt x="1091" y="194"/>
                    </a:lnTo>
                    <a:lnTo>
                      <a:pt x="1158" y="157"/>
                    </a:lnTo>
                    <a:lnTo>
                      <a:pt x="12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5" name="Freeform 963"/>
              <p:cNvSpPr>
                <a:spLocks/>
              </p:cNvSpPr>
              <p:nvPr/>
            </p:nvSpPr>
            <p:spPr bwMode="auto">
              <a:xfrm>
                <a:off x="4491" y="408"/>
                <a:ext cx="1345" cy="374"/>
              </a:xfrm>
              <a:custGeom>
                <a:avLst/>
                <a:gdLst>
                  <a:gd name="T0" fmla="*/ 15 w 1345"/>
                  <a:gd name="T1" fmla="*/ 367 h 374"/>
                  <a:gd name="T2" fmla="*/ 45 w 1345"/>
                  <a:gd name="T3" fmla="*/ 367 h 374"/>
                  <a:gd name="T4" fmla="*/ 82 w 1345"/>
                  <a:gd name="T5" fmla="*/ 359 h 374"/>
                  <a:gd name="T6" fmla="*/ 120 w 1345"/>
                  <a:gd name="T7" fmla="*/ 367 h 374"/>
                  <a:gd name="T8" fmla="*/ 149 w 1345"/>
                  <a:gd name="T9" fmla="*/ 367 h 374"/>
                  <a:gd name="T10" fmla="*/ 187 w 1345"/>
                  <a:gd name="T11" fmla="*/ 359 h 374"/>
                  <a:gd name="T12" fmla="*/ 217 w 1345"/>
                  <a:gd name="T13" fmla="*/ 359 h 374"/>
                  <a:gd name="T14" fmla="*/ 254 w 1345"/>
                  <a:gd name="T15" fmla="*/ 359 h 374"/>
                  <a:gd name="T16" fmla="*/ 284 w 1345"/>
                  <a:gd name="T17" fmla="*/ 352 h 374"/>
                  <a:gd name="T18" fmla="*/ 321 w 1345"/>
                  <a:gd name="T19" fmla="*/ 352 h 374"/>
                  <a:gd name="T20" fmla="*/ 359 w 1345"/>
                  <a:gd name="T21" fmla="*/ 359 h 374"/>
                  <a:gd name="T22" fmla="*/ 389 w 1345"/>
                  <a:gd name="T23" fmla="*/ 359 h 374"/>
                  <a:gd name="T24" fmla="*/ 426 w 1345"/>
                  <a:gd name="T25" fmla="*/ 359 h 374"/>
                  <a:gd name="T26" fmla="*/ 456 w 1345"/>
                  <a:gd name="T27" fmla="*/ 359 h 374"/>
                  <a:gd name="T28" fmla="*/ 493 w 1345"/>
                  <a:gd name="T29" fmla="*/ 359 h 374"/>
                  <a:gd name="T30" fmla="*/ 523 w 1345"/>
                  <a:gd name="T31" fmla="*/ 367 h 374"/>
                  <a:gd name="T32" fmla="*/ 560 w 1345"/>
                  <a:gd name="T33" fmla="*/ 367 h 374"/>
                  <a:gd name="T34" fmla="*/ 598 w 1345"/>
                  <a:gd name="T35" fmla="*/ 367 h 374"/>
                  <a:gd name="T36" fmla="*/ 628 w 1345"/>
                  <a:gd name="T37" fmla="*/ 367 h 374"/>
                  <a:gd name="T38" fmla="*/ 665 w 1345"/>
                  <a:gd name="T39" fmla="*/ 374 h 374"/>
                  <a:gd name="T40" fmla="*/ 695 w 1345"/>
                  <a:gd name="T41" fmla="*/ 374 h 374"/>
                  <a:gd name="T42" fmla="*/ 732 w 1345"/>
                  <a:gd name="T43" fmla="*/ 367 h 374"/>
                  <a:gd name="T44" fmla="*/ 762 w 1345"/>
                  <a:gd name="T45" fmla="*/ 374 h 374"/>
                  <a:gd name="T46" fmla="*/ 799 w 1345"/>
                  <a:gd name="T47" fmla="*/ 367 h 374"/>
                  <a:gd name="T48" fmla="*/ 837 w 1345"/>
                  <a:gd name="T49" fmla="*/ 367 h 374"/>
                  <a:gd name="T50" fmla="*/ 867 w 1345"/>
                  <a:gd name="T51" fmla="*/ 359 h 374"/>
                  <a:gd name="T52" fmla="*/ 904 w 1345"/>
                  <a:gd name="T53" fmla="*/ 352 h 374"/>
                  <a:gd name="T54" fmla="*/ 934 w 1345"/>
                  <a:gd name="T55" fmla="*/ 344 h 374"/>
                  <a:gd name="T56" fmla="*/ 971 w 1345"/>
                  <a:gd name="T57" fmla="*/ 337 h 374"/>
                  <a:gd name="T58" fmla="*/ 1001 w 1345"/>
                  <a:gd name="T59" fmla="*/ 329 h 374"/>
                  <a:gd name="T60" fmla="*/ 1039 w 1345"/>
                  <a:gd name="T61" fmla="*/ 307 h 374"/>
                  <a:gd name="T62" fmla="*/ 1076 w 1345"/>
                  <a:gd name="T63" fmla="*/ 292 h 374"/>
                  <a:gd name="T64" fmla="*/ 1106 w 1345"/>
                  <a:gd name="T65" fmla="*/ 270 h 374"/>
                  <a:gd name="T66" fmla="*/ 1143 w 1345"/>
                  <a:gd name="T67" fmla="*/ 240 h 374"/>
                  <a:gd name="T68" fmla="*/ 1173 w 1345"/>
                  <a:gd name="T69" fmla="*/ 202 h 374"/>
                  <a:gd name="T70" fmla="*/ 1210 w 1345"/>
                  <a:gd name="T71" fmla="*/ 150 h 374"/>
                  <a:gd name="T72" fmla="*/ 1240 w 1345"/>
                  <a:gd name="T73" fmla="*/ 112 h 374"/>
                  <a:gd name="T74" fmla="*/ 1278 w 1345"/>
                  <a:gd name="T75" fmla="*/ 90 h 374"/>
                  <a:gd name="T76" fmla="*/ 1315 w 1345"/>
                  <a:gd name="T77" fmla="*/ 83 h 374"/>
                  <a:gd name="T78" fmla="*/ 1345 w 1345"/>
                  <a:gd name="T79" fmla="*/ 0 h 37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45"/>
                  <a:gd name="T121" fmla="*/ 0 h 374"/>
                  <a:gd name="T122" fmla="*/ 1345 w 1345"/>
                  <a:gd name="T123" fmla="*/ 374 h 37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45" h="374">
                    <a:moveTo>
                      <a:pt x="0" y="374"/>
                    </a:moveTo>
                    <a:lnTo>
                      <a:pt x="15" y="367"/>
                    </a:lnTo>
                    <a:lnTo>
                      <a:pt x="30" y="367"/>
                    </a:lnTo>
                    <a:lnTo>
                      <a:pt x="45" y="367"/>
                    </a:lnTo>
                    <a:lnTo>
                      <a:pt x="67" y="359"/>
                    </a:lnTo>
                    <a:lnTo>
                      <a:pt x="82" y="359"/>
                    </a:lnTo>
                    <a:lnTo>
                      <a:pt x="97" y="367"/>
                    </a:lnTo>
                    <a:lnTo>
                      <a:pt x="120" y="367"/>
                    </a:lnTo>
                    <a:lnTo>
                      <a:pt x="135" y="367"/>
                    </a:lnTo>
                    <a:lnTo>
                      <a:pt x="149" y="367"/>
                    </a:lnTo>
                    <a:lnTo>
                      <a:pt x="164" y="359"/>
                    </a:lnTo>
                    <a:lnTo>
                      <a:pt x="187" y="359"/>
                    </a:lnTo>
                    <a:lnTo>
                      <a:pt x="202" y="359"/>
                    </a:lnTo>
                    <a:lnTo>
                      <a:pt x="217" y="359"/>
                    </a:lnTo>
                    <a:lnTo>
                      <a:pt x="239" y="359"/>
                    </a:lnTo>
                    <a:lnTo>
                      <a:pt x="254" y="359"/>
                    </a:lnTo>
                    <a:lnTo>
                      <a:pt x="269" y="359"/>
                    </a:lnTo>
                    <a:lnTo>
                      <a:pt x="284" y="352"/>
                    </a:lnTo>
                    <a:lnTo>
                      <a:pt x="306" y="352"/>
                    </a:lnTo>
                    <a:lnTo>
                      <a:pt x="321" y="352"/>
                    </a:lnTo>
                    <a:lnTo>
                      <a:pt x="336" y="352"/>
                    </a:lnTo>
                    <a:lnTo>
                      <a:pt x="359" y="359"/>
                    </a:lnTo>
                    <a:lnTo>
                      <a:pt x="374" y="359"/>
                    </a:lnTo>
                    <a:lnTo>
                      <a:pt x="389" y="359"/>
                    </a:lnTo>
                    <a:lnTo>
                      <a:pt x="403" y="359"/>
                    </a:lnTo>
                    <a:lnTo>
                      <a:pt x="426" y="359"/>
                    </a:lnTo>
                    <a:lnTo>
                      <a:pt x="441" y="359"/>
                    </a:lnTo>
                    <a:lnTo>
                      <a:pt x="456" y="359"/>
                    </a:lnTo>
                    <a:lnTo>
                      <a:pt x="478" y="359"/>
                    </a:lnTo>
                    <a:lnTo>
                      <a:pt x="493" y="359"/>
                    </a:lnTo>
                    <a:lnTo>
                      <a:pt x="508" y="359"/>
                    </a:lnTo>
                    <a:lnTo>
                      <a:pt x="523" y="367"/>
                    </a:lnTo>
                    <a:lnTo>
                      <a:pt x="545" y="367"/>
                    </a:lnTo>
                    <a:lnTo>
                      <a:pt x="560" y="367"/>
                    </a:lnTo>
                    <a:lnTo>
                      <a:pt x="575" y="367"/>
                    </a:lnTo>
                    <a:lnTo>
                      <a:pt x="598" y="367"/>
                    </a:lnTo>
                    <a:lnTo>
                      <a:pt x="613" y="367"/>
                    </a:lnTo>
                    <a:lnTo>
                      <a:pt x="628" y="367"/>
                    </a:lnTo>
                    <a:lnTo>
                      <a:pt x="643" y="367"/>
                    </a:lnTo>
                    <a:lnTo>
                      <a:pt x="665" y="374"/>
                    </a:lnTo>
                    <a:lnTo>
                      <a:pt x="680" y="374"/>
                    </a:lnTo>
                    <a:lnTo>
                      <a:pt x="695" y="374"/>
                    </a:lnTo>
                    <a:lnTo>
                      <a:pt x="717" y="367"/>
                    </a:lnTo>
                    <a:lnTo>
                      <a:pt x="732" y="367"/>
                    </a:lnTo>
                    <a:lnTo>
                      <a:pt x="747" y="367"/>
                    </a:lnTo>
                    <a:lnTo>
                      <a:pt x="762" y="374"/>
                    </a:lnTo>
                    <a:lnTo>
                      <a:pt x="785" y="367"/>
                    </a:lnTo>
                    <a:lnTo>
                      <a:pt x="799" y="367"/>
                    </a:lnTo>
                    <a:lnTo>
                      <a:pt x="814" y="367"/>
                    </a:lnTo>
                    <a:lnTo>
                      <a:pt x="837" y="367"/>
                    </a:lnTo>
                    <a:lnTo>
                      <a:pt x="852" y="359"/>
                    </a:lnTo>
                    <a:lnTo>
                      <a:pt x="867" y="359"/>
                    </a:lnTo>
                    <a:lnTo>
                      <a:pt x="882" y="352"/>
                    </a:lnTo>
                    <a:lnTo>
                      <a:pt x="904" y="352"/>
                    </a:lnTo>
                    <a:lnTo>
                      <a:pt x="919" y="352"/>
                    </a:lnTo>
                    <a:lnTo>
                      <a:pt x="934" y="344"/>
                    </a:lnTo>
                    <a:lnTo>
                      <a:pt x="956" y="344"/>
                    </a:lnTo>
                    <a:lnTo>
                      <a:pt x="971" y="337"/>
                    </a:lnTo>
                    <a:lnTo>
                      <a:pt x="986" y="329"/>
                    </a:lnTo>
                    <a:lnTo>
                      <a:pt x="1001" y="329"/>
                    </a:lnTo>
                    <a:lnTo>
                      <a:pt x="1024" y="314"/>
                    </a:lnTo>
                    <a:lnTo>
                      <a:pt x="1039" y="307"/>
                    </a:lnTo>
                    <a:lnTo>
                      <a:pt x="1054" y="299"/>
                    </a:lnTo>
                    <a:lnTo>
                      <a:pt x="1076" y="292"/>
                    </a:lnTo>
                    <a:lnTo>
                      <a:pt x="1091" y="277"/>
                    </a:lnTo>
                    <a:lnTo>
                      <a:pt x="1106" y="270"/>
                    </a:lnTo>
                    <a:lnTo>
                      <a:pt x="1121" y="255"/>
                    </a:lnTo>
                    <a:lnTo>
                      <a:pt x="1143" y="240"/>
                    </a:lnTo>
                    <a:lnTo>
                      <a:pt x="1158" y="217"/>
                    </a:lnTo>
                    <a:lnTo>
                      <a:pt x="1173" y="202"/>
                    </a:lnTo>
                    <a:lnTo>
                      <a:pt x="1195" y="172"/>
                    </a:lnTo>
                    <a:lnTo>
                      <a:pt x="1210" y="150"/>
                    </a:lnTo>
                    <a:lnTo>
                      <a:pt x="1225" y="127"/>
                    </a:lnTo>
                    <a:lnTo>
                      <a:pt x="1240" y="112"/>
                    </a:lnTo>
                    <a:lnTo>
                      <a:pt x="1263" y="90"/>
                    </a:lnTo>
                    <a:lnTo>
                      <a:pt x="1278" y="90"/>
                    </a:lnTo>
                    <a:lnTo>
                      <a:pt x="1293" y="83"/>
                    </a:lnTo>
                    <a:lnTo>
                      <a:pt x="1315" y="83"/>
                    </a:lnTo>
                    <a:lnTo>
                      <a:pt x="1330" y="60"/>
                    </a:lnTo>
                    <a:lnTo>
                      <a:pt x="1345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6" name="Line 964"/>
              <p:cNvSpPr>
                <a:spLocks noChangeShapeType="1"/>
              </p:cNvSpPr>
              <p:nvPr/>
            </p:nvSpPr>
            <p:spPr bwMode="auto">
              <a:xfrm>
                <a:off x="5343" y="603"/>
                <a:ext cx="1" cy="11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7" name="Line 965"/>
              <p:cNvSpPr>
                <a:spLocks noChangeShapeType="1"/>
              </p:cNvSpPr>
              <p:nvPr/>
            </p:nvSpPr>
            <p:spPr bwMode="auto">
              <a:xfrm flipH="1">
                <a:off x="5335" y="60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8" name="Line 966"/>
              <p:cNvSpPr>
                <a:spLocks noChangeShapeType="1"/>
              </p:cNvSpPr>
              <p:nvPr/>
            </p:nvSpPr>
            <p:spPr bwMode="auto">
              <a:xfrm flipH="1">
                <a:off x="5335" y="72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9" name="Line 967"/>
              <p:cNvSpPr>
                <a:spLocks noChangeShapeType="1"/>
              </p:cNvSpPr>
              <p:nvPr/>
            </p:nvSpPr>
            <p:spPr bwMode="auto">
              <a:xfrm>
                <a:off x="5425" y="610"/>
                <a:ext cx="1" cy="9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0" name="Line 968"/>
              <p:cNvSpPr>
                <a:spLocks noChangeShapeType="1"/>
              </p:cNvSpPr>
              <p:nvPr/>
            </p:nvSpPr>
            <p:spPr bwMode="auto">
              <a:xfrm flipH="1">
                <a:off x="5425" y="610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1" name="Line 969"/>
              <p:cNvSpPr>
                <a:spLocks noChangeShapeType="1"/>
              </p:cNvSpPr>
              <p:nvPr/>
            </p:nvSpPr>
            <p:spPr bwMode="auto">
              <a:xfrm flipH="1">
                <a:off x="5425" y="700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2" name="Line 970"/>
              <p:cNvSpPr>
                <a:spLocks noChangeShapeType="1"/>
              </p:cNvSpPr>
              <p:nvPr/>
            </p:nvSpPr>
            <p:spPr bwMode="auto">
              <a:xfrm>
                <a:off x="5515" y="573"/>
                <a:ext cx="1" cy="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3" name="Line 971"/>
              <p:cNvSpPr>
                <a:spLocks noChangeShapeType="1"/>
              </p:cNvSpPr>
              <p:nvPr/>
            </p:nvSpPr>
            <p:spPr bwMode="auto">
              <a:xfrm flipH="1">
                <a:off x="5507" y="57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4" name="Line 972"/>
              <p:cNvSpPr>
                <a:spLocks noChangeShapeType="1"/>
              </p:cNvSpPr>
              <p:nvPr/>
            </p:nvSpPr>
            <p:spPr bwMode="auto">
              <a:xfrm flipH="1">
                <a:off x="5507" y="640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5" name="Line 973"/>
              <p:cNvSpPr>
                <a:spLocks noChangeShapeType="1"/>
              </p:cNvSpPr>
              <p:nvPr/>
            </p:nvSpPr>
            <p:spPr bwMode="auto">
              <a:xfrm>
                <a:off x="5597" y="505"/>
                <a:ext cx="1" cy="9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6" name="Line 974"/>
              <p:cNvSpPr>
                <a:spLocks noChangeShapeType="1"/>
              </p:cNvSpPr>
              <p:nvPr/>
            </p:nvSpPr>
            <p:spPr bwMode="auto">
              <a:xfrm flipH="1">
                <a:off x="5597" y="50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7" name="Line 975"/>
              <p:cNvSpPr>
                <a:spLocks noChangeShapeType="1"/>
              </p:cNvSpPr>
              <p:nvPr/>
            </p:nvSpPr>
            <p:spPr bwMode="auto">
              <a:xfrm flipH="1">
                <a:off x="5597" y="59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8" name="Line 976"/>
              <p:cNvSpPr>
                <a:spLocks noChangeShapeType="1"/>
              </p:cNvSpPr>
              <p:nvPr/>
            </p:nvSpPr>
            <p:spPr bwMode="auto">
              <a:xfrm>
                <a:off x="5686" y="468"/>
                <a:ext cx="1" cy="8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9" name="Line 977"/>
              <p:cNvSpPr>
                <a:spLocks noChangeShapeType="1"/>
              </p:cNvSpPr>
              <p:nvPr/>
            </p:nvSpPr>
            <p:spPr bwMode="auto">
              <a:xfrm flipH="1">
                <a:off x="5679" y="46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0" name="Line 978"/>
              <p:cNvSpPr>
                <a:spLocks noChangeShapeType="1"/>
              </p:cNvSpPr>
              <p:nvPr/>
            </p:nvSpPr>
            <p:spPr bwMode="auto">
              <a:xfrm flipH="1">
                <a:off x="5679" y="550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1" name="Freeform 979"/>
              <p:cNvSpPr>
                <a:spLocks/>
              </p:cNvSpPr>
              <p:nvPr/>
            </p:nvSpPr>
            <p:spPr bwMode="auto">
              <a:xfrm>
                <a:off x="5343" y="505"/>
                <a:ext cx="343" cy="158"/>
              </a:xfrm>
              <a:custGeom>
                <a:avLst/>
                <a:gdLst>
                  <a:gd name="T0" fmla="*/ 0 w 343"/>
                  <a:gd name="T1" fmla="*/ 158 h 158"/>
                  <a:gd name="T2" fmla="*/ 82 w 343"/>
                  <a:gd name="T3" fmla="*/ 150 h 158"/>
                  <a:gd name="T4" fmla="*/ 172 w 343"/>
                  <a:gd name="T5" fmla="*/ 105 h 158"/>
                  <a:gd name="T6" fmla="*/ 254 w 343"/>
                  <a:gd name="T7" fmla="*/ 45 h 158"/>
                  <a:gd name="T8" fmla="*/ 343 w 343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3"/>
                  <a:gd name="T16" fmla="*/ 0 h 158"/>
                  <a:gd name="T17" fmla="*/ 343 w 343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3" h="158">
                    <a:moveTo>
                      <a:pt x="0" y="158"/>
                    </a:moveTo>
                    <a:lnTo>
                      <a:pt x="82" y="150"/>
                    </a:lnTo>
                    <a:lnTo>
                      <a:pt x="172" y="105"/>
                    </a:lnTo>
                    <a:lnTo>
                      <a:pt x="254" y="45"/>
                    </a:lnTo>
                    <a:lnTo>
                      <a:pt x="343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2" name="Oval 980"/>
              <p:cNvSpPr>
                <a:spLocks noChangeArrowheads="1"/>
              </p:cNvSpPr>
              <p:nvPr/>
            </p:nvSpPr>
            <p:spPr bwMode="auto">
              <a:xfrm>
                <a:off x="5328" y="648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3" name="Oval 981"/>
              <p:cNvSpPr>
                <a:spLocks noChangeArrowheads="1"/>
              </p:cNvSpPr>
              <p:nvPr/>
            </p:nvSpPr>
            <p:spPr bwMode="auto">
              <a:xfrm>
                <a:off x="5410" y="640"/>
                <a:ext cx="37" cy="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4" name="Oval 982"/>
              <p:cNvSpPr>
                <a:spLocks noChangeArrowheads="1"/>
              </p:cNvSpPr>
              <p:nvPr/>
            </p:nvSpPr>
            <p:spPr bwMode="auto">
              <a:xfrm>
                <a:off x="5500" y="595"/>
                <a:ext cx="37" cy="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5" name="Oval 983"/>
              <p:cNvSpPr>
                <a:spLocks noChangeArrowheads="1"/>
              </p:cNvSpPr>
              <p:nvPr/>
            </p:nvSpPr>
            <p:spPr bwMode="auto">
              <a:xfrm>
                <a:off x="5582" y="535"/>
                <a:ext cx="37" cy="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6" name="Oval 984"/>
              <p:cNvSpPr>
                <a:spLocks noChangeArrowheads="1"/>
              </p:cNvSpPr>
              <p:nvPr/>
            </p:nvSpPr>
            <p:spPr bwMode="auto">
              <a:xfrm>
                <a:off x="5672" y="491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7" name="Oval 985"/>
              <p:cNvSpPr>
                <a:spLocks noChangeArrowheads="1"/>
              </p:cNvSpPr>
              <p:nvPr/>
            </p:nvSpPr>
            <p:spPr bwMode="auto">
              <a:xfrm>
                <a:off x="5298" y="625"/>
                <a:ext cx="60" cy="60"/>
              </a:xfrm>
              <a:prstGeom prst="ellips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8" name="Rectangle 986"/>
              <p:cNvSpPr>
                <a:spLocks noChangeArrowheads="1"/>
              </p:cNvSpPr>
              <p:nvPr/>
            </p:nvSpPr>
            <p:spPr bwMode="auto">
              <a:xfrm>
                <a:off x="4954" y="124"/>
                <a:ext cx="40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  <a:latin typeface="Helvetica" charset="0"/>
                  </a:rPr>
                  <a:t>IROAM</a:t>
                </a:r>
                <a:endParaRPr lang="en-US" sz="2000" b="1"/>
              </a:p>
            </p:txBody>
          </p:sp>
          <p:sp>
            <p:nvSpPr>
              <p:cNvPr id="25969" name="Rectangle 987"/>
              <p:cNvSpPr>
                <a:spLocks noChangeArrowheads="1"/>
              </p:cNvSpPr>
              <p:nvPr/>
            </p:nvSpPr>
            <p:spPr bwMode="auto">
              <a:xfrm>
                <a:off x="4491" y="1044"/>
                <a:ext cx="1367" cy="5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0" name="Rectangle 988"/>
              <p:cNvSpPr>
                <a:spLocks noChangeArrowheads="1"/>
              </p:cNvSpPr>
              <p:nvPr/>
            </p:nvSpPr>
            <p:spPr bwMode="auto">
              <a:xfrm>
                <a:off x="4491" y="1044"/>
                <a:ext cx="1367" cy="53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1" name="Line 989"/>
              <p:cNvSpPr>
                <a:spLocks noChangeShapeType="1"/>
              </p:cNvSpPr>
              <p:nvPr/>
            </p:nvSpPr>
            <p:spPr bwMode="auto">
              <a:xfrm flipH="1">
                <a:off x="4491" y="1044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2" name="Line 990"/>
              <p:cNvSpPr>
                <a:spLocks noChangeShapeType="1"/>
              </p:cNvSpPr>
              <p:nvPr/>
            </p:nvSpPr>
            <p:spPr bwMode="auto">
              <a:xfrm flipH="1">
                <a:off x="4491" y="1582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3" name="Line 991"/>
              <p:cNvSpPr>
                <a:spLocks noChangeShapeType="1"/>
              </p:cNvSpPr>
              <p:nvPr/>
            </p:nvSpPr>
            <p:spPr bwMode="auto">
              <a:xfrm flipV="1">
                <a:off x="4491" y="1044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4" name="Line 992"/>
              <p:cNvSpPr>
                <a:spLocks noChangeShapeType="1"/>
              </p:cNvSpPr>
              <p:nvPr/>
            </p:nvSpPr>
            <p:spPr bwMode="auto">
              <a:xfrm flipV="1">
                <a:off x="5858" y="1044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5" name="Line 993"/>
              <p:cNvSpPr>
                <a:spLocks noChangeShapeType="1"/>
              </p:cNvSpPr>
              <p:nvPr/>
            </p:nvSpPr>
            <p:spPr bwMode="auto">
              <a:xfrm flipH="1">
                <a:off x="4491" y="1582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6" name="Line 994"/>
              <p:cNvSpPr>
                <a:spLocks noChangeShapeType="1"/>
              </p:cNvSpPr>
              <p:nvPr/>
            </p:nvSpPr>
            <p:spPr bwMode="auto">
              <a:xfrm flipV="1">
                <a:off x="4491" y="1044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7" name="Line 995"/>
              <p:cNvSpPr>
                <a:spLocks noChangeShapeType="1"/>
              </p:cNvSpPr>
              <p:nvPr/>
            </p:nvSpPr>
            <p:spPr bwMode="auto">
              <a:xfrm>
                <a:off x="5858" y="1582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8" name="Line 996"/>
              <p:cNvSpPr>
                <a:spLocks noChangeShapeType="1"/>
              </p:cNvSpPr>
              <p:nvPr/>
            </p:nvSpPr>
            <p:spPr bwMode="auto">
              <a:xfrm flipV="1">
                <a:off x="5858" y="1029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9" name="Rectangle 997"/>
              <p:cNvSpPr>
                <a:spLocks noChangeArrowheads="1"/>
              </p:cNvSpPr>
              <p:nvPr/>
            </p:nvSpPr>
            <p:spPr bwMode="auto">
              <a:xfrm>
                <a:off x="5806" y="1620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70</a:t>
                </a:r>
                <a:endParaRPr lang="en-US"/>
              </a:p>
            </p:txBody>
          </p:sp>
          <p:sp>
            <p:nvSpPr>
              <p:cNvPr id="25980" name="Line 998"/>
              <p:cNvSpPr>
                <a:spLocks noChangeShapeType="1"/>
              </p:cNvSpPr>
              <p:nvPr/>
            </p:nvSpPr>
            <p:spPr bwMode="auto">
              <a:xfrm>
                <a:off x="5343" y="1582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81" name="Line 999"/>
              <p:cNvSpPr>
                <a:spLocks noChangeShapeType="1"/>
              </p:cNvSpPr>
              <p:nvPr/>
            </p:nvSpPr>
            <p:spPr bwMode="auto">
              <a:xfrm flipV="1">
                <a:off x="5343" y="1029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82" name="Rectangle 1000"/>
              <p:cNvSpPr>
                <a:spLocks noChangeArrowheads="1"/>
              </p:cNvSpPr>
              <p:nvPr/>
            </p:nvSpPr>
            <p:spPr bwMode="auto">
              <a:xfrm>
                <a:off x="5290" y="1620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85</a:t>
                </a:r>
                <a:endParaRPr lang="en-US"/>
              </a:p>
            </p:txBody>
          </p:sp>
          <p:sp>
            <p:nvSpPr>
              <p:cNvPr id="25983" name="Line 1001"/>
              <p:cNvSpPr>
                <a:spLocks noChangeShapeType="1"/>
              </p:cNvSpPr>
              <p:nvPr/>
            </p:nvSpPr>
            <p:spPr bwMode="auto">
              <a:xfrm>
                <a:off x="4827" y="1582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84" name="Line 1002"/>
              <p:cNvSpPr>
                <a:spLocks noChangeShapeType="1"/>
              </p:cNvSpPr>
              <p:nvPr/>
            </p:nvSpPr>
            <p:spPr bwMode="auto">
              <a:xfrm flipV="1">
                <a:off x="4827" y="1029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85" name="Rectangle 1003"/>
              <p:cNvSpPr>
                <a:spLocks noChangeArrowheads="1"/>
              </p:cNvSpPr>
              <p:nvPr/>
            </p:nvSpPr>
            <p:spPr bwMode="auto">
              <a:xfrm>
                <a:off x="4753" y="1620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100</a:t>
                </a:r>
                <a:endParaRPr lang="en-US"/>
              </a:p>
            </p:txBody>
          </p:sp>
          <p:sp>
            <p:nvSpPr>
              <p:cNvPr id="25986" name="Line 1004"/>
              <p:cNvSpPr>
                <a:spLocks noChangeShapeType="1"/>
              </p:cNvSpPr>
              <p:nvPr/>
            </p:nvSpPr>
            <p:spPr bwMode="auto">
              <a:xfrm flipH="1">
                <a:off x="4476" y="1582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87" name="Line 1005"/>
              <p:cNvSpPr>
                <a:spLocks noChangeShapeType="1"/>
              </p:cNvSpPr>
              <p:nvPr/>
            </p:nvSpPr>
            <p:spPr bwMode="auto">
              <a:xfrm>
                <a:off x="5858" y="158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88" name="Rectangle 1006"/>
              <p:cNvSpPr>
                <a:spLocks noChangeArrowheads="1"/>
              </p:cNvSpPr>
              <p:nvPr/>
            </p:nvSpPr>
            <p:spPr bwMode="auto">
              <a:xfrm>
                <a:off x="4312" y="1523"/>
                <a:ext cx="19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-40</a:t>
                </a:r>
                <a:endParaRPr lang="en-US"/>
              </a:p>
            </p:txBody>
          </p:sp>
          <p:sp>
            <p:nvSpPr>
              <p:cNvPr id="25989" name="Line 1007"/>
              <p:cNvSpPr>
                <a:spLocks noChangeShapeType="1"/>
              </p:cNvSpPr>
              <p:nvPr/>
            </p:nvSpPr>
            <p:spPr bwMode="auto">
              <a:xfrm flipH="1">
                <a:off x="4476" y="1463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90" name="Line 1008"/>
              <p:cNvSpPr>
                <a:spLocks noChangeShapeType="1"/>
              </p:cNvSpPr>
              <p:nvPr/>
            </p:nvSpPr>
            <p:spPr bwMode="auto">
              <a:xfrm>
                <a:off x="5858" y="146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91" name="Rectangle 1009"/>
              <p:cNvSpPr>
                <a:spLocks noChangeArrowheads="1"/>
              </p:cNvSpPr>
              <p:nvPr/>
            </p:nvSpPr>
            <p:spPr bwMode="auto">
              <a:xfrm>
                <a:off x="4312" y="1403"/>
                <a:ext cx="19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-30</a:t>
                </a:r>
                <a:endParaRPr lang="en-US"/>
              </a:p>
            </p:txBody>
          </p:sp>
          <p:sp>
            <p:nvSpPr>
              <p:cNvPr id="25992" name="Line 1010"/>
              <p:cNvSpPr>
                <a:spLocks noChangeShapeType="1"/>
              </p:cNvSpPr>
              <p:nvPr/>
            </p:nvSpPr>
            <p:spPr bwMode="auto">
              <a:xfrm flipH="1">
                <a:off x="4476" y="1343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93" name="Line 1011"/>
              <p:cNvSpPr>
                <a:spLocks noChangeShapeType="1"/>
              </p:cNvSpPr>
              <p:nvPr/>
            </p:nvSpPr>
            <p:spPr bwMode="auto">
              <a:xfrm>
                <a:off x="5858" y="134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94" name="Rectangle 1012"/>
              <p:cNvSpPr>
                <a:spLocks noChangeArrowheads="1"/>
              </p:cNvSpPr>
              <p:nvPr/>
            </p:nvSpPr>
            <p:spPr bwMode="auto">
              <a:xfrm>
                <a:off x="4312" y="1283"/>
                <a:ext cx="19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-20</a:t>
                </a:r>
                <a:endParaRPr lang="en-US"/>
              </a:p>
            </p:txBody>
          </p:sp>
          <p:sp>
            <p:nvSpPr>
              <p:cNvPr id="25995" name="Line 1013"/>
              <p:cNvSpPr>
                <a:spLocks noChangeShapeType="1"/>
              </p:cNvSpPr>
              <p:nvPr/>
            </p:nvSpPr>
            <p:spPr bwMode="auto">
              <a:xfrm flipH="1">
                <a:off x="4476" y="1223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96" name="Line 1014"/>
              <p:cNvSpPr>
                <a:spLocks noChangeShapeType="1"/>
              </p:cNvSpPr>
              <p:nvPr/>
            </p:nvSpPr>
            <p:spPr bwMode="auto">
              <a:xfrm>
                <a:off x="5858" y="122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97" name="Rectangle 1015"/>
              <p:cNvSpPr>
                <a:spLocks noChangeArrowheads="1"/>
              </p:cNvSpPr>
              <p:nvPr/>
            </p:nvSpPr>
            <p:spPr bwMode="auto">
              <a:xfrm>
                <a:off x="4312" y="1164"/>
                <a:ext cx="19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-10</a:t>
                </a:r>
                <a:endParaRPr lang="en-US"/>
              </a:p>
            </p:txBody>
          </p:sp>
          <p:sp>
            <p:nvSpPr>
              <p:cNvPr id="25998" name="Line 1016"/>
              <p:cNvSpPr>
                <a:spLocks noChangeShapeType="1"/>
              </p:cNvSpPr>
              <p:nvPr/>
            </p:nvSpPr>
            <p:spPr bwMode="auto">
              <a:xfrm flipH="1">
                <a:off x="4476" y="1104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99" name="Line 1017"/>
              <p:cNvSpPr>
                <a:spLocks noChangeShapeType="1"/>
              </p:cNvSpPr>
              <p:nvPr/>
            </p:nvSpPr>
            <p:spPr bwMode="auto">
              <a:xfrm>
                <a:off x="5858" y="110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0" name="Rectangle 1018"/>
              <p:cNvSpPr>
                <a:spLocks noChangeArrowheads="1"/>
              </p:cNvSpPr>
              <p:nvPr/>
            </p:nvSpPr>
            <p:spPr bwMode="auto">
              <a:xfrm>
                <a:off x="4394" y="1044"/>
                <a:ext cx="105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/>
              </a:p>
            </p:txBody>
          </p:sp>
          <p:sp>
            <p:nvSpPr>
              <p:cNvPr id="26001" name="Line 1019"/>
              <p:cNvSpPr>
                <a:spLocks noChangeShapeType="1"/>
              </p:cNvSpPr>
              <p:nvPr/>
            </p:nvSpPr>
            <p:spPr bwMode="auto">
              <a:xfrm flipH="1">
                <a:off x="4491" y="1044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2" name="Line 1020"/>
              <p:cNvSpPr>
                <a:spLocks noChangeShapeType="1"/>
              </p:cNvSpPr>
              <p:nvPr/>
            </p:nvSpPr>
            <p:spPr bwMode="auto">
              <a:xfrm flipH="1">
                <a:off x="4491" y="1582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3" name="Line 1021"/>
              <p:cNvSpPr>
                <a:spLocks noChangeShapeType="1"/>
              </p:cNvSpPr>
              <p:nvPr/>
            </p:nvSpPr>
            <p:spPr bwMode="auto">
              <a:xfrm flipV="1">
                <a:off x="4491" y="1044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4" name="Line 1022"/>
              <p:cNvSpPr>
                <a:spLocks noChangeShapeType="1"/>
              </p:cNvSpPr>
              <p:nvPr/>
            </p:nvSpPr>
            <p:spPr bwMode="auto">
              <a:xfrm flipV="1">
                <a:off x="5858" y="1044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5" name="Freeform 1023"/>
              <p:cNvSpPr>
                <a:spLocks/>
              </p:cNvSpPr>
              <p:nvPr/>
            </p:nvSpPr>
            <p:spPr bwMode="auto">
              <a:xfrm>
                <a:off x="4506" y="1051"/>
                <a:ext cx="1330" cy="217"/>
              </a:xfrm>
              <a:custGeom>
                <a:avLst/>
                <a:gdLst>
                  <a:gd name="T0" fmla="*/ 0 w 1330"/>
                  <a:gd name="T1" fmla="*/ 180 h 217"/>
                  <a:gd name="T2" fmla="*/ 30 w 1330"/>
                  <a:gd name="T3" fmla="*/ 180 h 217"/>
                  <a:gd name="T4" fmla="*/ 67 w 1330"/>
                  <a:gd name="T5" fmla="*/ 180 h 217"/>
                  <a:gd name="T6" fmla="*/ 105 w 1330"/>
                  <a:gd name="T7" fmla="*/ 180 h 217"/>
                  <a:gd name="T8" fmla="*/ 134 w 1330"/>
                  <a:gd name="T9" fmla="*/ 195 h 217"/>
                  <a:gd name="T10" fmla="*/ 172 w 1330"/>
                  <a:gd name="T11" fmla="*/ 195 h 217"/>
                  <a:gd name="T12" fmla="*/ 202 w 1330"/>
                  <a:gd name="T13" fmla="*/ 195 h 217"/>
                  <a:gd name="T14" fmla="*/ 239 w 1330"/>
                  <a:gd name="T15" fmla="*/ 195 h 217"/>
                  <a:gd name="T16" fmla="*/ 269 w 1330"/>
                  <a:gd name="T17" fmla="*/ 187 h 217"/>
                  <a:gd name="T18" fmla="*/ 306 w 1330"/>
                  <a:gd name="T19" fmla="*/ 195 h 217"/>
                  <a:gd name="T20" fmla="*/ 344 w 1330"/>
                  <a:gd name="T21" fmla="*/ 202 h 217"/>
                  <a:gd name="T22" fmla="*/ 374 w 1330"/>
                  <a:gd name="T23" fmla="*/ 210 h 217"/>
                  <a:gd name="T24" fmla="*/ 411 w 1330"/>
                  <a:gd name="T25" fmla="*/ 217 h 217"/>
                  <a:gd name="T26" fmla="*/ 441 w 1330"/>
                  <a:gd name="T27" fmla="*/ 210 h 217"/>
                  <a:gd name="T28" fmla="*/ 478 w 1330"/>
                  <a:gd name="T29" fmla="*/ 202 h 217"/>
                  <a:gd name="T30" fmla="*/ 508 w 1330"/>
                  <a:gd name="T31" fmla="*/ 195 h 217"/>
                  <a:gd name="T32" fmla="*/ 545 w 1330"/>
                  <a:gd name="T33" fmla="*/ 202 h 217"/>
                  <a:gd name="T34" fmla="*/ 583 w 1330"/>
                  <a:gd name="T35" fmla="*/ 202 h 217"/>
                  <a:gd name="T36" fmla="*/ 613 w 1330"/>
                  <a:gd name="T37" fmla="*/ 210 h 217"/>
                  <a:gd name="T38" fmla="*/ 650 w 1330"/>
                  <a:gd name="T39" fmla="*/ 210 h 217"/>
                  <a:gd name="T40" fmla="*/ 680 w 1330"/>
                  <a:gd name="T41" fmla="*/ 210 h 217"/>
                  <a:gd name="T42" fmla="*/ 717 w 1330"/>
                  <a:gd name="T43" fmla="*/ 195 h 217"/>
                  <a:gd name="T44" fmla="*/ 747 w 1330"/>
                  <a:gd name="T45" fmla="*/ 195 h 217"/>
                  <a:gd name="T46" fmla="*/ 784 w 1330"/>
                  <a:gd name="T47" fmla="*/ 187 h 217"/>
                  <a:gd name="T48" fmla="*/ 822 w 1330"/>
                  <a:gd name="T49" fmla="*/ 187 h 217"/>
                  <a:gd name="T50" fmla="*/ 852 w 1330"/>
                  <a:gd name="T51" fmla="*/ 180 h 217"/>
                  <a:gd name="T52" fmla="*/ 889 w 1330"/>
                  <a:gd name="T53" fmla="*/ 172 h 217"/>
                  <a:gd name="T54" fmla="*/ 919 w 1330"/>
                  <a:gd name="T55" fmla="*/ 158 h 217"/>
                  <a:gd name="T56" fmla="*/ 956 w 1330"/>
                  <a:gd name="T57" fmla="*/ 150 h 217"/>
                  <a:gd name="T58" fmla="*/ 986 w 1330"/>
                  <a:gd name="T59" fmla="*/ 143 h 217"/>
                  <a:gd name="T60" fmla="*/ 1024 w 1330"/>
                  <a:gd name="T61" fmla="*/ 128 h 217"/>
                  <a:gd name="T62" fmla="*/ 1061 w 1330"/>
                  <a:gd name="T63" fmla="*/ 128 h 217"/>
                  <a:gd name="T64" fmla="*/ 1091 w 1330"/>
                  <a:gd name="T65" fmla="*/ 113 h 217"/>
                  <a:gd name="T66" fmla="*/ 1128 w 1330"/>
                  <a:gd name="T67" fmla="*/ 120 h 217"/>
                  <a:gd name="T68" fmla="*/ 1158 w 1330"/>
                  <a:gd name="T69" fmla="*/ 128 h 217"/>
                  <a:gd name="T70" fmla="*/ 1195 w 1330"/>
                  <a:gd name="T71" fmla="*/ 158 h 217"/>
                  <a:gd name="T72" fmla="*/ 1225 w 1330"/>
                  <a:gd name="T73" fmla="*/ 158 h 217"/>
                  <a:gd name="T74" fmla="*/ 1263 w 1330"/>
                  <a:gd name="T75" fmla="*/ 135 h 217"/>
                  <a:gd name="T76" fmla="*/ 1300 w 1330"/>
                  <a:gd name="T77" fmla="*/ 45 h 217"/>
                  <a:gd name="T78" fmla="*/ 1330 w 1330"/>
                  <a:gd name="T79" fmla="*/ 0 h 2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0"/>
                  <a:gd name="T121" fmla="*/ 0 h 217"/>
                  <a:gd name="T122" fmla="*/ 1330 w 1330"/>
                  <a:gd name="T123" fmla="*/ 217 h 21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0" h="217">
                    <a:moveTo>
                      <a:pt x="0" y="180"/>
                    </a:moveTo>
                    <a:lnTo>
                      <a:pt x="30" y="180"/>
                    </a:lnTo>
                    <a:lnTo>
                      <a:pt x="67" y="180"/>
                    </a:lnTo>
                    <a:lnTo>
                      <a:pt x="105" y="180"/>
                    </a:lnTo>
                    <a:lnTo>
                      <a:pt x="134" y="195"/>
                    </a:lnTo>
                    <a:lnTo>
                      <a:pt x="172" y="195"/>
                    </a:lnTo>
                    <a:lnTo>
                      <a:pt x="202" y="195"/>
                    </a:lnTo>
                    <a:lnTo>
                      <a:pt x="239" y="195"/>
                    </a:lnTo>
                    <a:lnTo>
                      <a:pt x="269" y="187"/>
                    </a:lnTo>
                    <a:lnTo>
                      <a:pt x="306" y="195"/>
                    </a:lnTo>
                    <a:lnTo>
                      <a:pt x="344" y="202"/>
                    </a:lnTo>
                    <a:lnTo>
                      <a:pt x="374" y="210"/>
                    </a:lnTo>
                    <a:lnTo>
                      <a:pt x="411" y="217"/>
                    </a:lnTo>
                    <a:lnTo>
                      <a:pt x="441" y="210"/>
                    </a:lnTo>
                    <a:lnTo>
                      <a:pt x="478" y="202"/>
                    </a:lnTo>
                    <a:lnTo>
                      <a:pt x="508" y="195"/>
                    </a:lnTo>
                    <a:lnTo>
                      <a:pt x="545" y="202"/>
                    </a:lnTo>
                    <a:lnTo>
                      <a:pt x="583" y="202"/>
                    </a:lnTo>
                    <a:lnTo>
                      <a:pt x="613" y="210"/>
                    </a:lnTo>
                    <a:lnTo>
                      <a:pt x="650" y="210"/>
                    </a:lnTo>
                    <a:lnTo>
                      <a:pt x="680" y="210"/>
                    </a:lnTo>
                    <a:lnTo>
                      <a:pt x="717" y="195"/>
                    </a:lnTo>
                    <a:lnTo>
                      <a:pt x="747" y="195"/>
                    </a:lnTo>
                    <a:lnTo>
                      <a:pt x="784" y="187"/>
                    </a:lnTo>
                    <a:lnTo>
                      <a:pt x="822" y="187"/>
                    </a:lnTo>
                    <a:lnTo>
                      <a:pt x="852" y="180"/>
                    </a:lnTo>
                    <a:lnTo>
                      <a:pt x="889" y="172"/>
                    </a:lnTo>
                    <a:lnTo>
                      <a:pt x="919" y="158"/>
                    </a:lnTo>
                    <a:lnTo>
                      <a:pt x="956" y="150"/>
                    </a:lnTo>
                    <a:lnTo>
                      <a:pt x="986" y="143"/>
                    </a:lnTo>
                    <a:lnTo>
                      <a:pt x="1024" y="128"/>
                    </a:lnTo>
                    <a:lnTo>
                      <a:pt x="1061" y="128"/>
                    </a:lnTo>
                    <a:lnTo>
                      <a:pt x="1091" y="113"/>
                    </a:lnTo>
                    <a:lnTo>
                      <a:pt x="1128" y="120"/>
                    </a:lnTo>
                    <a:lnTo>
                      <a:pt x="1158" y="128"/>
                    </a:lnTo>
                    <a:lnTo>
                      <a:pt x="1195" y="158"/>
                    </a:lnTo>
                    <a:lnTo>
                      <a:pt x="1225" y="158"/>
                    </a:lnTo>
                    <a:lnTo>
                      <a:pt x="1263" y="135"/>
                    </a:lnTo>
                    <a:lnTo>
                      <a:pt x="1300" y="45"/>
                    </a:lnTo>
                    <a:lnTo>
                      <a:pt x="133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6" name="Freeform 1024"/>
              <p:cNvSpPr>
                <a:spLocks/>
              </p:cNvSpPr>
              <p:nvPr/>
            </p:nvSpPr>
            <p:spPr bwMode="auto">
              <a:xfrm>
                <a:off x="4528" y="1074"/>
                <a:ext cx="1218" cy="254"/>
              </a:xfrm>
              <a:custGeom>
                <a:avLst/>
                <a:gdLst>
                  <a:gd name="T0" fmla="*/ 0 w 1218"/>
                  <a:gd name="T1" fmla="*/ 164 h 254"/>
                  <a:gd name="T2" fmla="*/ 68 w 1218"/>
                  <a:gd name="T3" fmla="*/ 202 h 254"/>
                  <a:gd name="T4" fmla="*/ 127 w 1218"/>
                  <a:gd name="T5" fmla="*/ 179 h 254"/>
                  <a:gd name="T6" fmla="*/ 195 w 1218"/>
                  <a:gd name="T7" fmla="*/ 164 h 254"/>
                  <a:gd name="T8" fmla="*/ 262 w 1218"/>
                  <a:gd name="T9" fmla="*/ 224 h 254"/>
                  <a:gd name="T10" fmla="*/ 322 w 1218"/>
                  <a:gd name="T11" fmla="*/ 232 h 254"/>
                  <a:gd name="T12" fmla="*/ 389 w 1218"/>
                  <a:gd name="T13" fmla="*/ 179 h 254"/>
                  <a:gd name="T14" fmla="*/ 449 w 1218"/>
                  <a:gd name="T15" fmla="*/ 194 h 254"/>
                  <a:gd name="T16" fmla="*/ 516 w 1218"/>
                  <a:gd name="T17" fmla="*/ 254 h 254"/>
                  <a:gd name="T18" fmla="*/ 576 w 1218"/>
                  <a:gd name="T19" fmla="*/ 217 h 254"/>
                  <a:gd name="T20" fmla="*/ 643 w 1218"/>
                  <a:gd name="T21" fmla="*/ 187 h 254"/>
                  <a:gd name="T22" fmla="*/ 710 w 1218"/>
                  <a:gd name="T23" fmla="*/ 247 h 254"/>
                  <a:gd name="T24" fmla="*/ 770 w 1218"/>
                  <a:gd name="T25" fmla="*/ 232 h 254"/>
                  <a:gd name="T26" fmla="*/ 837 w 1218"/>
                  <a:gd name="T27" fmla="*/ 157 h 254"/>
                  <a:gd name="T28" fmla="*/ 897 w 1218"/>
                  <a:gd name="T29" fmla="*/ 149 h 254"/>
                  <a:gd name="T30" fmla="*/ 964 w 1218"/>
                  <a:gd name="T31" fmla="*/ 142 h 254"/>
                  <a:gd name="T32" fmla="*/ 1024 w 1218"/>
                  <a:gd name="T33" fmla="*/ 90 h 254"/>
                  <a:gd name="T34" fmla="*/ 1091 w 1218"/>
                  <a:gd name="T35" fmla="*/ 90 h 254"/>
                  <a:gd name="T36" fmla="*/ 1158 w 1218"/>
                  <a:gd name="T37" fmla="*/ 67 h 254"/>
                  <a:gd name="T38" fmla="*/ 1218 w 1218"/>
                  <a:gd name="T39" fmla="*/ 0 h 2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254"/>
                  <a:gd name="T62" fmla="*/ 1218 w 1218"/>
                  <a:gd name="T63" fmla="*/ 254 h 2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254">
                    <a:moveTo>
                      <a:pt x="0" y="164"/>
                    </a:moveTo>
                    <a:lnTo>
                      <a:pt x="68" y="202"/>
                    </a:lnTo>
                    <a:lnTo>
                      <a:pt x="127" y="179"/>
                    </a:lnTo>
                    <a:lnTo>
                      <a:pt x="195" y="164"/>
                    </a:lnTo>
                    <a:lnTo>
                      <a:pt x="262" y="224"/>
                    </a:lnTo>
                    <a:lnTo>
                      <a:pt x="322" y="232"/>
                    </a:lnTo>
                    <a:lnTo>
                      <a:pt x="389" y="179"/>
                    </a:lnTo>
                    <a:lnTo>
                      <a:pt x="449" y="194"/>
                    </a:lnTo>
                    <a:lnTo>
                      <a:pt x="516" y="254"/>
                    </a:lnTo>
                    <a:lnTo>
                      <a:pt x="576" y="217"/>
                    </a:lnTo>
                    <a:lnTo>
                      <a:pt x="643" y="187"/>
                    </a:lnTo>
                    <a:lnTo>
                      <a:pt x="710" y="247"/>
                    </a:lnTo>
                    <a:lnTo>
                      <a:pt x="770" y="232"/>
                    </a:lnTo>
                    <a:lnTo>
                      <a:pt x="837" y="157"/>
                    </a:lnTo>
                    <a:lnTo>
                      <a:pt x="897" y="149"/>
                    </a:lnTo>
                    <a:lnTo>
                      <a:pt x="964" y="142"/>
                    </a:lnTo>
                    <a:lnTo>
                      <a:pt x="1024" y="90"/>
                    </a:lnTo>
                    <a:lnTo>
                      <a:pt x="1091" y="90"/>
                    </a:lnTo>
                    <a:lnTo>
                      <a:pt x="1158" y="67"/>
                    </a:lnTo>
                    <a:lnTo>
                      <a:pt x="12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7" name="Freeform 1025"/>
              <p:cNvSpPr>
                <a:spLocks/>
              </p:cNvSpPr>
              <p:nvPr/>
            </p:nvSpPr>
            <p:spPr bwMode="auto">
              <a:xfrm>
                <a:off x="4491" y="1194"/>
                <a:ext cx="1345" cy="194"/>
              </a:xfrm>
              <a:custGeom>
                <a:avLst/>
                <a:gdLst>
                  <a:gd name="T0" fmla="*/ 15 w 1345"/>
                  <a:gd name="T1" fmla="*/ 22 h 194"/>
                  <a:gd name="T2" fmla="*/ 45 w 1345"/>
                  <a:gd name="T3" fmla="*/ 22 h 194"/>
                  <a:gd name="T4" fmla="*/ 82 w 1345"/>
                  <a:gd name="T5" fmla="*/ 15 h 194"/>
                  <a:gd name="T6" fmla="*/ 120 w 1345"/>
                  <a:gd name="T7" fmla="*/ 15 h 194"/>
                  <a:gd name="T8" fmla="*/ 149 w 1345"/>
                  <a:gd name="T9" fmla="*/ 15 h 194"/>
                  <a:gd name="T10" fmla="*/ 187 w 1345"/>
                  <a:gd name="T11" fmla="*/ 7 h 194"/>
                  <a:gd name="T12" fmla="*/ 217 w 1345"/>
                  <a:gd name="T13" fmla="*/ 7 h 194"/>
                  <a:gd name="T14" fmla="*/ 254 w 1345"/>
                  <a:gd name="T15" fmla="*/ 7 h 194"/>
                  <a:gd name="T16" fmla="*/ 284 w 1345"/>
                  <a:gd name="T17" fmla="*/ 7 h 194"/>
                  <a:gd name="T18" fmla="*/ 321 w 1345"/>
                  <a:gd name="T19" fmla="*/ 0 h 194"/>
                  <a:gd name="T20" fmla="*/ 359 w 1345"/>
                  <a:gd name="T21" fmla="*/ 0 h 194"/>
                  <a:gd name="T22" fmla="*/ 389 w 1345"/>
                  <a:gd name="T23" fmla="*/ 7 h 194"/>
                  <a:gd name="T24" fmla="*/ 426 w 1345"/>
                  <a:gd name="T25" fmla="*/ 7 h 194"/>
                  <a:gd name="T26" fmla="*/ 456 w 1345"/>
                  <a:gd name="T27" fmla="*/ 7 h 194"/>
                  <a:gd name="T28" fmla="*/ 493 w 1345"/>
                  <a:gd name="T29" fmla="*/ 7 h 194"/>
                  <a:gd name="T30" fmla="*/ 523 w 1345"/>
                  <a:gd name="T31" fmla="*/ 15 h 194"/>
                  <a:gd name="T32" fmla="*/ 560 w 1345"/>
                  <a:gd name="T33" fmla="*/ 15 h 194"/>
                  <a:gd name="T34" fmla="*/ 598 w 1345"/>
                  <a:gd name="T35" fmla="*/ 15 h 194"/>
                  <a:gd name="T36" fmla="*/ 628 w 1345"/>
                  <a:gd name="T37" fmla="*/ 15 h 194"/>
                  <a:gd name="T38" fmla="*/ 665 w 1345"/>
                  <a:gd name="T39" fmla="*/ 22 h 194"/>
                  <a:gd name="T40" fmla="*/ 695 w 1345"/>
                  <a:gd name="T41" fmla="*/ 22 h 194"/>
                  <a:gd name="T42" fmla="*/ 732 w 1345"/>
                  <a:gd name="T43" fmla="*/ 29 h 194"/>
                  <a:gd name="T44" fmla="*/ 762 w 1345"/>
                  <a:gd name="T45" fmla="*/ 37 h 194"/>
                  <a:gd name="T46" fmla="*/ 799 w 1345"/>
                  <a:gd name="T47" fmla="*/ 44 h 194"/>
                  <a:gd name="T48" fmla="*/ 837 w 1345"/>
                  <a:gd name="T49" fmla="*/ 52 h 194"/>
                  <a:gd name="T50" fmla="*/ 867 w 1345"/>
                  <a:gd name="T51" fmla="*/ 59 h 194"/>
                  <a:gd name="T52" fmla="*/ 904 w 1345"/>
                  <a:gd name="T53" fmla="*/ 67 h 194"/>
                  <a:gd name="T54" fmla="*/ 934 w 1345"/>
                  <a:gd name="T55" fmla="*/ 74 h 194"/>
                  <a:gd name="T56" fmla="*/ 971 w 1345"/>
                  <a:gd name="T57" fmla="*/ 82 h 194"/>
                  <a:gd name="T58" fmla="*/ 1001 w 1345"/>
                  <a:gd name="T59" fmla="*/ 82 h 194"/>
                  <a:gd name="T60" fmla="*/ 1039 w 1345"/>
                  <a:gd name="T61" fmla="*/ 82 h 194"/>
                  <a:gd name="T62" fmla="*/ 1076 w 1345"/>
                  <a:gd name="T63" fmla="*/ 97 h 194"/>
                  <a:gd name="T64" fmla="*/ 1106 w 1345"/>
                  <a:gd name="T65" fmla="*/ 112 h 194"/>
                  <a:gd name="T66" fmla="*/ 1143 w 1345"/>
                  <a:gd name="T67" fmla="*/ 119 h 194"/>
                  <a:gd name="T68" fmla="*/ 1173 w 1345"/>
                  <a:gd name="T69" fmla="*/ 112 h 194"/>
                  <a:gd name="T70" fmla="*/ 1210 w 1345"/>
                  <a:gd name="T71" fmla="*/ 97 h 194"/>
                  <a:gd name="T72" fmla="*/ 1240 w 1345"/>
                  <a:gd name="T73" fmla="*/ 82 h 194"/>
                  <a:gd name="T74" fmla="*/ 1278 w 1345"/>
                  <a:gd name="T75" fmla="*/ 89 h 194"/>
                  <a:gd name="T76" fmla="*/ 1315 w 1345"/>
                  <a:gd name="T77" fmla="*/ 164 h 194"/>
                  <a:gd name="T78" fmla="*/ 1345 w 1345"/>
                  <a:gd name="T79" fmla="*/ 142 h 19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45"/>
                  <a:gd name="T121" fmla="*/ 0 h 194"/>
                  <a:gd name="T122" fmla="*/ 1345 w 1345"/>
                  <a:gd name="T123" fmla="*/ 194 h 19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45" h="194">
                    <a:moveTo>
                      <a:pt x="0" y="22"/>
                    </a:moveTo>
                    <a:lnTo>
                      <a:pt x="15" y="22"/>
                    </a:lnTo>
                    <a:lnTo>
                      <a:pt x="30" y="22"/>
                    </a:lnTo>
                    <a:lnTo>
                      <a:pt x="45" y="22"/>
                    </a:lnTo>
                    <a:lnTo>
                      <a:pt x="67" y="15"/>
                    </a:lnTo>
                    <a:lnTo>
                      <a:pt x="82" y="15"/>
                    </a:lnTo>
                    <a:lnTo>
                      <a:pt x="97" y="15"/>
                    </a:lnTo>
                    <a:lnTo>
                      <a:pt x="120" y="15"/>
                    </a:lnTo>
                    <a:lnTo>
                      <a:pt x="135" y="15"/>
                    </a:lnTo>
                    <a:lnTo>
                      <a:pt x="149" y="15"/>
                    </a:lnTo>
                    <a:lnTo>
                      <a:pt x="164" y="7"/>
                    </a:lnTo>
                    <a:lnTo>
                      <a:pt x="187" y="7"/>
                    </a:lnTo>
                    <a:lnTo>
                      <a:pt x="202" y="7"/>
                    </a:lnTo>
                    <a:lnTo>
                      <a:pt x="217" y="7"/>
                    </a:lnTo>
                    <a:lnTo>
                      <a:pt x="239" y="7"/>
                    </a:lnTo>
                    <a:lnTo>
                      <a:pt x="254" y="7"/>
                    </a:lnTo>
                    <a:lnTo>
                      <a:pt x="269" y="7"/>
                    </a:lnTo>
                    <a:lnTo>
                      <a:pt x="284" y="7"/>
                    </a:lnTo>
                    <a:lnTo>
                      <a:pt x="306" y="0"/>
                    </a:lnTo>
                    <a:lnTo>
                      <a:pt x="321" y="0"/>
                    </a:lnTo>
                    <a:lnTo>
                      <a:pt x="336" y="0"/>
                    </a:lnTo>
                    <a:lnTo>
                      <a:pt x="359" y="0"/>
                    </a:lnTo>
                    <a:lnTo>
                      <a:pt x="374" y="7"/>
                    </a:lnTo>
                    <a:lnTo>
                      <a:pt x="389" y="7"/>
                    </a:lnTo>
                    <a:lnTo>
                      <a:pt x="403" y="7"/>
                    </a:lnTo>
                    <a:lnTo>
                      <a:pt x="426" y="7"/>
                    </a:lnTo>
                    <a:lnTo>
                      <a:pt x="441" y="7"/>
                    </a:lnTo>
                    <a:lnTo>
                      <a:pt x="456" y="7"/>
                    </a:lnTo>
                    <a:lnTo>
                      <a:pt x="478" y="7"/>
                    </a:lnTo>
                    <a:lnTo>
                      <a:pt x="493" y="7"/>
                    </a:lnTo>
                    <a:lnTo>
                      <a:pt x="508" y="7"/>
                    </a:lnTo>
                    <a:lnTo>
                      <a:pt x="523" y="15"/>
                    </a:lnTo>
                    <a:lnTo>
                      <a:pt x="545" y="15"/>
                    </a:lnTo>
                    <a:lnTo>
                      <a:pt x="560" y="15"/>
                    </a:lnTo>
                    <a:lnTo>
                      <a:pt x="575" y="15"/>
                    </a:lnTo>
                    <a:lnTo>
                      <a:pt x="598" y="15"/>
                    </a:lnTo>
                    <a:lnTo>
                      <a:pt x="613" y="15"/>
                    </a:lnTo>
                    <a:lnTo>
                      <a:pt x="628" y="15"/>
                    </a:lnTo>
                    <a:lnTo>
                      <a:pt x="643" y="15"/>
                    </a:lnTo>
                    <a:lnTo>
                      <a:pt x="665" y="22"/>
                    </a:lnTo>
                    <a:lnTo>
                      <a:pt x="680" y="22"/>
                    </a:lnTo>
                    <a:lnTo>
                      <a:pt x="695" y="22"/>
                    </a:lnTo>
                    <a:lnTo>
                      <a:pt x="717" y="22"/>
                    </a:lnTo>
                    <a:lnTo>
                      <a:pt x="732" y="29"/>
                    </a:lnTo>
                    <a:lnTo>
                      <a:pt x="747" y="29"/>
                    </a:lnTo>
                    <a:lnTo>
                      <a:pt x="762" y="37"/>
                    </a:lnTo>
                    <a:lnTo>
                      <a:pt x="785" y="37"/>
                    </a:lnTo>
                    <a:lnTo>
                      <a:pt x="799" y="44"/>
                    </a:lnTo>
                    <a:lnTo>
                      <a:pt x="814" y="44"/>
                    </a:lnTo>
                    <a:lnTo>
                      <a:pt x="837" y="52"/>
                    </a:lnTo>
                    <a:lnTo>
                      <a:pt x="852" y="59"/>
                    </a:lnTo>
                    <a:lnTo>
                      <a:pt x="867" y="59"/>
                    </a:lnTo>
                    <a:lnTo>
                      <a:pt x="882" y="59"/>
                    </a:lnTo>
                    <a:lnTo>
                      <a:pt x="904" y="67"/>
                    </a:lnTo>
                    <a:lnTo>
                      <a:pt x="919" y="74"/>
                    </a:lnTo>
                    <a:lnTo>
                      <a:pt x="934" y="74"/>
                    </a:lnTo>
                    <a:lnTo>
                      <a:pt x="956" y="74"/>
                    </a:lnTo>
                    <a:lnTo>
                      <a:pt x="971" y="82"/>
                    </a:lnTo>
                    <a:lnTo>
                      <a:pt x="986" y="82"/>
                    </a:lnTo>
                    <a:lnTo>
                      <a:pt x="1001" y="82"/>
                    </a:lnTo>
                    <a:lnTo>
                      <a:pt x="1024" y="82"/>
                    </a:lnTo>
                    <a:lnTo>
                      <a:pt x="1039" y="82"/>
                    </a:lnTo>
                    <a:lnTo>
                      <a:pt x="1054" y="89"/>
                    </a:lnTo>
                    <a:lnTo>
                      <a:pt x="1076" y="97"/>
                    </a:lnTo>
                    <a:lnTo>
                      <a:pt x="1091" y="104"/>
                    </a:lnTo>
                    <a:lnTo>
                      <a:pt x="1106" y="112"/>
                    </a:lnTo>
                    <a:lnTo>
                      <a:pt x="1121" y="112"/>
                    </a:lnTo>
                    <a:lnTo>
                      <a:pt x="1143" y="119"/>
                    </a:lnTo>
                    <a:lnTo>
                      <a:pt x="1158" y="119"/>
                    </a:lnTo>
                    <a:lnTo>
                      <a:pt x="1173" y="112"/>
                    </a:lnTo>
                    <a:lnTo>
                      <a:pt x="1195" y="104"/>
                    </a:lnTo>
                    <a:lnTo>
                      <a:pt x="1210" y="97"/>
                    </a:lnTo>
                    <a:lnTo>
                      <a:pt x="1225" y="89"/>
                    </a:lnTo>
                    <a:lnTo>
                      <a:pt x="1240" y="82"/>
                    </a:lnTo>
                    <a:lnTo>
                      <a:pt x="1263" y="74"/>
                    </a:lnTo>
                    <a:lnTo>
                      <a:pt x="1278" y="89"/>
                    </a:lnTo>
                    <a:lnTo>
                      <a:pt x="1293" y="119"/>
                    </a:lnTo>
                    <a:lnTo>
                      <a:pt x="1315" y="164"/>
                    </a:lnTo>
                    <a:lnTo>
                      <a:pt x="1330" y="194"/>
                    </a:lnTo>
                    <a:lnTo>
                      <a:pt x="1345" y="14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8" name="Line 1026"/>
              <p:cNvSpPr>
                <a:spLocks noChangeShapeType="1"/>
              </p:cNvSpPr>
              <p:nvPr/>
            </p:nvSpPr>
            <p:spPr bwMode="auto">
              <a:xfrm>
                <a:off x="5343" y="1156"/>
                <a:ext cx="1" cy="7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228"/>
            <p:cNvGrpSpPr>
              <a:grpSpLocks/>
            </p:cNvGrpSpPr>
            <p:nvPr/>
          </p:nvGrpSpPr>
          <p:grpSpPr bwMode="auto">
            <a:xfrm>
              <a:off x="6480878" y="1709273"/>
              <a:ext cx="2548823" cy="4860893"/>
              <a:chOff x="4259" y="1104"/>
              <a:chExt cx="1711" cy="2917"/>
            </a:xfrm>
          </p:grpSpPr>
          <p:sp>
            <p:nvSpPr>
              <p:cNvPr id="25609" name="Line 1028"/>
              <p:cNvSpPr>
                <a:spLocks noChangeShapeType="1"/>
              </p:cNvSpPr>
              <p:nvPr/>
            </p:nvSpPr>
            <p:spPr bwMode="auto">
              <a:xfrm flipH="1">
                <a:off x="5335" y="115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0" name="Line 1029"/>
              <p:cNvSpPr>
                <a:spLocks noChangeShapeType="1"/>
              </p:cNvSpPr>
              <p:nvPr/>
            </p:nvSpPr>
            <p:spPr bwMode="auto">
              <a:xfrm flipH="1">
                <a:off x="5335" y="123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1" name="Line 1030"/>
              <p:cNvSpPr>
                <a:spLocks noChangeShapeType="1"/>
              </p:cNvSpPr>
              <p:nvPr/>
            </p:nvSpPr>
            <p:spPr bwMode="auto">
              <a:xfrm>
                <a:off x="5425" y="1119"/>
                <a:ext cx="1" cy="5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2" name="Line 1031"/>
              <p:cNvSpPr>
                <a:spLocks noChangeShapeType="1"/>
              </p:cNvSpPr>
              <p:nvPr/>
            </p:nvSpPr>
            <p:spPr bwMode="auto">
              <a:xfrm flipH="1">
                <a:off x="5425" y="111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3" name="Line 1032"/>
              <p:cNvSpPr>
                <a:spLocks noChangeShapeType="1"/>
              </p:cNvSpPr>
              <p:nvPr/>
            </p:nvSpPr>
            <p:spPr bwMode="auto">
              <a:xfrm flipH="1">
                <a:off x="5425" y="117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4" name="Line 1033"/>
              <p:cNvSpPr>
                <a:spLocks noChangeShapeType="1"/>
              </p:cNvSpPr>
              <p:nvPr/>
            </p:nvSpPr>
            <p:spPr bwMode="auto">
              <a:xfrm>
                <a:off x="5515" y="1111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5" name="Line 1034"/>
              <p:cNvSpPr>
                <a:spLocks noChangeShapeType="1"/>
              </p:cNvSpPr>
              <p:nvPr/>
            </p:nvSpPr>
            <p:spPr bwMode="auto">
              <a:xfrm flipH="1">
                <a:off x="5507" y="111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6" name="Line 1035"/>
              <p:cNvSpPr>
                <a:spLocks noChangeShapeType="1"/>
              </p:cNvSpPr>
              <p:nvPr/>
            </p:nvSpPr>
            <p:spPr bwMode="auto">
              <a:xfrm flipH="1">
                <a:off x="5507" y="114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7" name="Line 1036"/>
              <p:cNvSpPr>
                <a:spLocks noChangeShapeType="1"/>
              </p:cNvSpPr>
              <p:nvPr/>
            </p:nvSpPr>
            <p:spPr bwMode="auto">
              <a:xfrm>
                <a:off x="5597" y="1104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8" name="Line 1037"/>
              <p:cNvSpPr>
                <a:spLocks noChangeShapeType="1"/>
              </p:cNvSpPr>
              <p:nvPr/>
            </p:nvSpPr>
            <p:spPr bwMode="auto">
              <a:xfrm flipH="1">
                <a:off x="5597" y="110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9" name="Line 1038"/>
              <p:cNvSpPr>
                <a:spLocks noChangeShapeType="1"/>
              </p:cNvSpPr>
              <p:nvPr/>
            </p:nvSpPr>
            <p:spPr bwMode="auto">
              <a:xfrm flipH="1">
                <a:off x="5597" y="114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0" name="Line 1039"/>
              <p:cNvSpPr>
                <a:spLocks noChangeShapeType="1"/>
              </p:cNvSpPr>
              <p:nvPr/>
            </p:nvSpPr>
            <p:spPr bwMode="auto">
              <a:xfrm>
                <a:off x="5686" y="1141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1" name="Line 1040"/>
              <p:cNvSpPr>
                <a:spLocks noChangeShapeType="1"/>
              </p:cNvSpPr>
              <p:nvPr/>
            </p:nvSpPr>
            <p:spPr bwMode="auto">
              <a:xfrm flipH="1">
                <a:off x="5679" y="114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2" name="Line 1041"/>
              <p:cNvSpPr>
                <a:spLocks noChangeShapeType="1"/>
              </p:cNvSpPr>
              <p:nvPr/>
            </p:nvSpPr>
            <p:spPr bwMode="auto">
              <a:xfrm flipH="1">
                <a:off x="5679" y="116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3" name="Freeform 1042"/>
              <p:cNvSpPr>
                <a:spLocks/>
              </p:cNvSpPr>
              <p:nvPr/>
            </p:nvSpPr>
            <p:spPr bwMode="auto">
              <a:xfrm>
                <a:off x="5343" y="1126"/>
                <a:ext cx="343" cy="68"/>
              </a:xfrm>
              <a:custGeom>
                <a:avLst/>
                <a:gdLst>
                  <a:gd name="T0" fmla="*/ 0 w 343"/>
                  <a:gd name="T1" fmla="*/ 68 h 68"/>
                  <a:gd name="T2" fmla="*/ 82 w 343"/>
                  <a:gd name="T3" fmla="*/ 23 h 68"/>
                  <a:gd name="T4" fmla="*/ 172 w 343"/>
                  <a:gd name="T5" fmla="*/ 8 h 68"/>
                  <a:gd name="T6" fmla="*/ 254 w 343"/>
                  <a:gd name="T7" fmla="*/ 0 h 68"/>
                  <a:gd name="T8" fmla="*/ 343 w 343"/>
                  <a:gd name="T9" fmla="*/ 2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3"/>
                  <a:gd name="T16" fmla="*/ 0 h 68"/>
                  <a:gd name="T17" fmla="*/ 343 w 34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3" h="68">
                    <a:moveTo>
                      <a:pt x="0" y="68"/>
                    </a:moveTo>
                    <a:lnTo>
                      <a:pt x="82" y="23"/>
                    </a:lnTo>
                    <a:lnTo>
                      <a:pt x="172" y="8"/>
                    </a:lnTo>
                    <a:lnTo>
                      <a:pt x="254" y="0"/>
                    </a:lnTo>
                    <a:lnTo>
                      <a:pt x="343" y="23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4" name="Oval 1043"/>
              <p:cNvSpPr>
                <a:spLocks noChangeArrowheads="1"/>
              </p:cNvSpPr>
              <p:nvPr/>
            </p:nvSpPr>
            <p:spPr bwMode="auto">
              <a:xfrm>
                <a:off x="5328" y="1179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5" name="Oval 1044"/>
              <p:cNvSpPr>
                <a:spLocks noChangeArrowheads="1"/>
              </p:cNvSpPr>
              <p:nvPr/>
            </p:nvSpPr>
            <p:spPr bwMode="auto">
              <a:xfrm>
                <a:off x="5410" y="1134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6" name="Oval 1045"/>
              <p:cNvSpPr>
                <a:spLocks noChangeArrowheads="1"/>
              </p:cNvSpPr>
              <p:nvPr/>
            </p:nvSpPr>
            <p:spPr bwMode="auto">
              <a:xfrm>
                <a:off x="5500" y="1119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7" name="Oval 1046"/>
              <p:cNvSpPr>
                <a:spLocks noChangeArrowheads="1"/>
              </p:cNvSpPr>
              <p:nvPr/>
            </p:nvSpPr>
            <p:spPr bwMode="auto">
              <a:xfrm>
                <a:off x="5582" y="1111"/>
                <a:ext cx="37" cy="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8" name="Oval 1047"/>
              <p:cNvSpPr>
                <a:spLocks noChangeArrowheads="1"/>
              </p:cNvSpPr>
              <p:nvPr/>
            </p:nvSpPr>
            <p:spPr bwMode="auto">
              <a:xfrm>
                <a:off x="5672" y="1134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9" name="Oval 1048"/>
              <p:cNvSpPr>
                <a:spLocks noChangeArrowheads="1"/>
              </p:cNvSpPr>
              <p:nvPr/>
            </p:nvSpPr>
            <p:spPr bwMode="auto">
              <a:xfrm>
                <a:off x="5298" y="1134"/>
                <a:ext cx="60" cy="60"/>
              </a:xfrm>
              <a:prstGeom prst="ellips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0" name="Rectangle 1049"/>
              <p:cNvSpPr>
                <a:spLocks noChangeArrowheads="1"/>
              </p:cNvSpPr>
              <p:nvPr/>
            </p:nvSpPr>
            <p:spPr bwMode="auto">
              <a:xfrm>
                <a:off x="4491" y="1799"/>
                <a:ext cx="1367" cy="53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1" name="Rectangle 1050"/>
              <p:cNvSpPr>
                <a:spLocks noChangeArrowheads="1"/>
              </p:cNvSpPr>
              <p:nvPr/>
            </p:nvSpPr>
            <p:spPr bwMode="auto">
              <a:xfrm>
                <a:off x="4491" y="1799"/>
                <a:ext cx="1367" cy="539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2" name="Line 1051"/>
              <p:cNvSpPr>
                <a:spLocks noChangeShapeType="1"/>
              </p:cNvSpPr>
              <p:nvPr/>
            </p:nvSpPr>
            <p:spPr bwMode="auto">
              <a:xfrm flipH="1">
                <a:off x="4491" y="1799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3" name="Line 1052"/>
              <p:cNvSpPr>
                <a:spLocks noChangeShapeType="1"/>
              </p:cNvSpPr>
              <p:nvPr/>
            </p:nvSpPr>
            <p:spPr bwMode="auto">
              <a:xfrm flipH="1">
                <a:off x="4491" y="2338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4" name="Line 1053"/>
              <p:cNvSpPr>
                <a:spLocks noChangeShapeType="1"/>
              </p:cNvSpPr>
              <p:nvPr/>
            </p:nvSpPr>
            <p:spPr bwMode="auto">
              <a:xfrm flipV="1">
                <a:off x="4491" y="1799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5" name="Line 1054"/>
              <p:cNvSpPr>
                <a:spLocks noChangeShapeType="1"/>
              </p:cNvSpPr>
              <p:nvPr/>
            </p:nvSpPr>
            <p:spPr bwMode="auto">
              <a:xfrm flipV="1">
                <a:off x="5858" y="1799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6" name="Line 1055"/>
              <p:cNvSpPr>
                <a:spLocks noChangeShapeType="1"/>
              </p:cNvSpPr>
              <p:nvPr/>
            </p:nvSpPr>
            <p:spPr bwMode="auto">
              <a:xfrm flipH="1">
                <a:off x="4491" y="2338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7" name="Line 1056"/>
              <p:cNvSpPr>
                <a:spLocks noChangeShapeType="1"/>
              </p:cNvSpPr>
              <p:nvPr/>
            </p:nvSpPr>
            <p:spPr bwMode="auto">
              <a:xfrm flipV="1">
                <a:off x="4491" y="1799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8" name="Line 1057"/>
              <p:cNvSpPr>
                <a:spLocks noChangeShapeType="1"/>
              </p:cNvSpPr>
              <p:nvPr/>
            </p:nvSpPr>
            <p:spPr bwMode="auto">
              <a:xfrm>
                <a:off x="5858" y="233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9" name="Line 1058"/>
              <p:cNvSpPr>
                <a:spLocks noChangeShapeType="1"/>
              </p:cNvSpPr>
              <p:nvPr/>
            </p:nvSpPr>
            <p:spPr bwMode="auto">
              <a:xfrm flipV="1">
                <a:off x="5858" y="1784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0" name="Rectangle 1059"/>
              <p:cNvSpPr>
                <a:spLocks noChangeArrowheads="1"/>
              </p:cNvSpPr>
              <p:nvPr/>
            </p:nvSpPr>
            <p:spPr bwMode="auto">
              <a:xfrm>
                <a:off x="5806" y="2375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70</a:t>
                </a:r>
                <a:endParaRPr lang="en-US"/>
              </a:p>
            </p:txBody>
          </p:sp>
          <p:sp>
            <p:nvSpPr>
              <p:cNvPr id="25641" name="Line 1060"/>
              <p:cNvSpPr>
                <a:spLocks noChangeShapeType="1"/>
              </p:cNvSpPr>
              <p:nvPr/>
            </p:nvSpPr>
            <p:spPr bwMode="auto">
              <a:xfrm>
                <a:off x="5343" y="233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2" name="Line 1061"/>
              <p:cNvSpPr>
                <a:spLocks noChangeShapeType="1"/>
              </p:cNvSpPr>
              <p:nvPr/>
            </p:nvSpPr>
            <p:spPr bwMode="auto">
              <a:xfrm flipV="1">
                <a:off x="5343" y="1784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3" name="Rectangle 1062"/>
              <p:cNvSpPr>
                <a:spLocks noChangeArrowheads="1"/>
              </p:cNvSpPr>
              <p:nvPr/>
            </p:nvSpPr>
            <p:spPr bwMode="auto">
              <a:xfrm>
                <a:off x="5290" y="2375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85</a:t>
                </a:r>
                <a:endParaRPr lang="en-US"/>
              </a:p>
            </p:txBody>
          </p:sp>
          <p:sp>
            <p:nvSpPr>
              <p:cNvPr id="25644" name="Line 1063"/>
              <p:cNvSpPr>
                <a:spLocks noChangeShapeType="1"/>
              </p:cNvSpPr>
              <p:nvPr/>
            </p:nvSpPr>
            <p:spPr bwMode="auto">
              <a:xfrm>
                <a:off x="4827" y="233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5" name="Line 1064"/>
              <p:cNvSpPr>
                <a:spLocks noChangeShapeType="1"/>
              </p:cNvSpPr>
              <p:nvPr/>
            </p:nvSpPr>
            <p:spPr bwMode="auto">
              <a:xfrm flipV="1">
                <a:off x="4827" y="1784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6" name="Rectangle 1065"/>
              <p:cNvSpPr>
                <a:spLocks noChangeArrowheads="1"/>
              </p:cNvSpPr>
              <p:nvPr/>
            </p:nvSpPr>
            <p:spPr bwMode="auto">
              <a:xfrm>
                <a:off x="4753" y="2375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100</a:t>
                </a:r>
                <a:endParaRPr lang="en-US"/>
              </a:p>
            </p:txBody>
          </p:sp>
          <p:sp>
            <p:nvSpPr>
              <p:cNvPr id="25647" name="Line 1066"/>
              <p:cNvSpPr>
                <a:spLocks noChangeShapeType="1"/>
              </p:cNvSpPr>
              <p:nvPr/>
            </p:nvSpPr>
            <p:spPr bwMode="auto">
              <a:xfrm flipH="1">
                <a:off x="4476" y="2338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8" name="Line 1067"/>
              <p:cNvSpPr>
                <a:spLocks noChangeShapeType="1"/>
              </p:cNvSpPr>
              <p:nvPr/>
            </p:nvSpPr>
            <p:spPr bwMode="auto">
              <a:xfrm>
                <a:off x="5858" y="2338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9" name="Rectangle 1068"/>
              <p:cNvSpPr>
                <a:spLocks noChangeArrowheads="1"/>
              </p:cNvSpPr>
              <p:nvPr/>
            </p:nvSpPr>
            <p:spPr bwMode="auto">
              <a:xfrm>
                <a:off x="4259" y="2278"/>
                <a:ext cx="25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-100</a:t>
                </a:r>
                <a:endParaRPr lang="en-US"/>
              </a:p>
            </p:txBody>
          </p:sp>
          <p:sp>
            <p:nvSpPr>
              <p:cNvPr id="25650" name="Line 1069"/>
              <p:cNvSpPr>
                <a:spLocks noChangeShapeType="1"/>
              </p:cNvSpPr>
              <p:nvPr/>
            </p:nvSpPr>
            <p:spPr bwMode="auto">
              <a:xfrm flipH="1">
                <a:off x="4476" y="2203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1" name="Line 1070"/>
              <p:cNvSpPr>
                <a:spLocks noChangeShapeType="1"/>
              </p:cNvSpPr>
              <p:nvPr/>
            </p:nvSpPr>
            <p:spPr bwMode="auto">
              <a:xfrm>
                <a:off x="5858" y="220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2" name="Rectangle 1071"/>
              <p:cNvSpPr>
                <a:spLocks noChangeArrowheads="1"/>
              </p:cNvSpPr>
              <p:nvPr/>
            </p:nvSpPr>
            <p:spPr bwMode="auto">
              <a:xfrm>
                <a:off x="4312" y="2143"/>
                <a:ext cx="19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-75</a:t>
                </a:r>
                <a:endParaRPr lang="en-US"/>
              </a:p>
            </p:txBody>
          </p:sp>
          <p:sp>
            <p:nvSpPr>
              <p:cNvPr id="25653" name="Line 1072"/>
              <p:cNvSpPr>
                <a:spLocks noChangeShapeType="1"/>
              </p:cNvSpPr>
              <p:nvPr/>
            </p:nvSpPr>
            <p:spPr bwMode="auto">
              <a:xfrm flipH="1">
                <a:off x="4476" y="2069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4" name="Line 1073"/>
              <p:cNvSpPr>
                <a:spLocks noChangeShapeType="1"/>
              </p:cNvSpPr>
              <p:nvPr/>
            </p:nvSpPr>
            <p:spPr bwMode="auto">
              <a:xfrm>
                <a:off x="5858" y="206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5" name="Rectangle 1074"/>
              <p:cNvSpPr>
                <a:spLocks noChangeArrowheads="1"/>
              </p:cNvSpPr>
              <p:nvPr/>
            </p:nvSpPr>
            <p:spPr bwMode="auto">
              <a:xfrm>
                <a:off x="4312" y="2009"/>
                <a:ext cx="19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-50</a:t>
                </a:r>
                <a:endParaRPr lang="en-US"/>
              </a:p>
            </p:txBody>
          </p:sp>
          <p:sp>
            <p:nvSpPr>
              <p:cNvPr id="25656" name="Line 1075"/>
              <p:cNvSpPr>
                <a:spLocks noChangeShapeType="1"/>
              </p:cNvSpPr>
              <p:nvPr/>
            </p:nvSpPr>
            <p:spPr bwMode="auto">
              <a:xfrm flipH="1">
                <a:off x="4476" y="1934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7" name="Line 1076"/>
              <p:cNvSpPr>
                <a:spLocks noChangeShapeType="1"/>
              </p:cNvSpPr>
              <p:nvPr/>
            </p:nvSpPr>
            <p:spPr bwMode="auto">
              <a:xfrm>
                <a:off x="5858" y="193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8" name="Rectangle 1077"/>
              <p:cNvSpPr>
                <a:spLocks noChangeArrowheads="1"/>
              </p:cNvSpPr>
              <p:nvPr/>
            </p:nvSpPr>
            <p:spPr bwMode="auto">
              <a:xfrm>
                <a:off x="4312" y="1874"/>
                <a:ext cx="19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-25</a:t>
                </a:r>
                <a:endParaRPr lang="en-US"/>
              </a:p>
            </p:txBody>
          </p:sp>
          <p:sp>
            <p:nvSpPr>
              <p:cNvPr id="25659" name="Line 1078"/>
              <p:cNvSpPr>
                <a:spLocks noChangeShapeType="1"/>
              </p:cNvSpPr>
              <p:nvPr/>
            </p:nvSpPr>
            <p:spPr bwMode="auto">
              <a:xfrm flipH="1">
                <a:off x="4476" y="1799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0" name="Line 1079"/>
              <p:cNvSpPr>
                <a:spLocks noChangeShapeType="1"/>
              </p:cNvSpPr>
              <p:nvPr/>
            </p:nvSpPr>
            <p:spPr bwMode="auto">
              <a:xfrm>
                <a:off x="5858" y="179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1" name="Rectangle 1080"/>
              <p:cNvSpPr>
                <a:spLocks noChangeArrowheads="1"/>
              </p:cNvSpPr>
              <p:nvPr/>
            </p:nvSpPr>
            <p:spPr bwMode="auto">
              <a:xfrm>
                <a:off x="4394" y="1740"/>
                <a:ext cx="105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/>
              </a:p>
            </p:txBody>
          </p:sp>
          <p:sp>
            <p:nvSpPr>
              <p:cNvPr id="25662" name="Line 1081"/>
              <p:cNvSpPr>
                <a:spLocks noChangeShapeType="1"/>
              </p:cNvSpPr>
              <p:nvPr/>
            </p:nvSpPr>
            <p:spPr bwMode="auto">
              <a:xfrm flipH="1">
                <a:off x="4491" y="1799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3" name="Line 1082"/>
              <p:cNvSpPr>
                <a:spLocks noChangeShapeType="1"/>
              </p:cNvSpPr>
              <p:nvPr/>
            </p:nvSpPr>
            <p:spPr bwMode="auto">
              <a:xfrm flipH="1">
                <a:off x="4491" y="2338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4" name="Line 1083"/>
              <p:cNvSpPr>
                <a:spLocks noChangeShapeType="1"/>
              </p:cNvSpPr>
              <p:nvPr/>
            </p:nvSpPr>
            <p:spPr bwMode="auto">
              <a:xfrm flipV="1">
                <a:off x="4491" y="1799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5" name="Line 1084"/>
              <p:cNvSpPr>
                <a:spLocks noChangeShapeType="1"/>
              </p:cNvSpPr>
              <p:nvPr/>
            </p:nvSpPr>
            <p:spPr bwMode="auto">
              <a:xfrm flipV="1">
                <a:off x="5858" y="1799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6" name="Freeform 1085"/>
              <p:cNvSpPr>
                <a:spLocks/>
              </p:cNvSpPr>
              <p:nvPr/>
            </p:nvSpPr>
            <p:spPr bwMode="auto">
              <a:xfrm>
                <a:off x="4506" y="1822"/>
                <a:ext cx="1330" cy="351"/>
              </a:xfrm>
              <a:custGeom>
                <a:avLst/>
                <a:gdLst>
                  <a:gd name="T0" fmla="*/ 0 w 1330"/>
                  <a:gd name="T1" fmla="*/ 262 h 351"/>
                  <a:gd name="T2" fmla="*/ 30 w 1330"/>
                  <a:gd name="T3" fmla="*/ 254 h 351"/>
                  <a:gd name="T4" fmla="*/ 67 w 1330"/>
                  <a:gd name="T5" fmla="*/ 254 h 351"/>
                  <a:gd name="T6" fmla="*/ 105 w 1330"/>
                  <a:gd name="T7" fmla="*/ 247 h 351"/>
                  <a:gd name="T8" fmla="*/ 134 w 1330"/>
                  <a:gd name="T9" fmla="*/ 247 h 351"/>
                  <a:gd name="T10" fmla="*/ 172 w 1330"/>
                  <a:gd name="T11" fmla="*/ 239 h 351"/>
                  <a:gd name="T12" fmla="*/ 202 w 1330"/>
                  <a:gd name="T13" fmla="*/ 239 h 351"/>
                  <a:gd name="T14" fmla="*/ 239 w 1330"/>
                  <a:gd name="T15" fmla="*/ 232 h 351"/>
                  <a:gd name="T16" fmla="*/ 269 w 1330"/>
                  <a:gd name="T17" fmla="*/ 224 h 351"/>
                  <a:gd name="T18" fmla="*/ 306 w 1330"/>
                  <a:gd name="T19" fmla="*/ 217 h 351"/>
                  <a:gd name="T20" fmla="*/ 344 w 1330"/>
                  <a:gd name="T21" fmla="*/ 209 h 351"/>
                  <a:gd name="T22" fmla="*/ 374 w 1330"/>
                  <a:gd name="T23" fmla="*/ 202 h 351"/>
                  <a:gd name="T24" fmla="*/ 411 w 1330"/>
                  <a:gd name="T25" fmla="*/ 194 h 351"/>
                  <a:gd name="T26" fmla="*/ 441 w 1330"/>
                  <a:gd name="T27" fmla="*/ 187 h 351"/>
                  <a:gd name="T28" fmla="*/ 478 w 1330"/>
                  <a:gd name="T29" fmla="*/ 172 h 351"/>
                  <a:gd name="T30" fmla="*/ 508 w 1330"/>
                  <a:gd name="T31" fmla="*/ 164 h 351"/>
                  <a:gd name="T32" fmla="*/ 545 w 1330"/>
                  <a:gd name="T33" fmla="*/ 157 h 351"/>
                  <a:gd name="T34" fmla="*/ 583 w 1330"/>
                  <a:gd name="T35" fmla="*/ 142 h 351"/>
                  <a:gd name="T36" fmla="*/ 613 w 1330"/>
                  <a:gd name="T37" fmla="*/ 134 h 351"/>
                  <a:gd name="T38" fmla="*/ 650 w 1330"/>
                  <a:gd name="T39" fmla="*/ 127 h 351"/>
                  <a:gd name="T40" fmla="*/ 680 w 1330"/>
                  <a:gd name="T41" fmla="*/ 119 h 351"/>
                  <a:gd name="T42" fmla="*/ 717 w 1330"/>
                  <a:gd name="T43" fmla="*/ 112 h 351"/>
                  <a:gd name="T44" fmla="*/ 747 w 1330"/>
                  <a:gd name="T45" fmla="*/ 97 h 351"/>
                  <a:gd name="T46" fmla="*/ 784 w 1330"/>
                  <a:gd name="T47" fmla="*/ 90 h 351"/>
                  <a:gd name="T48" fmla="*/ 822 w 1330"/>
                  <a:gd name="T49" fmla="*/ 75 h 351"/>
                  <a:gd name="T50" fmla="*/ 852 w 1330"/>
                  <a:gd name="T51" fmla="*/ 67 h 351"/>
                  <a:gd name="T52" fmla="*/ 889 w 1330"/>
                  <a:gd name="T53" fmla="*/ 52 h 351"/>
                  <a:gd name="T54" fmla="*/ 919 w 1330"/>
                  <a:gd name="T55" fmla="*/ 45 h 351"/>
                  <a:gd name="T56" fmla="*/ 956 w 1330"/>
                  <a:gd name="T57" fmla="*/ 37 h 351"/>
                  <a:gd name="T58" fmla="*/ 986 w 1330"/>
                  <a:gd name="T59" fmla="*/ 30 h 351"/>
                  <a:gd name="T60" fmla="*/ 1024 w 1330"/>
                  <a:gd name="T61" fmla="*/ 15 h 351"/>
                  <a:gd name="T62" fmla="*/ 1061 w 1330"/>
                  <a:gd name="T63" fmla="*/ 7 h 351"/>
                  <a:gd name="T64" fmla="*/ 1091 w 1330"/>
                  <a:gd name="T65" fmla="*/ 7 h 351"/>
                  <a:gd name="T66" fmla="*/ 1128 w 1330"/>
                  <a:gd name="T67" fmla="*/ 0 h 351"/>
                  <a:gd name="T68" fmla="*/ 1158 w 1330"/>
                  <a:gd name="T69" fmla="*/ 0 h 351"/>
                  <a:gd name="T70" fmla="*/ 1195 w 1330"/>
                  <a:gd name="T71" fmla="*/ 0 h 351"/>
                  <a:gd name="T72" fmla="*/ 1225 w 1330"/>
                  <a:gd name="T73" fmla="*/ 22 h 351"/>
                  <a:gd name="T74" fmla="*/ 1263 w 1330"/>
                  <a:gd name="T75" fmla="*/ 112 h 351"/>
                  <a:gd name="T76" fmla="*/ 1300 w 1330"/>
                  <a:gd name="T77" fmla="*/ 202 h 351"/>
                  <a:gd name="T78" fmla="*/ 1330 w 1330"/>
                  <a:gd name="T79" fmla="*/ 351 h 3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0"/>
                  <a:gd name="T121" fmla="*/ 0 h 351"/>
                  <a:gd name="T122" fmla="*/ 1330 w 1330"/>
                  <a:gd name="T123" fmla="*/ 351 h 35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0" h="351">
                    <a:moveTo>
                      <a:pt x="0" y="262"/>
                    </a:moveTo>
                    <a:lnTo>
                      <a:pt x="30" y="254"/>
                    </a:lnTo>
                    <a:lnTo>
                      <a:pt x="67" y="254"/>
                    </a:lnTo>
                    <a:lnTo>
                      <a:pt x="105" y="247"/>
                    </a:lnTo>
                    <a:lnTo>
                      <a:pt x="134" y="247"/>
                    </a:lnTo>
                    <a:lnTo>
                      <a:pt x="172" y="239"/>
                    </a:lnTo>
                    <a:lnTo>
                      <a:pt x="202" y="239"/>
                    </a:lnTo>
                    <a:lnTo>
                      <a:pt x="239" y="232"/>
                    </a:lnTo>
                    <a:lnTo>
                      <a:pt x="269" y="224"/>
                    </a:lnTo>
                    <a:lnTo>
                      <a:pt x="306" y="217"/>
                    </a:lnTo>
                    <a:lnTo>
                      <a:pt x="344" y="209"/>
                    </a:lnTo>
                    <a:lnTo>
                      <a:pt x="374" y="202"/>
                    </a:lnTo>
                    <a:lnTo>
                      <a:pt x="411" y="194"/>
                    </a:lnTo>
                    <a:lnTo>
                      <a:pt x="441" y="187"/>
                    </a:lnTo>
                    <a:lnTo>
                      <a:pt x="478" y="172"/>
                    </a:lnTo>
                    <a:lnTo>
                      <a:pt x="508" y="164"/>
                    </a:lnTo>
                    <a:lnTo>
                      <a:pt x="545" y="157"/>
                    </a:lnTo>
                    <a:lnTo>
                      <a:pt x="583" y="142"/>
                    </a:lnTo>
                    <a:lnTo>
                      <a:pt x="613" y="134"/>
                    </a:lnTo>
                    <a:lnTo>
                      <a:pt x="650" y="127"/>
                    </a:lnTo>
                    <a:lnTo>
                      <a:pt x="680" y="119"/>
                    </a:lnTo>
                    <a:lnTo>
                      <a:pt x="717" y="112"/>
                    </a:lnTo>
                    <a:lnTo>
                      <a:pt x="747" y="97"/>
                    </a:lnTo>
                    <a:lnTo>
                      <a:pt x="784" y="90"/>
                    </a:lnTo>
                    <a:lnTo>
                      <a:pt x="822" y="75"/>
                    </a:lnTo>
                    <a:lnTo>
                      <a:pt x="852" y="67"/>
                    </a:lnTo>
                    <a:lnTo>
                      <a:pt x="889" y="52"/>
                    </a:lnTo>
                    <a:lnTo>
                      <a:pt x="919" y="45"/>
                    </a:lnTo>
                    <a:lnTo>
                      <a:pt x="956" y="37"/>
                    </a:lnTo>
                    <a:lnTo>
                      <a:pt x="986" y="30"/>
                    </a:lnTo>
                    <a:lnTo>
                      <a:pt x="1024" y="15"/>
                    </a:lnTo>
                    <a:lnTo>
                      <a:pt x="1061" y="7"/>
                    </a:lnTo>
                    <a:lnTo>
                      <a:pt x="1091" y="7"/>
                    </a:lnTo>
                    <a:lnTo>
                      <a:pt x="1128" y="0"/>
                    </a:lnTo>
                    <a:lnTo>
                      <a:pt x="1158" y="0"/>
                    </a:lnTo>
                    <a:lnTo>
                      <a:pt x="1195" y="0"/>
                    </a:lnTo>
                    <a:lnTo>
                      <a:pt x="1225" y="22"/>
                    </a:lnTo>
                    <a:lnTo>
                      <a:pt x="1263" y="112"/>
                    </a:lnTo>
                    <a:lnTo>
                      <a:pt x="1300" y="202"/>
                    </a:lnTo>
                    <a:lnTo>
                      <a:pt x="1330" y="351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7" name="Freeform 1086"/>
              <p:cNvSpPr>
                <a:spLocks/>
              </p:cNvSpPr>
              <p:nvPr/>
            </p:nvSpPr>
            <p:spPr bwMode="auto">
              <a:xfrm>
                <a:off x="4528" y="1874"/>
                <a:ext cx="1218" cy="247"/>
              </a:xfrm>
              <a:custGeom>
                <a:avLst/>
                <a:gdLst>
                  <a:gd name="T0" fmla="*/ 0 w 1218"/>
                  <a:gd name="T1" fmla="*/ 247 h 247"/>
                  <a:gd name="T2" fmla="*/ 68 w 1218"/>
                  <a:gd name="T3" fmla="*/ 239 h 247"/>
                  <a:gd name="T4" fmla="*/ 127 w 1218"/>
                  <a:gd name="T5" fmla="*/ 239 h 247"/>
                  <a:gd name="T6" fmla="*/ 195 w 1218"/>
                  <a:gd name="T7" fmla="*/ 232 h 247"/>
                  <a:gd name="T8" fmla="*/ 262 w 1218"/>
                  <a:gd name="T9" fmla="*/ 217 h 247"/>
                  <a:gd name="T10" fmla="*/ 322 w 1218"/>
                  <a:gd name="T11" fmla="*/ 202 h 247"/>
                  <a:gd name="T12" fmla="*/ 389 w 1218"/>
                  <a:gd name="T13" fmla="*/ 187 h 247"/>
                  <a:gd name="T14" fmla="*/ 449 w 1218"/>
                  <a:gd name="T15" fmla="*/ 172 h 247"/>
                  <a:gd name="T16" fmla="*/ 516 w 1218"/>
                  <a:gd name="T17" fmla="*/ 157 h 247"/>
                  <a:gd name="T18" fmla="*/ 576 w 1218"/>
                  <a:gd name="T19" fmla="*/ 142 h 247"/>
                  <a:gd name="T20" fmla="*/ 643 w 1218"/>
                  <a:gd name="T21" fmla="*/ 127 h 247"/>
                  <a:gd name="T22" fmla="*/ 710 w 1218"/>
                  <a:gd name="T23" fmla="*/ 105 h 247"/>
                  <a:gd name="T24" fmla="*/ 770 w 1218"/>
                  <a:gd name="T25" fmla="*/ 90 h 247"/>
                  <a:gd name="T26" fmla="*/ 837 w 1218"/>
                  <a:gd name="T27" fmla="*/ 67 h 247"/>
                  <a:gd name="T28" fmla="*/ 897 w 1218"/>
                  <a:gd name="T29" fmla="*/ 53 h 247"/>
                  <a:gd name="T30" fmla="*/ 964 w 1218"/>
                  <a:gd name="T31" fmla="*/ 38 h 247"/>
                  <a:gd name="T32" fmla="*/ 1024 w 1218"/>
                  <a:gd name="T33" fmla="*/ 23 h 247"/>
                  <a:gd name="T34" fmla="*/ 1091 w 1218"/>
                  <a:gd name="T35" fmla="*/ 8 h 247"/>
                  <a:gd name="T36" fmla="*/ 1158 w 1218"/>
                  <a:gd name="T37" fmla="*/ 0 h 247"/>
                  <a:gd name="T38" fmla="*/ 1218 w 1218"/>
                  <a:gd name="T39" fmla="*/ 38 h 2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247"/>
                  <a:gd name="T62" fmla="*/ 1218 w 1218"/>
                  <a:gd name="T63" fmla="*/ 247 h 2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247">
                    <a:moveTo>
                      <a:pt x="0" y="247"/>
                    </a:moveTo>
                    <a:lnTo>
                      <a:pt x="68" y="239"/>
                    </a:lnTo>
                    <a:lnTo>
                      <a:pt x="127" y="239"/>
                    </a:lnTo>
                    <a:lnTo>
                      <a:pt x="195" y="232"/>
                    </a:lnTo>
                    <a:lnTo>
                      <a:pt x="262" y="217"/>
                    </a:lnTo>
                    <a:lnTo>
                      <a:pt x="322" y="202"/>
                    </a:lnTo>
                    <a:lnTo>
                      <a:pt x="389" y="187"/>
                    </a:lnTo>
                    <a:lnTo>
                      <a:pt x="449" y="172"/>
                    </a:lnTo>
                    <a:lnTo>
                      <a:pt x="516" y="157"/>
                    </a:lnTo>
                    <a:lnTo>
                      <a:pt x="576" y="142"/>
                    </a:lnTo>
                    <a:lnTo>
                      <a:pt x="643" y="127"/>
                    </a:lnTo>
                    <a:lnTo>
                      <a:pt x="710" y="105"/>
                    </a:lnTo>
                    <a:lnTo>
                      <a:pt x="770" y="90"/>
                    </a:lnTo>
                    <a:lnTo>
                      <a:pt x="837" y="67"/>
                    </a:lnTo>
                    <a:lnTo>
                      <a:pt x="897" y="53"/>
                    </a:lnTo>
                    <a:lnTo>
                      <a:pt x="964" y="38"/>
                    </a:lnTo>
                    <a:lnTo>
                      <a:pt x="1024" y="23"/>
                    </a:lnTo>
                    <a:lnTo>
                      <a:pt x="1091" y="8"/>
                    </a:lnTo>
                    <a:lnTo>
                      <a:pt x="1158" y="0"/>
                    </a:lnTo>
                    <a:lnTo>
                      <a:pt x="1218" y="3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8" name="Freeform 1087"/>
              <p:cNvSpPr>
                <a:spLocks/>
              </p:cNvSpPr>
              <p:nvPr/>
            </p:nvSpPr>
            <p:spPr bwMode="auto">
              <a:xfrm>
                <a:off x="4491" y="1994"/>
                <a:ext cx="1345" cy="164"/>
              </a:xfrm>
              <a:custGeom>
                <a:avLst/>
                <a:gdLst>
                  <a:gd name="T0" fmla="*/ 15 w 1345"/>
                  <a:gd name="T1" fmla="*/ 119 h 164"/>
                  <a:gd name="T2" fmla="*/ 45 w 1345"/>
                  <a:gd name="T3" fmla="*/ 119 h 164"/>
                  <a:gd name="T4" fmla="*/ 82 w 1345"/>
                  <a:gd name="T5" fmla="*/ 119 h 164"/>
                  <a:gd name="T6" fmla="*/ 120 w 1345"/>
                  <a:gd name="T7" fmla="*/ 119 h 164"/>
                  <a:gd name="T8" fmla="*/ 149 w 1345"/>
                  <a:gd name="T9" fmla="*/ 127 h 164"/>
                  <a:gd name="T10" fmla="*/ 187 w 1345"/>
                  <a:gd name="T11" fmla="*/ 119 h 164"/>
                  <a:gd name="T12" fmla="*/ 217 w 1345"/>
                  <a:gd name="T13" fmla="*/ 119 h 164"/>
                  <a:gd name="T14" fmla="*/ 254 w 1345"/>
                  <a:gd name="T15" fmla="*/ 127 h 164"/>
                  <a:gd name="T16" fmla="*/ 284 w 1345"/>
                  <a:gd name="T17" fmla="*/ 127 h 164"/>
                  <a:gd name="T18" fmla="*/ 321 w 1345"/>
                  <a:gd name="T19" fmla="*/ 119 h 164"/>
                  <a:gd name="T20" fmla="*/ 359 w 1345"/>
                  <a:gd name="T21" fmla="*/ 127 h 164"/>
                  <a:gd name="T22" fmla="*/ 389 w 1345"/>
                  <a:gd name="T23" fmla="*/ 134 h 164"/>
                  <a:gd name="T24" fmla="*/ 426 w 1345"/>
                  <a:gd name="T25" fmla="*/ 134 h 164"/>
                  <a:gd name="T26" fmla="*/ 456 w 1345"/>
                  <a:gd name="T27" fmla="*/ 134 h 164"/>
                  <a:gd name="T28" fmla="*/ 493 w 1345"/>
                  <a:gd name="T29" fmla="*/ 127 h 164"/>
                  <a:gd name="T30" fmla="*/ 523 w 1345"/>
                  <a:gd name="T31" fmla="*/ 127 h 164"/>
                  <a:gd name="T32" fmla="*/ 560 w 1345"/>
                  <a:gd name="T33" fmla="*/ 119 h 164"/>
                  <a:gd name="T34" fmla="*/ 598 w 1345"/>
                  <a:gd name="T35" fmla="*/ 119 h 164"/>
                  <a:gd name="T36" fmla="*/ 628 w 1345"/>
                  <a:gd name="T37" fmla="*/ 119 h 164"/>
                  <a:gd name="T38" fmla="*/ 665 w 1345"/>
                  <a:gd name="T39" fmla="*/ 127 h 164"/>
                  <a:gd name="T40" fmla="*/ 695 w 1345"/>
                  <a:gd name="T41" fmla="*/ 127 h 164"/>
                  <a:gd name="T42" fmla="*/ 732 w 1345"/>
                  <a:gd name="T43" fmla="*/ 134 h 164"/>
                  <a:gd name="T44" fmla="*/ 762 w 1345"/>
                  <a:gd name="T45" fmla="*/ 127 h 164"/>
                  <a:gd name="T46" fmla="*/ 799 w 1345"/>
                  <a:gd name="T47" fmla="*/ 134 h 164"/>
                  <a:gd name="T48" fmla="*/ 837 w 1345"/>
                  <a:gd name="T49" fmla="*/ 134 h 164"/>
                  <a:gd name="T50" fmla="*/ 867 w 1345"/>
                  <a:gd name="T51" fmla="*/ 142 h 164"/>
                  <a:gd name="T52" fmla="*/ 904 w 1345"/>
                  <a:gd name="T53" fmla="*/ 149 h 164"/>
                  <a:gd name="T54" fmla="*/ 934 w 1345"/>
                  <a:gd name="T55" fmla="*/ 157 h 164"/>
                  <a:gd name="T56" fmla="*/ 971 w 1345"/>
                  <a:gd name="T57" fmla="*/ 157 h 164"/>
                  <a:gd name="T58" fmla="*/ 1001 w 1345"/>
                  <a:gd name="T59" fmla="*/ 164 h 164"/>
                  <a:gd name="T60" fmla="*/ 1039 w 1345"/>
                  <a:gd name="T61" fmla="*/ 164 h 164"/>
                  <a:gd name="T62" fmla="*/ 1076 w 1345"/>
                  <a:gd name="T63" fmla="*/ 149 h 164"/>
                  <a:gd name="T64" fmla="*/ 1106 w 1345"/>
                  <a:gd name="T65" fmla="*/ 127 h 164"/>
                  <a:gd name="T66" fmla="*/ 1143 w 1345"/>
                  <a:gd name="T67" fmla="*/ 119 h 164"/>
                  <a:gd name="T68" fmla="*/ 1173 w 1345"/>
                  <a:gd name="T69" fmla="*/ 105 h 164"/>
                  <a:gd name="T70" fmla="*/ 1210 w 1345"/>
                  <a:gd name="T71" fmla="*/ 82 h 164"/>
                  <a:gd name="T72" fmla="*/ 1240 w 1345"/>
                  <a:gd name="T73" fmla="*/ 75 h 164"/>
                  <a:gd name="T74" fmla="*/ 1278 w 1345"/>
                  <a:gd name="T75" fmla="*/ 82 h 164"/>
                  <a:gd name="T76" fmla="*/ 1315 w 1345"/>
                  <a:gd name="T77" fmla="*/ 105 h 164"/>
                  <a:gd name="T78" fmla="*/ 1345 w 1345"/>
                  <a:gd name="T79" fmla="*/ 0 h 16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45"/>
                  <a:gd name="T121" fmla="*/ 0 h 164"/>
                  <a:gd name="T122" fmla="*/ 1345 w 1345"/>
                  <a:gd name="T123" fmla="*/ 164 h 16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45" h="164">
                    <a:moveTo>
                      <a:pt x="0" y="119"/>
                    </a:moveTo>
                    <a:lnTo>
                      <a:pt x="15" y="119"/>
                    </a:lnTo>
                    <a:lnTo>
                      <a:pt x="30" y="119"/>
                    </a:lnTo>
                    <a:lnTo>
                      <a:pt x="45" y="119"/>
                    </a:lnTo>
                    <a:lnTo>
                      <a:pt x="67" y="119"/>
                    </a:lnTo>
                    <a:lnTo>
                      <a:pt x="82" y="119"/>
                    </a:lnTo>
                    <a:lnTo>
                      <a:pt x="97" y="119"/>
                    </a:lnTo>
                    <a:lnTo>
                      <a:pt x="120" y="119"/>
                    </a:lnTo>
                    <a:lnTo>
                      <a:pt x="135" y="127"/>
                    </a:lnTo>
                    <a:lnTo>
                      <a:pt x="149" y="127"/>
                    </a:lnTo>
                    <a:lnTo>
                      <a:pt x="164" y="119"/>
                    </a:lnTo>
                    <a:lnTo>
                      <a:pt x="187" y="119"/>
                    </a:lnTo>
                    <a:lnTo>
                      <a:pt x="202" y="119"/>
                    </a:lnTo>
                    <a:lnTo>
                      <a:pt x="217" y="119"/>
                    </a:lnTo>
                    <a:lnTo>
                      <a:pt x="239" y="127"/>
                    </a:lnTo>
                    <a:lnTo>
                      <a:pt x="254" y="127"/>
                    </a:lnTo>
                    <a:lnTo>
                      <a:pt x="269" y="127"/>
                    </a:lnTo>
                    <a:lnTo>
                      <a:pt x="284" y="127"/>
                    </a:lnTo>
                    <a:lnTo>
                      <a:pt x="306" y="127"/>
                    </a:lnTo>
                    <a:lnTo>
                      <a:pt x="321" y="119"/>
                    </a:lnTo>
                    <a:lnTo>
                      <a:pt x="336" y="127"/>
                    </a:lnTo>
                    <a:lnTo>
                      <a:pt x="359" y="127"/>
                    </a:lnTo>
                    <a:lnTo>
                      <a:pt x="374" y="127"/>
                    </a:lnTo>
                    <a:lnTo>
                      <a:pt x="389" y="134"/>
                    </a:lnTo>
                    <a:lnTo>
                      <a:pt x="403" y="134"/>
                    </a:lnTo>
                    <a:lnTo>
                      <a:pt x="426" y="134"/>
                    </a:lnTo>
                    <a:lnTo>
                      <a:pt x="441" y="134"/>
                    </a:lnTo>
                    <a:lnTo>
                      <a:pt x="456" y="134"/>
                    </a:lnTo>
                    <a:lnTo>
                      <a:pt x="478" y="127"/>
                    </a:lnTo>
                    <a:lnTo>
                      <a:pt x="493" y="127"/>
                    </a:lnTo>
                    <a:lnTo>
                      <a:pt x="508" y="127"/>
                    </a:lnTo>
                    <a:lnTo>
                      <a:pt x="523" y="127"/>
                    </a:lnTo>
                    <a:lnTo>
                      <a:pt x="545" y="127"/>
                    </a:lnTo>
                    <a:lnTo>
                      <a:pt x="560" y="119"/>
                    </a:lnTo>
                    <a:lnTo>
                      <a:pt x="575" y="119"/>
                    </a:lnTo>
                    <a:lnTo>
                      <a:pt x="598" y="119"/>
                    </a:lnTo>
                    <a:lnTo>
                      <a:pt x="613" y="119"/>
                    </a:lnTo>
                    <a:lnTo>
                      <a:pt x="628" y="119"/>
                    </a:lnTo>
                    <a:lnTo>
                      <a:pt x="643" y="119"/>
                    </a:lnTo>
                    <a:lnTo>
                      <a:pt x="665" y="127"/>
                    </a:lnTo>
                    <a:lnTo>
                      <a:pt x="680" y="127"/>
                    </a:lnTo>
                    <a:lnTo>
                      <a:pt x="695" y="127"/>
                    </a:lnTo>
                    <a:lnTo>
                      <a:pt x="717" y="127"/>
                    </a:lnTo>
                    <a:lnTo>
                      <a:pt x="732" y="134"/>
                    </a:lnTo>
                    <a:lnTo>
                      <a:pt x="747" y="127"/>
                    </a:lnTo>
                    <a:lnTo>
                      <a:pt x="762" y="127"/>
                    </a:lnTo>
                    <a:lnTo>
                      <a:pt x="785" y="127"/>
                    </a:lnTo>
                    <a:lnTo>
                      <a:pt x="799" y="134"/>
                    </a:lnTo>
                    <a:lnTo>
                      <a:pt x="814" y="134"/>
                    </a:lnTo>
                    <a:lnTo>
                      <a:pt x="837" y="134"/>
                    </a:lnTo>
                    <a:lnTo>
                      <a:pt x="852" y="142"/>
                    </a:lnTo>
                    <a:lnTo>
                      <a:pt x="867" y="142"/>
                    </a:lnTo>
                    <a:lnTo>
                      <a:pt x="882" y="142"/>
                    </a:lnTo>
                    <a:lnTo>
                      <a:pt x="904" y="149"/>
                    </a:lnTo>
                    <a:lnTo>
                      <a:pt x="919" y="157"/>
                    </a:lnTo>
                    <a:lnTo>
                      <a:pt x="934" y="157"/>
                    </a:lnTo>
                    <a:lnTo>
                      <a:pt x="956" y="157"/>
                    </a:lnTo>
                    <a:lnTo>
                      <a:pt x="971" y="157"/>
                    </a:lnTo>
                    <a:lnTo>
                      <a:pt x="986" y="164"/>
                    </a:lnTo>
                    <a:lnTo>
                      <a:pt x="1001" y="164"/>
                    </a:lnTo>
                    <a:lnTo>
                      <a:pt x="1024" y="164"/>
                    </a:lnTo>
                    <a:lnTo>
                      <a:pt x="1039" y="164"/>
                    </a:lnTo>
                    <a:lnTo>
                      <a:pt x="1054" y="164"/>
                    </a:lnTo>
                    <a:lnTo>
                      <a:pt x="1076" y="149"/>
                    </a:lnTo>
                    <a:lnTo>
                      <a:pt x="1091" y="134"/>
                    </a:lnTo>
                    <a:lnTo>
                      <a:pt x="1106" y="127"/>
                    </a:lnTo>
                    <a:lnTo>
                      <a:pt x="1121" y="127"/>
                    </a:lnTo>
                    <a:lnTo>
                      <a:pt x="1143" y="119"/>
                    </a:lnTo>
                    <a:lnTo>
                      <a:pt x="1158" y="105"/>
                    </a:lnTo>
                    <a:lnTo>
                      <a:pt x="1173" y="105"/>
                    </a:lnTo>
                    <a:lnTo>
                      <a:pt x="1195" y="90"/>
                    </a:lnTo>
                    <a:lnTo>
                      <a:pt x="1210" y="82"/>
                    </a:lnTo>
                    <a:lnTo>
                      <a:pt x="1225" y="75"/>
                    </a:lnTo>
                    <a:lnTo>
                      <a:pt x="1240" y="75"/>
                    </a:lnTo>
                    <a:lnTo>
                      <a:pt x="1263" y="67"/>
                    </a:lnTo>
                    <a:lnTo>
                      <a:pt x="1278" y="82"/>
                    </a:lnTo>
                    <a:lnTo>
                      <a:pt x="1293" y="90"/>
                    </a:lnTo>
                    <a:lnTo>
                      <a:pt x="1315" y="105"/>
                    </a:lnTo>
                    <a:lnTo>
                      <a:pt x="1330" y="60"/>
                    </a:lnTo>
                    <a:lnTo>
                      <a:pt x="1345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9" name="Line 1088"/>
              <p:cNvSpPr>
                <a:spLocks noChangeShapeType="1"/>
              </p:cNvSpPr>
              <p:nvPr/>
            </p:nvSpPr>
            <p:spPr bwMode="auto">
              <a:xfrm>
                <a:off x="5343" y="1904"/>
                <a:ext cx="1" cy="10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0" name="Line 1089"/>
              <p:cNvSpPr>
                <a:spLocks noChangeShapeType="1"/>
              </p:cNvSpPr>
              <p:nvPr/>
            </p:nvSpPr>
            <p:spPr bwMode="auto">
              <a:xfrm flipH="1">
                <a:off x="5335" y="190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1" name="Line 1090"/>
              <p:cNvSpPr>
                <a:spLocks noChangeShapeType="1"/>
              </p:cNvSpPr>
              <p:nvPr/>
            </p:nvSpPr>
            <p:spPr bwMode="auto">
              <a:xfrm flipH="1">
                <a:off x="5335" y="200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2" name="Line 1091"/>
              <p:cNvSpPr>
                <a:spLocks noChangeShapeType="1"/>
              </p:cNvSpPr>
              <p:nvPr/>
            </p:nvSpPr>
            <p:spPr bwMode="auto">
              <a:xfrm>
                <a:off x="5425" y="1904"/>
                <a:ext cx="1" cy="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3" name="Line 1092"/>
              <p:cNvSpPr>
                <a:spLocks noChangeShapeType="1"/>
              </p:cNvSpPr>
              <p:nvPr/>
            </p:nvSpPr>
            <p:spPr bwMode="auto">
              <a:xfrm flipH="1">
                <a:off x="5425" y="190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4" name="Line 1093"/>
              <p:cNvSpPr>
                <a:spLocks noChangeShapeType="1"/>
              </p:cNvSpPr>
              <p:nvPr/>
            </p:nvSpPr>
            <p:spPr bwMode="auto">
              <a:xfrm flipH="1">
                <a:off x="5425" y="197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5" name="Line 1094"/>
              <p:cNvSpPr>
                <a:spLocks noChangeShapeType="1"/>
              </p:cNvSpPr>
              <p:nvPr/>
            </p:nvSpPr>
            <p:spPr bwMode="auto">
              <a:xfrm>
                <a:off x="5515" y="1897"/>
                <a:ext cx="1" cy="10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6" name="Line 1095"/>
              <p:cNvSpPr>
                <a:spLocks noChangeShapeType="1"/>
              </p:cNvSpPr>
              <p:nvPr/>
            </p:nvSpPr>
            <p:spPr bwMode="auto">
              <a:xfrm flipH="1">
                <a:off x="5507" y="189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7" name="Line 1096"/>
              <p:cNvSpPr>
                <a:spLocks noChangeShapeType="1"/>
              </p:cNvSpPr>
              <p:nvPr/>
            </p:nvSpPr>
            <p:spPr bwMode="auto">
              <a:xfrm flipH="1">
                <a:off x="5507" y="200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8" name="Line 1097"/>
              <p:cNvSpPr>
                <a:spLocks noChangeShapeType="1"/>
              </p:cNvSpPr>
              <p:nvPr/>
            </p:nvSpPr>
            <p:spPr bwMode="auto">
              <a:xfrm>
                <a:off x="5597" y="1889"/>
                <a:ext cx="1" cy="8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9" name="Line 1098"/>
              <p:cNvSpPr>
                <a:spLocks noChangeShapeType="1"/>
              </p:cNvSpPr>
              <p:nvPr/>
            </p:nvSpPr>
            <p:spPr bwMode="auto">
              <a:xfrm flipH="1">
                <a:off x="5597" y="188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0" name="Line 1099"/>
              <p:cNvSpPr>
                <a:spLocks noChangeShapeType="1"/>
              </p:cNvSpPr>
              <p:nvPr/>
            </p:nvSpPr>
            <p:spPr bwMode="auto">
              <a:xfrm flipH="1">
                <a:off x="5597" y="197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1" name="Line 1100"/>
              <p:cNvSpPr>
                <a:spLocks noChangeShapeType="1"/>
              </p:cNvSpPr>
              <p:nvPr/>
            </p:nvSpPr>
            <p:spPr bwMode="auto">
              <a:xfrm>
                <a:off x="5686" y="1897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2" name="Line 1101"/>
              <p:cNvSpPr>
                <a:spLocks noChangeShapeType="1"/>
              </p:cNvSpPr>
              <p:nvPr/>
            </p:nvSpPr>
            <p:spPr bwMode="auto">
              <a:xfrm flipH="1">
                <a:off x="5679" y="189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3" name="Line 1102"/>
              <p:cNvSpPr>
                <a:spLocks noChangeShapeType="1"/>
              </p:cNvSpPr>
              <p:nvPr/>
            </p:nvSpPr>
            <p:spPr bwMode="auto">
              <a:xfrm flipH="1">
                <a:off x="5679" y="197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4" name="Freeform 1103"/>
              <p:cNvSpPr>
                <a:spLocks/>
              </p:cNvSpPr>
              <p:nvPr/>
            </p:nvSpPr>
            <p:spPr bwMode="auto">
              <a:xfrm>
                <a:off x="5343" y="1934"/>
                <a:ext cx="343" cy="22"/>
              </a:xfrm>
              <a:custGeom>
                <a:avLst/>
                <a:gdLst>
                  <a:gd name="T0" fmla="*/ 0 w 343"/>
                  <a:gd name="T1" fmla="*/ 22 h 22"/>
                  <a:gd name="T2" fmla="*/ 82 w 343"/>
                  <a:gd name="T3" fmla="*/ 7 h 22"/>
                  <a:gd name="T4" fmla="*/ 172 w 343"/>
                  <a:gd name="T5" fmla="*/ 15 h 22"/>
                  <a:gd name="T6" fmla="*/ 254 w 343"/>
                  <a:gd name="T7" fmla="*/ 0 h 22"/>
                  <a:gd name="T8" fmla="*/ 343 w 343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3"/>
                  <a:gd name="T16" fmla="*/ 0 h 22"/>
                  <a:gd name="T17" fmla="*/ 343 w 34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3" h="22">
                    <a:moveTo>
                      <a:pt x="0" y="22"/>
                    </a:moveTo>
                    <a:lnTo>
                      <a:pt x="82" y="7"/>
                    </a:lnTo>
                    <a:lnTo>
                      <a:pt x="172" y="15"/>
                    </a:lnTo>
                    <a:lnTo>
                      <a:pt x="254" y="0"/>
                    </a:lnTo>
                    <a:lnTo>
                      <a:pt x="343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5" name="Oval 1104"/>
              <p:cNvSpPr>
                <a:spLocks noChangeArrowheads="1"/>
              </p:cNvSpPr>
              <p:nvPr/>
            </p:nvSpPr>
            <p:spPr bwMode="auto">
              <a:xfrm>
                <a:off x="5328" y="1941"/>
                <a:ext cx="37" cy="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6" name="Oval 1105"/>
              <p:cNvSpPr>
                <a:spLocks noChangeArrowheads="1"/>
              </p:cNvSpPr>
              <p:nvPr/>
            </p:nvSpPr>
            <p:spPr bwMode="auto">
              <a:xfrm>
                <a:off x="5410" y="1927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7" name="Oval 1106"/>
              <p:cNvSpPr>
                <a:spLocks noChangeArrowheads="1"/>
              </p:cNvSpPr>
              <p:nvPr/>
            </p:nvSpPr>
            <p:spPr bwMode="auto">
              <a:xfrm>
                <a:off x="5500" y="1934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8" name="Oval 1107"/>
              <p:cNvSpPr>
                <a:spLocks noChangeArrowheads="1"/>
              </p:cNvSpPr>
              <p:nvPr/>
            </p:nvSpPr>
            <p:spPr bwMode="auto">
              <a:xfrm>
                <a:off x="5582" y="1919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9" name="Oval 1108"/>
              <p:cNvSpPr>
                <a:spLocks noChangeArrowheads="1"/>
              </p:cNvSpPr>
              <p:nvPr/>
            </p:nvSpPr>
            <p:spPr bwMode="auto">
              <a:xfrm>
                <a:off x="5672" y="1919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0" name="Oval 1109"/>
              <p:cNvSpPr>
                <a:spLocks noChangeArrowheads="1"/>
              </p:cNvSpPr>
              <p:nvPr/>
            </p:nvSpPr>
            <p:spPr bwMode="auto">
              <a:xfrm>
                <a:off x="5298" y="1956"/>
                <a:ext cx="60" cy="60"/>
              </a:xfrm>
              <a:prstGeom prst="ellips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1" name="Rectangle 1110"/>
              <p:cNvSpPr>
                <a:spLocks noChangeArrowheads="1"/>
              </p:cNvSpPr>
              <p:nvPr/>
            </p:nvSpPr>
            <p:spPr bwMode="auto">
              <a:xfrm>
                <a:off x="4491" y="2547"/>
                <a:ext cx="1367" cy="53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2" name="Rectangle 1111"/>
              <p:cNvSpPr>
                <a:spLocks noChangeArrowheads="1"/>
              </p:cNvSpPr>
              <p:nvPr/>
            </p:nvSpPr>
            <p:spPr bwMode="auto">
              <a:xfrm>
                <a:off x="4491" y="2547"/>
                <a:ext cx="1367" cy="539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3" name="Line 1112"/>
              <p:cNvSpPr>
                <a:spLocks noChangeShapeType="1"/>
              </p:cNvSpPr>
              <p:nvPr/>
            </p:nvSpPr>
            <p:spPr bwMode="auto">
              <a:xfrm flipH="1">
                <a:off x="4491" y="2547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4" name="Line 1113"/>
              <p:cNvSpPr>
                <a:spLocks noChangeShapeType="1"/>
              </p:cNvSpPr>
              <p:nvPr/>
            </p:nvSpPr>
            <p:spPr bwMode="auto">
              <a:xfrm flipH="1">
                <a:off x="4491" y="3086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5" name="Line 1114"/>
              <p:cNvSpPr>
                <a:spLocks noChangeShapeType="1"/>
              </p:cNvSpPr>
              <p:nvPr/>
            </p:nvSpPr>
            <p:spPr bwMode="auto">
              <a:xfrm flipV="1">
                <a:off x="4491" y="2547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6" name="Line 1115"/>
              <p:cNvSpPr>
                <a:spLocks noChangeShapeType="1"/>
              </p:cNvSpPr>
              <p:nvPr/>
            </p:nvSpPr>
            <p:spPr bwMode="auto">
              <a:xfrm flipV="1">
                <a:off x="5858" y="2547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7" name="Line 1116"/>
              <p:cNvSpPr>
                <a:spLocks noChangeShapeType="1"/>
              </p:cNvSpPr>
              <p:nvPr/>
            </p:nvSpPr>
            <p:spPr bwMode="auto">
              <a:xfrm flipH="1">
                <a:off x="4491" y="3086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8" name="Line 1117"/>
              <p:cNvSpPr>
                <a:spLocks noChangeShapeType="1"/>
              </p:cNvSpPr>
              <p:nvPr/>
            </p:nvSpPr>
            <p:spPr bwMode="auto">
              <a:xfrm flipV="1">
                <a:off x="4491" y="2547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9" name="Line 1118"/>
              <p:cNvSpPr>
                <a:spLocks noChangeShapeType="1"/>
              </p:cNvSpPr>
              <p:nvPr/>
            </p:nvSpPr>
            <p:spPr bwMode="auto">
              <a:xfrm>
                <a:off x="5858" y="3086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0" name="Line 1119"/>
              <p:cNvSpPr>
                <a:spLocks noChangeShapeType="1"/>
              </p:cNvSpPr>
              <p:nvPr/>
            </p:nvSpPr>
            <p:spPr bwMode="auto">
              <a:xfrm flipV="1">
                <a:off x="5858" y="2532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1" name="Rectangle 1120"/>
              <p:cNvSpPr>
                <a:spLocks noChangeArrowheads="1"/>
              </p:cNvSpPr>
              <p:nvPr/>
            </p:nvSpPr>
            <p:spPr bwMode="auto">
              <a:xfrm>
                <a:off x="5806" y="3123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70</a:t>
                </a:r>
                <a:endParaRPr lang="en-US"/>
              </a:p>
            </p:txBody>
          </p:sp>
          <p:sp>
            <p:nvSpPr>
              <p:cNvPr id="25702" name="Line 1121"/>
              <p:cNvSpPr>
                <a:spLocks noChangeShapeType="1"/>
              </p:cNvSpPr>
              <p:nvPr/>
            </p:nvSpPr>
            <p:spPr bwMode="auto">
              <a:xfrm>
                <a:off x="5343" y="3086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3" name="Line 1122"/>
              <p:cNvSpPr>
                <a:spLocks noChangeShapeType="1"/>
              </p:cNvSpPr>
              <p:nvPr/>
            </p:nvSpPr>
            <p:spPr bwMode="auto">
              <a:xfrm flipV="1">
                <a:off x="5343" y="2532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4" name="Rectangle 1123"/>
              <p:cNvSpPr>
                <a:spLocks noChangeArrowheads="1"/>
              </p:cNvSpPr>
              <p:nvPr/>
            </p:nvSpPr>
            <p:spPr bwMode="auto">
              <a:xfrm>
                <a:off x="5290" y="3123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85</a:t>
                </a:r>
                <a:endParaRPr lang="en-US"/>
              </a:p>
            </p:txBody>
          </p:sp>
          <p:sp>
            <p:nvSpPr>
              <p:cNvPr id="25705" name="Line 1124"/>
              <p:cNvSpPr>
                <a:spLocks noChangeShapeType="1"/>
              </p:cNvSpPr>
              <p:nvPr/>
            </p:nvSpPr>
            <p:spPr bwMode="auto">
              <a:xfrm>
                <a:off x="4827" y="3086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6" name="Line 1125"/>
              <p:cNvSpPr>
                <a:spLocks noChangeShapeType="1"/>
              </p:cNvSpPr>
              <p:nvPr/>
            </p:nvSpPr>
            <p:spPr bwMode="auto">
              <a:xfrm flipV="1">
                <a:off x="4827" y="2532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7" name="Rectangle 1126"/>
              <p:cNvSpPr>
                <a:spLocks noChangeArrowheads="1"/>
              </p:cNvSpPr>
              <p:nvPr/>
            </p:nvSpPr>
            <p:spPr bwMode="auto">
              <a:xfrm>
                <a:off x="4753" y="3123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100</a:t>
                </a:r>
                <a:endParaRPr lang="en-US"/>
              </a:p>
            </p:txBody>
          </p:sp>
          <p:sp>
            <p:nvSpPr>
              <p:cNvPr id="25708" name="Line 1127"/>
              <p:cNvSpPr>
                <a:spLocks noChangeShapeType="1"/>
              </p:cNvSpPr>
              <p:nvPr/>
            </p:nvSpPr>
            <p:spPr bwMode="auto">
              <a:xfrm flipH="1">
                <a:off x="4476" y="3086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9" name="Line 1128"/>
              <p:cNvSpPr>
                <a:spLocks noChangeShapeType="1"/>
              </p:cNvSpPr>
              <p:nvPr/>
            </p:nvSpPr>
            <p:spPr bwMode="auto">
              <a:xfrm>
                <a:off x="5858" y="308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0" name="Rectangle 1129"/>
              <p:cNvSpPr>
                <a:spLocks noChangeArrowheads="1"/>
              </p:cNvSpPr>
              <p:nvPr/>
            </p:nvSpPr>
            <p:spPr bwMode="auto">
              <a:xfrm>
                <a:off x="4289" y="3026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150</a:t>
                </a:r>
                <a:endParaRPr lang="en-US"/>
              </a:p>
            </p:txBody>
          </p:sp>
          <p:sp>
            <p:nvSpPr>
              <p:cNvPr id="25711" name="Line 1130"/>
              <p:cNvSpPr>
                <a:spLocks noChangeShapeType="1"/>
              </p:cNvSpPr>
              <p:nvPr/>
            </p:nvSpPr>
            <p:spPr bwMode="auto">
              <a:xfrm flipH="1">
                <a:off x="4476" y="2906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2" name="Line 1131"/>
              <p:cNvSpPr>
                <a:spLocks noChangeShapeType="1"/>
              </p:cNvSpPr>
              <p:nvPr/>
            </p:nvSpPr>
            <p:spPr bwMode="auto">
              <a:xfrm>
                <a:off x="5858" y="290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3" name="Rectangle 1132"/>
              <p:cNvSpPr>
                <a:spLocks noChangeArrowheads="1"/>
              </p:cNvSpPr>
              <p:nvPr/>
            </p:nvSpPr>
            <p:spPr bwMode="auto">
              <a:xfrm>
                <a:off x="4289" y="2846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200</a:t>
                </a:r>
                <a:endParaRPr lang="en-US"/>
              </a:p>
            </p:txBody>
          </p:sp>
          <p:sp>
            <p:nvSpPr>
              <p:cNvPr id="25714" name="Line 1133"/>
              <p:cNvSpPr>
                <a:spLocks noChangeShapeType="1"/>
              </p:cNvSpPr>
              <p:nvPr/>
            </p:nvSpPr>
            <p:spPr bwMode="auto">
              <a:xfrm flipH="1">
                <a:off x="4476" y="2727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5" name="Line 1134"/>
              <p:cNvSpPr>
                <a:spLocks noChangeShapeType="1"/>
              </p:cNvSpPr>
              <p:nvPr/>
            </p:nvSpPr>
            <p:spPr bwMode="auto">
              <a:xfrm>
                <a:off x="5858" y="272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6" name="Rectangle 1135"/>
              <p:cNvSpPr>
                <a:spLocks noChangeArrowheads="1"/>
              </p:cNvSpPr>
              <p:nvPr/>
            </p:nvSpPr>
            <p:spPr bwMode="auto">
              <a:xfrm>
                <a:off x="4289" y="2667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250</a:t>
                </a:r>
                <a:endParaRPr lang="en-US"/>
              </a:p>
            </p:txBody>
          </p:sp>
          <p:sp>
            <p:nvSpPr>
              <p:cNvPr id="25717" name="Line 1136"/>
              <p:cNvSpPr>
                <a:spLocks noChangeShapeType="1"/>
              </p:cNvSpPr>
              <p:nvPr/>
            </p:nvSpPr>
            <p:spPr bwMode="auto">
              <a:xfrm flipH="1">
                <a:off x="4476" y="2547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8" name="Line 1137"/>
              <p:cNvSpPr>
                <a:spLocks noChangeShapeType="1"/>
              </p:cNvSpPr>
              <p:nvPr/>
            </p:nvSpPr>
            <p:spPr bwMode="auto">
              <a:xfrm>
                <a:off x="5858" y="254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9" name="Rectangle 1138"/>
              <p:cNvSpPr>
                <a:spLocks noChangeArrowheads="1"/>
              </p:cNvSpPr>
              <p:nvPr/>
            </p:nvSpPr>
            <p:spPr bwMode="auto">
              <a:xfrm>
                <a:off x="4289" y="2487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300</a:t>
                </a:r>
                <a:endParaRPr lang="en-US"/>
              </a:p>
            </p:txBody>
          </p:sp>
          <p:sp>
            <p:nvSpPr>
              <p:cNvPr id="25720" name="Line 1139"/>
              <p:cNvSpPr>
                <a:spLocks noChangeShapeType="1"/>
              </p:cNvSpPr>
              <p:nvPr/>
            </p:nvSpPr>
            <p:spPr bwMode="auto">
              <a:xfrm flipH="1">
                <a:off x="4491" y="2547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1" name="Line 1140"/>
              <p:cNvSpPr>
                <a:spLocks noChangeShapeType="1"/>
              </p:cNvSpPr>
              <p:nvPr/>
            </p:nvSpPr>
            <p:spPr bwMode="auto">
              <a:xfrm flipH="1">
                <a:off x="4491" y="3086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2" name="Line 1141"/>
              <p:cNvSpPr>
                <a:spLocks noChangeShapeType="1"/>
              </p:cNvSpPr>
              <p:nvPr/>
            </p:nvSpPr>
            <p:spPr bwMode="auto">
              <a:xfrm flipV="1">
                <a:off x="4491" y="2547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3" name="Line 1142"/>
              <p:cNvSpPr>
                <a:spLocks noChangeShapeType="1"/>
              </p:cNvSpPr>
              <p:nvPr/>
            </p:nvSpPr>
            <p:spPr bwMode="auto">
              <a:xfrm flipV="1">
                <a:off x="5858" y="2547"/>
                <a:ext cx="1" cy="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4" name="Freeform 1143"/>
              <p:cNvSpPr>
                <a:spLocks/>
              </p:cNvSpPr>
              <p:nvPr/>
            </p:nvSpPr>
            <p:spPr bwMode="auto">
              <a:xfrm>
                <a:off x="4506" y="2667"/>
                <a:ext cx="1330" cy="307"/>
              </a:xfrm>
              <a:custGeom>
                <a:avLst/>
                <a:gdLst>
                  <a:gd name="T0" fmla="*/ 0 w 1330"/>
                  <a:gd name="T1" fmla="*/ 0 h 307"/>
                  <a:gd name="T2" fmla="*/ 30 w 1330"/>
                  <a:gd name="T3" fmla="*/ 0 h 307"/>
                  <a:gd name="T4" fmla="*/ 67 w 1330"/>
                  <a:gd name="T5" fmla="*/ 7 h 307"/>
                  <a:gd name="T6" fmla="*/ 105 w 1330"/>
                  <a:gd name="T7" fmla="*/ 15 h 307"/>
                  <a:gd name="T8" fmla="*/ 134 w 1330"/>
                  <a:gd name="T9" fmla="*/ 15 h 307"/>
                  <a:gd name="T10" fmla="*/ 172 w 1330"/>
                  <a:gd name="T11" fmla="*/ 22 h 307"/>
                  <a:gd name="T12" fmla="*/ 202 w 1330"/>
                  <a:gd name="T13" fmla="*/ 22 h 307"/>
                  <a:gd name="T14" fmla="*/ 239 w 1330"/>
                  <a:gd name="T15" fmla="*/ 30 h 307"/>
                  <a:gd name="T16" fmla="*/ 269 w 1330"/>
                  <a:gd name="T17" fmla="*/ 37 h 307"/>
                  <a:gd name="T18" fmla="*/ 306 w 1330"/>
                  <a:gd name="T19" fmla="*/ 45 h 307"/>
                  <a:gd name="T20" fmla="*/ 344 w 1330"/>
                  <a:gd name="T21" fmla="*/ 52 h 307"/>
                  <a:gd name="T22" fmla="*/ 374 w 1330"/>
                  <a:gd name="T23" fmla="*/ 60 h 307"/>
                  <a:gd name="T24" fmla="*/ 411 w 1330"/>
                  <a:gd name="T25" fmla="*/ 67 h 307"/>
                  <a:gd name="T26" fmla="*/ 441 w 1330"/>
                  <a:gd name="T27" fmla="*/ 75 h 307"/>
                  <a:gd name="T28" fmla="*/ 478 w 1330"/>
                  <a:gd name="T29" fmla="*/ 90 h 307"/>
                  <a:gd name="T30" fmla="*/ 508 w 1330"/>
                  <a:gd name="T31" fmla="*/ 97 h 307"/>
                  <a:gd name="T32" fmla="*/ 545 w 1330"/>
                  <a:gd name="T33" fmla="*/ 112 h 307"/>
                  <a:gd name="T34" fmla="*/ 583 w 1330"/>
                  <a:gd name="T35" fmla="*/ 127 h 307"/>
                  <a:gd name="T36" fmla="*/ 613 w 1330"/>
                  <a:gd name="T37" fmla="*/ 142 h 307"/>
                  <a:gd name="T38" fmla="*/ 650 w 1330"/>
                  <a:gd name="T39" fmla="*/ 157 h 307"/>
                  <a:gd name="T40" fmla="*/ 680 w 1330"/>
                  <a:gd name="T41" fmla="*/ 164 h 307"/>
                  <a:gd name="T42" fmla="*/ 717 w 1330"/>
                  <a:gd name="T43" fmla="*/ 172 h 307"/>
                  <a:gd name="T44" fmla="*/ 747 w 1330"/>
                  <a:gd name="T45" fmla="*/ 187 h 307"/>
                  <a:gd name="T46" fmla="*/ 784 w 1330"/>
                  <a:gd name="T47" fmla="*/ 202 h 307"/>
                  <a:gd name="T48" fmla="*/ 822 w 1330"/>
                  <a:gd name="T49" fmla="*/ 217 h 307"/>
                  <a:gd name="T50" fmla="*/ 852 w 1330"/>
                  <a:gd name="T51" fmla="*/ 224 h 307"/>
                  <a:gd name="T52" fmla="*/ 889 w 1330"/>
                  <a:gd name="T53" fmla="*/ 239 h 307"/>
                  <a:gd name="T54" fmla="*/ 919 w 1330"/>
                  <a:gd name="T55" fmla="*/ 247 h 307"/>
                  <a:gd name="T56" fmla="*/ 956 w 1330"/>
                  <a:gd name="T57" fmla="*/ 254 h 307"/>
                  <a:gd name="T58" fmla="*/ 986 w 1330"/>
                  <a:gd name="T59" fmla="*/ 262 h 307"/>
                  <a:gd name="T60" fmla="*/ 1024 w 1330"/>
                  <a:gd name="T61" fmla="*/ 277 h 307"/>
                  <a:gd name="T62" fmla="*/ 1061 w 1330"/>
                  <a:gd name="T63" fmla="*/ 284 h 307"/>
                  <a:gd name="T64" fmla="*/ 1091 w 1330"/>
                  <a:gd name="T65" fmla="*/ 284 h 307"/>
                  <a:gd name="T66" fmla="*/ 1128 w 1330"/>
                  <a:gd name="T67" fmla="*/ 292 h 307"/>
                  <a:gd name="T68" fmla="*/ 1158 w 1330"/>
                  <a:gd name="T69" fmla="*/ 299 h 307"/>
                  <a:gd name="T70" fmla="*/ 1195 w 1330"/>
                  <a:gd name="T71" fmla="*/ 307 h 307"/>
                  <a:gd name="T72" fmla="*/ 1225 w 1330"/>
                  <a:gd name="T73" fmla="*/ 292 h 307"/>
                  <a:gd name="T74" fmla="*/ 1263 w 1330"/>
                  <a:gd name="T75" fmla="*/ 232 h 307"/>
                  <a:gd name="T76" fmla="*/ 1300 w 1330"/>
                  <a:gd name="T77" fmla="*/ 172 h 307"/>
                  <a:gd name="T78" fmla="*/ 1330 w 1330"/>
                  <a:gd name="T79" fmla="*/ 120 h 3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0"/>
                  <a:gd name="T121" fmla="*/ 0 h 307"/>
                  <a:gd name="T122" fmla="*/ 1330 w 1330"/>
                  <a:gd name="T123" fmla="*/ 307 h 3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0" h="307">
                    <a:moveTo>
                      <a:pt x="0" y="0"/>
                    </a:moveTo>
                    <a:lnTo>
                      <a:pt x="30" y="0"/>
                    </a:lnTo>
                    <a:lnTo>
                      <a:pt x="67" y="7"/>
                    </a:lnTo>
                    <a:lnTo>
                      <a:pt x="105" y="15"/>
                    </a:lnTo>
                    <a:lnTo>
                      <a:pt x="134" y="15"/>
                    </a:lnTo>
                    <a:lnTo>
                      <a:pt x="172" y="22"/>
                    </a:lnTo>
                    <a:lnTo>
                      <a:pt x="202" y="22"/>
                    </a:lnTo>
                    <a:lnTo>
                      <a:pt x="239" y="30"/>
                    </a:lnTo>
                    <a:lnTo>
                      <a:pt x="269" y="37"/>
                    </a:lnTo>
                    <a:lnTo>
                      <a:pt x="306" y="45"/>
                    </a:lnTo>
                    <a:lnTo>
                      <a:pt x="344" y="52"/>
                    </a:lnTo>
                    <a:lnTo>
                      <a:pt x="374" y="60"/>
                    </a:lnTo>
                    <a:lnTo>
                      <a:pt x="411" y="67"/>
                    </a:lnTo>
                    <a:lnTo>
                      <a:pt x="441" y="75"/>
                    </a:lnTo>
                    <a:lnTo>
                      <a:pt x="478" y="90"/>
                    </a:lnTo>
                    <a:lnTo>
                      <a:pt x="508" y="97"/>
                    </a:lnTo>
                    <a:lnTo>
                      <a:pt x="545" y="112"/>
                    </a:lnTo>
                    <a:lnTo>
                      <a:pt x="583" y="127"/>
                    </a:lnTo>
                    <a:lnTo>
                      <a:pt x="613" y="142"/>
                    </a:lnTo>
                    <a:lnTo>
                      <a:pt x="650" y="157"/>
                    </a:lnTo>
                    <a:lnTo>
                      <a:pt x="680" y="164"/>
                    </a:lnTo>
                    <a:lnTo>
                      <a:pt x="717" y="172"/>
                    </a:lnTo>
                    <a:lnTo>
                      <a:pt x="747" y="187"/>
                    </a:lnTo>
                    <a:lnTo>
                      <a:pt x="784" y="202"/>
                    </a:lnTo>
                    <a:lnTo>
                      <a:pt x="822" y="217"/>
                    </a:lnTo>
                    <a:lnTo>
                      <a:pt x="852" y="224"/>
                    </a:lnTo>
                    <a:lnTo>
                      <a:pt x="889" y="239"/>
                    </a:lnTo>
                    <a:lnTo>
                      <a:pt x="919" y="247"/>
                    </a:lnTo>
                    <a:lnTo>
                      <a:pt x="956" y="254"/>
                    </a:lnTo>
                    <a:lnTo>
                      <a:pt x="986" y="262"/>
                    </a:lnTo>
                    <a:lnTo>
                      <a:pt x="1024" y="277"/>
                    </a:lnTo>
                    <a:lnTo>
                      <a:pt x="1061" y="284"/>
                    </a:lnTo>
                    <a:lnTo>
                      <a:pt x="1091" y="284"/>
                    </a:lnTo>
                    <a:lnTo>
                      <a:pt x="1128" y="292"/>
                    </a:lnTo>
                    <a:lnTo>
                      <a:pt x="1158" y="299"/>
                    </a:lnTo>
                    <a:lnTo>
                      <a:pt x="1195" y="307"/>
                    </a:lnTo>
                    <a:lnTo>
                      <a:pt x="1225" y="292"/>
                    </a:lnTo>
                    <a:lnTo>
                      <a:pt x="1263" y="232"/>
                    </a:lnTo>
                    <a:lnTo>
                      <a:pt x="1300" y="172"/>
                    </a:lnTo>
                    <a:lnTo>
                      <a:pt x="1330" y="12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5" name="Freeform 1144"/>
              <p:cNvSpPr>
                <a:spLocks/>
              </p:cNvSpPr>
              <p:nvPr/>
            </p:nvSpPr>
            <p:spPr bwMode="auto">
              <a:xfrm>
                <a:off x="4528" y="2719"/>
                <a:ext cx="1218" cy="284"/>
              </a:xfrm>
              <a:custGeom>
                <a:avLst/>
                <a:gdLst>
                  <a:gd name="T0" fmla="*/ 0 w 1218"/>
                  <a:gd name="T1" fmla="*/ 0 h 284"/>
                  <a:gd name="T2" fmla="*/ 68 w 1218"/>
                  <a:gd name="T3" fmla="*/ 8 h 284"/>
                  <a:gd name="T4" fmla="*/ 127 w 1218"/>
                  <a:gd name="T5" fmla="*/ 15 h 284"/>
                  <a:gd name="T6" fmla="*/ 195 w 1218"/>
                  <a:gd name="T7" fmla="*/ 23 h 284"/>
                  <a:gd name="T8" fmla="*/ 262 w 1218"/>
                  <a:gd name="T9" fmla="*/ 38 h 284"/>
                  <a:gd name="T10" fmla="*/ 322 w 1218"/>
                  <a:gd name="T11" fmla="*/ 53 h 284"/>
                  <a:gd name="T12" fmla="*/ 389 w 1218"/>
                  <a:gd name="T13" fmla="*/ 68 h 284"/>
                  <a:gd name="T14" fmla="*/ 449 w 1218"/>
                  <a:gd name="T15" fmla="*/ 83 h 284"/>
                  <a:gd name="T16" fmla="*/ 516 w 1218"/>
                  <a:gd name="T17" fmla="*/ 105 h 284"/>
                  <a:gd name="T18" fmla="*/ 576 w 1218"/>
                  <a:gd name="T19" fmla="*/ 135 h 284"/>
                  <a:gd name="T20" fmla="*/ 643 w 1218"/>
                  <a:gd name="T21" fmla="*/ 150 h 284"/>
                  <a:gd name="T22" fmla="*/ 710 w 1218"/>
                  <a:gd name="T23" fmla="*/ 165 h 284"/>
                  <a:gd name="T24" fmla="*/ 770 w 1218"/>
                  <a:gd name="T25" fmla="*/ 195 h 284"/>
                  <a:gd name="T26" fmla="*/ 837 w 1218"/>
                  <a:gd name="T27" fmla="*/ 210 h 284"/>
                  <a:gd name="T28" fmla="*/ 897 w 1218"/>
                  <a:gd name="T29" fmla="*/ 232 h 284"/>
                  <a:gd name="T30" fmla="*/ 964 w 1218"/>
                  <a:gd name="T31" fmla="*/ 247 h 284"/>
                  <a:gd name="T32" fmla="*/ 1024 w 1218"/>
                  <a:gd name="T33" fmla="*/ 262 h 284"/>
                  <a:gd name="T34" fmla="*/ 1091 w 1218"/>
                  <a:gd name="T35" fmla="*/ 270 h 284"/>
                  <a:gd name="T36" fmla="*/ 1158 w 1218"/>
                  <a:gd name="T37" fmla="*/ 284 h 284"/>
                  <a:gd name="T38" fmla="*/ 1218 w 1218"/>
                  <a:gd name="T39" fmla="*/ 247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284"/>
                  <a:gd name="T62" fmla="*/ 1218 w 1218"/>
                  <a:gd name="T63" fmla="*/ 284 h 2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284">
                    <a:moveTo>
                      <a:pt x="0" y="0"/>
                    </a:moveTo>
                    <a:lnTo>
                      <a:pt x="68" y="8"/>
                    </a:lnTo>
                    <a:lnTo>
                      <a:pt x="127" y="15"/>
                    </a:lnTo>
                    <a:lnTo>
                      <a:pt x="195" y="23"/>
                    </a:lnTo>
                    <a:lnTo>
                      <a:pt x="262" y="38"/>
                    </a:lnTo>
                    <a:lnTo>
                      <a:pt x="322" y="53"/>
                    </a:lnTo>
                    <a:lnTo>
                      <a:pt x="389" y="68"/>
                    </a:lnTo>
                    <a:lnTo>
                      <a:pt x="449" y="83"/>
                    </a:lnTo>
                    <a:lnTo>
                      <a:pt x="516" y="105"/>
                    </a:lnTo>
                    <a:lnTo>
                      <a:pt x="576" y="135"/>
                    </a:lnTo>
                    <a:lnTo>
                      <a:pt x="643" y="150"/>
                    </a:lnTo>
                    <a:lnTo>
                      <a:pt x="710" y="165"/>
                    </a:lnTo>
                    <a:lnTo>
                      <a:pt x="770" y="195"/>
                    </a:lnTo>
                    <a:lnTo>
                      <a:pt x="837" y="210"/>
                    </a:lnTo>
                    <a:lnTo>
                      <a:pt x="897" y="232"/>
                    </a:lnTo>
                    <a:lnTo>
                      <a:pt x="964" y="247"/>
                    </a:lnTo>
                    <a:lnTo>
                      <a:pt x="1024" y="262"/>
                    </a:lnTo>
                    <a:lnTo>
                      <a:pt x="1091" y="270"/>
                    </a:lnTo>
                    <a:lnTo>
                      <a:pt x="1158" y="284"/>
                    </a:lnTo>
                    <a:lnTo>
                      <a:pt x="1218" y="24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6" name="Freeform 1145"/>
              <p:cNvSpPr>
                <a:spLocks/>
              </p:cNvSpPr>
              <p:nvPr/>
            </p:nvSpPr>
            <p:spPr bwMode="auto">
              <a:xfrm>
                <a:off x="4491" y="2727"/>
                <a:ext cx="1345" cy="299"/>
              </a:xfrm>
              <a:custGeom>
                <a:avLst/>
                <a:gdLst>
                  <a:gd name="T0" fmla="*/ 15 w 1345"/>
                  <a:gd name="T1" fmla="*/ 142 h 299"/>
                  <a:gd name="T2" fmla="*/ 45 w 1345"/>
                  <a:gd name="T3" fmla="*/ 119 h 299"/>
                  <a:gd name="T4" fmla="*/ 82 w 1345"/>
                  <a:gd name="T5" fmla="*/ 142 h 299"/>
                  <a:gd name="T6" fmla="*/ 120 w 1345"/>
                  <a:gd name="T7" fmla="*/ 134 h 299"/>
                  <a:gd name="T8" fmla="*/ 149 w 1345"/>
                  <a:gd name="T9" fmla="*/ 127 h 299"/>
                  <a:gd name="T10" fmla="*/ 187 w 1345"/>
                  <a:gd name="T11" fmla="*/ 142 h 299"/>
                  <a:gd name="T12" fmla="*/ 217 w 1345"/>
                  <a:gd name="T13" fmla="*/ 149 h 299"/>
                  <a:gd name="T14" fmla="*/ 254 w 1345"/>
                  <a:gd name="T15" fmla="*/ 149 h 299"/>
                  <a:gd name="T16" fmla="*/ 284 w 1345"/>
                  <a:gd name="T17" fmla="*/ 149 h 299"/>
                  <a:gd name="T18" fmla="*/ 321 w 1345"/>
                  <a:gd name="T19" fmla="*/ 164 h 299"/>
                  <a:gd name="T20" fmla="*/ 359 w 1345"/>
                  <a:gd name="T21" fmla="*/ 142 h 299"/>
                  <a:gd name="T22" fmla="*/ 389 w 1345"/>
                  <a:gd name="T23" fmla="*/ 119 h 299"/>
                  <a:gd name="T24" fmla="*/ 426 w 1345"/>
                  <a:gd name="T25" fmla="*/ 112 h 299"/>
                  <a:gd name="T26" fmla="*/ 456 w 1345"/>
                  <a:gd name="T27" fmla="*/ 127 h 299"/>
                  <a:gd name="T28" fmla="*/ 493 w 1345"/>
                  <a:gd name="T29" fmla="*/ 142 h 299"/>
                  <a:gd name="T30" fmla="*/ 523 w 1345"/>
                  <a:gd name="T31" fmla="*/ 149 h 299"/>
                  <a:gd name="T32" fmla="*/ 560 w 1345"/>
                  <a:gd name="T33" fmla="*/ 149 h 299"/>
                  <a:gd name="T34" fmla="*/ 598 w 1345"/>
                  <a:gd name="T35" fmla="*/ 142 h 299"/>
                  <a:gd name="T36" fmla="*/ 628 w 1345"/>
                  <a:gd name="T37" fmla="*/ 134 h 299"/>
                  <a:gd name="T38" fmla="*/ 665 w 1345"/>
                  <a:gd name="T39" fmla="*/ 112 h 299"/>
                  <a:gd name="T40" fmla="*/ 695 w 1345"/>
                  <a:gd name="T41" fmla="*/ 97 h 299"/>
                  <a:gd name="T42" fmla="*/ 732 w 1345"/>
                  <a:gd name="T43" fmla="*/ 90 h 299"/>
                  <a:gd name="T44" fmla="*/ 762 w 1345"/>
                  <a:gd name="T45" fmla="*/ 97 h 299"/>
                  <a:gd name="T46" fmla="*/ 799 w 1345"/>
                  <a:gd name="T47" fmla="*/ 90 h 299"/>
                  <a:gd name="T48" fmla="*/ 837 w 1345"/>
                  <a:gd name="T49" fmla="*/ 82 h 299"/>
                  <a:gd name="T50" fmla="*/ 867 w 1345"/>
                  <a:gd name="T51" fmla="*/ 75 h 299"/>
                  <a:gd name="T52" fmla="*/ 904 w 1345"/>
                  <a:gd name="T53" fmla="*/ 45 h 299"/>
                  <a:gd name="T54" fmla="*/ 934 w 1345"/>
                  <a:gd name="T55" fmla="*/ 22 h 299"/>
                  <a:gd name="T56" fmla="*/ 971 w 1345"/>
                  <a:gd name="T57" fmla="*/ 22 h 299"/>
                  <a:gd name="T58" fmla="*/ 1001 w 1345"/>
                  <a:gd name="T59" fmla="*/ 0 h 299"/>
                  <a:gd name="T60" fmla="*/ 1039 w 1345"/>
                  <a:gd name="T61" fmla="*/ 0 h 299"/>
                  <a:gd name="T62" fmla="*/ 1076 w 1345"/>
                  <a:gd name="T63" fmla="*/ 22 h 299"/>
                  <a:gd name="T64" fmla="*/ 1106 w 1345"/>
                  <a:gd name="T65" fmla="*/ 60 h 299"/>
                  <a:gd name="T66" fmla="*/ 1143 w 1345"/>
                  <a:gd name="T67" fmla="*/ 90 h 299"/>
                  <a:gd name="T68" fmla="*/ 1173 w 1345"/>
                  <a:gd name="T69" fmla="*/ 142 h 299"/>
                  <a:gd name="T70" fmla="*/ 1210 w 1345"/>
                  <a:gd name="T71" fmla="*/ 194 h 299"/>
                  <a:gd name="T72" fmla="*/ 1240 w 1345"/>
                  <a:gd name="T73" fmla="*/ 217 h 299"/>
                  <a:gd name="T74" fmla="*/ 1278 w 1345"/>
                  <a:gd name="T75" fmla="*/ 172 h 299"/>
                  <a:gd name="T76" fmla="*/ 1315 w 1345"/>
                  <a:gd name="T77" fmla="*/ 90 h 299"/>
                  <a:gd name="T78" fmla="*/ 1345 w 1345"/>
                  <a:gd name="T79" fmla="*/ 299 h 2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45"/>
                  <a:gd name="T121" fmla="*/ 0 h 299"/>
                  <a:gd name="T122" fmla="*/ 1345 w 1345"/>
                  <a:gd name="T123" fmla="*/ 299 h 2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45" h="299">
                    <a:moveTo>
                      <a:pt x="0" y="134"/>
                    </a:moveTo>
                    <a:lnTo>
                      <a:pt x="15" y="142"/>
                    </a:lnTo>
                    <a:lnTo>
                      <a:pt x="30" y="134"/>
                    </a:lnTo>
                    <a:lnTo>
                      <a:pt x="45" y="119"/>
                    </a:lnTo>
                    <a:lnTo>
                      <a:pt x="67" y="134"/>
                    </a:lnTo>
                    <a:lnTo>
                      <a:pt x="82" y="142"/>
                    </a:lnTo>
                    <a:lnTo>
                      <a:pt x="97" y="134"/>
                    </a:lnTo>
                    <a:lnTo>
                      <a:pt x="120" y="134"/>
                    </a:lnTo>
                    <a:lnTo>
                      <a:pt x="135" y="127"/>
                    </a:lnTo>
                    <a:lnTo>
                      <a:pt x="149" y="127"/>
                    </a:lnTo>
                    <a:lnTo>
                      <a:pt x="164" y="142"/>
                    </a:lnTo>
                    <a:lnTo>
                      <a:pt x="187" y="142"/>
                    </a:lnTo>
                    <a:lnTo>
                      <a:pt x="202" y="149"/>
                    </a:lnTo>
                    <a:lnTo>
                      <a:pt x="217" y="149"/>
                    </a:lnTo>
                    <a:lnTo>
                      <a:pt x="239" y="157"/>
                    </a:lnTo>
                    <a:lnTo>
                      <a:pt x="254" y="149"/>
                    </a:lnTo>
                    <a:lnTo>
                      <a:pt x="269" y="142"/>
                    </a:lnTo>
                    <a:lnTo>
                      <a:pt x="284" y="149"/>
                    </a:lnTo>
                    <a:lnTo>
                      <a:pt x="306" y="157"/>
                    </a:lnTo>
                    <a:lnTo>
                      <a:pt x="321" y="164"/>
                    </a:lnTo>
                    <a:lnTo>
                      <a:pt x="336" y="157"/>
                    </a:lnTo>
                    <a:lnTo>
                      <a:pt x="359" y="142"/>
                    </a:lnTo>
                    <a:lnTo>
                      <a:pt x="374" y="134"/>
                    </a:lnTo>
                    <a:lnTo>
                      <a:pt x="389" y="119"/>
                    </a:lnTo>
                    <a:lnTo>
                      <a:pt x="403" y="112"/>
                    </a:lnTo>
                    <a:lnTo>
                      <a:pt x="426" y="112"/>
                    </a:lnTo>
                    <a:lnTo>
                      <a:pt x="441" y="119"/>
                    </a:lnTo>
                    <a:lnTo>
                      <a:pt x="456" y="127"/>
                    </a:lnTo>
                    <a:lnTo>
                      <a:pt x="478" y="134"/>
                    </a:lnTo>
                    <a:lnTo>
                      <a:pt x="493" y="142"/>
                    </a:lnTo>
                    <a:lnTo>
                      <a:pt x="508" y="149"/>
                    </a:lnTo>
                    <a:lnTo>
                      <a:pt x="523" y="149"/>
                    </a:lnTo>
                    <a:lnTo>
                      <a:pt x="545" y="149"/>
                    </a:lnTo>
                    <a:lnTo>
                      <a:pt x="560" y="149"/>
                    </a:lnTo>
                    <a:lnTo>
                      <a:pt x="575" y="142"/>
                    </a:lnTo>
                    <a:lnTo>
                      <a:pt x="598" y="142"/>
                    </a:lnTo>
                    <a:lnTo>
                      <a:pt x="613" y="142"/>
                    </a:lnTo>
                    <a:lnTo>
                      <a:pt x="628" y="134"/>
                    </a:lnTo>
                    <a:lnTo>
                      <a:pt x="643" y="127"/>
                    </a:lnTo>
                    <a:lnTo>
                      <a:pt x="665" y="112"/>
                    </a:lnTo>
                    <a:lnTo>
                      <a:pt x="680" y="104"/>
                    </a:lnTo>
                    <a:lnTo>
                      <a:pt x="695" y="97"/>
                    </a:lnTo>
                    <a:lnTo>
                      <a:pt x="717" y="90"/>
                    </a:lnTo>
                    <a:lnTo>
                      <a:pt x="732" y="90"/>
                    </a:lnTo>
                    <a:lnTo>
                      <a:pt x="747" y="90"/>
                    </a:lnTo>
                    <a:lnTo>
                      <a:pt x="762" y="97"/>
                    </a:lnTo>
                    <a:lnTo>
                      <a:pt x="785" y="97"/>
                    </a:lnTo>
                    <a:lnTo>
                      <a:pt x="799" y="90"/>
                    </a:lnTo>
                    <a:lnTo>
                      <a:pt x="814" y="90"/>
                    </a:lnTo>
                    <a:lnTo>
                      <a:pt x="837" y="82"/>
                    </a:lnTo>
                    <a:lnTo>
                      <a:pt x="852" y="75"/>
                    </a:lnTo>
                    <a:lnTo>
                      <a:pt x="867" y="75"/>
                    </a:lnTo>
                    <a:lnTo>
                      <a:pt x="882" y="60"/>
                    </a:lnTo>
                    <a:lnTo>
                      <a:pt x="904" y="45"/>
                    </a:lnTo>
                    <a:lnTo>
                      <a:pt x="919" y="30"/>
                    </a:lnTo>
                    <a:lnTo>
                      <a:pt x="934" y="22"/>
                    </a:lnTo>
                    <a:lnTo>
                      <a:pt x="956" y="30"/>
                    </a:lnTo>
                    <a:lnTo>
                      <a:pt x="971" y="22"/>
                    </a:lnTo>
                    <a:lnTo>
                      <a:pt x="986" y="15"/>
                    </a:lnTo>
                    <a:lnTo>
                      <a:pt x="1001" y="0"/>
                    </a:lnTo>
                    <a:lnTo>
                      <a:pt x="1024" y="0"/>
                    </a:lnTo>
                    <a:lnTo>
                      <a:pt x="1039" y="0"/>
                    </a:lnTo>
                    <a:lnTo>
                      <a:pt x="1054" y="0"/>
                    </a:lnTo>
                    <a:lnTo>
                      <a:pt x="1076" y="22"/>
                    </a:lnTo>
                    <a:lnTo>
                      <a:pt x="1091" y="45"/>
                    </a:lnTo>
                    <a:lnTo>
                      <a:pt x="1106" y="60"/>
                    </a:lnTo>
                    <a:lnTo>
                      <a:pt x="1121" y="67"/>
                    </a:lnTo>
                    <a:lnTo>
                      <a:pt x="1143" y="90"/>
                    </a:lnTo>
                    <a:lnTo>
                      <a:pt x="1158" y="127"/>
                    </a:lnTo>
                    <a:lnTo>
                      <a:pt x="1173" y="142"/>
                    </a:lnTo>
                    <a:lnTo>
                      <a:pt x="1195" y="172"/>
                    </a:lnTo>
                    <a:lnTo>
                      <a:pt x="1210" y="194"/>
                    </a:lnTo>
                    <a:lnTo>
                      <a:pt x="1225" y="224"/>
                    </a:lnTo>
                    <a:lnTo>
                      <a:pt x="1240" y="217"/>
                    </a:lnTo>
                    <a:lnTo>
                      <a:pt x="1263" y="217"/>
                    </a:lnTo>
                    <a:lnTo>
                      <a:pt x="1278" y="172"/>
                    </a:lnTo>
                    <a:lnTo>
                      <a:pt x="1293" y="127"/>
                    </a:lnTo>
                    <a:lnTo>
                      <a:pt x="1315" y="90"/>
                    </a:lnTo>
                    <a:lnTo>
                      <a:pt x="1330" y="172"/>
                    </a:lnTo>
                    <a:lnTo>
                      <a:pt x="1345" y="299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7" name="Line 1146"/>
              <p:cNvSpPr>
                <a:spLocks noChangeShapeType="1"/>
              </p:cNvSpPr>
              <p:nvPr/>
            </p:nvSpPr>
            <p:spPr bwMode="auto">
              <a:xfrm>
                <a:off x="5343" y="2787"/>
                <a:ext cx="1" cy="14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8" name="Line 1147"/>
              <p:cNvSpPr>
                <a:spLocks noChangeShapeType="1"/>
              </p:cNvSpPr>
              <p:nvPr/>
            </p:nvSpPr>
            <p:spPr bwMode="auto">
              <a:xfrm flipH="1">
                <a:off x="5335" y="278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9" name="Line 1148"/>
              <p:cNvSpPr>
                <a:spLocks noChangeShapeType="1"/>
              </p:cNvSpPr>
              <p:nvPr/>
            </p:nvSpPr>
            <p:spPr bwMode="auto">
              <a:xfrm flipH="1">
                <a:off x="5335" y="292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0" name="Line 1149"/>
              <p:cNvSpPr>
                <a:spLocks noChangeShapeType="1"/>
              </p:cNvSpPr>
              <p:nvPr/>
            </p:nvSpPr>
            <p:spPr bwMode="auto">
              <a:xfrm>
                <a:off x="5425" y="2824"/>
                <a:ext cx="1" cy="11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1" name="Line 1150"/>
              <p:cNvSpPr>
                <a:spLocks noChangeShapeType="1"/>
              </p:cNvSpPr>
              <p:nvPr/>
            </p:nvSpPr>
            <p:spPr bwMode="auto">
              <a:xfrm flipH="1">
                <a:off x="5425" y="282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2" name="Line 1151"/>
              <p:cNvSpPr>
                <a:spLocks noChangeShapeType="1"/>
              </p:cNvSpPr>
              <p:nvPr/>
            </p:nvSpPr>
            <p:spPr bwMode="auto">
              <a:xfrm flipH="1">
                <a:off x="5425" y="293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3" name="Line 1152"/>
              <p:cNvSpPr>
                <a:spLocks noChangeShapeType="1"/>
              </p:cNvSpPr>
              <p:nvPr/>
            </p:nvSpPr>
            <p:spPr bwMode="auto">
              <a:xfrm>
                <a:off x="5515" y="2861"/>
                <a:ext cx="1" cy="9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4" name="Line 1153"/>
              <p:cNvSpPr>
                <a:spLocks noChangeShapeType="1"/>
              </p:cNvSpPr>
              <p:nvPr/>
            </p:nvSpPr>
            <p:spPr bwMode="auto">
              <a:xfrm flipH="1">
                <a:off x="5507" y="286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5" name="Line 1154"/>
              <p:cNvSpPr>
                <a:spLocks noChangeShapeType="1"/>
              </p:cNvSpPr>
              <p:nvPr/>
            </p:nvSpPr>
            <p:spPr bwMode="auto">
              <a:xfrm flipH="1">
                <a:off x="5507" y="295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6" name="Line 1155"/>
              <p:cNvSpPr>
                <a:spLocks noChangeShapeType="1"/>
              </p:cNvSpPr>
              <p:nvPr/>
            </p:nvSpPr>
            <p:spPr bwMode="auto">
              <a:xfrm>
                <a:off x="5597" y="2929"/>
                <a:ext cx="1" cy="9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7" name="Line 1156"/>
              <p:cNvSpPr>
                <a:spLocks noChangeShapeType="1"/>
              </p:cNvSpPr>
              <p:nvPr/>
            </p:nvSpPr>
            <p:spPr bwMode="auto">
              <a:xfrm flipH="1">
                <a:off x="5597" y="292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8" name="Line 1157"/>
              <p:cNvSpPr>
                <a:spLocks noChangeShapeType="1"/>
              </p:cNvSpPr>
              <p:nvPr/>
            </p:nvSpPr>
            <p:spPr bwMode="auto">
              <a:xfrm flipH="1">
                <a:off x="5597" y="302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9" name="Line 1158"/>
              <p:cNvSpPr>
                <a:spLocks noChangeShapeType="1"/>
              </p:cNvSpPr>
              <p:nvPr/>
            </p:nvSpPr>
            <p:spPr bwMode="auto">
              <a:xfrm>
                <a:off x="5686" y="2861"/>
                <a:ext cx="1" cy="11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0" name="Line 1159"/>
              <p:cNvSpPr>
                <a:spLocks noChangeShapeType="1"/>
              </p:cNvSpPr>
              <p:nvPr/>
            </p:nvSpPr>
            <p:spPr bwMode="auto">
              <a:xfrm flipH="1">
                <a:off x="5679" y="286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1" name="Line 1160"/>
              <p:cNvSpPr>
                <a:spLocks noChangeShapeType="1"/>
              </p:cNvSpPr>
              <p:nvPr/>
            </p:nvSpPr>
            <p:spPr bwMode="auto">
              <a:xfrm flipH="1">
                <a:off x="5679" y="297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2" name="Freeform 1161"/>
              <p:cNvSpPr>
                <a:spLocks/>
              </p:cNvSpPr>
              <p:nvPr/>
            </p:nvSpPr>
            <p:spPr bwMode="auto">
              <a:xfrm>
                <a:off x="5343" y="2854"/>
                <a:ext cx="343" cy="127"/>
              </a:xfrm>
              <a:custGeom>
                <a:avLst/>
                <a:gdLst>
                  <a:gd name="T0" fmla="*/ 0 w 343"/>
                  <a:gd name="T1" fmla="*/ 0 h 127"/>
                  <a:gd name="T2" fmla="*/ 82 w 343"/>
                  <a:gd name="T3" fmla="*/ 30 h 127"/>
                  <a:gd name="T4" fmla="*/ 172 w 343"/>
                  <a:gd name="T5" fmla="*/ 52 h 127"/>
                  <a:gd name="T6" fmla="*/ 254 w 343"/>
                  <a:gd name="T7" fmla="*/ 127 h 127"/>
                  <a:gd name="T8" fmla="*/ 343 w 343"/>
                  <a:gd name="T9" fmla="*/ 60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3"/>
                  <a:gd name="T16" fmla="*/ 0 h 127"/>
                  <a:gd name="T17" fmla="*/ 343 w 343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3" h="127">
                    <a:moveTo>
                      <a:pt x="0" y="0"/>
                    </a:moveTo>
                    <a:lnTo>
                      <a:pt x="82" y="30"/>
                    </a:lnTo>
                    <a:lnTo>
                      <a:pt x="172" y="52"/>
                    </a:lnTo>
                    <a:lnTo>
                      <a:pt x="254" y="127"/>
                    </a:lnTo>
                    <a:lnTo>
                      <a:pt x="343" y="6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3" name="Oval 1162"/>
              <p:cNvSpPr>
                <a:spLocks noChangeArrowheads="1"/>
              </p:cNvSpPr>
              <p:nvPr/>
            </p:nvSpPr>
            <p:spPr bwMode="auto">
              <a:xfrm>
                <a:off x="5328" y="2839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4" name="Oval 1163"/>
              <p:cNvSpPr>
                <a:spLocks noChangeArrowheads="1"/>
              </p:cNvSpPr>
              <p:nvPr/>
            </p:nvSpPr>
            <p:spPr bwMode="auto">
              <a:xfrm>
                <a:off x="5410" y="2869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5" name="Oval 1164"/>
              <p:cNvSpPr>
                <a:spLocks noChangeArrowheads="1"/>
              </p:cNvSpPr>
              <p:nvPr/>
            </p:nvSpPr>
            <p:spPr bwMode="auto">
              <a:xfrm>
                <a:off x="5500" y="2891"/>
                <a:ext cx="37" cy="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6" name="Oval 1165"/>
              <p:cNvSpPr>
                <a:spLocks noChangeArrowheads="1"/>
              </p:cNvSpPr>
              <p:nvPr/>
            </p:nvSpPr>
            <p:spPr bwMode="auto">
              <a:xfrm>
                <a:off x="5582" y="2966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7" name="Oval 1166"/>
              <p:cNvSpPr>
                <a:spLocks noChangeArrowheads="1"/>
              </p:cNvSpPr>
              <p:nvPr/>
            </p:nvSpPr>
            <p:spPr bwMode="auto">
              <a:xfrm>
                <a:off x="5672" y="2899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8" name="Oval 1167"/>
              <p:cNvSpPr>
                <a:spLocks noChangeArrowheads="1"/>
              </p:cNvSpPr>
              <p:nvPr/>
            </p:nvSpPr>
            <p:spPr bwMode="auto">
              <a:xfrm>
                <a:off x="5298" y="2839"/>
                <a:ext cx="60" cy="60"/>
              </a:xfrm>
              <a:prstGeom prst="ellips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9" name="Rectangle 1168"/>
              <p:cNvSpPr>
                <a:spLocks noChangeArrowheads="1"/>
              </p:cNvSpPr>
              <p:nvPr/>
            </p:nvSpPr>
            <p:spPr bwMode="auto">
              <a:xfrm>
                <a:off x="4491" y="3303"/>
                <a:ext cx="1367" cy="5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0" name="Rectangle 1169"/>
              <p:cNvSpPr>
                <a:spLocks noChangeArrowheads="1"/>
              </p:cNvSpPr>
              <p:nvPr/>
            </p:nvSpPr>
            <p:spPr bwMode="auto">
              <a:xfrm>
                <a:off x="4491" y="3303"/>
                <a:ext cx="1367" cy="53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1" name="Line 1170"/>
              <p:cNvSpPr>
                <a:spLocks noChangeShapeType="1"/>
              </p:cNvSpPr>
              <p:nvPr/>
            </p:nvSpPr>
            <p:spPr bwMode="auto">
              <a:xfrm flipH="1">
                <a:off x="4491" y="3303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2" name="Line 1171"/>
              <p:cNvSpPr>
                <a:spLocks noChangeShapeType="1"/>
              </p:cNvSpPr>
              <p:nvPr/>
            </p:nvSpPr>
            <p:spPr bwMode="auto">
              <a:xfrm flipH="1">
                <a:off x="4491" y="3841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3" name="Line 1172"/>
              <p:cNvSpPr>
                <a:spLocks noChangeShapeType="1"/>
              </p:cNvSpPr>
              <p:nvPr/>
            </p:nvSpPr>
            <p:spPr bwMode="auto">
              <a:xfrm flipV="1">
                <a:off x="4491" y="3303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4" name="Line 1173"/>
              <p:cNvSpPr>
                <a:spLocks noChangeShapeType="1"/>
              </p:cNvSpPr>
              <p:nvPr/>
            </p:nvSpPr>
            <p:spPr bwMode="auto">
              <a:xfrm flipV="1">
                <a:off x="5858" y="3303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5" name="Line 1174"/>
              <p:cNvSpPr>
                <a:spLocks noChangeShapeType="1"/>
              </p:cNvSpPr>
              <p:nvPr/>
            </p:nvSpPr>
            <p:spPr bwMode="auto">
              <a:xfrm flipH="1">
                <a:off x="4491" y="3841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6" name="Line 1175"/>
              <p:cNvSpPr>
                <a:spLocks noChangeShapeType="1"/>
              </p:cNvSpPr>
              <p:nvPr/>
            </p:nvSpPr>
            <p:spPr bwMode="auto">
              <a:xfrm flipV="1">
                <a:off x="4491" y="3303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7" name="Line 1176"/>
              <p:cNvSpPr>
                <a:spLocks noChangeShapeType="1"/>
              </p:cNvSpPr>
              <p:nvPr/>
            </p:nvSpPr>
            <p:spPr bwMode="auto">
              <a:xfrm>
                <a:off x="5858" y="3841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8" name="Line 1177"/>
              <p:cNvSpPr>
                <a:spLocks noChangeShapeType="1"/>
              </p:cNvSpPr>
              <p:nvPr/>
            </p:nvSpPr>
            <p:spPr bwMode="auto">
              <a:xfrm flipV="1">
                <a:off x="5858" y="3288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9" name="Rectangle 1178"/>
              <p:cNvSpPr>
                <a:spLocks noChangeArrowheads="1"/>
              </p:cNvSpPr>
              <p:nvPr/>
            </p:nvSpPr>
            <p:spPr bwMode="auto">
              <a:xfrm>
                <a:off x="5806" y="3879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70</a:t>
                </a:r>
                <a:endParaRPr lang="en-US"/>
              </a:p>
            </p:txBody>
          </p:sp>
          <p:sp>
            <p:nvSpPr>
              <p:cNvPr id="25760" name="Line 1179"/>
              <p:cNvSpPr>
                <a:spLocks noChangeShapeType="1"/>
              </p:cNvSpPr>
              <p:nvPr/>
            </p:nvSpPr>
            <p:spPr bwMode="auto">
              <a:xfrm>
                <a:off x="5343" y="3841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61" name="Line 1180"/>
              <p:cNvSpPr>
                <a:spLocks noChangeShapeType="1"/>
              </p:cNvSpPr>
              <p:nvPr/>
            </p:nvSpPr>
            <p:spPr bwMode="auto">
              <a:xfrm flipV="1">
                <a:off x="5343" y="3288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62" name="Rectangle 1181"/>
              <p:cNvSpPr>
                <a:spLocks noChangeArrowheads="1"/>
              </p:cNvSpPr>
              <p:nvPr/>
            </p:nvSpPr>
            <p:spPr bwMode="auto">
              <a:xfrm>
                <a:off x="5290" y="3879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85</a:t>
                </a:r>
                <a:endParaRPr lang="en-US"/>
              </a:p>
            </p:txBody>
          </p:sp>
          <p:sp>
            <p:nvSpPr>
              <p:cNvPr id="25763" name="Line 1182"/>
              <p:cNvSpPr>
                <a:spLocks noChangeShapeType="1"/>
              </p:cNvSpPr>
              <p:nvPr/>
            </p:nvSpPr>
            <p:spPr bwMode="auto">
              <a:xfrm>
                <a:off x="4827" y="3841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64" name="Line 1183"/>
              <p:cNvSpPr>
                <a:spLocks noChangeShapeType="1"/>
              </p:cNvSpPr>
              <p:nvPr/>
            </p:nvSpPr>
            <p:spPr bwMode="auto">
              <a:xfrm flipV="1">
                <a:off x="4827" y="3288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65" name="Rectangle 1184"/>
              <p:cNvSpPr>
                <a:spLocks noChangeArrowheads="1"/>
              </p:cNvSpPr>
              <p:nvPr/>
            </p:nvSpPr>
            <p:spPr bwMode="auto">
              <a:xfrm>
                <a:off x="4753" y="3879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100</a:t>
                </a:r>
                <a:endParaRPr lang="en-US"/>
              </a:p>
            </p:txBody>
          </p:sp>
          <p:sp>
            <p:nvSpPr>
              <p:cNvPr id="25766" name="Line 1185"/>
              <p:cNvSpPr>
                <a:spLocks noChangeShapeType="1"/>
              </p:cNvSpPr>
              <p:nvPr/>
            </p:nvSpPr>
            <p:spPr bwMode="auto">
              <a:xfrm flipH="1">
                <a:off x="4476" y="3841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67" name="Line 1186"/>
              <p:cNvSpPr>
                <a:spLocks noChangeShapeType="1"/>
              </p:cNvSpPr>
              <p:nvPr/>
            </p:nvSpPr>
            <p:spPr bwMode="auto">
              <a:xfrm>
                <a:off x="5858" y="384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68" name="Rectangle 1187"/>
              <p:cNvSpPr>
                <a:spLocks noChangeArrowheads="1"/>
              </p:cNvSpPr>
              <p:nvPr/>
            </p:nvSpPr>
            <p:spPr bwMode="auto">
              <a:xfrm>
                <a:off x="4394" y="3781"/>
                <a:ext cx="105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/>
              </a:p>
            </p:txBody>
          </p:sp>
          <p:sp>
            <p:nvSpPr>
              <p:cNvPr id="25769" name="Line 1188"/>
              <p:cNvSpPr>
                <a:spLocks noChangeShapeType="1"/>
              </p:cNvSpPr>
              <p:nvPr/>
            </p:nvSpPr>
            <p:spPr bwMode="auto">
              <a:xfrm flipH="1">
                <a:off x="4476" y="3707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70" name="Line 1189"/>
              <p:cNvSpPr>
                <a:spLocks noChangeShapeType="1"/>
              </p:cNvSpPr>
              <p:nvPr/>
            </p:nvSpPr>
            <p:spPr bwMode="auto">
              <a:xfrm>
                <a:off x="5858" y="370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71" name="Rectangle 1190"/>
              <p:cNvSpPr>
                <a:spLocks noChangeArrowheads="1"/>
              </p:cNvSpPr>
              <p:nvPr/>
            </p:nvSpPr>
            <p:spPr bwMode="auto">
              <a:xfrm>
                <a:off x="4342" y="3647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40</a:t>
                </a:r>
                <a:endParaRPr lang="en-US"/>
              </a:p>
            </p:txBody>
          </p:sp>
          <p:sp>
            <p:nvSpPr>
              <p:cNvPr id="25772" name="Line 1191"/>
              <p:cNvSpPr>
                <a:spLocks noChangeShapeType="1"/>
              </p:cNvSpPr>
              <p:nvPr/>
            </p:nvSpPr>
            <p:spPr bwMode="auto">
              <a:xfrm flipH="1">
                <a:off x="4476" y="3572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73" name="Line 1192"/>
              <p:cNvSpPr>
                <a:spLocks noChangeShapeType="1"/>
              </p:cNvSpPr>
              <p:nvPr/>
            </p:nvSpPr>
            <p:spPr bwMode="auto">
              <a:xfrm>
                <a:off x="5858" y="357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74" name="Rectangle 1193"/>
              <p:cNvSpPr>
                <a:spLocks noChangeArrowheads="1"/>
              </p:cNvSpPr>
              <p:nvPr/>
            </p:nvSpPr>
            <p:spPr bwMode="auto">
              <a:xfrm>
                <a:off x="4342" y="3512"/>
                <a:ext cx="1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80</a:t>
                </a:r>
                <a:endParaRPr lang="en-US"/>
              </a:p>
            </p:txBody>
          </p:sp>
          <p:sp>
            <p:nvSpPr>
              <p:cNvPr id="25775" name="Line 1194"/>
              <p:cNvSpPr>
                <a:spLocks noChangeShapeType="1"/>
              </p:cNvSpPr>
              <p:nvPr/>
            </p:nvSpPr>
            <p:spPr bwMode="auto">
              <a:xfrm flipH="1">
                <a:off x="4476" y="3437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76" name="Line 1195"/>
              <p:cNvSpPr>
                <a:spLocks noChangeShapeType="1"/>
              </p:cNvSpPr>
              <p:nvPr/>
            </p:nvSpPr>
            <p:spPr bwMode="auto">
              <a:xfrm>
                <a:off x="5858" y="343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77" name="Rectangle 1196"/>
              <p:cNvSpPr>
                <a:spLocks noChangeArrowheads="1"/>
              </p:cNvSpPr>
              <p:nvPr/>
            </p:nvSpPr>
            <p:spPr bwMode="auto">
              <a:xfrm>
                <a:off x="4289" y="3377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120</a:t>
                </a:r>
                <a:endParaRPr lang="en-US"/>
              </a:p>
            </p:txBody>
          </p:sp>
          <p:sp>
            <p:nvSpPr>
              <p:cNvPr id="25778" name="Line 1197"/>
              <p:cNvSpPr>
                <a:spLocks noChangeShapeType="1"/>
              </p:cNvSpPr>
              <p:nvPr/>
            </p:nvSpPr>
            <p:spPr bwMode="auto">
              <a:xfrm flipH="1">
                <a:off x="4476" y="3303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79" name="Line 1198"/>
              <p:cNvSpPr>
                <a:spLocks noChangeShapeType="1"/>
              </p:cNvSpPr>
              <p:nvPr/>
            </p:nvSpPr>
            <p:spPr bwMode="auto">
              <a:xfrm>
                <a:off x="5858" y="330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0" name="Rectangle 1199"/>
              <p:cNvSpPr>
                <a:spLocks noChangeArrowheads="1"/>
              </p:cNvSpPr>
              <p:nvPr/>
            </p:nvSpPr>
            <p:spPr bwMode="auto">
              <a:xfrm>
                <a:off x="4289" y="3243"/>
                <a:ext cx="217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charset="0"/>
                  </a:rPr>
                  <a:t>160</a:t>
                </a:r>
                <a:endParaRPr lang="en-US"/>
              </a:p>
            </p:txBody>
          </p:sp>
          <p:sp>
            <p:nvSpPr>
              <p:cNvPr id="25781" name="Line 1200"/>
              <p:cNvSpPr>
                <a:spLocks noChangeShapeType="1"/>
              </p:cNvSpPr>
              <p:nvPr/>
            </p:nvSpPr>
            <p:spPr bwMode="auto">
              <a:xfrm flipH="1">
                <a:off x="4491" y="3303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2" name="Line 1201"/>
              <p:cNvSpPr>
                <a:spLocks noChangeShapeType="1"/>
              </p:cNvSpPr>
              <p:nvPr/>
            </p:nvSpPr>
            <p:spPr bwMode="auto">
              <a:xfrm flipH="1">
                <a:off x="4491" y="3841"/>
                <a:ext cx="13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3" name="Line 1202"/>
              <p:cNvSpPr>
                <a:spLocks noChangeShapeType="1"/>
              </p:cNvSpPr>
              <p:nvPr/>
            </p:nvSpPr>
            <p:spPr bwMode="auto">
              <a:xfrm flipV="1">
                <a:off x="4491" y="3303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4" name="Line 1203"/>
              <p:cNvSpPr>
                <a:spLocks noChangeShapeType="1"/>
              </p:cNvSpPr>
              <p:nvPr/>
            </p:nvSpPr>
            <p:spPr bwMode="auto">
              <a:xfrm flipV="1">
                <a:off x="5858" y="3303"/>
                <a:ext cx="1" cy="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5" name="Freeform 1204"/>
              <p:cNvSpPr>
                <a:spLocks/>
              </p:cNvSpPr>
              <p:nvPr/>
            </p:nvSpPr>
            <p:spPr bwMode="auto">
              <a:xfrm>
                <a:off x="4506" y="3377"/>
                <a:ext cx="1330" cy="232"/>
              </a:xfrm>
              <a:custGeom>
                <a:avLst/>
                <a:gdLst>
                  <a:gd name="T0" fmla="*/ 0 w 1330"/>
                  <a:gd name="T1" fmla="*/ 187 h 232"/>
                  <a:gd name="T2" fmla="*/ 30 w 1330"/>
                  <a:gd name="T3" fmla="*/ 187 h 232"/>
                  <a:gd name="T4" fmla="*/ 67 w 1330"/>
                  <a:gd name="T5" fmla="*/ 187 h 232"/>
                  <a:gd name="T6" fmla="*/ 105 w 1330"/>
                  <a:gd name="T7" fmla="*/ 187 h 232"/>
                  <a:gd name="T8" fmla="*/ 134 w 1330"/>
                  <a:gd name="T9" fmla="*/ 195 h 232"/>
                  <a:gd name="T10" fmla="*/ 172 w 1330"/>
                  <a:gd name="T11" fmla="*/ 202 h 232"/>
                  <a:gd name="T12" fmla="*/ 202 w 1330"/>
                  <a:gd name="T13" fmla="*/ 202 h 232"/>
                  <a:gd name="T14" fmla="*/ 239 w 1330"/>
                  <a:gd name="T15" fmla="*/ 195 h 232"/>
                  <a:gd name="T16" fmla="*/ 269 w 1330"/>
                  <a:gd name="T17" fmla="*/ 180 h 232"/>
                  <a:gd name="T18" fmla="*/ 306 w 1330"/>
                  <a:gd name="T19" fmla="*/ 180 h 232"/>
                  <a:gd name="T20" fmla="*/ 344 w 1330"/>
                  <a:gd name="T21" fmla="*/ 187 h 232"/>
                  <a:gd name="T22" fmla="*/ 374 w 1330"/>
                  <a:gd name="T23" fmla="*/ 202 h 232"/>
                  <a:gd name="T24" fmla="*/ 411 w 1330"/>
                  <a:gd name="T25" fmla="*/ 217 h 232"/>
                  <a:gd name="T26" fmla="*/ 441 w 1330"/>
                  <a:gd name="T27" fmla="*/ 210 h 232"/>
                  <a:gd name="T28" fmla="*/ 478 w 1330"/>
                  <a:gd name="T29" fmla="*/ 202 h 232"/>
                  <a:gd name="T30" fmla="*/ 508 w 1330"/>
                  <a:gd name="T31" fmla="*/ 195 h 232"/>
                  <a:gd name="T32" fmla="*/ 545 w 1330"/>
                  <a:gd name="T33" fmla="*/ 195 h 232"/>
                  <a:gd name="T34" fmla="*/ 583 w 1330"/>
                  <a:gd name="T35" fmla="*/ 210 h 232"/>
                  <a:gd name="T36" fmla="*/ 613 w 1330"/>
                  <a:gd name="T37" fmla="*/ 225 h 232"/>
                  <a:gd name="T38" fmla="*/ 650 w 1330"/>
                  <a:gd name="T39" fmla="*/ 232 h 232"/>
                  <a:gd name="T40" fmla="*/ 680 w 1330"/>
                  <a:gd name="T41" fmla="*/ 225 h 232"/>
                  <a:gd name="T42" fmla="*/ 717 w 1330"/>
                  <a:gd name="T43" fmla="*/ 210 h 232"/>
                  <a:gd name="T44" fmla="*/ 747 w 1330"/>
                  <a:gd name="T45" fmla="*/ 210 h 232"/>
                  <a:gd name="T46" fmla="*/ 784 w 1330"/>
                  <a:gd name="T47" fmla="*/ 210 h 232"/>
                  <a:gd name="T48" fmla="*/ 822 w 1330"/>
                  <a:gd name="T49" fmla="*/ 217 h 232"/>
                  <a:gd name="T50" fmla="*/ 852 w 1330"/>
                  <a:gd name="T51" fmla="*/ 217 h 232"/>
                  <a:gd name="T52" fmla="*/ 889 w 1330"/>
                  <a:gd name="T53" fmla="*/ 210 h 232"/>
                  <a:gd name="T54" fmla="*/ 919 w 1330"/>
                  <a:gd name="T55" fmla="*/ 195 h 232"/>
                  <a:gd name="T56" fmla="*/ 956 w 1330"/>
                  <a:gd name="T57" fmla="*/ 180 h 232"/>
                  <a:gd name="T58" fmla="*/ 986 w 1330"/>
                  <a:gd name="T59" fmla="*/ 165 h 232"/>
                  <a:gd name="T60" fmla="*/ 1024 w 1330"/>
                  <a:gd name="T61" fmla="*/ 157 h 232"/>
                  <a:gd name="T62" fmla="*/ 1061 w 1330"/>
                  <a:gd name="T63" fmla="*/ 150 h 232"/>
                  <a:gd name="T64" fmla="*/ 1091 w 1330"/>
                  <a:gd name="T65" fmla="*/ 128 h 232"/>
                  <a:gd name="T66" fmla="*/ 1128 w 1330"/>
                  <a:gd name="T67" fmla="*/ 120 h 232"/>
                  <a:gd name="T68" fmla="*/ 1158 w 1330"/>
                  <a:gd name="T69" fmla="*/ 113 h 232"/>
                  <a:gd name="T70" fmla="*/ 1195 w 1330"/>
                  <a:gd name="T71" fmla="*/ 128 h 232"/>
                  <a:gd name="T72" fmla="*/ 1225 w 1330"/>
                  <a:gd name="T73" fmla="*/ 143 h 232"/>
                  <a:gd name="T74" fmla="*/ 1263 w 1330"/>
                  <a:gd name="T75" fmla="*/ 113 h 232"/>
                  <a:gd name="T76" fmla="*/ 1300 w 1330"/>
                  <a:gd name="T77" fmla="*/ 8 h 232"/>
                  <a:gd name="T78" fmla="*/ 1330 w 1330"/>
                  <a:gd name="T79" fmla="*/ 0 h 2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0"/>
                  <a:gd name="T121" fmla="*/ 0 h 232"/>
                  <a:gd name="T122" fmla="*/ 1330 w 1330"/>
                  <a:gd name="T123" fmla="*/ 232 h 2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0" h="232">
                    <a:moveTo>
                      <a:pt x="0" y="187"/>
                    </a:moveTo>
                    <a:lnTo>
                      <a:pt x="30" y="187"/>
                    </a:lnTo>
                    <a:lnTo>
                      <a:pt x="67" y="187"/>
                    </a:lnTo>
                    <a:lnTo>
                      <a:pt x="105" y="187"/>
                    </a:lnTo>
                    <a:lnTo>
                      <a:pt x="134" y="195"/>
                    </a:lnTo>
                    <a:lnTo>
                      <a:pt x="172" y="202"/>
                    </a:lnTo>
                    <a:lnTo>
                      <a:pt x="202" y="202"/>
                    </a:lnTo>
                    <a:lnTo>
                      <a:pt x="239" y="195"/>
                    </a:lnTo>
                    <a:lnTo>
                      <a:pt x="269" y="180"/>
                    </a:lnTo>
                    <a:lnTo>
                      <a:pt x="306" y="180"/>
                    </a:lnTo>
                    <a:lnTo>
                      <a:pt x="344" y="187"/>
                    </a:lnTo>
                    <a:lnTo>
                      <a:pt x="374" y="202"/>
                    </a:lnTo>
                    <a:lnTo>
                      <a:pt x="411" y="217"/>
                    </a:lnTo>
                    <a:lnTo>
                      <a:pt x="441" y="210"/>
                    </a:lnTo>
                    <a:lnTo>
                      <a:pt x="478" y="202"/>
                    </a:lnTo>
                    <a:lnTo>
                      <a:pt x="508" y="195"/>
                    </a:lnTo>
                    <a:lnTo>
                      <a:pt x="545" y="195"/>
                    </a:lnTo>
                    <a:lnTo>
                      <a:pt x="583" y="210"/>
                    </a:lnTo>
                    <a:lnTo>
                      <a:pt x="613" y="225"/>
                    </a:lnTo>
                    <a:lnTo>
                      <a:pt x="650" y="232"/>
                    </a:lnTo>
                    <a:lnTo>
                      <a:pt x="680" y="225"/>
                    </a:lnTo>
                    <a:lnTo>
                      <a:pt x="717" y="210"/>
                    </a:lnTo>
                    <a:lnTo>
                      <a:pt x="747" y="210"/>
                    </a:lnTo>
                    <a:lnTo>
                      <a:pt x="784" y="210"/>
                    </a:lnTo>
                    <a:lnTo>
                      <a:pt x="822" y="217"/>
                    </a:lnTo>
                    <a:lnTo>
                      <a:pt x="852" y="217"/>
                    </a:lnTo>
                    <a:lnTo>
                      <a:pt x="889" y="210"/>
                    </a:lnTo>
                    <a:lnTo>
                      <a:pt x="919" y="195"/>
                    </a:lnTo>
                    <a:lnTo>
                      <a:pt x="956" y="180"/>
                    </a:lnTo>
                    <a:lnTo>
                      <a:pt x="986" y="165"/>
                    </a:lnTo>
                    <a:lnTo>
                      <a:pt x="1024" y="157"/>
                    </a:lnTo>
                    <a:lnTo>
                      <a:pt x="1061" y="150"/>
                    </a:lnTo>
                    <a:lnTo>
                      <a:pt x="1091" y="128"/>
                    </a:lnTo>
                    <a:lnTo>
                      <a:pt x="1128" y="120"/>
                    </a:lnTo>
                    <a:lnTo>
                      <a:pt x="1158" y="113"/>
                    </a:lnTo>
                    <a:lnTo>
                      <a:pt x="1195" y="128"/>
                    </a:lnTo>
                    <a:lnTo>
                      <a:pt x="1225" y="143"/>
                    </a:lnTo>
                    <a:lnTo>
                      <a:pt x="1263" y="113"/>
                    </a:lnTo>
                    <a:lnTo>
                      <a:pt x="1300" y="8"/>
                    </a:lnTo>
                    <a:lnTo>
                      <a:pt x="133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6" name="Freeform 1205"/>
              <p:cNvSpPr>
                <a:spLocks/>
              </p:cNvSpPr>
              <p:nvPr/>
            </p:nvSpPr>
            <p:spPr bwMode="auto">
              <a:xfrm>
                <a:off x="4528" y="3445"/>
                <a:ext cx="1218" cy="232"/>
              </a:xfrm>
              <a:custGeom>
                <a:avLst/>
                <a:gdLst>
                  <a:gd name="T0" fmla="*/ 0 w 1218"/>
                  <a:gd name="T1" fmla="*/ 157 h 232"/>
                  <a:gd name="T2" fmla="*/ 68 w 1218"/>
                  <a:gd name="T3" fmla="*/ 172 h 232"/>
                  <a:gd name="T4" fmla="*/ 127 w 1218"/>
                  <a:gd name="T5" fmla="*/ 149 h 232"/>
                  <a:gd name="T6" fmla="*/ 195 w 1218"/>
                  <a:gd name="T7" fmla="*/ 142 h 232"/>
                  <a:gd name="T8" fmla="*/ 262 w 1218"/>
                  <a:gd name="T9" fmla="*/ 164 h 232"/>
                  <a:gd name="T10" fmla="*/ 322 w 1218"/>
                  <a:gd name="T11" fmla="*/ 157 h 232"/>
                  <a:gd name="T12" fmla="*/ 389 w 1218"/>
                  <a:gd name="T13" fmla="*/ 119 h 232"/>
                  <a:gd name="T14" fmla="*/ 449 w 1218"/>
                  <a:gd name="T15" fmla="*/ 142 h 232"/>
                  <a:gd name="T16" fmla="*/ 516 w 1218"/>
                  <a:gd name="T17" fmla="*/ 179 h 232"/>
                  <a:gd name="T18" fmla="*/ 576 w 1218"/>
                  <a:gd name="T19" fmla="*/ 164 h 232"/>
                  <a:gd name="T20" fmla="*/ 643 w 1218"/>
                  <a:gd name="T21" fmla="*/ 172 h 232"/>
                  <a:gd name="T22" fmla="*/ 710 w 1218"/>
                  <a:gd name="T23" fmla="*/ 232 h 232"/>
                  <a:gd name="T24" fmla="*/ 770 w 1218"/>
                  <a:gd name="T25" fmla="*/ 224 h 232"/>
                  <a:gd name="T26" fmla="*/ 837 w 1218"/>
                  <a:gd name="T27" fmla="*/ 187 h 232"/>
                  <a:gd name="T28" fmla="*/ 897 w 1218"/>
                  <a:gd name="T29" fmla="*/ 179 h 232"/>
                  <a:gd name="T30" fmla="*/ 964 w 1218"/>
                  <a:gd name="T31" fmla="*/ 149 h 232"/>
                  <a:gd name="T32" fmla="*/ 1024 w 1218"/>
                  <a:gd name="T33" fmla="*/ 127 h 232"/>
                  <a:gd name="T34" fmla="*/ 1091 w 1218"/>
                  <a:gd name="T35" fmla="*/ 179 h 232"/>
                  <a:gd name="T36" fmla="*/ 1158 w 1218"/>
                  <a:gd name="T37" fmla="*/ 149 h 232"/>
                  <a:gd name="T38" fmla="*/ 1218 w 1218"/>
                  <a:gd name="T39" fmla="*/ 0 h 2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8"/>
                  <a:gd name="T61" fmla="*/ 0 h 232"/>
                  <a:gd name="T62" fmla="*/ 1218 w 1218"/>
                  <a:gd name="T63" fmla="*/ 232 h 2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8" h="232">
                    <a:moveTo>
                      <a:pt x="0" y="157"/>
                    </a:moveTo>
                    <a:lnTo>
                      <a:pt x="68" y="172"/>
                    </a:lnTo>
                    <a:lnTo>
                      <a:pt x="127" y="149"/>
                    </a:lnTo>
                    <a:lnTo>
                      <a:pt x="195" y="142"/>
                    </a:lnTo>
                    <a:lnTo>
                      <a:pt x="262" y="164"/>
                    </a:lnTo>
                    <a:lnTo>
                      <a:pt x="322" y="157"/>
                    </a:lnTo>
                    <a:lnTo>
                      <a:pt x="389" y="119"/>
                    </a:lnTo>
                    <a:lnTo>
                      <a:pt x="449" y="142"/>
                    </a:lnTo>
                    <a:lnTo>
                      <a:pt x="516" y="179"/>
                    </a:lnTo>
                    <a:lnTo>
                      <a:pt x="576" y="164"/>
                    </a:lnTo>
                    <a:lnTo>
                      <a:pt x="643" y="172"/>
                    </a:lnTo>
                    <a:lnTo>
                      <a:pt x="710" y="232"/>
                    </a:lnTo>
                    <a:lnTo>
                      <a:pt x="770" y="224"/>
                    </a:lnTo>
                    <a:lnTo>
                      <a:pt x="837" y="187"/>
                    </a:lnTo>
                    <a:lnTo>
                      <a:pt x="897" y="179"/>
                    </a:lnTo>
                    <a:lnTo>
                      <a:pt x="964" y="149"/>
                    </a:lnTo>
                    <a:lnTo>
                      <a:pt x="1024" y="127"/>
                    </a:lnTo>
                    <a:lnTo>
                      <a:pt x="1091" y="179"/>
                    </a:lnTo>
                    <a:lnTo>
                      <a:pt x="1158" y="149"/>
                    </a:lnTo>
                    <a:lnTo>
                      <a:pt x="12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7" name="Freeform 1206"/>
              <p:cNvSpPr>
                <a:spLocks/>
              </p:cNvSpPr>
              <p:nvPr/>
            </p:nvSpPr>
            <p:spPr bwMode="auto">
              <a:xfrm>
                <a:off x="4491" y="3557"/>
                <a:ext cx="1345" cy="239"/>
              </a:xfrm>
              <a:custGeom>
                <a:avLst/>
                <a:gdLst>
                  <a:gd name="T0" fmla="*/ 15 w 1345"/>
                  <a:gd name="T1" fmla="*/ 232 h 239"/>
                  <a:gd name="T2" fmla="*/ 45 w 1345"/>
                  <a:gd name="T3" fmla="*/ 217 h 239"/>
                  <a:gd name="T4" fmla="*/ 82 w 1345"/>
                  <a:gd name="T5" fmla="*/ 232 h 239"/>
                  <a:gd name="T6" fmla="*/ 120 w 1345"/>
                  <a:gd name="T7" fmla="*/ 224 h 239"/>
                  <a:gd name="T8" fmla="*/ 149 w 1345"/>
                  <a:gd name="T9" fmla="*/ 224 h 239"/>
                  <a:gd name="T10" fmla="*/ 187 w 1345"/>
                  <a:gd name="T11" fmla="*/ 224 h 239"/>
                  <a:gd name="T12" fmla="*/ 217 w 1345"/>
                  <a:gd name="T13" fmla="*/ 239 h 239"/>
                  <a:gd name="T14" fmla="*/ 254 w 1345"/>
                  <a:gd name="T15" fmla="*/ 232 h 239"/>
                  <a:gd name="T16" fmla="*/ 284 w 1345"/>
                  <a:gd name="T17" fmla="*/ 232 h 239"/>
                  <a:gd name="T18" fmla="*/ 321 w 1345"/>
                  <a:gd name="T19" fmla="*/ 239 h 239"/>
                  <a:gd name="T20" fmla="*/ 359 w 1345"/>
                  <a:gd name="T21" fmla="*/ 232 h 239"/>
                  <a:gd name="T22" fmla="*/ 389 w 1345"/>
                  <a:gd name="T23" fmla="*/ 217 h 239"/>
                  <a:gd name="T24" fmla="*/ 426 w 1345"/>
                  <a:gd name="T25" fmla="*/ 209 h 239"/>
                  <a:gd name="T26" fmla="*/ 456 w 1345"/>
                  <a:gd name="T27" fmla="*/ 224 h 239"/>
                  <a:gd name="T28" fmla="*/ 493 w 1345"/>
                  <a:gd name="T29" fmla="*/ 232 h 239"/>
                  <a:gd name="T30" fmla="*/ 523 w 1345"/>
                  <a:gd name="T31" fmla="*/ 239 h 239"/>
                  <a:gd name="T32" fmla="*/ 560 w 1345"/>
                  <a:gd name="T33" fmla="*/ 239 h 239"/>
                  <a:gd name="T34" fmla="*/ 598 w 1345"/>
                  <a:gd name="T35" fmla="*/ 232 h 239"/>
                  <a:gd name="T36" fmla="*/ 628 w 1345"/>
                  <a:gd name="T37" fmla="*/ 224 h 239"/>
                  <a:gd name="T38" fmla="*/ 665 w 1345"/>
                  <a:gd name="T39" fmla="*/ 217 h 239"/>
                  <a:gd name="T40" fmla="*/ 695 w 1345"/>
                  <a:gd name="T41" fmla="*/ 209 h 239"/>
                  <a:gd name="T42" fmla="*/ 732 w 1345"/>
                  <a:gd name="T43" fmla="*/ 194 h 239"/>
                  <a:gd name="T44" fmla="*/ 762 w 1345"/>
                  <a:gd name="T45" fmla="*/ 202 h 239"/>
                  <a:gd name="T46" fmla="*/ 799 w 1345"/>
                  <a:gd name="T47" fmla="*/ 209 h 239"/>
                  <a:gd name="T48" fmla="*/ 837 w 1345"/>
                  <a:gd name="T49" fmla="*/ 202 h 239"/>
                  <a:gd name="T50" fmla="*/ 867 w 1345"/>
                  <a:gd name="T51" fmla="*/ 187 h 239"/>
                  <a:gd name="T52" fmla="*/ 904 w 1345"/>
                  <a:gd name="T53" fmla="*/ 164 h 239"/>
                  <a:gd name="T54" fmla="*/ 934 w 1345"/>
                  <a:gd name="T55" fmla="*/ 150 h 239"/>
                  <a:gd name="T56" fmla="*/ 971 w 1345"/>
                  <a:gd name="T57" fmla="*/ 142 h 239"/>
                  <a:gd name="T58" fmla="*/ 1001 w 1345"/>
                  <a:gd name="T59" fmla="*/ 120 h 239"/>
                  <a:gd name="T60" fmla="*/ 1039 w 1345"/>
                  <a:gd name="T61" fmla="*/ 105 h 239"/>
                  <a:gd name="T62" fmla="*/ 1076 w 1345"/>
                  <a:gd name="T63" fmla="*/ 105 h 239"/>
                  <a:gd name="T64" fmla="*/ 1106 w 1345"/>
                  <a:gd name="T65" fmla="*/ 112 h 239"/>
                  <a:gd name="T66" fmla="*/ 1143 w 1345"/>
                  <a:gd name="T67" fmla="*/ 120 h 239"/>
                  <a:gd name="T68" fmla="*/ 1173 w 1345"/>
                  <a:gd name="T69" fmla="*/ 127 h 239"/>
                  <a:gd name="T70" fmla="*/ 1210 w 1345"/>
                  <a:gd name="T71" fmla="*/ 120 h 239"/>
                  <a:gd name="T72" fmla="*/ 1240 w 1345"/>
                  <a:gd name="T73" fmla="*/ 105 h 239"/>
                  <a:gd name="T74" fmla="*/ 1278 w 1345"/>
                  <a:gd name="T75" fmla="*/ 52 h 239"/>
                  <a:gd name="T76" fmla="*/ 1315 w 1345"/>
                  <a:gd name="T77" fmla="*/ 0 h 239"/>
                  <a:gd name="T78" fmla="*/ 1345 w 1345"/>
                  <a:gd name="T79" fmla="*/ 67 h 2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45"/>
                  <a:gd name="T121" fmla="*/ 0 h 239"/>
                  <a:gd name="T122" fmla="*/ 1345 w 1345"/>
                  <a:gd name="T123" fmla="*/ 239 h 2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45" h="239">
                    <a:moveTo>
                      <a:pt x="0" y="232"/>
                    </a:moveTo>
                    <a:lnTo>
                      <a:pt x="15" y="232"/>
                    </a:lnTo>
                    <a:lnTo>
                      <a:pt x="30" y="232"/>
                    </a:lnTo>
                    <a:lnTo>
                      <a:pt x="45" y="217"/>
                    </a:lnTo>
                    <a:lnTo>
                      <a:pt x="67" y="224"/>
                    </a:lnTo>
                    <a:lnTo>
                      <a:pt x="82" y="232"/>
                    </a:lnTo>
                    <a:lnTo>
                      <a:pt x="97" y="232"/>
                    </a:lnTo>
                    <a:lnTo>
                      <a:pt x="120" y="224"/>
                    </a:lnTo>
                    <a:lnTo>
                      <a:pt x="135" y="224"/>
                    </a:lnTo>
                    <a:lnTo>
                      <a:pt x="149" y="224"/>
                    </a:lnTo>
                    <a:lnTo>
                      <a:pt x="164" y="232"/>
                    </a:lnTo>
                    <a:lnTo>
                      <a:pt x="187" y="224"/>
                    </a:lnTo>
                    <a:lnTo>
                      <a:pt x="202" y="232"/>
                    </a:lnTo>
                    <a:lnTo>
                      <a:pt x="217" y="239"/>
                    </a:lnTo>
                    <a:lnTo>
                      <a:pt x="239" y="239"/>
                    </a:lnTo>
                    <a:lnTo>
                      <a:pt x="254" y="232"/>
                    </a:lnTo>
                    <a:lnTo>
                      <a:pt x="269" y="232"/>
                    </a:lnTo>
                    <a:lnTo>
                      <a:pt x="284" y="232"/>
                    </a:lnTo>
                    <a:lnTo>
                      <a:pt x="306" y="232"/>
                    </a:lnTo>
                    <a:lnTo>
                      <a:pt x="321" y="239"/>
                    </a:lnTo>
                    <a:lnTo>
                      <a:pt x="336" y="239"/>
                    </a:lnTo>
                    <a:lnTo>
                      <a:pt x="359" y="232"/>
                    </a:lnTo>
                    <a:lnTo>
                      <a:pt x="374" y="224"/>
                    </a:lnTo>
                    <a:lnTo>
                      <a:pt x="389" y="217"/>
                    </a:lnTo>
                    <a:lnTo>
                      <a:pt x="403" y="209"/>
                    </a:lnTo>
                    <a:lnTo>
                      <a:pt x="426" y="209"/>
                    </a:lnTo>
                    <a:lnTo>
                      <a:pt x="441" y="209"/>
                    </a:lnTo>
                    <a:lnTo>
                      <a:pt x="456" y="224"/>
                    </a:lnTo>
                    <a:lnTo>
                      <a:pt x="478" y="224"/>
                    </a:lnTo>
                    <a:lnTo>
                      <a:pt x="493" y="232"/>
                    </a:lnTo>
                    <a:lnTo>
                      <a:pt x="508" y="239"/>
                    </a:lnTo>
                    <a:lnTo>
                      <a:pt x="523" y="239"/>
                    </a:lnTo>
                    <a:lnTo>
                      <a:pt x="545" y="239"/>
                    </a:lnTo>
                    <a:lnTo>
                      <a:pt x="560" y="239"/>
                    </a:lnTo>
                    <a:lnTo>
                      <a:pt x="575" y="232"/>
                    </a:lnTo>
                    <a:lnTo>
                      <a:pt x="598" y="232"/>
                    </a:lnTo>
                    <a:lnTo>
                      <a:pt x="613" y="224"/>
                    </a:lnTo>
                    <a:lnTo>
                      <a:pt x="628" y="224"/>
                    </a:lnTo>
                    <a:lnTo>
                      <a:pt x="643" y="224"/>
                    </a:lnTo>
                    <a:lnTo>
                      <a:pt x="665" y="217"/>
                    </a:lnTo>
                    <a:lnTo>
                      <a:pt x="680" y="209"/>
                    </a:lnTo>
                    <a:lnTo>
                      <a:pt x="695" y="209"/>
                    </a:lnTo>
                    <a:lnTo>
                      <a:pt x="717" y="202"/>
                    </a:lnTo>
                    <a:lnTo>
                      <a:pt x="732" y="194"/>
                    </a:lnTo>
                    <a:lnTo>
                      <a:pt x="747" y="194"/>
                    </a:lnTo>
                    <a:lnTo>
                      <a:pt x="762" y="202"/>
                    </a:lnTo>
                    <a:lnTo>
                      <a:pt x="785" y="209"/>
                    </a:lnTo>
                    <a:lnTo>
                      <a:pt x="799" y="209"/>
                    </a:lnTo>
                    <a:lnTo>
                      <a:pt x="814" y="209"/>
                    </a:lnTo>
                    <a:lnTo>
                      <a:pt x="837" y="202"/>
                    </a:lnTo>
                    <a:lnTo>
                      <a:pt x="852" y="194"/>
                    </a:lnTo>
                    <a:lnTo>
                      <a:pt x="867" y="187"/>
                    </a:lnTo>
                    <a:lnTo>
                      <a:pt x="882" y="179"/>
                    </a:lnTo>
                    <a:lnTo>
                      <a:pt x="904" y="164"/>
                    </a:lnTo>
                    <a:lnTo>
                      <a:pt x="919" y="157"/>
                    </a:lnTo>
                    <a:lnTo>
                      <a:pt x="934" y="150"/>
                    </a:lnTo>
                    <a:lnTo>
                      <a:pt x="956" y="150"/>
                    </a:lnTo>
                    <a:lnTo>
                      <a:pt x="971" y="142"/>
                    </a:lnTo>
                    <a:lnTo>
                      <a:pt x="986" y="135"/>
                    </a:lnTo>
                    <a:lnTo>
                      <a:pt x="1001" y="120"/>
                    </a:lnTo>
                    <a:lnTo>
                      <a:pt x="1024" y="112"/>
                    </a:lnTo>
                    <a:lnTo>
                      <a:pt x="1039" y="105"/>
                    </a:lnTo>
                    <a:lnTo>
                      <a:pt x="1054" y="97"/>
                    </a:lnTo>
                    <a:lnTo>
                      <a:pt x="1076" y="105"/>
                    </a:lnTo>
                    <a:lnTo>
                      <a:pt x="1091" y="112"/>
                    </a:lnTo>
                    <a:lnTo>
                      <a:pt x="1106" y="112"/>
                    </a:lnTo>
                    <a:lnTo>
                      <a:pt x="1121" y="112"/>
                    </a:lnTo>
                    <a:lnTo>
                      <a:pt x="1143" y="120"/>
                    </a:lnTo>
                    <a:lnTo>
                      <a:pt x="1158" y="127"/>
                    </a:lnTo>
                    <a:lnTo>
                      <a:pt x="1173" y="127"/>
                    </a:lnTo>
                    <a:lnTo>
                      <a:pt x="1195" y="120"/>
                    </a:lnTo>
                    <a:lnTo>
                      <a:pt x="1210" y="120"/>
                    </a:lnTo>
                    <a:lnTo>
                      <a:pt x="1225" y="120"/>
                    </a:lnTo>
                    <a:lnTo>
                      <a:pt x="1240" y="105"/>
                    </a:lnTo>
                    <a:lnTo>
                      <a:pt x="1263" y="82"/>
                    </a:lnTo>
                    <a:lnTo>
                      <a:pt x="1278" y="52"/>
                    </a:lnTo>
                    <a:lnTo>
                      <a:pt x="1293" y="22"/>
                    </a:lnTo>
                    <a:lnTo>
                      <a:pt x="1315" y="0"/>
                    </a:lnTo>
                    <a:lnTo>
                      <a:pt x="1330" y="45"/>
                    </a:lnTo>
                    <a:lnTo>
                      <a:pt x="1345" y="6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8" name="Line 1207"/>
              <p:cNvSpPr>
                <a:spLocks noChangeShapeType="1"/>
              </p:cNvSpPr>
              <p:nvPr/>
            </p:nvSpPr>
            <p:spPr bwMode="auto">
              <a:xfrm>
                <a:off x="5343" y="3527"/>
                <a:ext cx="1" cy="13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9" name="Line 1208"/>
              <p:cNvSpPr>
                <a:spLocks noChangeShapeType="1"/>
              </p:cNvSpPr>
              <p:nvPr/>
            </p:nvSpPr>
            <p:spPr bwMode="auto">
              <a:xfrm flipH="1">
                <a:off x="5335" y="352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0" name="Line 1209"/>
              <p:cNvSpPr>
                <a:spLocks noChangeShapeType="1"/>
              </p:cNvSpPr>
              <p:nvPr/>
            </p:nvSpPr>
            <p:spPr bwMode="auto">
              <a:xfrm flipH="1">
                <a:off x="5335" y="366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1" name="Line 1210"/>
              <p:cNvSpPr>
                <a:spLocks noChangeShapeType="1"/>
              </p:cNvSpPr>
              <p:nvPr/>
            </p:nvSpPr>
            <p:spPr bwMode="auto">
              <a:xfrm>
                <a:off x="5425" y="3534"/>
                <a:ext cx="1" cy="10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2" name="Line 1211"/>
              <p:cNvSpPr>
                <a:spLocks noChangeShapeType="1"/>
              </p:cNvSpPr>
              <p:nvPr/>
            </p:nvSpPr>
            <p:spPr bwMode="auto">
              <a:xfrm flipH="1">
                <a:off x="5425" y="353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3" name="Line 1212"/>
              <p:cNvSpPr>
                <a:spLocks noChangeShapeType="1"/>
              </p:cNvSpPr>
              <p:nvPr/>
            </p:nvSpPr>
            <p:spPr bwMode="auto">
              <a:xfrm flipH="1">
                <a:off x="5425" y="363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4" name="Line 1213"/>
              <p:cNvSpPr>
                <a:spLocks noChangeShapeType="1"/>
              </p:cNvSpPr>
              <p:nvPr/>
            </p:nvSpPr>
            <p:spPr bwMode="auto">
              <a:xfrm>
                <a:off x="5515" y="3534"/>
                <a:ext cx="1" cy="9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5" name="Line 1214"/>
              <p:cNvSpPr>
                <a:spLocks noChangeShapeType="1"/>
              </p:cNvSpPr>
              <p:nvPr/>
            </p:nvSpPr>
            <p:spPr bwMode="auto">
              <a:xfrm flipH="1">
                <a:off x="5507" y="353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6" name="Line 1215"/>
              <p:cNvSpPr>
                <a:spLocks noChangeShapeType="1"/>
              </p:cNvSpPr>
              <p:nvPr/>
            </p:nvSpPr>
            <p:spPr bwMode="auto">
              <a:xfrm flipH="1">
                <a:off x="5507" y="362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7" name="Line 1216"/>
              <p:cNvSpPr>
                <a:spLocks noChangeShapeType="1"/>
              </p:cNvSpPr>
              <p:nvPr/>
            </p:nvSpPr>
            <p:spPr bwMode="auto">
              <a:xfrm>
                <a:off x="5597" y="3542"/>
                <a:ext cx="1" cy="9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8" name="Line 1217"/>
              <p:cNvSpPr>
                <a:spLocks noChangeShapeType="1"/>
              </p:cNvSpPr>
              <p:nvPr/>
            </p:nvSpPr>
            <p:spPr bwMode="auto">
              <a:xfrm flipH="1">
                <a:off x="5597" y="354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9" name="Line 1218"/>
              <p:cNvSpPr>
                <a:spLocks noChangeShapeType="1"/>
              </p:cNvSpPr>
              <p:nvPr/>
            </p:nvSpPr>
            <p:spPr bwMode="auto">
              <a:xfrm flipH="1">
                <a:off x="5597" y="363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0" name="Line 1219"/>
              <p:cNvSpPr>
                <a:spLocks noChangeShapeType="1"/>
              </p:cNvSpPr>
              <p:nvPr/>
            </p:nvSpPr>
            <p:spPr bwMode="auto">
              <a:xfrm>
                <a:off x="5686" y="3452"/>
                <a:ext cx="1" cy="10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1" name="Line 1220"/>
              <p:cNvSpPr>
                <a:spLocks noChangeShapeType="1"/>
              </p:cNvSpPr>
              <p:nvPr/>
            </p:nvSpPr>
            <p:spPr bwMode="auto">
              <a:xfrm flipH="1">
                <a:off x="5679" y="345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2" name="Line 1221"/>
              <p:cNvSpPr>
                <a:spLocks noChangeShapeType="1"/>
              </p:cNvSpPr>
              <p:nvPr/>
            </p:nvSpPr>
            <p:spPr bwMode="auto">
              <a:xfrm flipH="1">
                <a:off x="5679" y="355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3" name="Freeform 1222"/>
              <p:cNvSpPr>
                <a:spLocks/>
              </p:cNvSpPr>
              <p:nvPr/>
            </p:nvSpPr>
            <p:spPr bwMode="auto">
              <a:xfrm>
                <a:off x="5343" y="3505"/>
                <a:ext cx="343" cy="89"/>
              </a:xfrm>
              <a:custGeom>
                <a:avLst/>
                <a:gdLst>
                  <a:gd name="T0" fmla="*/ 0 w 343"/>
                  <a:gd name="T1" fmla="*/ 89 h 89"/>
                  <a:gd name="T2" fmla="*/ 82 w 343"/>
                  <a:gd name="T3" fmla="*/ 82 h 89"/>
                  <a:gd name="T4" fmla="*/ 172 w 343"/>
                  <a:gd name="T5" fmla="*/ 74 h 89"/>
                  <a:gd name="T6" fmla="*/ 254 w 343"/>
                  <a:gd name="T7" fmla="*/ 82 h 89"/>
                  <a:gd name="T8" fmla="*/ 343 w 343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3"/>
                  <a:gd name="T16" fmla="*/ 0 h 89"/>
                  <a:gd name="T17" fmla="*/ 343 w 343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3" h="89">
                    <a:moveTo>
                      <a:pt x="0" y="89"/>
                    </a:moveTo>
                    <a:lnTo>
                      <a:pt x="82" y="82"/>
                    </a:lnTo>
                    <a:lnTo>
                      <a:pt x="172" y="74"/>
                    </a:lnTo>
                    <a:lnTo>
                      <a:pt x="254" y="82"/>
                    </a:lnTo>
                    <a:lnTo>
                      <a:pt x="343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4" name="Oval 1223"/>
              <p:cNvSpPr>
                <a:spLocks noChangeArrowheads="1"/>
              </p:cNvSpPr>
              <p:nvPr/>
            </p:nvSpPr>
            <p:spPr bwMode="auto">
              <a:xfrm>
                <a:off x="5328" y="3579"/>
                <a:ext cx="37" cy="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5" name="Oval 1224"/>
              <p:cNvSpPr>
                <a:spLocks noChangeArrowheads="1"/>
              </p:cNvSpPr>
              <p:nvPr/>
            </p:nvSpPr>
            <p:spPr bwMode="auto">
              <a:xfrm>
                <a:off x="5410" y="3572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6" name="Oval 1225"/>
              <p:cNvSpPr>
                <a:spLocks noChangeArrowheads="1"/>
              </p:cNvSpPr>
              <p:nvPr/>
            </p:nvSpPr>
            <p:spPr bwMode="auto">
              <a:xfrm>
                <a:off x="5500" y="3564"/>
                <a:ext cx="37" cy="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7" name="Oval 1226"/>
              <p:cNvSpPr>
                <a:spLocks noChangeArrowheads="1"/>
              </p:cNvSpPr>
              <p:nvPr/>
            </p:nvSpPr>
            <p:spPr bwMode="auto">
              <a:xfrm>
                <a:off x="5582" y="3572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8" name="Oval 1227"/>
              <p:cNvSpPr>
                <a:spLocks noChangeArrowheads="1"/>
              </p:cNvSpPr>
              <p:nvPr/>
            </p:nvSpPr>
            <p:spPr bwMode="auto">
              <a:xfrm>
                <a:off x="5672" y="3490"/>
                <a:ext cx="37" cy="3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608" name="Oval 1229"/>
            <p:cNvSpPr>
              <a:spLocks noChangeArrowheads="1"/>
            </p:cNvSpPr>
            <p:nvPr/>
          </p:nvSpPr>
          <p:spPr bwMode="auto">
            <a:xfrm>
              <a:off x="8028643" y="5883609"/>
              <a:ext cx="89380" cy="99984"/>
            </a:xfrm>
            <a:prstGeom prst="ellips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146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urface </a:t>
            </a:r>
            <a:r>
              <a:rPr lang="en-US" dirty="0" smtClean="0"/>
              <a:t>H</a:t>
            </a:r>
            <a:r>
              <a:rPr lang="en-US" dirty="0" smtClean="0"/>
              <a:t>eat </a:t>
            </a:r>
            <a:r>
              <a:rPr lang="en-US" dirty="0" smtClean="0"/>
              <a:t>B</a:t>
            </a:r>
            <a:r>
              <a:rPr lang="en-US" dirty="0" smtClean="0"/>
              <a:t>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0 = </a:t>
            </a:r>
          </a:p>
          <a:p>
            <a:pPr indent="344488">
              <a:buNone/>
            </a:pPr>
            <a:r>
              <a:rPr lang="en-US" dirty="0" smtClean="0">
                <a:solidFill>
                  <a:srgbClr val="660066"/>
                </a:solidFill>
              </a:rPr>
              <a:t>–</a:t>
            </a:r>
            <a:r>
              <a:rPr lang="en-US" i="1" dirty="0" smtClean="0">
                <a:solidFill>
                  <a:srgbClr val="660066"/>
                </a:solidFill>
              </a:rPr>
              <a:t>∂/∂t </a:t>
            </a:r>
            <a:r>
              <a:rPr lang="en-US" dirty="0" smtClean="0">
                <a:solidFill>
                  <a:srgbClr val="660066"/>
                </a:solidFill>
              </a:rPr>
              <a:t>SST*h</a:t>
            </a:r>
            <a:endParaRPr lang="en-US" dirty="0" smtClean="0"/>
          </a:p>
          <a:p>
            <a:pPr indent="344488">
              <a:buNone/>
            </a:pPr>
            <a:r>
              <a:rPr lang="en-US" dirty="0" smtClean="0">
                <a:solidFill>
                  <a:srgbClr val="008000"/>
                </a:solidFill>
              </a:rPr>
              <a:t>turbulent evaporation and sensible flux</a:t>
            </a:r>
          </a:p>
          <a:p>
            <a:pPr indent="344488">
              <a:buNone/>
            </a:pPr>
            <a:r>
              <a:rPr lang="en-US" dirty="0" smtClean="0">
                <a:solidFill>
                  <a:srgbClr val="FF6600"/>
                </a:solidFill>
              </a:rPr>
              <a:t>net radiation</a:t>
            </a:r>
          </a:p>
          <a:p>
            <a:pPr indent="344488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ocean residual</a:t>
            </a:r>
          </a:p>
        </p:txBody>
      </p:sp>
    </p:spTree>
    <p:extLst>
      <p:ext uri="{BB962C8B-B14F-4D97-AF65-F5344CB8AC3E}">
        <p14:creationId xmlns:p14="http://schemas.microsoft.com/office/powerpoint/2010/main" xmlns="" val="37743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666993" y="1151467"/>
            <a:ext cx="1280160" cy="3429939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31704"/>
            <a:ext cx="8229600" cy="581150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October Surface </a:t>
            </a:r>
            <a:r>
              <a:rPr lang="en-US" sz="3600" dirty="0" smtClean="0"/>
              <a:t>H</a:t>
            </a:r>
            <a:r>
              <a:rPr lang="en-US" sz="3600" b="0" dirty="0" smtClean="0"/>
              <a:t>eat B</a:t>
            </a:r>
            <a:r>
              <a:rPr lang="en-US" sz="3600" dirty="0" smtClean="0"/>
              <a:t>udget</a:t>
            </a:r>
            <a:endParaRPr lang="en-US" sz="3600" b="0" dirty="0"/>
          </a:p>
        </p:txBody>
      </p:sp>
      <p:pic>
        <p:nvPicPr>
          <p:cNvPr id="5" name="Content Placeholder 4" descr="VariationsFig1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43966" t="1268" r="-2410" b="42100"/>
          <a:stretch>
            <a:fillRect/>
          </a:stretch>
        </p:blipFill>
        <p:spPr>
          <a:xfrm>
            <a:off x="559350" y="458998"/>
            <a:ext cx="8222792" cy="6141618"/>
          </a:xfrm>
        </p:spPr>
      </p:pic>
      <p:sp>
        <p:nvSpPr>
          <p:cNvPr id="10" name="Rectangle 9"/>
          <p:cNvSpPr/>
          <p:nvPr/>
        </p:nvSpPr>
        <p:spPr>
          <a:xfrm>
            <a:off x="457200" y="6161852"/>
            <a:ext cx="1264356" cy="575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712854"/>
            <a:ext cx="492948" cy="575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85060" y="919165"/>
            <a:ext cx="1729193" cy="369332"/>
          </a:xfrm>
          <a:prstGeom prst="rect">
            <a:avLst/>
          </a:prstGeom>
          <a:solidFill>
            <a:srgbClr val="FFFF00"/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Δ</a:t>
            </a:r>
            <a:r>
              <a:rPr lang="en-US" i="1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 &gt; 40 W m</a:t>
            </a:r>
            <a:r>
              <a:rPr lang="en-US" baseline="30000" dirty="0" smtClean="0">
                <a:latin typeface="Arial"/>
                <a:cs typeface="Arial"/>
              </a:rPr>
              <a:t>-2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6918" y="1288497"/>
            <a:ext cx="57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687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64843" y="2284118"/>
            <a:ext cx="1280160" cy="133961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31704"/>
            <a:ext cx="8229600" cy="581150"/>
          </a:xfrm>
        </p:spPr>
        <p:txBody>
          <a:bodyPr>
            <a:noAutofit/>
          </a:bodyPr>
          <a:lstStyle/>
          <a:p>
            <a:r>
              <a:rPr lang="en-US" sz="3600" dirty="0" smtClean="0"/>
              <a:t>October S</a:t>
            </a:r>
            <a:r>
              <a:rPr lang="en-US" sz="3600" b="0" dirty="0" smtClean="0"/>
              <a:t>urface </a:t>
            </a:r>
            <a:r>
              <a:rPr lang="en-US" sz="3600" dirty="0" smtClean="0"/>
              <a:t>H</a:t>
            </a:r>
            <a:r>
              <a:rPr lang="en-US" sz="3600" b="0" dirty="0" smtClean="0"/>
              <a:t>eat </a:t>
            </a:r>
            <a:r>
              <a:rPr lang="en-US" sz="3600" dirty="0" smtClean="0"/>
              <a:t>B</a:t>
            </a:r>
            <a:r>
              <a:rPr lang="en-US" sz="3600" dirty="0" smtClean="0"/>
              <a:t>udget </a:t>
            </a:r>
            <a:r>
              <a:rPr lang="en-US" sz="3600" i="1" dirty="0" smtClean="0"/>
              <a:t>E</a:t>
            </a:r>
            <a:r>
              <a:rPr lang="en-US" sz="3600" i="1" dirty="0" smtClean="0"/>
              <a:t>rrors</a:t>
            </a:r>
            <a:endParaRPr lang="en-US" sz="3600" b="0" dirty="0"/>
          </a:p>
        </p:txBody>
      </p:sp>
      <p:pic>
        <p:nvPicPr>
          <p:cNvPr id="5" name="Content Placeholder 4" descr="VariationsFig1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43966" t="56023" r="-2410" b="4492"/>
          <a:stretch>
            <a:fillRect/>
          </a:stretch>
        </p:blipFill>
        <p:spPr>
          <a:xfrm>
            <a:off x="457200" y="843942"/>
            <a:ext cx="8222792" cy="4282163"/>
          </a:xfrm>
        </p:spPr>
      </p:pic>
      <p:sp>
        <p:nvSpPr>
          <p:cNvPr id="10" name="Rectangle 9"/>
          <p:cNvSpPr/>
          <p:nvPr/>
        </p:nvSpPr>
        <p:spPr>
          <a:xfrm>
            <a:off x="300487" y="835475"/>
            <a:ext cx="613363" cy="575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 descr="VariationsFig1.png"/>
          <p:cNvPicPr>
            <a:picLocks noChangeAspect="1"/>
          </p:cNvPicPr>
          <p:nvPr/>
        </p:nvPicPr>
        <p:blipFill>
          <a:blip r:embed="rId2"/>
          <a:srcRect l="51839" t="41016" r="-2410" b="42243"/>
          <a:stretch>
            <a:fillRect/>
          </a:stretch>
        </p:blipFill>
        <p:spPr>
          <a:xfrm>
            <a:off x="1564843" y="4816614"/>
            <a:ext cx="7115149" cy="18156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20725" y="713184"/>
            <a:ext cx="3364090" cy="3122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22252" y="2233316"/>
            <a:ext cx="57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283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annual average heat budget</a:t>
            </a:r>
            <a:endParaRPr lang="en-US" sz="4000" dirty="0"/>
          </a:p>
        </p:txBody>
      </p:sp>
      <p:pic>
        <p:nvPicPr>
          <p:cNvPr id="3" name="Picture 2" descr="flux_analyses_plan_rgn4 copy"/>
          <p:cNvPicPr/>
          <p:nvPr/>
        </p:nvPicPr>
        <p:blipFill>
          <a:blip r:embed="rId2"/>
          <a:srcRect l="32621" r="38617" b="66694"/>
          <a:stretch>
            <a:fillRect/>
          </a:stretch>
        </p:blipFill>
        <p:spPr bwMode="auto">
          <a:xfrm>
            <a:off x="3365722" y="1770439"/>
            <a:ext cx="2600808" cy="27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lux_analyses_plan_rgn4 copy"/>
          <p:cNvPicPr/>
          <p:nvPr/>
        </p:nvPicPr>
        <p:blipFill>
          <a:blip r:embed="rId3"/>
          <a:srcRect l="2575" r="68659" b="66694"/>
          <a:stretch>
            <a:fillRect/>
          </a:stretch>
        </p:blipFill>
        <p:spPr bwMode="auto">
          <a:xfrm>
            <a:off x="457200" y="1770439"/>
            <a:ext cx="2601253" cy="27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lux_analyses_plan_rgn4 copy"/>
          <p:cNvPicPr/>
          <p:nvPr/>
        </p:nvPicPr>
        <p:blipFill>
          <a:blip r:embed="rId4"/>
          <a:srcRect l="61523" r="8843" b="66694"/>
          <a:stretch>
            <a:fillRect/>
          </a:stretch>
        </p:blipFill>
        <p:spPr bwMode="auto">
          <a:xfrm>
            <a:off x="6273800" y="1770439"/>
            <a:ext cx="2679700" cy="27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84952" y="2895600"/>
            <a:ext cx="45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+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7" name="Picture 6" descr="flux_analyses_plan_rgn4 copy"/>
          <p:cNvPicPr/>
          <p:nvPr/>
        </p:nvPicPr>
        <p:blipFill>
          <a:blip r:embed="rId5"/>
          <a:srcRect l="90425" r="-2681" b="10640"/>
          <a:stretch>
            <a:fillRect/>
          </a:stretch>
        </p:blipFill>
        <p:spPr bwMode="auto">
          <a:xfrm rot="16200000">
            <a:off x="4203700" y="3172619"/>
            <a:ext cx="850900" cy="564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93029" y="2895600"/>
            <a:ext cx="45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+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4753" y="4655412"/>
            <a:ext cx="83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= 0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056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lux_analyses_plan_rgn4 copy"/>
          <p:cNvPicPr/>
          <p:nvPr/>
        </p:nvPicPr>
        <p:blipFill>
          <a:blip r:embed="rId2"/>
          <a:srcRect l="61585"/>
          <a:stretch>
            <a:fillRect/>
          </a:stretch>
        </p:blipFill>
        <p:spPr bwMode="auto">
          <a:xfrm>
            <a:off x="179028" y="947735"/>
            <a:ext cx="2545132" cy="602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pac_ar4_asym_totflux_rgn4"/>
          <p:cNvPicPr/>
          <p:nvPr/>
        </p:nvPicPr>
        <p:blipFill>
          <a:blip r:embed="rId3"/>
          <a:srcRect l="2919" t="25186" r="23316" b="8998"/>
          <a:stretch>
            <a:fillRect/>
          </a:stretch>
        </p:blipFill>
        <p:spPr bwMode="auto">
          <a:xfrm>
            <a:off x="2959100" y="1113106"/>
            <a:ext cx="5936768" cy="573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/>
          <p:nvPr/>
        </p:nvGrpSpPr>
        <p:grpSpPr>
          <a:xfrm>
            <a:off x="7944834" y="5928302"/>
            <a:ext cx="137919" cy="205553"/>
            <a:chOff x="4769762" y="2133600"/>
            <a:chExt cx="2361965" cy="3520253"/>
          </a:xfrm>
        </p:grpSpPr>
        <p:sp>
          <p:nvSpPr>
            <p:cNvPr id="7" name="Magnetic Disk 6"/>
            <p:cNvSpPr/>
            <p:nvPr/>
          </p:nvSpPr>
          <p:spPr>
            <a:xfrm>
              <a:off x="4769762" y="3917951"/>
              <a:ext cx="2361965" cy="1735902"/>
            </a:xfrm>
            <a:prstGeom prst="flowChartMagneticDisk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6" idx="2"/>
            </p:cNvCxnSpPr>
            <p:nvPr/>
          </p:nvCxnSpPr>
          <p:spPr>
            <a:xfrm rot="5400000">
              <a:off x="4327525" y="3203575"/>
              <a:ext cx="1663700" cy="349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5889625" y="3228975"/>
              <a:ext cx="1663700" cy="2984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057776" y="3146425"/>
              <a:ext cx="1784349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/>
            <p:cNvSpPr/>
            <p:nvPr/>
          </p:nvSpPr>
          <p:spPr>
            <a:xfrm>
              <a:off x="5334000" y="2133600"/>
              <a:ext cx="1238250" cy="4127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692703"/>
            <a:ext cx="166253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“observed”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1200" y="692703"/>
            <a:ext cx="369133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coupled GCM simulations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703"/>
          </a:xfrm>
        </p:spPr>
        <p:txBody>
          <a:bodyPr>
            <a:noAutofit/>
          </a:bodyPr>
          <a:lstStyle/>
          <a:p>
            <a:r>
              <a:rPr lang="en-US" sz="3200" dirty="0" smtClean="0"/>
              <a:t>Ocean residual flux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2644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5920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11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28"/>
            <a:ext cx="8229600" cy="70057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Cloud Forcing </a:t>
            </a:r>
            <a:r>
              <a:rPr lang="en-US" sz="2800" dirty="0" smtClean="0">
                <a:solidFill>
                  <a:srgbClr val="FF0000"/>
                </a:solidFill>
              </a:rPr>
              <a:t>of Surface Radiative Fluxes: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CF=&lt;Observed Flux&gt;-Clear Sky Flux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212"/>
            <a:ext cx="9144000" cy="5517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3916" y="6488668"/>
            <a:ext cx="216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 Szoeke et al.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600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739421" cy="425957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Simple Cloud Property: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Cloud top height and/or Boundary Layer height from in situ, satellite, and model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8319"/>
            <a:ext cx="8229600" cy="1705303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2100" dirty="0" smtClean="0"/>
              <a:t>October </a:t>
            </a:r>
            <a:r>
              <a:rPr lang="en-US" sz="2100" dirty="0" smtClean="0"/>
              <a:t>2006 model boundary layer depth (m) compared with observations of boundary layer depth and cloud-top height. Model mean (solid black line), 25–75 percentile range (dark gray), and model range (light gray) are plotted. COSMIC October 2006 boundary layer depth sampled over 15–25_ S is plotted in green. CALIPSO cloud-top height is plotted in magenta. MODIS cloud top heights are plotted in red from </a:t>
            </a:r>
            <a:r>
              <a:rPr lang="en-US" sz="2100" dirty="0" err="1" smtClean="0"/>
              <a:t>Zuidema</a:t>
            </a:r>
            <a:r>
              <a:rPr lang="en-US" sz="2100" dirty="0" smtClean="0"/>
              <a:t> et al. (2009). The mean depth (blue x) is an October climatology estimated from NOAA/ESRL soundings taken near the stratus buoy, with standard deviation plotted.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791" y="274638"/>
            <a:ext cx="4695634" cy="515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-76200"/>
            <a:ext cx="4406900" cy="584200"/>
          </a:xfrm>
        </p:spPr>
        <p:txBody>
          <a:bodyPr/>
          <a:lstStyle/>
          <a:p>
            <a:r>
              <a:rPr lang="en-US" sz="2000" b="1"/>
              <a:t>Annual Mean Total Cloud (%)</a:t>
            </a:r>
          </a:p>
        </p:txBody>
      </p:sp>
      <p:sp>
        <p:nvSpPr>
          <p:cNvPr id="27652" name="Rectangle 4"/>
          <p:cNvSpPr>
            <a:spLocks noGrp="1" noChangeArrowheads="1" noTextEdit="1"/>
          </p:cNvSpPr>
          <p:nvPr>
            <p:ph type="chart" sz="half" idx="2"/>
          </p:nvPr>
        </p:nvSpPr>
        <p:spPr>
          <a:xfrm>
            <a:off x="4652963" y="1600200"/>
            <a:ext cx="4033837" cy="4525963"/>
          </a:xfrm>
        </p:spPr>
      </p:sp>
      <p:pic>
        <p:nvPicPr>
          <p:cNvPr id="27653" name="Picture 5" descr="cdw05_fig_06"/>
          <p:cNvPicPr>
            <a:picLocks noChangeAspect="1" noChangeArrowheads="1"/>
          </p:cNvPicPr>
          <p:nvPr/>
        </p:nvPicPr>
        <p:blipFill>
          <a:blip r:embed="rId3"/>
          <a:srcRect l="9035" t="3491"/>
          <a:stretch>
            <a:fillRect/>
          </a:stretch>
        </p:blipFill>
        <p:spPr bwMode="auto">
          <a:xfrm>
            <a:off x="4495800" y="457200"/>
            <a:ext cx="4422775" cy="6070600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00400" y="6461125"/>
            <a:ext cx="251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990000"/>
                </a:solidFill>
                <a:latin typeface="Arial" charset="0"/>
              </a:rPr>
              <a:t>Provided by P.P. Xie</a:t>
            </a:r>
          </a:p>
        </p:txBody>
      </p:sp>
      <p:pic>
        <p:nvPicPr>
          <p:cNvPr id="27655" name="Picture 7" descr="cdw05_fig_04"/>
          <p:cNvPicPr>
            <a:picLocks noChangeAspect="1" noChangeArrowheads="1"/>
          </p:cNvPicPr>
          <p:nvPr/>
        </p:nvPicPr>
        <p:blipFill>
          <a:blip r:embed="rId4"/>
          <a:srcRect l="9035" t="3491" r="2258"/>
          <a:stretch>
            <a:fillRect/>
          </a:stretch>
        </p:blipFill>
        <p:spPr bwMode="auto">
          <a:xfrm>
            <a:off x="182563" y="457200"/>
            <a:ext cx="4313237" cy="6072188"/>
          </a:xfrm>
          <a:prstGeom prst="rect">
            <a:avLst/>
          </a:prstGeom>
          <a:noFill/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04800" y="0"/>
            <a:ext cx="3886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</a:rPr>
              <a:t>Annual Mean SST / Surf.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41"/>
            <a:ext cx="8229600" cy="5868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Cloud Microphysics Complexity in IRAM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0106" cy="184580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Cloud droplet number concentration:</a:t>
            </a:r>
          </a:p>
          <a:p>
            <a:r>
              <a:rPr lang="en-US" sz="2000" dirty="0" smtClean="0"/>
              <a:t>Single moment = cloud water/ice</a:t>
            </a:r>
          </a:p>
          <a:p>
            <a:r>
              <a:rPr lang="en-US" sz="2000" dirty="0" smtClean="0"/>
              <a:t>Double moment = cloud water/ice linked to</a:t>
            </a:r>
            <a:r>
              <a:rPr lang="en-US" sz="2000" dirty="0" smtClean="0">
                <a:solidFill>
                  <a:srgbClr val="00B0F0"/>
                </a:solidFill>
              </a:rPr>
              <a:t> aerosols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3748" y="1054454"/>
            <a:ext cx="4692203" cy="25879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888" y="3642368"/>
            <a:ext cx="7104271" cy="2713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3812" y="4179035"/>
            <a:ext cx="1579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effective radius: A balance of droplet number and total water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09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Conclusions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69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Good accuracy for flux products</a:t>
            </a:r>
          </a:p>
          <a:p>
            <a:r>
              <a:rPr lang="en-US" sz="2800" dirty="0" smtClean="0"/>
              <a:t>IPCC models: radiation errors roughly cancelled by </a:t>
            </a:r>
            <a:r>
              <a:rPr lang="en-US" sz="2800" dirty="0" err="1" smtClean="0"/>
              <a:t>sensible+latent</a:t>
            </a:r>
            <a:r>
              <a:rPr lang="en-US" sz="2800" dirty="0" smtClean="0"/>
              <a:t> heat errors</a:t>
            </a:r>
          </a:p>
          <a:p>
            <a:r>
              <a:rPr lang="en-US" sz="2800" dirty="0" smtClean="0"/>
              <a:t>Some IPCC models have significant ocean heat flux errors</a:t>
            </a:r>
          </a:p>
          <a:p>
            <a:r>
              <a:rPr lang="en-US" sz="2800" dirty="0" smtClean="0"/>
              <a:t>Radiation errors principally caused by underestimate of cloud amount</a:t>
            </a:r>
          </a:p>
          <a:p>
            <a:r>
              <a:rPr lang="en-US" sz="2800" dirty="0" smtClean="0"/>
              <a:t>Cloud-aerosol coupling and improved shallow convection schemes required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352800" y="533400"/>
            <a:ext cx="2079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Variability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23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36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Approach: focus on clouds and surface fluxes</a:t>
            </a:r>
          </a:p>
          <a:p>
            <a:r>
              <a:rPr lang="en-US" sz="2400" dirty="0" smtClean="0"/>
              <a:t>Observations: </a:t>
            </a:r>
            <a:r>
              <a:rPr lang="en-US" sz="2400" b="1" dirty="0" smtClean="0"/>
              <a:t>Statistical</a:t>
            </a:r>
            <a:r>
              <a:rPr lang="en-US" sz="2400" dirty="0" smtClean="0"/>
              <a:t> in nature</a:t>
            </a:r>
          </a:p>
          <a:p>
            <a:pPr lvl="1"/>
            <a:r>
              <a:rPr lang="en-US" sz="2400" dirty="0" smtClean="0"/>
              <a:t>EPIC monitoring: </a:t>
            </a:r>
            <a:r>
              <a:rPr lang="en-US" sz="2400" dirty="0" smtClean="0"/>
              <a:t>8</a:t>
            </a:r>
            <a:r>
              <a:rPr lang="en-US" sz="2400" dirty="0" smtClean="0"/>
              <a:t> cruises, </a:t>
            </a:r>
            <a:r>
              <a:rPr lang="en-US" sz="2400" dirty="0" smtClean="0">
                <a:solidFill>
                  <a:srgbClr val="00B0F0"/>
                </a:solidFill>
              </a:rPr>
              <a:t>equatorial 95 and 110 W</a:t>
            </a:r>
          </a:p>
          <a:p>
            <a:pPr lvl="1"/>
            <a:r>
              <a:rPr lang="en-US" sz="2400" dirty="0" smtClean="0"/>
              <a:t>STRATUS monitoring: 8 cruises, </a:t>
            </a:r>
            <a:r>
              <a:rPr lang="en-US" sz="2400" dirty="0" smtClean="0">
                <a:solidFill>
                  <a:srgbClr val="00B0F0"/>
                </a:solidFill>
              </a:rPr>
              <a:t>20 S 70 to 85 W</a:t>
            </a:r>
          </a:p>
          <a:p>
            <a:pPr lvl="1"/>
            <a:r>
              <a:rPr lang="en-US" sz="2400" dirty="0" smtClean="0"/>
              <a:t>Intensive field programs: EPIC2001, VOCALS 2008</a:t>
            </a:r>
          </a:p>
          <a:p>
            <a:pPr lvl="1"/>
            <a:r>
              <a:rPr lang="en-US" sz="2400" dirty="0" smtClean="0"/>
              <a:t>Buoys (TAO equatorial; WHOI surface reference stratus)</a:t>
            </a:r>
          </a:p>
          <a:p>
            <a:pPr lvl="1"/>
            <a:r>
              <a:rPr lang="en-US" sz="2400" dirty="0" smtClean="0"/>
              <a:t>Global ocean surface flux </a:t>
            </a:r>
            <a:r>
              <a:rPr lang="en-US" sz="2400" dirty="0" smtClean="0"/>
              <a:t>products</a:t>
            </a:r>
          </a:p>
          <a:p>
            <a:r>
              <a:rPr lang="en-US" sz="2400" dirty="0" smtClean="0"/>
              <a:t>High resolution regional model:</a:t>
            </a:r>
          </a:p>
          <a:p>
            <a:pPr lvl="1"/>
            <a:r>
              <a:rPr lang="en-US" sz="2400" dirty="0" smtClean="0"/>
              <a:t>U Hawaii IRAM (atmosphere)</a:t>
            </a:r>
          </a:p>
          <a:p>
            <a:pPr lvl="1"/>
            <a:r>
              <a:rPr lang="en-US" sz="2400" dirty="0" smtClean="0"/>
              <a:t>U Hawaii IROAM (couple ocean-atmosphere) </a:t>
            </a:r>
          </a:p>
          <a:p>
            <a:r>
              <a:rPr lang="en-US" sz="2400" dirty="0" smtClean="0"/>
              <a:t>Global climate models: IPCC AR4 archive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58506" y="5924596"/>
            <a:ext cx="6506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Data and Publications at: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http</a:t>
            </a:r>
            <a:r>
              <a:rPr lang="en-US" sz="2400" dirty="0" smtClean="0">
                <a:solidFill>
                  <a:srgbClr val="FF0000"/>
                </a:solidFill>
              </a:rPr>
              <a:t>://www.esrl.noaa.gov/psd/psd3/synthesis/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6324600" cy="7667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FF3300"/>
                </a:solidFill>
              </a:rPr>
              <a:t>Surface Flux and Cloud/</a:t>
            </a:r>
            <a:r>
              <a:rPr lang="en-US" sz="2400" b="1" dirty="0" smtClean="0">
                <a:solidFill>
                  <a:srgbClr val="FF3300"/>
                </a:solidFill>
              </a:rPr>
              <a:t>Boundary-Layer </a:t>
            </a:r>
            <a:r>
              <a:rPr lang="en-US" sz="2400" b="1" dirty="0" smtClean="0">
                <a:solidFill>
                  <a:srgbClr val="FF3300"/>
                </a:solidFill>
              </a:rPr>
              <a:t>Measurements </a:t>
            </a:r>
            <a:r>
              <a:rPr lang="en-US" sz="2400" b="1" dirty="0" smtClean="0">
                <a:solidFill>
                  <a:srgbClr val="FF3300"/>
                </a:solidFill>
              </a:rPr>
              <a:t>from </a:t>
            </a:r>
            <a:r>
              <a:rPr lang="en-US" sz="2400" b="1" dirty="0" smtClean="0">
                <a:solidFill>
                  <a:srgbClr val="FF3300"/>
                </a:solidFill>
              </a:rPr>
              <a:t>Ships and Buoys</a:t>
            </a:r>
            <a:endParaRPr lang="en-US" sz="2400" b="1" dirty="0" smtClean="0">
              <a:solidFill>
                <a:srgbClr val="FF3300"/>
              </a:solidFill>
            </a:endParaRPr>
          </a:p>
        </p:txBody>
      </p:sp>
      <p:pic>
        <p:nvPicPr>
          <p:cNvPr id="6147" name="Picture 5" descr="PA0100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5597" r="4107" b="1255"/>
          <a:stretch>
            <a:fillRect/>
          </a:stretch>
        </p:blipFill>
        <p:spPr>
          <a:xfrm>
            <a:off x="4390631" y="914400"/>
            <a:ext cx="3446004" cy="2826327"/>
          </a:xfrm>
        </p:spPr>
      </p:pic>
      <p:pic>
        <p:nvPicPr>
          <p:cNvPr id="6149" name="Picture 6" descr="BOW_WA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63" y="938213"/>
            <a:ext cx="3987471" cy="29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sonics_P10103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5328" y="3771704"/>
            <a:ext cx="3446193" cy="258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B2D04-A341-4CCA-A16F-9A7FD7B2DE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1" name="Picture 5" descr="rev_buoy_PICT0035.jpg"/>
          <p:cNvPicPr>
            <a:picLocks noChangeAspect="1"/>
          </p:cNvPicPr>
          <p:nvPr/>
        </p:nvPicPr>
        <p:blipFill>
          <a:blip r:embed="rId6" cstate="print"/>
          <a:srcRect t="5023" r="6412" b="26305"/>
          <a:stretch>
            <a:fillRect/>
          </a:stretch>
        </p:blipFill>
        <p:spPr bwMode="auto">
          <a:xfrm>
            <a:off x="177302" y="4163921"/>
            <a:ext cx="3923668" cy="216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76962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2800">
                <a:solidFill>
                  <a:srgbClr val="000000"/>
                </a:solidFill>
                <a:latin typeface="Arial Narrow" pitchFamily="34" charset="0"/>
              </a:rPr>
              <a:t>IPRC Regional Ocean-Atmosphere Model (</a:t>
            </a:r>
            <a:r>
              <a:rPr lang="en-US" sz="2800">
                <a:solidFill>
                  <a:srgbClr val="0000FF"/>
                </a:solidFill>
                <a:latin typeface="Arial Narrow" pitchFamily="34" charset="0"/>
              </a:rPr>
              <a:t>iROAM</a:t>
            </a:r>
            <a:r>
              <a:rPr lang="en-US" sz="2800">
                <a:solidFill>
                  <a:srgbClr val="000000"/>
                </a:solidFill>
                <a:latin typeface="Arial Narrow" pitchFamily="34" charset="0"/>
              </a:rPr>
              <a:t>) on ES</a:t>
            </a: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 flipV="1">
            <a:off x="4572000" y="1828800"/>
            <a:ext cx="0" cy="381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743200" y="990600"/>
            <a:ext cx="3657600" cy="8588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b="1">
                <a:solidFill>
                  <a:schemeClr val="accent2"/>
                </a:solidFill>
                <a:latin typeface="Arial Narrow" pitchFamily="34" charset="0"/>
              </a:rPr>
              <a:t>Atmosphere: IPRC-RAM</a:t>
            </a:r>
          </a:p>
          <a:p>
            <a:pPr algn="ctr">
              <a:spcBef>
                <a:spcPct val="10000"/>
              </a:spcBef>
            </a:pPr>
            <a:r>
              <a:rPr lang="en-US" b="1">
                <a:solidFill>
                  <a:schemeClr val="hlink"/>
                </a:solidFill>
              </a:rPr>
              <a:t>0.5°×0.5°, L 28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667000" y="2209800"/>
            <a:ext cx="3810000" cy="8588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b="1">
                <a:solidFill>
                  <a:schemeClr val="accent2"/>
                </a:solidFill>
                <a:latin typeface="Arial Narrow" pitchFamily="34" charset="0"/>
              </a:rPr>
              <a:t>GFDL Modular Ocean Model 2</a:t>
            </a:r>
          </a:p>
          <a:p>
            <a:pPr algn="ctr">
              <a:spcBef>
                <a:spcPct val="10000"/>
              </a:spcBef>
            </a:pPr>
            <a:r>
              <a:rPr lang="en-US" b="1">
                <a:solidFill>
                  <a:schemeClr val="hlink"/>
                </a:solidFill>
              </a:rPr>
              <a:t>0.5°×0.5°, L 30</a:t>
            </a:r>
          </a:p>
        </p:txBody>
      </p:sp>
      <p:pic>
        <p:nvPicPr>
          <p:cNvPr id="52230" name="Picture 6" descr="C:\CRCM\a3.wmf"/>
          <p:cNvPicPr>
            <a:picLocks noChangeAspect="1" noChangeArrowheads="1"/>
          </p:cNvPicPr>
          <p:nvPr/>
        </p:nvPicPr>
        <p:blipFill>
          <a:blip r:embed="rId2"/>
          <a:srcRect t="23770" b="20061"/>
          <a:stretch>
            <a:fillRect/>
          </a:stretch>
        </p:blipFill>
        <p:spPr bwMode="auto">
          <a:xfrm>
            <a:off x="2057400" y="3352800"/>
            <a:ext cx="49530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876800" y="4114800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99"/>
                </a:solidFill>
                <a:latin typeface="Arial Narrow" pitchFamily="34" charset="0"/>
              </a:rPr>
              <a:t>Interactive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122613" y="3800475"/>
            <a:ext cx="1601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 Narrow" pitchFamily="34" charset="0"/>
              </a:rPr>
              <a:t>Forced by </a:t>
            </a:r>
          </a:p>
          <a:p>
            <a:pPr algn="ctr"/>
            <a:r>
              <a:rPr lang="en-US" sz="1800">
                <a:solidFill>
                  <a:srgbClr val="000000"/>
                </a:solidFill>
                <a:latin typeface="Arial Narrow" pitchFamily="34" charset="0"/>
              </a:rPr>
              <a:t>NCEP reanalysis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990600" y="6003925"/>
            <a:ext cx="3733800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4724400" y="5622925"/>
            <a:ext cx="0" cy="762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8077200" y="5638800"/>
            <a:ext cx="0" cy="685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990600" y="5546725"/>
            <a:ext cx="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981200" y="5546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Ocean spin-up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4876800" y="554672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Coupled</a:t>
            </a:r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3581400" y="64611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1905000" y="6232525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‘90 – ‘95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H="1">
            <a:off x="990600" y="64611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5943600" y="6248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96 – 03</a:t>
            </a: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934200" y="6477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4752975" y="3384550"/>
            <a:ext cx="2667000" cy="1865313"/>
          </a:xfrm>
          <a:prstGeom prst="rect">
            <a:avLst/>
          </a:prstGeom>
          <a:noFill/>
          <a:ln w="1905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 flipH="1">
            <a:off x="4724400" y="6477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4724400" y="6019800"/>
            <a:ext cx="3352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89" y="188925"/>
            <a:ext cx="8589245" cy="642347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 smtClean="0">
                <a:solidFill>
                  <a:srgbClr val="FF0000"/>
                </a:solidFill>
              </a:rPr>
              <a:t>Models Vs Data ‘Climatology</a:t>
            </a:r>
            <a:r>
              <a:rPr lang="en-US" sz="3100" b="1" dirty="0" smtClean="0">
                <a:solidFill>
                  <a:srgbClr val="FF0000"/>
                </a:solidFill>
              </a:rPr>
              <a:t>’: </a:t>
            </a:r>
            <a:r>
              <a:rPr lang="en-US" sz="3100" b="1" dirty="0" smtClean="0">
                <a:solidFill>
                  <a:srgbClr val="FF0000"/>
                </a:solidFill>
              </a:rPr>
              <a:t>Equatorial Cruises</a:t>
            </a:r>
            <a:endParaRPr lang="en-US" dirty="0"/>
          </a:p>
        </p:txBody>
      </p:sp>
      <p:pic>
        <p:nvPicPr>
          <p:cNvPr id="6" name="Content Placeholder 5" descr="deSzoeke_AGU2008_fon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1837" t="2642" r="1931" b="55955"/>
          <a:stretch>
            <a:fillRect/>
          </a:stretch>
        </p:blipFill>
        <p:spPr>
          <a:xfrm>
            <a:off x="3687756" y="1201567"/>
            <a:ext cx="5282432" cy="29170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" name="Picture 2" descr="pacs_map_h.jpg"/>
          <p:cNvPicPr>
            <a:picLocks noChangeAspect="1"/>
          </p:cNvPicPr>
          <p:nvPr/>
        </p:nvPicPr>
        <p:blipFill>
          <a:blip r:embed="rId4" cstate="print"/>
          <a:srcRect l="16046" r="16348" b="5276"/>
          <a:stretch>
            <a:fillRect/>
          </a:stretch>
        </p:blipFill>
        <p:spPr bwMode="auto">
          <a:xfrm>
            <a:off x="214689" y="2229611"/>
            <a:ext cx="3170856" cy="333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eSzoeke_AGU2008_fonts.jpg"/>
          <p:cNvPicPr>
            <a:picLocks noChangeAspect="1"/>
          </p:cNvPicPr>
          <p:nvPr/>
        </p:nvPicPr>
        <p:blipFill>
          <a:blip r:embed="rId3" cstate="print"/>
          <a:srcRect t="62621" r="57372"/>
          <a:stretch>
            <a:fillRect/>
          </a:stretch>
        </p:blipFill>
        <p:spPr>
          <a:xfrm>
            <a:off x="6049185" y="4426709"/>
            <a:ext cx="2898331" cy="1906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255" y="216886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B2D04-A341-4CCA-A16F-9A7FD7B2DE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34214" y="4058122"/>
            <a:ext cx="18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N. Latitude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8489" y="4065679"/>
            <a:ext cx="148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N. Latitude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40728" y="891728"/>
            <a:ext cx="2871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GFDL Coupled Model - IPCC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8651" y="876615"/>
            <a:ext cx="221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</a:rPr>
              <a:t>U. Hawaii Regional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179" y="717919"/>
            <a:ext cx="3166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ESRL-PSD Tao Buoy Maintenance Cruises, 6 October and 3 April deployments: flux, boundary-layer, cloud systems</a:t>
            </a:r>
            <a:endParaRPr lang="en-US" sz="1800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597005" y="5652654"/>
          <a:ext cx="5288717" cy="408080"/>
        </p:xfrm>
        <a:graphic>
          <a:graphicData uri="http://schemas.openxmlformats.org/presentationml/2006/ole">
            <p:oleObj spid="_x0000_s1026" name="Equation" r:id="rId5" imgW="3086100" imgH="2413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67" y="301037"/>
            <a:ext cx="8720666" cy="12088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Eastern Pacific surface fluxes observed</a:t>
            </a:r>
            <a:br>
              <a:rPr lang="en-US" sz="3600" dirty="0" smtClean="0"/>
            </a:br>
            <a:r>
              <a:rPr lang="en-US" sz="3600" dirty="0" smtClean="0"/>
              <a:t>and simulated by coupled </a:t>
            </a:r>
            <a:r>
              <a:rPr lang="en-US" sz="3600" dirty="0" err="1" smtClean="0"/>
              <a:t>GCMs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52954"/>
            <a:ext cx="6400800" cy="571689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11667" y="6096750"/>
            <a:ext cx="872066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de Szoeke et al. 2010: Surface Flux Observations on the Southeastern Tropical Pacific Ocean and Attribution of SST Errors in Coupled Ocean–Atmosphere Models, </a:t>
            </a:r>
            <a:r>
              <a:rPr lang="en-US" sz="1600" i="1" dirty="0" smtClean="0">
                <a:latin typeface="Arial"/>
                <a:cs typeface="Arial"/>
              </a:rPr>
              <a:t>J. Climate.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5" name="Picture 4" descr="ts_cmip3_vs_amsre_ai"/>
          <p:cNvPicPr/>
          <p:nvPr/>
        </p:nvPicPr>
        <p:blipFill>
          <a:blip r:embed="rId2"/>
          <a:srcRect b="66205"/>
          <a:stretch>
            <a:fillRect/>
          </a:stretch>
        </p:blipFill>
        <p:spPr bwMode="auto">
          <a:xfrm>
            <a:off x="1559748" y="1748835"/>
            <a:ext cx="5803101" cy="341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59748" y="1748835"/>
            <a:ext cx="528696" cy="2737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83007" y="1748835"/>
            <a:ext cx="528696" cy="2737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1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33929" y="6396335"/>
            <a:ext cx="27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Colbo and Weller 2007</a:t>
            </a:r>
            <a:endParaRPr lang="en-US" sz="2000" dirty="0">
              <a:latin typeface="Arial"/>
              <a:cs typeface="Arial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466063" y="1390493"/>
            <a:ext cx="6789215" cy="4888206"/>
            <a:chOff x="2413534" y="1505185"/>
            <a:chExt cx="6367746" cy="477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rcRect t="18830"/>
            <a:stretch>
              <a:fillRect/>
            </a:stretch>
          </p:blipFill>
          <p:spPr>
            <a:xfrm>
              <a:off x="2413534" y="1505185"/>
              <a:ext cx="6367746" cy="477173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6621478" y="6169819"/>
              <a:ext cx="658519" cy="1588"/>
            </a:xfrm>
            <a:prstGeom prst="straightConnector1">
              <a:avLst/>
            </a:prstGeom>
            <a:ln>
              <a:headEnd type="arrow" w="lg" len="lg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621478" y="1728769"/>
              <a:ext cx="658519" cy="1588"/>
            </a:xfrm>
            <a:prstGeom prst="straightConnector1">
              <a:avLst/>
            </a:prstGeom>
            <a:ln>
              <a:headEnd type="arrow" w="lg" len="lg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479" y="124120"/>
            <a:ext cx="6828966" cy="590843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urface </a:t>
            </a:r>
            <a:r>
              <a:rPr lang="en-US" sz="3200" dirty="0" smtClean="0">
                <a:solidFill>
                  <a:srgbClr val="FF0000"/>
                </a:solidFill>
              </a:rPr>
              <a:t>ocean heat </a:t>
            </a:r>
            <a:r>
              <a:rPr lang="en-US" sz="3200" dirty="0" smtClean="0">
                <a:solidFill>
                  <a:srgbClr val="FF0000"/>
                </a:solidFill>
              </a:rPr>
              <a:t>budget at 20 S 85 W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WHOI Buoy </a:t>
            </a:r>
            <a:r>
              <a:rPr lang="en-US" sz="3200" b="1" dirty="0" smtClean="0">
                <a:solidFill>
                  <a:srgbClr val="FF0000"/>
                </a:solidFill>
              </a:rPr>
              <a:t>Annual Cycle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067" y="767135"/>
            <a:ext cx="100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/>
                <a:cs typeface="Arial"/>
              </a:rPr>
              <a:t>October</a:t>
            </a:r>
            <a:endParaRPr lang="en-US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2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737</Words>
  <Application>Microsoft Office PowerPoint</Application>
  <PresentationFormat>On-screen Show (4:3)</PresentationFormat>
  <Paragraphs>185</Paragraphs>
  <Slides>21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Synthesis NOAA Webinar</vt:lpstr>
      <vt:lpstr>Annual Mean Total Cloud (%)</vt:lpstr>
      <vt:lpstr>Slide 3</vt:lpstr>
      <vt:lpstr>Background</vt:lpstr>
      <vt:lpstr>Surface Flux and Cloud/Boundary-Layer Measurements from Ships and Buoys</vt:lpstr>
      <vt:lpstr>Slide 6</vt:lpstr>
      <vt:lpstr>Models Vs Data ‘Climatology’: Equatorial Cruises</vt:lpstr>
      <vt:lpstr>Eastern Pacific surface fluxes observed and simulated by coupled GCMs</vt:lpstr>
      <vt:lpstr>Surface ocean heat budget at 20 S 85 W WHOI Buoy Annual Cycle</vt:lpstr>
      <vt:lpstr>Ship-observed heat fluxes</vt:lpstr>
      <vt:lpstr>Model heat fluxes   20˚S, October</vt:lpstr>
      <vt:lpstr>Surface Heat Budget</vt:lpstr>
      <vt:lpstr>October Surface Heat Budget</vt:lpstr>
      <vt:lpstr>October Surface Heat Budget Errors</vt:lpstr>
      <vt:lpstr>annual average heat budget</vt:lpstr>
      <vt:lpstr>Ocean residual flux</vt:lpstr>
      <vt:lpstr>Slide 17</vt:lpstr>
      <vt:lpstr>Cloud Forcing of Surface Radiative Fluxes: CF=&lt;Observed Flux&gt;-Clear Sky Flux</vt:lpstr>
      <vt:lpstr>Simple Cloud Property: Cloud top height and/or Boundary Layer height from in situ, satellite, and model</vt:lpstr>
      <vt:lpstr>Cloud Microphysics Complexity in IRAM</vt:lpstr>
      <vt:lpstr>Conclusions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de Szoeke</dc:creator>
  <cp:lastModifiedBy>cfairall</cp:lastModifiedBy>
  <cp:revision>27</cp:revision>
  <dcterms:created xsi:type="dcterms:W3CDTF">2012-03-06T17:42:07Z</dcterms:created>
  <dcterms:modified xsi:type="dcterms:W3CDTF">2012-03-12T20:08:07Z</dcterms:modified>
</cp:coreProperties>
</file>