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2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16404D-88E8-4D6A-82D0-C8560E2048B8}"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6404D-88E8-4D6A-82D0-C8560E2048B8}"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6404D-88E8-4D6A-82D0-C8560E2048B8}"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6404D-88E8-4D6A-82D0-C8560E2048B8}"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16404D-88E8-4D6A-82D0-C8560E2048B8}"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16404D-88E8-4D6A-82D0-C8560E2048B8}"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16404D-88E8-4D6A-82D0-C8560E2048B8}" type="datetimeFigureOut">
              <a:rPr lang="en-US" smtClean="0"/>
              <a:pPr/>
              <a:t>12/8/2010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16404D-88E8-4D6A-82D0-C8560E2048B8}" type="datetimeFigureOut">
              <a:rPr lang="en-US" smtClean="0"/>
              <a:pPr/>
              <a:t>12/8/2010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6404D-88E8-4D6A-82D0-C8560E2048B8}" type="datetimeFigureOut">
              <a:rPr lang="en-US" smtClean="0"/>
              <a:pPr/>
              <a:t>12/8/2010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16404D-88E8-4D6A-82D0-C8560E2048B8}"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16404D-88E8-4D6A-82D0-C8560E2048B8}"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E96EC-27C5-4504-8618-9E5070E70F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6404D-88E8-4D6A-82D0-C8560E2048B8}" type="datetimeFigureOut">
              <a:rPr lang="en-US" smtClean="0"/>
              <a:pPr/>
              <a:t>12/8/2010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E96EC-27C5-4504-8618-9E5070E70F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3400" y="228601"/>
            <a:ext cx="7239000" cy="646331"/>
          </a:xfrm>
          <a:prstGeom prst="rect">
            <a:avLst/>
          </a:prstGeom>
          <a:noFill/>
        </p:spPr>
        <p:txBody>
          <a:bodyPr wrap="square" rtlCol="0">
            <a:spAutoFit/>
          </a:bodyPr>
          <a:lstStyle/>
          <a:p>
            <a:pPr algn="ctr"/>
            <a:r>
              <a:rPr lang="en-GB" b="1" dirty="0" smtClean="0"/>
              <a:t>Synthesis of Air-Sea Flux Observations: Comparisons with the NOAA COARE3.0 Bulk Flux Algorithm are Pretty Astounding</a:t>
            </a:r>
            <a:endParaRPr lang="en-US" dirty="0"/>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Object 2"/>
          <p:cNvGraphicFramePr>
            <a:graphicFrameLocks noChangeAspect="1"/>
          </p:cNvGraphicFramePr>
          <p:nvPr/>
        </p:nvGraphicFramePr>
        <p:xfrm>
          <a:off x="3200400" y="1066800"/>
          <a:ext cx="2017889" cy="381000"/>
        </p:xfrm>
        <a:graphic>
          <a:graphicData uri="http://schemas.openxmlformats.org/presentationml/2006/ole">
            <p:oleObj spid="_x0000_s11266" name="Equation" r:id="rId3" imgW="1358310" imgH="253890" progId="Equation.3">
              <p:embed/>
            </p:oleObj>
          </a:graphicData>
        </a:graphic>
      </p:graphicFrame>
      <p:sp>
        <p:nvSpPr>
          <p:cNvPr id="17" name="TextBox 16"/>
          <p:cNvSpPr txBox="1"/>
          <p:nvPr/>
        </p:nvSpPr>
        <p:spPr>
          <a:xfrm>
            <a:off x="304800" y="953869"/>
            <a:ext cx="2971800" cy="584775"/>
          </a:xfrm>
          <a:prstGeom prst="rect">
            <a:avLst/>
          </a:prstGeom>
          <a:noFill/>
        </p:spPr>
        <p:txBody>
          <a:bodyPr wrap="square" rtlCol="0">
            <a:spAutoFit/>
          </a:bodyPr>
          <a:lstStyle/>
          <a:p>
            <a:r>
              <a:rPr lang="en-US" sz="1600" dirty="0" smtClean="0">
                <a:solidFill>
                  <a:srgbClr val="FF0000"/>
                </a:solidFill>
              </a:rPr>
              <a:t>Sea-air fluxes are represented by simple bulk relationships</a:t>
            </a:r>
            <a:endParaRPr lang="en-US" sz="1600" dirty="0">
              <a:solidFill>
                <a:srgbClr val="FF0000"/>
              </a:solidFill>
            </a:endParaRPr>
          </a:p>
        </p:txBody>
      </p:sp>
      <p:sp>
        <p:nvSpPr>
          <p:cNvPr id="18" name="TextBox 17"/>
          <p:cNvSpPr txBox="1"/>
          <p:nvPr/>
        </p:nvSpPr>
        <p:spPr>
          <a:xfrm>
            <a:off x="5257800" y="914400"/>
            <a:ext cx="3810000" cy="830997"/>
          </a:xfrm>
          <a:prstGeom prst="rect">
            <a:avLst/>
          </a:prstGeom>
          <a:noFill/>
        </p:spPr>
        <p:txBody>
          <a:bodyPr wrap="square" rtlCol="0">
            <a:spAutoFit/>
          </a:bodyPr>
          <a:lstStyle/>
          <a:p>
            <a:r>
              <a:rPr lang="en-US" sz="1600" dirty="0" err="1" smtClean="0">
                <a:solidFill>
                  <a:srgbClr val="FF0000"/>
                </a:solidFill>
              </a:rPr>
              <a:t>C</a:t>
            </a:r>
            <a:r>
              <a:rPr lang="en-US" sz="1200" dirty="0" err="1" smtClean="0">
                <a:solidFill>
                  <a:srgbClr val="FF0000"/>
                </a:solidFill>
              </a:rPr>
              <a:t>x</a:t>
            </a:r>
            <a:r>
              <a:rPr lang="en-US" sz="1600" dirty="0" smtClean="0">
                <a:solidFill>
                  <a:srgbClr val="FF0000"/>
                </a:solidFill>
              </a:rPr>
              <a:t>=Transfer Coefficient</a:t>
            </a:r>
          </a:p>
          <a:p>
            <a:r>
              <a:rPr lang="en-US" sz="1600" dirty="0" smtClean="0">
                <a:solidFill>
                  <a:srgbClr val="FF0000"/>
                </a:solidFill>
              </a:rPr>
              <a:t>S=Wind speed</a:t>
            </a:r>
          </a:p>
          <a:p>
            <a:r>
              <a:rPr lang="en-US" sz="1600" dirty="0" smtClean="0">
                <a:solidFill>
                  <a:srgbClr val="FF0000"/>
                </a:solidFill>
              </a:rPr>
              <a:t>ΔX=Sea-air difference in mean value of X</a:t>
            </a:r>
            <a:endParaRPr lang="en-US" sz="1600" dirty="0">
              <a:solidFill>
                <a:srgbClr val="FF0000"/>
              </a:solidFill>
            </a:endParaRPr>
          </a:p>
        </p:txBody>
      </p:sp>
      <p:sp>
        <p:nvSpPr>
          <p:cNvPr id="19" name="TextBox 18"/>
          <p:cNvSpPr txBox="1"/>
          <p:nvPr/>
        </p:nvSpPr>
        <p:spPr>
          <a:xfrm>
            <a:off x="228600" y="1600200"/>
            <a:ext cx="4648200" cy="923330"/>
          </a:xfrm>
          <a:prstGeom prst="rect">
            <a:avLst/>
          </a:prstGeom>
          <a:noFill/>
        </p:spPr>
        <p:txBody>
          <a:bodyPr wrap="square" rtlCol="0">
            <a:spAutoFit/>
          </a:bodyPr>
          <a:lstStyle/>
          <a:p>
            <a:r>
              <a:rPr lang="en-US" dirty="0" smtClean="0">
                <a:solidFill>
                  <a:srgbClr val="0070C0"/>
                </a:solidFill>
              </a:rPr>
              <a:t>NOAA COARE Community </a:t>
            </a:r>
            <a:r>
              <a:rPr lang="en-US" dirty="0" smtClean="0"/>
              <a:t>Bulk Flux </a:t>
            </a:r>
            <a:r>
              <a:rPr lang="en-US" dirty="0" smtClean="0"/>
              <a:t>Algorithms</a:t>
            </a:r>
          </a:p>
          <a:p>
            <a:r>
              <a:rPr lang="en-US" dirty="0" smtClean="0"/>
              <a:t>Used in models, analyses, etc.  1,300 citations.</a:t>
            </a:r>
            <a:endParaRPr lang="en-US" dirty="0" smtClean="0"/>
          </a:p>
          <a:p>
            <a:r>
              <a:rPr lang="en-US" dirty="0" smtClean="0"/>
              <a:t>ftp://ftp.etl.noaa.gov/users/cfairall/bulkalg/</a:t>
            </a:r>
            <a:endParaRPr lang="en-US" dirty="0"/>
          </a:p>
        </p:txBody>
      </p:sp>
      <p:pic>
        <p:nvPicPr>
          <p:cNvPr id="20" name="Picture 19" descr="Cd_Ce.jpg"/>
          <p:cNvPicPr/>
          <p:nvPr/>
        </p:nvPicPr>
        <p:blipFill>
          <a:blip r:embed="rId4" cstate="print"/>
          <a:srcRect l="1852" t="3175" r="5556" b="3175"/>
          <a:stretch>
            <a:fillRect/>
          </a:stretch>
        </p:blipFill>
        <p:spPr>
          <a:xfrm>
            <a:off x="4876800" y="1676400"/>
            <a:ext cx="3810000" cy="4495800"/>
          </a:xfrm>
          <a:prstGeom prst="rect">
            <a:avLst/>
          </a:prstGeom>
        </p:spPr>
      </p:pic>
      <p:sp>
        <p:nvSpPr>
          <p:cNvPr id="21" name="TextBox 20"/>
          <p:cNvSpPr txBox="1"/>
          <p:nvPr/>
        </p:nvSpPr>
        <p:spPr>
          <a:xfrm>
            <a:off x="228600" y="2514600"/>
            <a:ext cx="4114800" cy="3416320"/>
          </a:xfrm>
          <a:prstGeom prst="rect">
            <a:avLst/>
          </a:prstGeom>
          <a:noFill/>
        </p:spPr>
        <p:txBody>
          <a:bodyPr wrap="square" rtlCol="0">
            <a:spAutoFit/>
          </a:bodyPr>
          <a:lstStyle/>
          <a:p>
            <a:r>
              <a:rPr lang="en-US" sz="1200" dirty="0" smtClean="0"/>
              <a:t>A comparison with direct turbulent covariance observations of meteorological fluxes was based on a compilation of flux data obtained from the ESRL/PSD series of cruises, the University of Connecticut database (principally the Martha’s Vineyard offshore platform and buoys deployed as part of the CLIMODE project), and the University of Miami spar buoy flux data base.  Each group provided the mean and standard deviation of the 10-m neutral transfer coefficient in wind speed bins from 1 to 25 ms</a:t>
            </a:r>
            <a:r>
              <a:rPr lang="en-US" sz="1200" baseline="30000" dirty="0" smtClean="0"/>
              <a:t>-1</a:t>
            </a:r>
            <a:r>
              <a:rPr lang="en-US" sz="1200" dirty="0" smtClean="0"/>
              <a:t>:  ESRL/PSD – </a:t>
            </a:r>
            <a:r>
              <a:rPr lang="en-US" sz="1200" i="1" dirty="0" smtClean="0"/>
              <a:t>C</a:t>
            </a:r>
            <a:r>
              <a:rPr lang="en-US" sz="1200" i="1" baseline="-25000" dirty="0" smtClean="0"/>
              <a:t>d10n</a:t>
            </a:r>
            <a:r>
              <a:rPr lang="en-US" sz="1200" dirty="0" smtClean="0"/>
              <a:t> and </a:t>
            </a:r>
            <a:r>
              <a:rPr lang="en-US" sz="1200" i="1" dirty="0" smtClean="0"/>
              <a:t>C</a:t>
            </a:r>
            <a:r>
              <a:rPr lang="en-US" sz="1200" i="1" baseline="-25000" dirty="0" smtClean="0"/>
              <a:t>E10n</a:t>
            </a:r>
            <a:r>
              <a:rPr lang="en-US" sz="1200" dirty="0" smtClean="0"/>
              <a:t> (5,290 1-hr values between 2 and 19 ms</a:t>
            </a:r>
            <a:r>
              <a:rPr lang="en-US" sz="1200" baseline="30000" dirty="0" smtClean="0"/>
              <a:t>-1</a:t>
            </a:r>
            <a:r>
              <a:rPr lang="en-US" sz="1200" dirty="0" smtClean="0"/>
              <a:t>), </a:t>
            </a:r>
            <a:r>
              <a:rPr lang="en-US" sz="1200" dirty="0" err="1" smtClean="0"/>
              <a:t>UConn</a:t>
            </a:r>
            <a:r>
              <a:rPr lang="en-US" sz="1200" dirty="0" smtClean="0"/>
              <a:t> – </a:t>
            </a:r>
            <a:r>
              <a:rPr lang="en-US" sz="1200" i="1" dirty="0" smtClean="0"/>
              <a:t>C</a:t>
            </a:r>
            <a:r>
              <a:rPr lang="en-US" sz="1200" i="1" baseline="-25000" dirty="0" smtClean="0"/>
              <a:t>d10n</a:t>
            </a:r>
            <a:r>
              <a:rPr lang="en-US" sz="1200" dirty="0" smtClean="0"/>
              <a:t> and </a:t>
            </a:r>
            <a:r>
              <a:rPr lang="en-US" sz="1200" i="1" dirty="0" smtClean="0"/>
              <a:t>C</a:t>
            </a:r>
            <a:r>
              <a:rPr lang="en-US" sz="1200" i="1" baseline="-25000" dirty="0" smtClean="0"/>
              <a:t>H10n </a:t>
            </a:r>
            <a:r>
              <a:rPr lang="en-US" sz="1200" dirty="0" smtClean="0"/>
              <a:t>(14,900 30-min values between 2 and 24 ms</a:t>
            </a:r>
            <a:r>
              <a:rPr lang="en-US" sz="1200" baseline="30000" dirty="0" smtClean="0"/>
              <a:t>-1</a:t>
            </a:r>
            <a:r>
              <a:rPr lang="en-US" sz="1200" dirty="0" smtClean="0"/>
              <a:t>); </a:t>
            </a:r>
            <a:r>
              <a:rPr lang="en-US" sz="1200" dirty="0" err="1" smtClean="0"/>
              <a:t>UMiami</a:t>
            </a:r>
            <a:r>
              <a:rPr lang="en-US" sz="1200" dirty="0" smtClean="0"/>
              <a:t> – </a:t>
            </a:r>
            <a:r>
              <a:rPr lang="en-US" sz="1200" i="1" dirty="0" smtClean="0"/>
              <a:t>C</a:t>
            </a:r>
            <a:r>
              <a:rPr lang="en-US" sz="1200" i="1" baseline="-25000" dirty="0" smtClean="0"/>
              <a:t>d10n</a:t>
            </a:r>
            <a:r>
              <a:rPr lang="en-US" sz="1200" dirty="0" smtClean="0"/>
              <a:t> (6,500 30-min values between 3 and 17 ms</a:t>
            </a:r>
            <a:r>
              <a:rPr lang="en-US" sz="1200" baseline="30000" dirty="0" smtClean="0"/>
              <a:t>-1</a:t>
            </a:r>
            <a:r>
              <a:rPr lang="en-US" sz="1200" dirty="0" smtClean="0"/>
              <a:t>). The COARE3.0 values are found to agree very closely with the mean of the measurements for </a:t>
            </a:r>
            <a:r>
              <a:rPr lang="en-US" sz="1200" i="1" dirty="0" smtClean="0"/>
              <a:t>U</a:t>
            </a:r>
            <a:r>
              <a:rPr lang="en-US" sz="1200" i="1" baseline="-25000" dirty="0" smtClean="0"/>
              <a:t>10n</a:t>
            </a:r>
            <a:r>
              <a:rPr lang="en-US" sz="1200" dirty="0" smtClean="0"/>
              <a:t>&lt;19 ms</a:t>
            </a:r>
            <a:r>
              <a:rPr lang="en-US" sz="1200" baseline="30000" dirty="0" smtClean="0"/>
              <a:t>-1</a:t>
            </a:r>
            <a:r>
              <a:rPr lang="en-US" sz="1200" dirty="0" smtClean="0"/>
              <a:t>: 5.5% for </a:t>
            </a:r>
            <a:r>
              <a:rPr lang="en-US" sz="1200" i="1" dirty="0" smtClean="0"/>
              <a:t>C</a:t>
            </a:r>
            <a:r>
              <a:rPr lang="en-US" sz="1200" i="1" baseline="-25000" dirty="0" smtClean="0"/>
              <a:t>d10n</a:t>
            </a:r>
            <a:r>
              <a:rPr lang="en-US" sz="1200" dirty="0" smtClean="0"/>
              <a:t> and 4.2% </a:t>
            </a:r>
            <a:r>
              <a:rPr lang="en-US" sz="1200" i="1" dirty="0" smtClean="0"/>
              <a:t>C</a:t>
            </a:r>
            <a:r>
              <a:rPr lang="en-US" sz="1200" i="1" baseline="-25000" dirty="0" smtClean="0"/>
              <a:t>E10n</a:t>
            </a:r>
            <a:r>
              <a:rPr lang="en-US" sz="1200" dirty="0" smtClean="0"/>
              <a:t> .  </a:t>
            </a:r>
          </a:p>
          <a:p>
            <a:endParaRPr lang="en-US" sz="1200" dirty="0" smtClean="0"/>
          </a:p>
          <a:p>
            <a:r>
              <a:rPr lang="en-US" sz="1200" dirty="0" smtClean="0"/>
              <a:t>Version COARE4.0 including  a new wave age parameterization will be released August 2011.  The gas transfer velocity algorithm will be expanded to 79 </a:t>
            </a:r>
            <a:r>
              <a:rPr lang="en-US" sz="1200" dirty="0" smtClean="0"/>
              <a:t>gases.</a:t>
            </a:r>
            <a:endParaRPr lang="en-US" sz="1200" dirty="0"/>
          </a:p>
        </p:txBody>
      </p:sp>
      <p:sp>
        <p:nvSpPr>
          <p:cNvPr id="22" name="TextBox 21"/>
          <p:cNvSpPr txBox="1"/>
          <p:nvPr/>
        </p:nvSpPr>
        <p:spPr>
          <a:xfrm>
            <a:off x="228600" y="6096000"/>
            <a:ext cx="3810000" cy="646331"/>
          </a:xfrm>
          <a:prstGeom prst="rect">
            <a:avLst/>
          </a:prstGeom>
          <a:noFill/>
        </p:spPr>
        <p:txBody>
          <a:bodyPr wrap="square" rtlCol="0">
            <a:spAutoFit/>
          </a:bodyPr>
          <a:lstStyle/>
          <a:p>
            <a:r>
              <a:rPr lang="en-US" dirty="0" smtClean="0">
                <a:solidFill>
                  <a:schemeClr val="accent2">
                    <a:lumMod val="75000"/>
                  </a:schemeClr>
                </a:solidFill>
              </a:rPr>
              <a:t>C. </a:t>
            </a:r>
            <a:r>
              <a:rPr lang="en-US" dirty="0" err="1" smtClean="0">
                <a:solidFill>
                  <a:schemeClr val="accent2">
                    <a:lumMod val="75000"/>
                  </a:schemeClr>
                </a:solidFill>
              </a:rPr>
              <a:t>Fairall</a:t>
            </a:r>
            <a:r>
              <a:rPr lang="en-US" dirty="0" smtClean="0">
                <a:solidFill>
                  <a:schemeClr val="accent2">
                    <a:lumMod val="75000"/>
                  </a:schemeClr>
                </a:solidFill>
              </a:rPr>
              <a:t>, J. Hare, D. Wolfe, L. </a:t>
            </a:r>
            <a:r>
              <a:rPr lang="en-US" dirty="0" err="1" smtClean="0">
                <a:solidFill>
                  <a:schemeClr val="accent2">
                    <a:lumMod val="75000"/>
                  </a:schemeClr>
                </a:solidFill>
              </a:rPr>
              <a:t>Bariteau</a:t>
            </a:r>
            <a:r>
              <a:rPr lang="en-US" dirty="0" smtClean="0">
                <a:solidFill>
                  <a:schemeClr val="accent2">
                    <a:lumMod val="75000"/>
                  </a:schemeClr>
                </a:solidFill>
              </a:rPr>
              <a:t>, S. </a:t>
            </a:r>
            <a:r>
              <a:rPr lang="en-US" dirty="0" err="1" smtClean="0">
                <a:solidFill>
                  <a:schemeClr val="accent2">
                    <a:lumMod val="75000"/>
                  </a:schemeClr>
                </a:solidFill>
              </a:rPr>
              <a:t>Pezoa</a:t>
            </a:r>
            <a:r>
              <a:rPr lang="en-US" dirty="0" smtClean="0">
                <a:solidFill>
                  <a:schemeClr val="accent2">
                    <a:lumMod val="75000"/>
                  </a:schemeClr>
                </a:solidFill>
              </a:rPr>
              <a:t>.  NOAA ESRL/PSD</a:t>
            </a:r>
            <a:endParaRPr lang="en-US" dirty="0">
              <a:solidFill>
                <a:schemeClr val="accent2">
                  <a:lumMod val="75000"/>
                </a:schemeClr>
              </a:solidFill>
            </a:endParaRPr>
          </a:p>
        </p:txBody>
      </p:sp>
      <p:sp>
        <p:nvSpPr>
          <p:cNvPr id="12" name="TextBox 11"/>
          <p:cNvSpPr txBox="1"/>
          <p:nvPr/>
        </p:nvSpPr>
        <p:spPr>
          <a:xfrm>
            <a:off x="4648200" y="6151602"/>
            <a:ext cx="4343400" cy="707886"/>
          </a:xfrm>
          <a:prstGeom prst="rect">
            <a:avLst/>
          </a:prstGeom>
          <a:noFill/>
        </p:spPr>
        <p:txBody>
          <a:bodyPr wrap="square" rtlCol="0">
            <a:spAutoFit/>
          </a:bodyPr>
          <a:lstStyle/>
          <a:p>
            <a:r>
              <a:rPr lang="en-US" sz="1000" dirty="0" smtClean="0"/>
              <a:t>Transfer coefficient </a:t>
            </a:r>
            <a:r>
              <a:rPr lang="en-US" sz="1000" dirty="0" err="1" smtClean="0"/>
              <a:t>vs</a:t>
            </a:r>
            <a:r>
              <a:rPr lang="en-US" sz="1000" dirty="0" smtClean="0"/>
              <a:t> wind speed. Upper </a:t>
            </a:r>
            <a:r>
              <a:rPr lang="en-US" sz="1000" dirty="0" smtClean="0"/>
              <a:t>panel: </a:t>
            </a:r>
            <a:r>
              <a:rPr lang="en-US" sz="1000" dirty="0" smtClean="0"/>
              <a:t>momentum-</a:t>
            </a:r>
            <a:r>
              <a:rPr lang="en-US" sz="1000" i="1" dirty="0" smtClean="0"/>
              <a:t>C</a:t>
            </a:r>
            <a:r>
              <a:rPr lang="en-US" sz="1000" i="1" baseline="-25000" dirty="0" smtClean="0"/>
              <a:t>d10n</a:t>
            </a:r>
            <a:r>
              <a:rPr lang="en-US" sz="1000" dirty="0" smtClean="0"/>
              <a:t>; Lower panel: </a:t>
            </a:r>
            <a:r>
              <a:rPr lang="en-US" sz="1000" dirty="0" smtClean="0"/>
              <a:t>moisture-</a:t>
            </a:r>
            <a:r>
              <a:rPr lang="en-US" sz="1000" i="1" dirty="0" smtClean="0"/>
              <a:t>C</a:t>
            </a:r>
            <a:r>
              <a:rPr lang="en-US" sz="1000" i="1" baseline="-25000" dirty="0" smtClean="0"/>
              <a:t>E10n</a:t>
            </a:r>
            <a:r>
              <a:rPr lang="en-US" sz="1000" dirty="0" smtClean="0"/>
              <a:t> </a:t>
            </a:r>
            <a:r>
              <a:rPr lang="en-US" sz="1000" dirty="0" smtClean="0"/>
              <a:t>(ESRL/PSD) and </a:t>
            </a:r>
            <a:r>
              <a:rPr lang="en-US" sz="1000" dirty="0" smtClean="0"/>
              <a:t>heat-</a:t>
            </a:r>
            <a:r>
              <a:rPr lang="en-US" sz="1000" i="1" dirty="0" smtClean="0"/>
              <a:t>C</a:t>
            </a:r>
            <a:r>
              <a:rPr lang="en-US" sz="1000" i="1" baseline="-25000" dirty="0" smtClean="0"/>
              <a:t>H10n</a:t>
            </a:r>
            <a:r>
              <a:rPr lang="en-US" sz="1000" dirty="0" smtClean="0"/>
              <a:t> </a:t>
            </a:r>
            <a:r>
              <a:rPr lang="en-US" sz="1000" dirty="0" smtClean="0"/>
              <a:t>(U. Connecticut).  The black line is the mean of the data sets; the error bars are statistical estimates of the uncertainty in the mean. </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308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Equation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Fairall</dc:creator>
  <cp:lastModifiedBy>cfairall</cp:lastModifiedBy>
  <cp:revision>10</cp:revision>
  <dcterms:created xsi:type="dcterms:W3CDTF">2010-10-27T01:28:14Z</dcterms:created>
  <dcterms:modified xsi:type="dcterms:W3CDTF">2010-12-08T22:29:58Z</dcterms:modified>
</cp:coreProperties>
</file>