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404D-88E8-4D6A-82D0-C8560E2048B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96EC-27C5-4504-8618-9E5070E70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33400" y="228601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Synthesis of Air-Sea Flux </a:t>
            </a:r>
            <a:r>
              <a:rPr lang="en-GB" b="1" dirty="0" smtClean="0"/>
              <a:t>CO2 Flux Observations:</a:t>
            </a:r>
          </a:p>
          <a:p>
            <a:pPr algn="ctr"/>
            <a:r>
              <a:rPr lang="en-GB" b="1" dirty="0" smtClean="0"/>
              <a:t>Comparison with the </a:t>
            </a:r>
            <a:r>
              <a:rPr lang="en-GB" b="1" dirty="0" smtClean="0"/>
              <a:t>NOAA </a:t>
            </a:r>
            <a:r>
              <a:rPr lang="en-GB" b="1" dirty="0" smtClean="0"/>
              <a:t>COAREG3.1 Community Flux Algorithm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762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Sea-air trace gas </a:t>
            </a:r>
            <a:r>
              <a:rPr lang="en-US" sz="1600" dirty="0" smtClean="0">
                <a:solidFill>
                  <a:srgbClr val="FF0000"/>
                </a:solidFill>
              </a:rPr>
              <a:t>fluxes are represented by simple bulk relationships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7620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α</a:t>
            </a:r>
            <a:r>
              <a:rPr lang="en-US" sz="1200" dirty="0" err="1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srgbClr val="FF0000"/>
                </a:solidFill>
              </a:rPr>
              <a:t>=Gas solubility in seawater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err="1" smtClean="0">
                <a:solidFill>
                  <a:srgbClr val="FF0000"/>
                </a:solidFill>
              </a:rPr>
              <a:t>k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1600" dirty="0" smtClean="0">
                <a:solidFill>
                  <a:srgbClr val="FF0000"/>
                </a:solidFill>
              </a:rPr>
              <a:t>=Transfer velocity for gas X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ΔX=Sea-air difference in mean </a:t>
            </a:r>
            <a:r>
              <a:rPr lang="en-US" sz="1600" dirty="0" smtClean="0">
                <a:solidFill>
                  <a:srgbClr val="FF0000"/>
                </a:solidFill>
              </a:rPr>
              <a:t>concentration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 X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743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NOAA COARE Community </a:t>
            </a:r>
            <a:r>
              <a:rPr lang="en-US" dirty="0" smtClean="0"/>
              <a:t>Bulk Flux Algorithms</a:t>
            </a:r>
          </a:p>
          <a:p>
            <a:r>
              <a:rPr lang="en-US" dirty="0" smtClean="0"/>
              <a:t>Used in models, analyses, etc.  </a:t>
            </a:r>
            <a:r>
              <a:rPr lang="en-US" dirty="0" smtClean="0"/>
              <a:t>1,400 </a:t>
            </a:r>
            <a:r>
              <a:rPr lang="en-US" dirty="0" smtClean="0"/>
              <a:t>citations.</a:t>
            </a:r>
          </a:p>
          <a:p>
            <a:r>
              <a:rPr lang="en-US" dirty="0" smtClean="0"/>
              <a:t>ftp://ftp.etl.noaa.gov/users/cfairall/bulkalg/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2743200"/>
            <a:ext cx="4114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comparison with direct turbulent covariance observations </a:t>
            </a:r>
            <a:r>
              <a:rPr lang="en-US" sz="1200" dirty="0" smtClean="0"/>
              <a:t>of CO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and DMS gas </a:t>
            </a:r>
            <a:r>
              <a:rPr lang="en-US" sz="1200" dirty="0" smtClean="0"/>
              <a:t>fluxes was based on a compilation of flux data obtained from the ESRL/PSD series of cruises, the University of Connecticut </a:t>
            </a:r>
            <a:r>
              <a:rPr lang="en-US" sz="1200" dirty="0" smtClean="0"/>
              <a:t>database, Columbia University,  University of Hawaii, and UC Irvine .  </a:t>
            </a:r>
            <a:r>
              <a:rPr lang="en-US" sz="1200" dirty="0" smtClean="0"/>
              <a:t>Each group provided the mean and standard deviation of the 10-m </a:t>
            </a:r>
            <a:r>
              <a:rPr lang="en-US" sz="1200" dirty="0" smtClean="0"/>
              <a:t>transfer velocity, </a:t>
            </a:r>
            <a:r>
              <a:rPr lang="en-US" sz="1200" dirty="0" err="1" smtClean="0"/>
              <a:t>k</a:t>
            </a:r>
            <a:r>
              <a:rPr lang="en-US" sz="1200" baseline="-25000" dirty="0" err="1" smtClean="0"/>
              <a:t>x</a:t>
            </a:r>
            <a:r>
              <a:rPr lang="en-US" sz="1200" dirty="0" smtClean="0"/>
              <a:t>, in </a:t>
            </a:r>
            <a:r>
              <a:rPr lang="en-US" sz="1200" dirty="0" smtClean="0"/>
              <a:t>wind speed bins from 1 to </a:t>
            </a:r>
            <a:r>
              <a:rPr lang="en-US" sz="1200" dirty="0" smtClean="0"/>
              <a:t>20 ms</a:t>
            </a:r>
            <a:r>
              <a:rPr lang="en-US" sz="1200" baseline="30000" dirty="0" smtClean="0"/>
              <a:t>-1 </a:t>
            </a:r>
            <a:r>
              <a:rPr lang="en-US" sz="1200" dirty="0" smtClean="0"/>
              <a:t>.  </a:t>
            </a:r>
            <a:r>
              <a:rPr lang="en-US" sz="1200" dirty="0" smtClean="0"/>
              <a:t>A synthesis of these observations for CO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is shown in Fig. 1.  The figure shows comparisons with two regression fits from the literature plus two version of the COAREG physically-based parameterization.</a:t>
            </a:r>
            <a:endParaRPr lang="en-US" sz="1200" dirty="0" smtClean="0"/>
          </a:p>
          <a:p>
            <a:r>
              <a:rPr lang="en-US" sz="1200" dirty="0" smtClean="0"/>
              <a:t>Version </a:t>
            </a:r>
            <a:r>
              <a:rPr lang="en-US" sz="1200" dirty="0" smtClean="0"/>
              <a:t>COAREG3.1 </a:t>
            </a:r>
            <a:r>
              <a:rPr lang="en-US" sz="1200" dirty="0" smtClean="0"/>
              <a:t>(released </a:t>
            </a:r>
            <a:r>
              <a:rPr lang="en-US" sz="1200" dirty="0" smtClean="0"/>
              <a:t>August </a:t>
            </a:r>
            <a:r>
              <a:rPr lang="en-US" sz="1200" dirty="0" smtClean="0"/>
              <a:t>2011) </a:t>
            </a:r>
            <a:r>
              <a:rPr lang="en-US" sz="1200" dirty="0" smtClean="0"/>
              <a:t>includes a </a:t>
            </a:r>
            <a:r>
              <a:rPr lang="en-US" sz="1200" dirty="0" smtClean="0"/>
              <a:t>new wave age parameterization </a:t>
            </a:r>
            <a:r>
              <a:rPr lang="en-US" sz="1200" dirty="0" smtClean="0"/>
              <a:t>plus the use of tangential stress to scale the shear driven component</a:t>
            </a:r>
            <a:r>
              <a:rPr lang="en-US" sz="1200" dirty="0" smtClean="0"/>
              <a:t>.  The empirical constants (</a:t>
            </a:r>
            <a:r>
              <a:rPr lang="en-US" sz="1200" i="1" dirty="0" smtClean="0"/>
              <a:t>A</a:t>
            </a:r>
            <a:r>
              <a:rPr lang="en-US" sz="1200" dirty="0" smtClean="0"/>
              <a:t> and</a:t>
            </a:r>
            <a:r>
              <a:rPr lang="en-US" sz="1200" i="1" dirty="0" smtClean="0"/>
              <a:t> B</a:t>
            </a:r>
            <a:r>
              <a:rPr lang="en-US" sz="1200" dirty="0" smtClean="0"/>
              <a:t>)  in COAREG3.1 are the same for both CO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and DMS.   In other words, two significantly different gases </a:t>
            </a:r>
            <a:r>
              <a:rPr lang="en-US" sz="1200" dirty="0" smtClean="0"/>
              <a:t>are described by </a:t>
            </a:r>
            <a:r>
              <a:rPr lang="en-US" sz="1200" u="sng" dirty="0" smtClean="0"/>
              <a:t>the same physics</a:t>
            </a:r>
            <a:r>
              <a:rPr lang="en-US" sz="1200" dirty="0" smtClean="0"/>
              <a:t>.  </a:t>
            </a:r>
            <a:r>
              <a:rPr lang="en-US" sz="1200" dirty="0" smtClean="0"/>
              <a:t>The </a:t>
            </a:r>
            <a:r>
              <a:rPr lang="en-US" sz="1200" dirty="0" smtClean="0"/>
              <a:t>gas transfer velocity algorithm will be expanded to 79 </a:t>
            </a:r>
            <a:r>
              <a:rPr lang="en-US" sz="1200" dirty="0" smtClean="0"/>
              <a:t>gases in the near future.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6096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Fairall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J. Hare, D. Wolfe, L.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Bariteau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Pezoa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 NOAA ESRL/PSD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5486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Gas transfer coefficient for CO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 as a function of </a:t>
            </a:r>
            <a:r>
              <a:rPr lang="en-US" sz="1000" dirty="0" smtClean="0"/>
              <a:t>wind </a:t>
            </a:r>
            <a:r>
              <a:rPr lang="en-US" sz="1000" dirty="0" smtClean="0"/>
              <a:t>speed from direct surface-based observations.  The black line is the mean of the data sets; the error bars are statistical estimates of the uncertainty in the mean computed as described in the text.  Symbols are:  circle - GASEX98, square - GASEX01, diamond – SOGASEX08. The parameterizations shown are: blue solid line - </a:t>
            </a:r>
            <a:r>
              <a:rPr lang="en-US" sz="1000" i="1" dirty="0" err="1" smtClean="0"/>
              <a:t>McGillis</a:t>
            </a:r>
            <a:r>
              <a:rPr lang="en-US" sz="1000" i="1" dirty="0" smtClean="0"/>
              <a:t> et al.</a:t>
            </a:r>
            <a:r>
              <a:rPr lang="en-US" sz="1000" dirty="0" smtClean="0"/>
              <a:t> [2001]; black dotted line – </a:t>
            </a:r>
            <a:r>
              <a:rPr lang="en-US" sz="1000" dirty="0" smtClean="0"/>
              <a:t>COAREG3.0 </a:t>
            </a:r>
            <a:r>
              <a:rPr lang="en-US" sz="1000" i="1" dirty="0" smtClean="0"/>
              <a:t>CO2</a:t>
            </a:r>
            <a:r>
              <a:rPr lang="en-US" sz="1000" dirty="0" smtClean="0"/>
              <a:t>; cyan dotted line – COAREG3.1 </a:t>
            </a:r>
            <a:r>
              <a:rPr lang="en-US" sz="1000" i="1" dirty="0" smtClean="0"/>
              <a:t>CO2</a:t>
            </a:r>
            <a:r>
              <a:rPr lang="en-US" sz="1000" dirty="0" smtClean="0"/>
              <a:t> using tangential</a:t>
            </a:r>
            <a:r>
              <a:rPr lang="en-US" sz="1000" i="1" dirty="0" smtClean="0"/>
              <a:t> u</a:t>
            </a:r>
            <a:r>
              <a:rPr lang="en-US" sz="1000" i="1" baseline="-25000" dirty="0" smtClean="0"/>
              <a:t>*</a:t>
            </a:r>
            <a:r>
              <a:rPr lang="en-US" sz="1000" dirty="0" smtClean="0"/>
              <a:t>; red dashed line – </a:t>
            </a:r>
            <a:r>
              <a:rPr lang="en-US" sz="1000" i="1" dirty="0" err="1" smtClean="0"/>
              <a:t>Wanninkhoff</a:t>
            </a:r>
            <a:r>
              <a:rPr lang="en-US" sz="1000" i="1" dirty="0" smtClean="0"/>
              <a:t> </a:t>
            </a:r>
            <a:r>
              <a:rPr lang="en-US" sz="1000" dirty="0" smtClean="0"/>
              <a:t>[1992].  </a:t>
            </a:r>
            <a:r>
              <a:rPr lang="en-US" sz="1000" i="1" dirty="0" err="1" smtClean="0"/>
              <a:t>Wanninkhoff</a:t>
            </a:r>
            <a:r>
              <a:rPr lang="en-US" sz="1000" dirty="0" smtClean="0"/>
              <a:t>  is a commonly used formula based on observations of concentrations of tracers.  </a:t>
            </a:r>
            <a:endParaRPr lang="en-US" sz="10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3048000" y="1066800"/>
          <a:ext cx="1981200" cy="457200"/>
        </p:xfrm>
        <a:graphic>
          <a:graphicData uri="http://schemas.openxmlformats.org/presentationml/2006/ole">
            <p:oleObj spid="_x0000_s11267" name="Equation" r:id="rId3" imgW="990600" imgH="228600" progId="Equation.3">
              <p:embed/>
            </p:oleObj>
          </a:graphicData>
        </a:graphic>
      </p:graphicFrame>
      <p:pic>
        <p:nvPicPr>
          <p:cNvPr id="11269" name="Picture 5" descr="Fig4a_co2_summary_tanFINAL.jpg"/>
          <p:cNvPicPr>
            <a:picLocks noChangeAspect="1" noChangeArrowheads="1"/>
          </p:cNvPicPr>
          <p:nvPr/>
        </p:nvPicPr>
        <p:blipFill>
          <a:blip r:embed="rId4" cstate="print"/>
          <a:srcRect l="3509" t="5710" r="7018" b="1026"/>
          <a:stretch>
            <a:fillRect/>
          </a:stretch>
        </p:blipFill>
        <p:spPr bwMode="auto">
          <a:xfrm>
            <a:off x="4800600" y="17526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 3.0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Fairall</dc:creator>
  <cp:lastModifiedBy>cfairall</cp:lastModifiedBy>
  <cp:revision>13</cp:revision>
  <dcterms:created xsi:type="dcterms:W3CDTF">2010-10-27T01:28:14Z</dcterms:created>
  <dcterms:modified xsi:type="dcterms:W3CDTF">2012-01-19T15:49:55Z</dcterms:modified>
</cp:coreProperties>
</file>