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2" r:id="rId2"/>
    <p:sldId id="263" r:id="rId3"/>
    <p:sldId id="264"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481" autoAdjust="0"/>
  </p:normalViewPr>
  <p:slideViewPr>
    <p:cSldViewPr>
      <p:cViewPr varScale="1">
        <p:scale>
          <a:sx n="111" d="100"/>
          <a:sy n="111" d="100"/>
        </p:scale>
        <p:origin x="161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A89F0A-9A48-4651-A4D4-CC61A119BBD8}" type="datetimeFigureOut">
              <a:rPr lang="en-US" smtClean="0"/>
              <a:t>12/1/2014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C7B6E7-987E-404C-9A5F-330AFC07C539}" type="slidenum">
              <a:rPr lang="en-US" smtClean="0"/>
              <a:t>‹#›</a:t>
            </a:fld>
            <a:endParaRPr lang="en-US"/>
          </a:p>
        </p:txBody>
      </p:sp>
    </p:spTree>
    <p:extLst>
      <p:ext uri="{BB962C8B-B14F-4D97-AF65-F5344CB8AC3E}">
        <p14:creationId xmlns:p14="http://schemas.microsoft.com/office/powerpoint/2010/main" val="1257708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PSD deploys</a:t>
            </a:r>
            <a:r>
              <a:rPr lang="en-US" sz="1200" kern="1200" baseline="0" dirty="0" smtClean="0">
                <a:solidFill>
                  <a:schemeClr val="tx1"/>
                </a:solidFill>
                <a:effectLst/>
                <a:latin typeface="+mn-lt"/>
                <a:ea typeface="+mn-ea"/>
                <a:cs typeface="+mn-cs"/>
              </a:rPr>
              <a:t> a roving flux standard aboard R/V’s that service Ocean Reference Flux buoys.  T</a:t>
            </a:r>
            <a:r>
              <a:rPr lang="en-US" sz="1200" kern="1200" dirty="0" smtClean="0">
                <a:solidFill>
                  <a:schemeClr val="tx1"/>
                </a:solidFill>
                <a:effectLst/>
                <a:latin typeface="+mn-lt"/>
                <a:ea typeface="+mn-ea"/>
                <a:cs typeface="+mn-cs"/>
              </a:rPr>
              <a:t>his</a:t>
            </a:r>
            <a:r>
              <a:rPr lang="en-US" sz="1200" kern="1200" baseline="0" dirty="0" smtClean="0">
                <a:solidFill>
                  <a:schemeClr val="tx1"/>
                </a:solidFill>
                <a:effectLst/>
                <a:latin typeface="+mn-lt"/>
                <a:ea typeface="+mn-ea"/>
                <a:cs typeface="+mn-cs"/>
              </a:rPr>
              <a:t> meets the</a:t>
            </a:r>
            <a:r>
              <a:rPr lang="en-US" sz="1200" kern="1200" dirty="0" smtClean="0">
                <a:solidFill>
                  <a:schemeClr val="tx1"/>
                </a:solidFill>
                <a:effectLst/>
                <a:latin typeface="+mn-lt"/>
                <a:ea typeface="+mn-ea"/>
                <a:cs typeface="+mn-cs"/>
              </a:rPr>
              <a:t> need for a data quality assurance program to firmly establish that the observations meet the accuracy requirements, 2) the need for observations at high time resolution (about 1 minute) and, 3)  the need to more efficiently utilize research vessels, including realizing their potential for the highest quality data and their potential to provide more direct and comprehensive observations.  Over the last 10 years PSD has done deployments</a:t>
            </a:r>
            <a:r>
              <a:rPr lang="en-US" sz="1200" kern="1200" baseline="0" dirty="0" smtClean="0">
                <a:solidFill>
                  <a:schemeClr val="tx1"/>
                </a:solidFill>
                <a:effectLst/>
                <a:latin typeface="+mn-lt"/>
                <a:ea typeface="+mn-ea"/>
                <a:cs typeface="+mn-cs"/>
              </a:rPr>
              <a:t> on the R/V servicing the WHOI buoy in the stratus region off Chile.  We just completed an analysis of 3100 </a:t>
            </a:r>
            <a:r>
              <a:rPr lang="en-US" sz="1200" kern="1200" baseline="0" dirty="0" err="1" smtClean="0">
                <a:solidFill>
                  <a:schemeClr val="tx1"/>
                </a:solidFill>
                <a:effectLst/>
                <a:latin typeface="+mn-lt"/>
                <a:ea typeface="+mn-ea"/>
                <a:cs typeface="+mn-cs"/>
              </a:rPr>
              <a:t>hrs</a:t>
            </a:r>
            <a:r>
              <a:rPr lang="en-US" sz="1200" kern="1200" baseline="0" dirty="0" smtClean="0">
                <a:solidFill>
                  <a:schemeClr val="tx1"/>
                </a:solidFill>
                <a:effectLst/>
                <a:latin typeface="+mn-lt"/>
                <a:ea typeface="+mn-ea"/>
                <a:cs typeface="+mn-cs"/>
              </a:rPr>
              <a:t> of ship observations to evaluate the accuracy of the buoy observations.  </a:t>
            </a:r>
            <a:endParaRPr lang="en-US" dirty="0"/>
          </a:p>
        </p:txBody>
      </p:sp>
      <p:sp>
        <p:nvSpPr>
          <p:cNvPr id="4" name="Slide Number Placeholder 3"/>
          <p:cNvSpPr>
            <a:spLocks noGrp="1"/>
          </p:cNvSpPr>
          <p:nvPr>
            <p:ph type="sldNum" sz="quarter" idx="10"/>
          </p:nvPr>
        </p:nvSpPr>
        <p:spPr/>
        <p:txBody>
          <a:bodyPr/>
          <a:lstStyle/>
          <a:p>
            <a:fld id="{20C7B6E7-987E-404C-9A5F-330AFC07C539}" type="slidenum">
              <a:rPr lang="en-US" smtClean="0"/>
              <a:t>1</a:t>
            </a:fld>
            <a:endParaRPr lang="en-US"/>
          </a:p>
        </p:txBody>
      </p:sp>
    </p:spTree>
    <p:extLst>
      <p:ext uri="{BB962C8B-B14F-4D97-AF65-F5344CB8AC3E}">
        <p14:creationId xmlns:p14="http://schemas.microsoft.com/office/powerpoint/2010/main" val="2864488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dirty="0" smtClean="0">
                <a:latin typeface="Comic Sans MS" pitchFamily="66" charset="0"/>
              </a:rPr>
              <a:t>High</a:t>
            </a:r>
            <a:r>
              <a:rPr lang="en-US" sz="1200" baseline="0" dirty="0" smtClean="0">
                <a:latin typeface="Comic Sans MS" pitchFamily="66" charset="0"/>
              </a:rPr>
              <a:t> wind regions of the N. Atlantic dominate the uptake of CO2 by the world’s oceans.  </a:t>
            </a:r>
            <a:r>
              <a:rPr lang="en-US" sz="1200" dirty="0" smtClean="0">
                <a:latin typeface="Comic Sans MS" pitchFamily="66" charset="0"/>
              </a:rPr>
              <a:t>Fluxes</a:t>
            </a:r>
            <a:r>
              <a:rPr lang="en-US" sz="1200" baseline="0" dirty="0" smtClean="0">
                <a:latin typeface="Comic Sans MS" pitchFamily="66" charset="0"/>
              </a:rPr>
              <a:t> </a:t>
            </a:r>
            <a:r>
              <a:rPr lang="en-US" sz="1200" baseline="0" dirty="0" smtClean="0">
                <a:latin typeface="Comic Sans MS" pitchFamily="66" charset="0"/>
              </a:rPr>
              <a:t>in high latitudes and high winds have been identified as a priority in several recent reviews (e.g., the CLIVAR/GSOP conference in WHOI in 2012; Bourassa et al 2013).  ESRL is part of the </a:t>
            </a:r>
            <a:r>
              <a:rPr lang="en-US" sz="1200" baseline="0" dirty="0" err="1" smtClean="0">
                <a:latin typeface="Comic Sans MS" pitchFamily="66" charset="0"/>
              </a:rPr>
              <a:t>HiWinGS</a:t>
            </a:r>
            <a:r>
              <a:rPr lang="en-US" sz="1200" baseline="0" dirty="0" smtClean="0">
                <a:latin typeface="Comic Sans MS" pitchFamily="66" charset="0"/>
              </a:rPr>
              <a:t> cruise in the Greenland region </a:t>
            </a:r>
            <a:r>
              <a:rPr lang="en-US" sz="1200" baseline="0" dirty="0" smtClean="0">
                <a:latin typeface="Comic Sans MS" pitchFamily="66" charset="0"/>
              </a:rPr>
              <a:t> </a:t>
            </a:r>
            <a:r>
              <a:rPr lang="en-US" sz="1200" baseline="0" dirty="0" smtClean="0">
                <a:latin typeface="Comic Sans MS" pitchFamily="66" charset="0"/>
              </a:rPr>
              <a:t>Sept-Nov, 2013. </a:t>
            </a:r>
            <a:r>
              <a:rPr lang="en-US" sz="1200" dirty="0" smtClean="0">
                <a:latin typeface="Times New Roman" pitchFamily="18" charset="0"/>
                <a:cs typeface="Times New Roman" pitchFamily="18" charset="0"/>
              </a:rPr>
              <a:t>NOAA ESRL, U. Hawaii, U Connecticut, SIO, LDEO, and U. Leeds (UK) are cooperating on the flux, ocean, and wave measurements.  There is an emphasis on trace gas transfers: CO2, DMS, methanol, and a suite of organics.</a:t>
            </a:r>
            <a:r>
              <a:rPr lang="en-US" sz="1200" baseline="0" dirty="0" smtClean="0">
                <a:latin typeface="Times New Roman" pitchFamily="18" charset="0"/>
                <a:cs typeface="Times New Roman" pitchFamily="18" charset="0"/>
              </a:rPr>
              <a:t>  Breaking wave statistics, bubbles, and ocean near-surface turbulence are also measured</a:t>
            </a:r>
            <a:r>
              <a:rPr lang="en-US" sz="1200" baseline="0" dirty="0" smtClean="0">
                <a:latin typeface="Times New Roman" pitchFamily="18" charset="0"/>
                <a:cs typeface="Times New Roman" pitchFamily="18" charset="0"/>
              </a:rPr>
              <a:t>.  The NOAA COARE gas transfer algorithm was developed as a unified theory to characterize transfer of gases in terms of physical forcing (wind speed, wave breaking) as a function of their solubility and diffusivities in air and water.</a:t>
            </a:r>
            <a:endParaRPr lang="en-US" sz="11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20C7B6E7-987E-404C-9A5F-330AFC07C539}" type="slidenum">
              <a:rPr lang="en-US" smtClean="0"/>
              <a:t>2</a:t>
            </a:fld>
            <a:endParaRPr lang="en-US"/>
          </a:p>
        </p:txBody>
      </p:sp>
    </p:spTree>
    <p:extLst>
      <p:ext uri="{BB962C8B-B14F-4D97-AF65-F5344CB8AC3E}">
        <p14:creationId xmlns:p14="http://schemas.microsoft.com/office/powerpoint/2010/main" val="537429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NOAA COD invests heavily in</a:t>
            </a:r>
            <a:r>
              <a:rPr lang="en-US" baseline="0" dirty="0" smtClean="0"/>
              <a:t> gridded flux products including the WHOI </a:t>
            </a:r>
            <a:r>
              <a:rPr lang="en-US" baseline="0" dirty="0" err="1" smtClean="0"/>
              <a:t>OAFlux</a:t>
            </a:r>
            <a:r>
              <a:rPr lang="en-US" baseline="0" dirty="0" smtClean="0"/>
              <a:t> dataset and the SURFA database of operational NWP flux outputs.  These products are critical to evaluating coupled climate model performance.  PSD has conducted a series of evaluations of the accuracy of these products: the tropical Eastern Equatorial Pacific and the subtropical Eastern South Pacific.  We have just completed an analysis of two products for the  Equatorial Indian Ocean (DYNAMO) and the tropical Western Equatorial Pacific Ocean (TOGA COARE).  See </a:t>
            </a:r>
            <a:r>
              <a:rPr lang="en-US" sz="1200" kern="1200" dirty="0" smtClean="0">
                <a:solidFill>
                  <a:schemeClr val="tx1"/>
                </a:solidFill>
                <a:effectLst/>
                <a:latin typeface="+mn-lt"/>
                <a:ea typeface="+mn-ea"/>
                <a:cs typeface="+mn-cs"/>
              </a:rPr>
              <a:t>De </a:t>
            </a:r>
            <a:r>
              <a:rPr lang="en-US" sz="1200" kern="1200" dirty="0" err="1" smtClean="0">
                <a:solidFill>
                  <a:schemeClr val="tx1"/>
                </a:solidFill>
                <a:effectLst/>
                <a:latin typeface="+mn-lt"/>
                <a:ea typeface="+mn-ea"/>
                <a:cs typeface="+mn-cs"/>
              </a:rPr>
              <a:t>Szoeke</a:t>
            </a:r>
            <a:r>
              <a:rPr lang="en-US" sz="1200" kern="1200" dirty="0" smtClean="0">
                <a:solidFill>
                  <a:schemeClr val="tx1"/>
                </a:solidFill>
                <a:effectLst/>
                <a:latin typeface="+mn-lt"/>
                <a:ea typeface="+mn-ea"/>
                <a:cs typeface="+mn-cs"/>
              </a:rPr>
              <a:t>, Simon P., James B. Edson, June R. Marion, Christopher W. Fairall, and </a:t>
            </a:r>
            <a:r>
              <a:rPr lang="en-US" sz="1200" kern="1200" dirty="0" err="1" smtClean="0">
                <a:solidFill>
                  <a:schemeClr val="tx1"/>
                </a:solidFill>
                <a:effectLst/>
                <a:latin typeface="+mn-lt"/>
                <a:ea typeface="+mn-ea"/>
                <a:cs typeface="+mn-cs"/>
              </a:rPr>
              <a:t>Ludovic</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Bariteau</a:t>
            </a:r>
            <a:r>
              <a:rPr lang="en-US" sz="1200" kern="1200" dirty="0" smtClean="0">
                <a:solidFill>
                  <a:schemeClr val="tx1"/>
                </a:solidFill>
                <a:effectLst/>
                <a:latin typeface="+mn-lt"/>
                <a:ea typeface="+mn-ea"/>
                <a:cs typeface="+mn-cs"/>
              </a:rPr>
              <a:t>, 2014: The MJO and Air-Sea Interaction in TOGA COARE and DYNAMO. </a:t>
            </a:r>
            <a:r>
              <a:rPr lang="en-US" sz="1200" i="1" kern="1200" dirty="0" smtClean="0">
                <a:solidFill>
                  <a:schemeClr val="tx1"/>
                </a:solidFill>
                <a:effectLst/>
                <a:latin typeface="+mn-lt"/>
                <a:ea typeface="+mn-ea"/>
                <a:cs typeface="+mn-cs"/>
              </a:rPr>
              <a:t>J. </a:t>
            </a:r>
            <a:r>
              <a:rPr lang="en-US" sz="1200" i="1" kern="1200" dirty="0" err="1" smtClean="0">
                <a:solidFill>
                  <a:schemeClr val="tx1"/>
                </a:solidFill>
                <a:effectLst/>
                <a:latin typeface="+mn-lt"/>
                <a:ea typeface="+mn-ea"/>
                <a:cs typeface="+mn-cs"/>
              </a:rPr>
              <a:t>Clim</a:t>
            </a:r>
            <a:r>
              <a:rPr lang="en-US" sz="1200" i="1" kern="1200" smtClean="0">
                <a:solidFill>
                  <a:schemeClr val="tx1"/>
                </a:solidFill>
                <a:effectLst/>
                <a:latin typeface="+mn-lt"/>
                <a:ea typeface="+mn-ea"/>
                <a:cs typeface="+mn-cs"/>
              </a:rPr>
              <a:t>.</a:t>
            </a:r>
            <a:r>
              <a:rPr lang="en-US" sz="1200" kern="1200" smtClean="0">
                <a:solidFill>
                  <a:schemeClr val="tx1"/>
                </a:solidFill>
                <a:effectLst/>
                <a:latin typeface="+mn-lt"/>
                <a:ea typeface="+mn-ea"/>
                <a:cs typeface="+mn-cs"/>
              </a:rPr>
              <a:t>, accepted.</a:t>
            </a:r>
          </a:p>
          <a:p>
            <a:endParaRPr lang="en-US" dirty="0"/>
          </a:p>
        </p:txBody>
      </p:sp>
      <p:sp>
        <p:nvSpPr>
          <p:cNvPr id="4" name="Slide Number Placeholder 3"/>
          <p:cNvSpPr>
            <a:spLocks noGrp="1"/>
          </p:cNvSpPr>
          <p:nvPr>
            <p:ph type="sldNum" sz="quarter" idx="10"/>
          </p:nvPr>
        </p:nvSpPr>
        <p:spPr/>
        <p:txBody>
          <a:bodyPr/>
          <a:lstStyle/>
          <a:p>
            <a:fld id="{20C7B6E7-987E-404C-9A5F-330AFC07C539}" type="slidenum">
              <a:rPr lang="en-US" smtClean="0"/>
              <a:t>3</a:t>
            </a:fld>
            <a:endParaRPr lang="en-US"/>
          </a:p>
        </p:txBody>
      </p:sp>
    </p:spTree>
    <p:extLst>
      <p:ext uri="{BB962C8B-B14F-4D97-AF65-F5344CB8AC3E}">
        <p14:creationId xmlns:p14="http://schemas.microsoft.com/office/powerpoint/2010/main" val="980222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9E7377-D1F8-4A72-8E20-510384DE52AE}" type="datetime1">
              <a:rPr lang="en-US" smtClean="0"/>
              <a:t>12/1/2014</a:t>
            </a:fld>
            <a:endParaRPr lang="en-US"/>
          </a:p>
        </p:txBody>
      </p:sp>
      <p:sp>
        <p:nvSpPr>
          <p:cNvPr id="5" name="Footer Placeholder 4"/>
          <p:cNvSpPr>
            <a:spLocks noGrp="1"/>
          </p:cNvSpPr>
          <p:nvPr>
            <p:ph type="ftr" sz="quarter" idx="11"/>
          </p:nvPr>
        </p:nvSpPr>
        <p:spPr/>
        <p:txBody>
          <a:bodyPr/>
          <a:lstStyle/>
          <a:p>
            <a:r>
              <a:rPr lang="en-US" smtClean="0"/>
              <a:t>Fairall ESRL/PSD</a:t>
            </a:r>
            <a:endParaRPr lang="en-US"/>
          </a:p>
        </p:txBody>
      </p:sp>
      <p:sp>
        <p:nvSpPr>
          <p:cNvPr id="6" name="Slide Number Placeholder 5"/>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3795551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7D84FA-0CA7-4EA7-8571-A5EA0BA34478}" type="datetime1">
              <a:rPr lang="en-US" smtClean="0"/>
              <a:t>12/1/2014</a:t>
            </a:fld>
            <a:endParaRPr lang="en-US"/>
          </a:p>
        </p:txBody>
      </p:sp>
      <p:sp>
        <p:nvSpPr>
          <p:cNvPr id="5" name="Footer Placeholder 4"/>
          <p:cNvSpPr>
            <a:spLocks noGrp="1"/>
          </p:cNvSpPr>
          <p:nvPr>
            <p:ph type="ftr" sz="quarter" idx="11"/>
          </p:nvPr>
        </p:nvSpPr>
        <p:spPr/>
        <p:txBody>
          <a:bodyPr/>
          <a:lstStyle/>
          <a:p>
            <a:r>
              <a:rPr lang="en-US" smtClean="0"/>
              <a:t>Fairall ESRL/PSD</a:t>
            </a:r>
            <a:endParaRPr lang="en-US"/>
          </a:p>
        </p:txBody>
      </p:sp>
      <p:sp>
        <p:nvSpPr>
          <p:cNvPr id="6" name="Slide Number Placeholder 5"/>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437645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E1C4F5-9BA2-47F7-84F4-AADF7C8F012F}" type="datetime1">
              <a:rPr lang="en-US" smtClean="0"/>
              <a:t>12/1/2014</a:t>
            </a:fld>
            <a:endParaRPr lang="en-US"/>
          </a:p>
        </p:txBody>
      </p:sp>
      <p:sp>
        <p:nvSpPr>
          <p:cNvPr id="5" name="Footer Placeholder 4"/>
          <p:cNvSpPr>
            <a:spLocks noGrp="1"/>
          </p:cNvSpPr>
          <p:nvPr>
            <p:ph type="ftr" sz="quarter" idx="11"/>
          </p:nvPr>
        </p:nvSpPr>
        <p:spPr/>
        <p:txBody>
          <a:bodyPr/>
          <a:lstStyle/>
          <a:p>
            <a:r>
              <a:rPr lang="en-US" smtClean="0"/>
              <a:t>Fairall ESRL/PSD</a:t>
            </a:r>
            <a:endParaRPr lang="en-US"/>
          </a:p>
        </p:txBody>
      </p:sp>
      <p:sp>
        <p:nvSpPr>
          <p:cNvPr id="6" name="Slide Number Placeholder 5"/>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330435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CA28FB-0DCA-40E9-95A5-9514E29CC0B0}" type="datetime1">
              <a:rPr lang="en-US" smtClean="0"/>
              <a:t>12/1/2014</a:t>
            </a:fld>
            <a:endParaRPr lang="en-US"/>
          </a:p>
        </p:txBody>
      </p:sp>
      <p:sp>
        <p:nvSpPr>
          <p:cNvPr id="5" name="Footer Placeholder 4"/>
          <p:cNvSpPr>
            <a:spLocks noGrp="1"/>
          </p:cNvSpPr>
          <p:nvPr>
            <p:ph type="ftr" sz="quarter" idx="11"/>
          </p:nvPr>
        </p:nvSpPr>
        <p:spPr/>
        <p:txBody>
          <a:bodyPr/>
          <a:lstStyle/>
          <a:p>
            <a:r>
              <a:rPr lang="en-US" smtClean="0"/>
              <a:t>Fairall ESRL/PSD</a:t>
            </a:r>
            <a:endParaRPr lang="en-US"/>
          </a:p>
        </p:txBody>
      </p:sp>
      <p:sp>
        <p:nvSpPr>
          <p:cNvPr id="6" name="Slide Number Placeholder 5"/>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479836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639C4D-A825-4704-8A90-B70D2A29C825}" type="datetime1">
              <a:rPr lang="en-US" smtClean="0"/>
              <a:t>12/1/2014</a:t>
            </a:fld>
            <a:endParaRPr lang="en-US"/>
          </a:p>
        </p:txBody>
      </p:sp>
      <p:sp>
        <p:nvSpPr>
          <p:cNvPr id="5" name="Footer Placeholder 4"/>
          <p:cNvSpPr>
            <a:spLocks noGrp="1"/>
          </p:cNvSpPr>
          <p:nvPr>
            <p:ph type="ftr" sz="quarter" idx="11"/>
          </p:nvPr>
        </p:nvSpPr>
        <p:spPr/>
        <p:txBody>
          <a:bodyPr/>
          <a:lstStyle/>
          <a:p>
            <a:r>
              <a:rPr lang="en-US" smtClean="0"/>
              <a:t>Fairall ESRL/PSD</a:t>
            </a:r>
            <a:endParaRPr lang="en-US"/>
          </a:p>
        </p:txBody>
      </p:sp>
      <p:sp>
        <p:nvSpPr>
          <p:cNvPr id="6" name="Slide Number Placeholder 5"/>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1200725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1EAF9F-D57D-4C05-802C-79CF7E27A62B}" type="datetime1">
              <a:rPr lang="en-US" smtClean="0"/>
              <a:t>12/1/2014</a:t>
            </a:fld>
            <a:endParaRPr lang="en-US"/>
          </a:p>
        </p:txBody>
      </p:sp>
      <p:sp>
        <p:nvSpPr>
          <p:cNvPr id="6" name="Footer Placeholder 5"/>
          <p:cNvSpPr>
            <a:spLocks noGrp="1"/>
          </p:cNvSpPr>
          <p:nvPr>
            <p:ph type="ftr" sz="quarter" idx="11"/>
          </p:nvPr>
        </p:nvSpPr>
        <p:spPr/>
        <p:txBody>
          <a:bodyPr/>
          <a:lstStyle/>
          <a:p>
            <a:r>
              <a:rPr lang="en-US" smtClean="0"/>
              <a:t>Fairall ESRL/PSD</a:t>
            </a:r>
            <a:endParaRPr lang="en-US"/>
          </a:p>
        </p:txBody>
      </p:sp>
      <p:sp>
        <p:nvSpPr>
          <p:cNvPr id="7" name="Slide Number Placeholder 6"/>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332597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0E0A0F-2421-4961-BB8A-C90E59FEC451}" type="datetime1">
              <a:rPr lang="en-US" smtClean="0"/>
              <a:t>12/1/2014</a:t>
            </a:fld>
            <a:endParaRPr lang="en-US"/>
          </a:p>
        </p:txBody>
      </p:sp>
      <p:sp>
        <p:nvSpPr>
          <p:cNvPr id="8" name="Footer Placeholder 7"/>
          <p:cNvSpPr>
            <a:spLocks noGrp="1"/>
          </p:cNvSpPr>
          <p:nvPr>
            <p:ph type="ftr" sz="quarter" idx="11"/>
          </p:nvPr>
        </p:nvSpPr>
        <p:spPr/>
        <p:txBody>
          <a:bodyPr/>
          <a:lstStyle/>
          <a:p>
            <a:r>
              <a:rPr lang="en-US" smtClean="0"/>
              <a:t>Fairall ESRL/PSD</a:t>
            </a:r>
            <a:endParaRPr lang="en-US"/>
          </a:p>
        </p:txBody>
      </p:sp>
      <p:sp>
        <p:nvSpPr>
          <p:cNvPr id="9" name="Slide Number Placeholder 8"/>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355065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8B1F3B-72A5-4DA7-BD7C-2F75A4D4D61A}" type="datetime1">
              <a:rPr lang="en-US" smtClean="0"/>
              <a:t>12/1/2014</a:t>
            </a:fld>
            <a:endParaRPr lang="en-US"/>
          </a:p>
        </p:txBody>
      </p:sp>
      <p:sp>
        <p:nvSpPr>
          <p:cNvPr id="4" name="Footer Placeholder 3"/>
          <p:cNvSpPr>
            <a:spLocks noGrp="1"/>
          </p:cNvSpPr>
          <p:nvPr>
            <p:ph type="ftr" sz="quarter" idx="11"/>
          </p:nvPr>
        </p:nvSpPr>
        <p:spPr/>
        <p:txBody>
          <a:bodyPr/>
          <a:lstStyle/>
          <a:p>
            <a:r>
              <a:rPr lang="en-US" smtClean="0"/>
              <a:t>Fairall ESRL/PSD</a:t>
            </a:r>
            <a:endParaRPr lang="en-US"/>
          </a:p>
        </p:txBody>
      </p:sp>
      <p:sp>
        <p:nvSpPr>
          <p:cNvPr id="5" name="Slide Number Placeholder 4"/>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4177151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39D08-60D4-4F8F-B1FE-5A633BB1C6DF}" type="datetime1">
              <a:rPr lang="en-US" smtClean="0"/>
              <a:t>12/1/2014</a:t>
            </a:fld>
            <a:endParaRPr lang="en-US"/>
          </a:p>
        </p:txBody>
      </p:sp>
      <p:sp>
        <p:nvSpPr>
          <p:cNvPr id="3" name="Footer Placeholder 2"/>
          <p:cNvSpPr>
            <a:spLocks noGrp="1"/>
          </p:cNvSpPr>
          <p:nvPr>
            <p:ph type="ftr" sz="quarter" idx="11"/>
          </p:nvPr>
        </p:nvSpPr>
        <p:spPr/>
        <p:txBody>
          <a:bodyPr/>
          <a:lstStyle/>
          <a:p>
            <a:r>
              <a:rPr lang="en-US" smtClean="0"/>
              <a:t>Fairall ESRL/PSD</a:t>
            </a:r>
            <a:endParaRPr lang="en-US"/>
          </a:p>
        </p:txBody>
      </p:sp>
      <p:sp>
        <p:nvSpPr>
          <p:cNvPr id="4" name="Slide Number Placeholder 3"/>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1415882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785C9-6E85-4128-A46F-68EAFD913744}" type="datetime1">
              <a:rPr lang="en-US" smtClean="0"/>
              <a:t>12/1/2014</a:t>
            </a:fld>
            <a:endParaRPr lang="en-US"/>
          </a:p>
        </p:txBody>
      </p:sp>
      <p:sp>
        <p:nvSpPr>
          <p:cNvPr id="6" name="Footer Placeholder 5"/>
          <p:cNvSpPr>
            <a:spLocks noGrp="1"/>
          </p:cNvSpPr>
          <p:nvPr>
            <p:ph type="ftr" sz="quarter" idx="11"/>
          </p:nvPr>
        </p:nvSpPr>
        <p:spPr/>
        <p:txBody>
          <a:bodyPr/>
          <a:lstStyle/>
          <a:p>
            <a:r>
              <a:rPr lang="en-US" smtClean="0"/>
              <a:t>Fairall ESRL/PSD</a:t>
            </a:r>
            <a:endParaRPr lang="en-US"/>
          </a:p>
        </p:txBody>
      </p:sp>
      <p:sp>
        <p:nvSpPr>
          <p:cNvPr id="7" name="Slide Number Placeholder 6"/>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647954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11BD8B-FBD8-4485-B8D0-A76D39599566}" type="datetime1">
              <a:rPr lang="en-US" smtClean="0"/>
              <a:t>12/1/2014</a:t>
            </a:fld>
            <a:endParaRPr lang="en-US"/>
          </a:p>
        </p:txBody>
      </p:sp>
      <p:sp>
        <p:nvSpPr>
          <p:cNvPr id="6" name="Footer Placeholder 5"/>
          <p:cNvSpPr>
            <a:spLocks noGrp="1"/>
          </p:cNvSpPr>
          <p:nvPr>
            <p:ph type="ftr" sz="quarter" idx="11"/>
          </p:nvPr>
        </p:nvSpPr>
        <p:spPr/>
        <p:txBody>
          <a:bodyPr/>
          <a:lstStyle/>
          <a:p>
            <a:r>
              <a:rPr lang="en-US" smtClean="0"/>
              <a:t>Fairall ESRL/PSD</a:t>
            </a:r>
            <a:endParaRPr lang="en-US"/>
          </a:p>
        </p:txBody>
      </p:sp>
      <p:sp>
        <p:nvSpPr>
          <p:cNvPr id="7" name="Slide Number Placeholder 6"/>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1488869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7601CD-3303-41ED-A5BA-EF78DF010F17}" type="datetime1">
              <a:rPr lang="en-US" smtClean="0"/>
              <a:t>12/1/2014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Fairall ESRL/PSD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9468B7-4DBE-4E92-83F7-FC66F2C83F43}" type="slidenum">
              <a:rPr lang="en-US" smtClean="0"/>
              <a:t>‹#›</a:t>
            </a:fld>
            <a:endParaRPr lang="en-US"/>
          </a:p>
        </p:txBody>
      </p:sp>
    </p:spTree>
    <p:extLst>
      <p:ext uri="{BB962C8B-B14F-4D97-AF65-F5344CB8AC3E}">
        <p14:creationId xmlns:p14="http://schemas.microsoft.com/office/powerpoint/2010/main" val="866073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76201"/>
            <a:ext cx="7772400" cy="304799"/>
          </a:xfrm>
        </p:spPr>
        <p:txBody>
          <a:bodyPr>
            <a:noAutofit/>
          </a:bodyPr>
          <a:lstStyle/>
          <a:p>
            <a:r>
              <a:rPr lang="en-US" sz="2000" b="1" dirty="0">
                <a:solidFill>
                  <a:srgbClr val="FF0000"/>
                </a:solidFill>
                <a:latin typeface="Times New Roman" pitchFamily="18" charset="0"/>
                <a:cs typeface="Times New Roman" pitchFamily="18" charset="0"/>
              </a:rPr>
              <a:t>Evaluation of Flux Reference Buoy Accuracy: 10 Years of Data</a:t>
            </a:r>
            <a:endParaRPr lang="en-US" sz="2000" b="1" dirty="0">
              <a:solidFill>
                <a:srgbClr val="FF0000"/>
              </a:solidFill>
              <a:latin typeface="Times New Roman" pitchFamily="18" charset="0"/>
              <a:cs typeface="Times New Roman" pitchFamily="18" charset="0"/>
            </a:endParaRPr>
          </a:p>
        </p:txBody>
      </p:sp>
      <p:sp>
        <p:nvSpPr>
          <p:cNvPr id="14" name="Subtitle 13"/>
          <p:cNvSpPr>
            <a:spLocks noGrp="1"/>
          </p:cNvSpPr>
          <p:nvPr>
            <p:ph type="subTitle" idx="1"/>
          </p:nvPr>
        </p:nvSpPr>
        <p:spPr>
          <a:xfrm>
            <a:off x="1371600" y="3886200"/>
            <a:ext cx="609600" cy="152400"/>
          </a:xfrm>
        </p:spPr>
        <p:txBody>
          <a:bodyPr>
            <a:normAutofit fontScale="25000" lnSpcReduction="20000"/>
          </a:bodyPr>
          <a:lstStyle/>
          <a:p>
            <a:endParaRPr lang="en-US" dirty="0"/>
          </a:p>
        </p:txBody>
      </p:sp>
      <p:sp>
        <p:nvSpPr>
          <p:cNvPr id="4" name="Footer Placeholder 3"/>
          <p:cNvSpPr>
            <a:spLocks noGrp="1"/>
          </p:cNvSpPr>
          <p:nvPr>
            <p:ph type="ftr" sz="quarter" idx="11"/>
          </p:nvPr>
        </p:nvSpPr>
        <p:spPr/>
        <p:txBody>
          <a:bodyPr/>
          <a:lstStyle/>
          <a:p>
            <a:r>
              <a:rPr lang="en-US" smtClean="0"/>
              <a:t>Fairall ESRL/PSD</a:t>
            </a:r>
            <a:endParaRPr lang="en-US"/>
          </a:p>
        </p:txBody>
      </p:sp>
      <p:sp>
        <p:nvSpPr>
          <p:cNvPr id="3" name="TextBox 2"/>
          <p:cNvSpPr txBox="1"/>
          <p:nvPr/>
        </p:nvSpPr>
        <p:spPr>
          <a:xfrm>
            <a:off x="495300" y="4800600"/>
            <a:ext cx="8534400" cy="1815882"/>
          </a:xfrm>
          <a:prstGeom prst="rect">
            <a:avLst/>
          </a:prstGeom>
          <a:noFill/>
        </p:spPr>
        <p:txBody>
          <a:bodyPr wrap="square" rtlCol="0">
            <a:spAutoFit/>
          </a:bodyPr>
          <a:lstStyle/>
          <a:p>
            <a:r>
              <a:rPr lang="en-US" sz="1400" dirty="0">
                <a:latin typeface="Times New Roman" pitchFamily="18" charset="0"/>
                <a:cs typeface="Times New Roman" pitchFamily="18" charset="0"/>
              </a:rPr>
              <a:t>Comparison of the ship and buoy platforms for all cases (N=939) when the ship was within 1 degree of the nominal buoy position and for 510 cases when the ship was within 0.25 degrees. The PSD mean wind, air temperature, and humidity were computed from PSD heights (</a:t>
            </a:r>
            <a:r>
              <a:rPr lang="en-US" sz="1400" dirty="0" err="1">
                <a:latin typeface="Times New Roman" pitchFamily="18" charset="0"/>
                <a:cs typeface="Times New Roman" pitchFamily="18" charset="0"/>
              </a:rPr>
              <a:t>zu_psd</a:t>
            </a:r>
            <a:r>
              <a:rPr lang="en-US" sz="1400" dirty="0">
                <a:latin typeface="Times New Roman" pitchFamily="18" charset="0"/>
                <a:cs typeface="Times New Roman" pitchFamily="18" charset="0"/>
              </a:rPr>
              <a:t>=17.7 m; </a:t>
            </a:r>
            <a:r>
              <a:rPr lang="en-US" sz="1400" dirty="0" err="1">
                <a:latin typeface="Times New Roman" pitchFamily="18" charset="0"/>
                <a:cs typeface="Times New Roman" pitchFamily="18" charset="0"/>
              </a:rPr>
              <a:t>zt_psd</a:t>
            </a:r>
            <a:r>
              <a:rPr lang="en-US" sz="1400" dirty="0">
                <a:latin typeface="Times New Roman" pitchFamily="18" charset="0"/>
                <a:cs typeface="Times New Roman" pitchFamily="18" charset="0"/>
              </a:rPr>
              <a:t>=15.5 m) to the same height as the buoy sensors (</a:t>
            </a:r>
            <a:r>
              <a:rPr lang="en-US" sz="1400" dirty="0" err="1">
                <a:latin typeface="Times New Roman" pitchFamily="18" charset="0"/>
                <a:cs typeface="Times New Roman" pitchFamily="18" charset="0"/>
              </a:rPr>
              <a:t>zu_buoy</a:t>
            </a:r>
            <a:r>
              <a:rPr lang="en-US" sz="1400" dirty="0">
                <a:latin typeface="Times New Roman" pitchFamily="18" charset="0"/>
                <a:cs typeface="Times New Roman" pitchFamily="18" charset="0"/>
              </a:rPr>
              <a:t> 3.3 m; </a:t>
            </a:r>
            <a:r>
              <a:rPr lang="en-US" sz="1400" dirty="0" err="1">
                <a:latin typeface="Times New Roman" pitchFamily="18" charset="0"/>
                <a:cs typeface="Times New Roman" pitchFamily="18" charset="0"/>
              </a:rPr>
              <a:t>zt_buoy</a:t>
            </a:r>
            <a:r>
              <a:rPr lang="en-US" sz="1400" dirty="0">
                <a:latin typeface="Times New Roman" pitchFamily="18" charset="0"/>
                <a:cs typeface="Times New Roman" pitchFamily="18" charset="0"/>
              </a:rPr>
              <a:t>=2.89 m) using the reference feature in the algorithm.  Re-computation of buoy fluxes with COARE3.0 gives the same results as fluxes in the buoy flux file.  From these results we can examine the mean bias (Δ) and 1-hrly standard deviation (σ), which will depend on the horizontal separation limits (we chose 1 degree and 0.25 degree).  Note that the </a:t>
            </a:r>
            <a:r>
              <a:rPr lang="en-US" sz="1400" dirty="0" smtClean="0">
                <a:latin typeface="Times New Roman" pitchFamily="18" charset="0"/>
                <a:cs typeface="Times New Roman" pitchFamily="18" charset="0"/>
              </a:rPr>
              <a:t>quantity            gives </a:t>
            </a:r>
            <a:r>
              <a:rPr lang="en-US" sz="1400" dirty="0">
                <a:latin typeface="Times New Roman" pitchFamily="18" charset="0"/>
                <a:cs typeface="Times New Roman" pitchFamily="18" charset="0"/>
              </a:rPr>
              <a:t>an estimate of the sampling uncertainty of the mean </a:t>
            </a:r>
            <a:r>
              <a:rPr lang="en-US" sz="1400" dirty="0" smtClean="0">
                <a:latin typeface="Times New Roman" pitchFamily="18" charset="0"/>
                <a:cs typeface="Times New Roman" pitchFamily="18" charset="0"/>
              </a:rPr>
              <a:t>bias, which are negligible because of the large sample size.</a:t>
            </a:r>
            <a:endParaRPr lang="en-US" sz="1400" dirty="0">
              <a:latin typeface="Times New Roman" pitchFamily="18" charset="0"/>
              <a:cs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556991906"/>
              </p:ext>
            </p:extLst>
          </p:nvPr>
        </p:nvGraphicFramePr>
        <p:xfrm>
          <a:off x="990601" y="609595"/>
          <a:ext cx="6553197" cy="4114804"/>
        </p:xfrm>
        <a:graphic>
          <a:graphicData uri="http://schemas.openxmlformats.org/drawingml/2006/table">
            <a:tbl>
              <a:tblPr firstRow="1" firstCol="1" bandRow="1">
                <a:tableStyleId>{5C22544A-7EE6-4342-B048-85BDC9FD1C3A}</a:tableStyleId>
              </a:tblPr>
              <a:tblGrid>
                <a:gridCol w="898725"/>
                <a:gridCol w="653617"/>
                <a:gridCol w="653617"/>
                <a:gridCol w="541958"/>
                <a:gridCol w="686980"/>
                <a:gridCol w="895320"/>
                <a:gridCol w="653617"/>
                <a:gridCol w="735320"/>
                <a:gridCol w="834043"/>
              </a:tblGrid>
              <a:tr h="453006">
                <a:tc gridSpan="9">
                  <a:txBody>
                    <a:bodyPr/>
                    <a:lstStyle/>
                    <a:p>
                      <a:pPr marL="0" marR="0">
                        <a:spcBef>
                          <a:spcPts val="0"/>
                        </a:spcBef>
                        <a:spcAft>
                          <a:spcPts val="0"/>
                        </a:spcAft>
                      </a:pPr>
                      <a:r>
                        <a:rPr lang="en-US" sz="1200" spc="-15" dirty="0">
                          <a:effectLst/>
                        </a:rPr>
                        <a:t>Table 1. Comparison of PSD ship and WHOI buoy observations from 10 years of observations at the Straus buoy (20 S 85 W) for the period 2000-2010.  </a:t>
                      </a:r>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6503">
                <a:tc>
                  <a:txBody>
                    <a:bodyPr/>
                    <a:lstStyle/>
                    <a:p>
                      <a:pPr marL="0" marR="0">
                        <a:spcBef>
                          <a:spcPts val="0"/>
                        </a:spcBef>
                        <a:spcAft>
                          <a:spcPts val="0"/>
                        </a:spcAft>
                      </a:pPr>
                      <a:r>
                        <a:rPr lang="en-US" sz="1200" spc="-15">
                          <a:effectLst/>
                        </a:rPr>
                        <a:t>Variable</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Buoy</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Ship</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Δ</a:t>
                      </a:r>
                      <a:r>
                        <a:rPr lang="en-US" sz="1200" spc="-15" baseline="-25000">
                          <a:effectLst/>
                        </a:rPr>
                        <a:t>1</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σ</a:t>
                      </a:r>
                      <a:r>
                        <a:rPr lang="en-US" sz="1200" spc="-15" baseline="-25000">
                          <a:effectLst/>
                        </a:rPr>
                        <a:t>1</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Δ</a:t>
                      </a:r>
                      <a:r>
                        <a:rPr lang="en-US" sz="1200" spc="-15" baseline="-25000">
                          <a:effectLst/>
                        </a:rPr>
                        <a:t>0.25</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σ</a:t>
                      </a:r>
                      <a:r>
                        <a:rPr lang="en-US" sz="1200" spc="-15" baseline="-25000">
                          <a:effectLst/>
                        </a:rPr>
                        <a:t>0.25</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σ</a:t>
                      </a:r>
                      <a:r>
                        <a:rPr lang="en-US" sz="1200" spc="-15" baseline="-25000">
                          <a:effectLst/>
                        </a:rPr>
                        <a:t>1/N</a:t>
                      </a:r>
                      <a:r>
                        <a:rPr lang="en-US" sz="1200" spc="-15" baseline="30000">
                          <a:effectLst/>
                        </a:rPr>
                        <a:t>1/2</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SAMOS</a:t>
                      </a:r>
                      <a:endParaRPr lang="en-US" sz="1200">
                        <a:effectLst/>
                        <a:latin typeface="Times New Roman" panose="02020603050405020304" pitchFamily="18" charset="0"/>
                        <a:ea typeface="Calibri" panose="020F0502020204030204" pitchFamily="34" charset="0"/>
                      </a:endParaRPr>
                    </a:p>
                  </a:txBody>
                  <a:tcPr marL="68580" marR="68580" marT="0" marB="0"/>
                </a:tc>
              </a:tr>
              <a:tr h="226503">
                <a:tc>
                  <a:txBody>
                    <a:bodyPr/>
                    <a:lstStyle/>
                    <a:p>
                      <a:pPr marL="0" marR="0">
                        <a:spcBef>
                          <a:spcPts val="0"/>
                        </a:spcBef>
                        <a:spcAft>
                          <a:spcPts val="0"/>
                        </a:spcAft>
                      </a:pPr>
                      <a:r>
                        <a:rPr lang="en-US" sz="1200" spc="-15">
                          <a:effectLst/>
                        </a:rPr>
                        <a:t>SST, C</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18.90</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19.01</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0.11</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0.18</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0.12</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0.16</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0.006</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0.1</a:t>
                      </a:r>
                      <a:endParaRPr lang="en-US" sz="1200">
                        <a:effectLst/>
                        <a:latin typeface="Times New Roman" panose="02020603050405020304" pitchFamily="18" charset="0"/>
                        <a:ea typeface="Calibri" panose="020F0502020204030204" pitchFamily="34" charset="0"/>
                      </a:endParaRPr>
                    </a:p>
                  </a:txBody>
                  <a:tcPr marL="68580" marR="68580" marT="0" marB="0"/>
                </a:tc>
              </a:tr>
              <a:tr h="226503">
                <a:tc>
                  <a:txBody>
                    <a:bodyPr/>
                    <a:lstStyle/>
                    <a:p>
                      <a:pPr marL="0" marR="0">
                        <a:spcBef>
                          <a:spcPts val="0"/>
                        </a:spcBef>
                        <a:spcAft>
                          <a:spcPts val="0"/>
                        </a:spcAft>
                      </a:pPr>
                      <a:r>
                        <a:rPr lang="en-US" sz="1200" spc="-15">
                          <a:effectLst/>
                        </a:rPr>
                        <a:t>U, m/s</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6.49</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6.63</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0.14</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0.96</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-0.05</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0.61</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0.03</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0.2</a:t>
                      </a:r>
                      <a:endParaRPr lang="en-US" sz="1200">
                        <a:effectLst/>
                        <a:latin typeface="Times New Roman" panose="02020603050405020304" pitchFamily="18" charset="0"/>
                        <a:ea typeface="Calibri" panose="020F0502020204030204" pitchFamily="34" charset="0"/>
                      </a:endParaRPr>
                    </a:p>
                  </a:txBody>
                  <a:tcPr marL="68580" marR="68580" marT="0" marB="0"/>
                </a:tc>
              </a:tr>
              <a:tr h="226503">
                <a:tc>
                  <a:txBody>
                    <a:bodyPr/>
                    <a:lstStyle/>
                    <a:p>
                      <a:pPr marL="0" marR="0">
                        <a:spcBef>
                          <a:spcPts val="0"/>
                        </a:spcBef>
                        <a:spcAft>
                          <a:spcPts val="0"/>
                        </a:spcAft>
                      </a:pPr>
                      <a:r>
                        <a:rPr lang="en-US" sz="1200" spc="-15">
                          <a:effectLst/>
                        </a:rPr>
                        <a:t>T</a:t>
                      </a:r>
                      <a:r>
                        <a:rPr lang="en-US" sz="1200" spc="-15" baseline="-25000">
                          <a:effectLst/>
                        </a:rPr>
                        <a:t>air</a:t>
                      </a:r>
                      <a:r>
                        <a:rPr lang="en-US" sz="1200" spc="-15">
                          <a:effectLst/>
                        </a:rPr>
                        <a:t>, C</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18.20</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18.26</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0.07</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dirty="0">
                          <a:effectLst/>
                        </a:rPr>
                        <a:t>0.35</a:t>
                      </a:r>
                      <a:endParaRPr lang="en-US"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0.10</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0.32</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0.01</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0.2</a:t>
                      </a:r>
                      <a:endParaRPr lang="en-US" sz="1200">
                        <a:effectLst/>
                        <a:latin typeface="Times New Roman" panose="02020603050405020304" pitchFamily="18" charset="0"/>
                        <a:ea typeface="Calibri" panose="020F0502020204030204" pitchFamily="34" charset="0"/>
                      </a:endParaRPr>
                    </a:p>
                  </a:txBody>
                  <a:tcPr marL="68580" marR="68580" marT="0" marB="0"/>
                </a:tc>
              </a:tr>
              <a:tr h="490756">
                <a:tc>
                  <a:txBody>
                    <a:bodyPr/>
                    <a:lstStyle/>
                    <a:p>
                      <a:pPr marL="0" marR="0">
                        <a:spcBef>
                          <a:spcPts val="0"/>
                        </a:spcBef>
                        <a:spcAft>
                          <a:spcPts val="0"/>
                        </a:spcAft>
                      </a:pPr>
                      <a:r>
                        <a:rPr lang="en-US" sz="1200" spc="-15" dirty="0" err="1">
                          <a:effectLst/>
                        </a:rPr>
                        <a:t>Qair</a:t>
                      </a:r>
                      <a:r>
                        <a:rPr lang="en-US" sz="1200" spc="-15" dirty="0">
                          <a:effectLst/>
                        </a:rPr>
                        <a:t>, g/kg</a:t>
                      </a:r>
                      <a:endParaRPr lang="en-US"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9.65</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9.58</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-0.08</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dirty="0">
                          <a:effectLst/>
                        </a:rPr>
                        <a:t>0.42</a:t>
                      </a:r>
                      <a:endParaRPr lang="en-US"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-0.19</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0.36</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0.01</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dirty="0">
                          <a:effectLst/>
                        </a:rPr>
                        <a:t>0.3</a:t>
                      </a:r>
                      <a:endParaRPr lang="en-US" sz="1200" dirty="0">
                        <a:effectLst/>
                        <a:latin typeface="Times New Roman" panose="02020603050405020304" pitchFamily="18" charset="0"/>
                        <a:ea typeface="Calibri" panose="020F0502020204030204" pitchFamily="34" charset="0"/>
                      </a:endParaRPr>
                    </a:p>
                  </a:txBody>
                  <a:tcPr marL="68580" marR="68580" marT="0" marB="0"/>
                </a:tc>
              </a:tr>
              <a:tr h="226503">
                <a:tc>
                  <a:txBody>
                    <a:bodyPr/>
                    <a:lstStyle/>
                    <a:p>
                      <a:pPr marL="0" marR="0">
                        <a:spcBef>
                          <a:spcPts val="0"/>
                        </a:spcBef>
                        <a:spcAft>
                          <a:spcPts val="0"/>
                        </a:spcAft>
                      </a:pPr>
                      <a:r>
                        <a:rPr lang="en-US" sz="1200" spc="-15">
                          <a:effectLst/>
                        </a:rPr>
                        <a:t>RH, %</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74.6</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74.7</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-0.9</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3.9</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-1.9</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2.7</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0.12</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2</a:t>
                      </a:r>
                      <a:endParaRPr lang="en-US" sz="1200">
                        <a:effectLst/>
                        <a:latin typeface="Times New Roman" panose="02020603050405020304" pitchFamily="18" charset="0"/>
                        <a:ea typeface="Calibri" panose="020F0502020204030204" pitchFamily="34" charset="0"/>
                      </a:endParaRPr>
                    </a:p>
                  </a:txBody>
                  <a:tcPr marL="68580" marR="68580" marT="0" marB="0"/>
                </a:tc>
              </a:tr>
              <a:tr h="226503">
                <a:tc>
                  <a:txBody>
                    <a:bodyPr/>
                    <a:lstStyle/>
                    <a:p>
                      <a:pPr marL="0" marR="0">
                        <a:spcBef>
                          <a:spcPts val="0"/>
                        </a:spcBef>
                        <a:spcAft>
                          <a:spcPts val="0"/>
                        </a:spcAft>
                      </a:pPr>
                      <a:r>
                        <a:rPr lang="en-US" sz="1200" spc="-15">
                          <a:effectLst/>
                        </a:rPr>
                        <a:t>P, mb</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1018.3</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1017.3</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-1.0</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2</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-0.5</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1.8</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0.07</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2</a:t>
                      </a:r>
                      <a:endParaRPr lang="en-US" sz="1200">
                        <a:effectLst/>
                        <a:latin typeface="Times New Roman" panose="02020603050405020304" pitchFamily="18" charset="0"/>
                        <a:ea typeface="Calibri" panose="020F0502020204030204" pitchFamily="34" charset="0"/>
                      </a:endParaRPr>
                    </a:p>
                  </a:txBody>
                  <a:tcPr marL="68580" marR="68580" marT="0" marB="0"/>
                </a:tc>
              </a:tr>
              <a:tr h="453006">
                <a:tc>
                  <a:txBody>
                    <a:bodyPr/>
                    <a:lstStyle/>
                    <a:p>
                      <a:pPr marL="0" marR="0">
                        <a:spcBef>
                          <a:spcPts val="0"/>
                        </a:spcBef>
                        <a:spcAft>
                          <a:spcPts val="0"/>
                        </a:spcAft>
                      </a:pPr>
                      <a:r>
                        <a:rPr lang="en-US" sz="1200" spc="-15">
                          <a:effectLst/>
                        </a:rPr>
                        <a:t>SWR, W/m</a:t>
                      </a:r>
                      <a:r>
                        <a:rPr lang="en-US" sz="1200" spc="-15" baseline="30000">
                          <a:effectLst/>
                        </a:rPr>
                        <a:t>2</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223.7</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223.9</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0.3</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dirty="0">
                          <a:effectLst/>
                        </a:rPr>
                        <a:t>83</a:t>
                      </a:r>
                      <a:endParaRPr lang="en-US"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-6</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78</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2.7</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5</a:t>
                      </a:r>
                      <a:endParaRPr lang="en-US" sz="1200">
                        <a:effectLst/>
                        <a:latin typeface="Times New Roman" panose="02020603050405020304" pitchFamily="18" charset="0"/>
                        <a:ea typeface="Calibri" panose="020F0502020204030204" pitchFamily="34" charset="0"/>
                      </a:endParaRPr>
                    </a:p>
                  </a:txBody>
                  <a:tcPr marL="68580" marR="68580" marT="0" marB="0"/>
                </a:tc>
              </a:tr>
              <a:tr h="453006">
                <a:tc>
                  <a:txBody>
                    <a:bodyPr/>
                    <a:lstStyle/>
                    <a:p>
                      <a:pPr marL="0" marR="0">
                        <a:spcBef>
                          <a:spcPts val="0"/>
                        </a:spcBef>
                        <a:spcAft>
                          <a:spcPts val="0"/>
                        </a:spcAft>
                      </a:pPr>
                      <a:r>
                        <a:rPr lang="en-US" sz="1200" spc="-15">
                          <a:effectLst/>
                        </a:rPr>
                        <a:t>LWR, W/m</a:t>
                      </a:r>
                      <a:r>
                        <a:rPr lang="en-US" sz="1200" spc="-15" baseline="30000">
                          <a:effectLst/>
                        </a:rPr>
                        <a:t>2</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377.4</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381.0</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dirty="0">
                          <a:effectLst/>
                        </a:rPr>
                        <a:t>3.5</a:t>
                      </a:r>
                      <a:endParaRPr lang="en-US"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dirty="0">
                          <a:effectLst/>
                        </a:rPr>
                        <a:t>14.5</a:t>
                      </a:r>
                      <a:endParaRPr lang="en-US"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4.9</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12.9</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0.5</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5</a:t>
                      </a:r>
                      <a:endParaRPr lang="en-US" sz="1200">
                        <a:effectLst/>
                        <a:latin typeface="Times New Roman" panose="02020603050405020304" pitchFamily="18" charset="0"/>
                        <a:ea typeface="Calibri" panose="020F0502020204030204" pitchFamily="34" charset="0"/>
                      </a:endParaRPr>
                    </a:p>
                  </a:txBody>
                  <a:tcPr marL="68580" marR="68580" marT="0" marB="0"/>
                </a:tc>
              </a:tr>
              <a:tr h="226503">
                <a:tc>
                  <a:txBody>
                    <a:bodyPr/>
                    <a:lstStyle/>
                    <a:p>
                      <a:pPr marL="0" marR="0">
                        <a:spcBef>
                          <a:spcPts val="0"/>
                        </a:spcBef>
                        <a:spcAft>
                          <a:spcPts val="0"/>
                        </a:spcAft>
                      </a:pPr>
                      <a:r>
                        <a:rPr lang="en-US" sz="1200" spc="-15">
                          <a:effectLst/>
                        </a:rPr>
                        <a:t>H</a:t>
                      </a:r>
                      <a:r>
                        <a:rPr lang="en-US" sz="1200" spc="-15" baseline="-25000">
                          <a:effectLst/>
                        </a:rPr>
                        <a:t>s</a:t>
                      </a:r>
                      <a:r>
                        <a:rPr lang="en-US" sz="1200" spc="-15">
                          <a:effectLst/>
                        </a:rPr>
                        <a:t>, W/m</a:t>
                      </a:r>
                      <a:r>
                        <a:rPr lang="en-US" sz="1200" spc="-15" baseline="30000">
                          <a:effectLst/>
                        </a:rPr>
                        <a:t>2</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-5.9</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-6.3</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dirty="0">
                          <a:effectLst/>
                        </a:rPr>
                        <a:t>-0.4</a:t>
                      </a:r>
                      <a:endParaRPr lang="en-US"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dirty="0">
                          <a:effectLst/>
                        </a:rPr>
                        <a:t>5.0</a:t>
                      </a:r>
                      <a:endParaRPr lang="en-US"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3.7</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0.16</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5</a:t>
                      </a:r>
                      <a:endParaRPr lang="en-US" sz="1200">
                        <a:effectLst/>
                        <a:latin typeface="Times New Roman" panose="02020603050405020304" pitchFamily="18" charset="0"/>
                        <a:ea typeface="Calibri" panose="020F0502020204030204" pitchFamily="34" charset="0"/>
                      </a:endParaRPr>
                    </a:p>
                  </a:txBody>
                  <a:tcPr marL="68580" marR="68580" marT="0" marB="0"/>
                </a:tc>
              </a:tr>
              <a:tr h="226503">
                <a:tc>
                  <a:txBody>
                    <a:bodyPr/>
                    <a:lstStyle/>
                    <a:p>
                      <a:pPr marL="0" marR="0">
                        <a:spcBef>
                          <a:spcPts val="0"/>
                        </a:spcBef>
                        <a:spcAft>
                          <a:spcPts val="0"/>
                        </a:spcAft>
                      </a:pPr>
                      <a:r>
                        <a:rPr lang="en-US" sz="1200" spc="-15">
                          <a:effectLst/>
                        </a:rPr>
                        <a:t>H</a:t>
                      </a:r>
                      <a:r>
                        <a:rPr lang="en-US" sz="1200" spc="-15" baseline="-25000">
                          <a:effectLst/>
                        </a:rPr>
                        <a:t>l</a:t>
                      </a:r>
                      <a:r>
                        <a:rPr lang="en-US" sz="1200" spc="-15">
                          <a:effectLst/>
                        </a:rPr>
                        <a:t>, W/m</a:t>
                      </a:r>
                      <a:r>
                        <a:rPr lang="en-US" sz="1200" spc="-15" baseline="30000">
                          <a:effectLst/>
                        </a:rPr>
                        <a:t>2</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-93.0</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dirty="0">
                          <a:effectLst/>
                        </a:rPr>
                        <a:t>-101.0</a:t>
                      </a:r>
                      <a:endParaRPr lang="en-US"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-7.0</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dirty="0">
                          <a:effectLst/>
                        </a:rPr>
                        <a:t>14.3</a:t>
                      </a:r>
                      <a:endParaRPr lang="en-US"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-7.7</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14.3</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0.55</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5</a:t>
                      </a:r>
                      <a:endParaRPr lang="en-US" sz="1200">
                        <a:effectLst/>
                        <a:latin typeface="Times New Roman" panose="02020603050405020304" pitchFamily="18" charset="0"/>
                        <a:ea typeface="Calibri" panose="020F0502020204030204" pitchFamily="34" charset="0"/>
                      </a:endParaRPr>
                    </a:p>
                  </a:txBody>
                  <a:tcPr marL="68580" marR="68580" marT="0" marB="0"/>
                </a:tc>
              </a:tr>
              <a:tr h="226503">
                <a:tc>
                  <a:txBody>
                    <a:bodyPr/>
                    <a:lstStyle/>
                    <a:p>
                      <a:pPr marL="0" marR="0">
                        <a:spcBef>
                          <a:spcPts val="0"/>
                        </a:spcBef>
                        <a:spcAft>
                          <a:spcPts val="0"/>
                        </a:spcAft>
                      </a:pPr>
                      <a:r>
                        <a:rPr lang="en-US" sz="1200" spc="-15">
                          <a:effectLst/>
                        </a:rPr>
                        <a:t>τ, N/m</a:t>
                      </a:r>
                      <a:r>
                        <a:rPr lang="en-US" sz="1200" spc="-15" baseline="30000">
                          <a:effectLst/>
                        </a:rPr>
                        <a:t>2</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0.080</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0.080</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0.0</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dirty="0">
                          <a:effectLst/>
                        </a:rPr>
                        <a:t>0.023</a:t>
                      </a:r>
                      <a:endParaRPr lang="en-US"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-0.005</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0.016</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5e-4</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a:t>
                      </a:r>
                      <a:endParaRPr lang="en-US" sz="1200">
                        <a:effectLst/>
                        <a:latin typeface="Times New Roman" panose="02020603050405020304" pitchFamily="18" charset="0"/>
                        <a:ea typeface="Calibri" panose="020F0502020204030204" pitchFamily="34" charset="0"/>
                      </a:endParaRPr>
                    </a:p>
                  </a:txBody>
                  <a:tcPr marL="68580" marR="68580" marT="0" marB="0"/>
                </a:tc>
              </a:tr>
              <a:tr h="226503">
                <a:tc>
                  <a:txBody>
                    <a:bodyPr/>
                    <a:lstStyle/>
                    <a:p>
                      <a:pPr marL="0" marR="0">
                        <a:spcBef>
                          <a:spcPts val="0"/>
                        </a:spcBef>
                        <a:spcAft>
                          <a:spcPts val="0"/>
                        </a:spcAft>
                      </a:pPr>
                      <a:r>
                        <a:rPr lang="en-US" sz="1200" spc="-15">
                          <a:effectLst/>
                        </a:rPr>
                        <a:t>H</a:t>
                      </a:r>
                      <a:r>
                        <a:rPr lang="en-US" sz="1200" spc="-15" baseline="-25000">
                          <a:effectLst/>
                        </a:rPr>
                        <a:t>N</a:t>
                      </a:r>
                      <a:r>
                        <a:rPr lang="en-US" sz="1200" spc="-15">
                          <a:effectLst/>
                        </a:rPr>
                        <a:t>, W/m</a:t>
                      </a:r>
                      <a:r>
                        <a:rPr lang="en-US" sz="1200" spc="-15" baseline="30000">
                          <a:effectLst/>
                        </a:rPr>
                        <a:t>2</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78</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75</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-2.9</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73</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-7.7</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67</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a:effectLst/>
                        </a:rPr>
                        <a:t>2.4</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spc="-15" dirty="0">
                          <a:effectLst/>
                        </a:rPr>
                        <a:t>10</a:t>
                      </a:r>
                      <a:endParaRPr lang="en-US" sz="1200" dirty="0">
                        <a:effectLst/>
                        <a:latin typeface="Times New Roman" panose="02020603050405020304" pitchFamily="18" charset="0"/>
                        <a:ea typeface="Calibri" panose="020F0502020204030204" pitchFamily="34" charset="0"/>
                      </a:endParaRPr>
                    </a:p>
                  </a:txBody>
                  <a:tcPr marL="68580" marR="68580" marT="0" marB="0"/>
                </a:tc>
              </a:tr>
            </a:tbl>
          </a:graphicData>
        </a:graphic>
      </p:graphicFrame>
      <p:sp>
        <p:nvSpPr>
          <p:cNvPr id="10" name="Rectangle 4"/>
          <p:cNvSpPr>
            <a:spLocks noChangeArrowheads="1"/>
          </p:cNvSpPr>
          <p:nvPr/>
        </p:nvSpPr>
        <p:spPr bwMode="auto">
          <a:xfrm>
            <a:off x="1524001" y="38115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13"/>
          <p:cNvSpPr>
            <a:spLocks noChangeArrowheads="1"/>
          </p:cNvSpPr>
          <p:nvPr/>
        </p:nvSpPr>
        <p:spPr bwMode="auto">
          <a:xfrm>
            <a:off x="190500" y="32959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 name="Object 21"/>
          <p:cNvGraphicFramePr>
            <a:graphicFrameLocks noChangeAspect="1"/>
          </p:cNvGraphicFramePr>
          <p:nvPr>
            <p:extLst>
              <p:ext uri="{D42A27DB-BD31-4B8C-83A1-F6EECF244321}">
                <p14:modId xmlns:p14="http://schemas.microsoft.com/office/powerpoint/2010/main" val="657321469"/>
              </p:ext>
            </p:extLst>
          </p:nvPr>
        </p:nvGraphicFramePr>
        <p:xfrm>
          <a:off x="3200400" y="6118944"/>
          <a:ext cx="495300" cy="200025"/>
        </p:xfrm>
        <a:graphic>
          <a:graphicData uri="http://schemas.openxmlformats.org/presentationml/2006/ole">
            <mc:AlternateContent xmlns:mc="http://schemas.openxmlformats.org/markup-compatibility/2006">
              <mc:Choice xmlns:v="urn:schemas-microsoft-com:vml" Requires="v">
                <p:oleObj spid="_x0000_s1044" name="Equation" r:id="rId4" imgW="494870" imgH="203024" progId="Equation.DSMT4">
                  <p:embed/>
                </p:oleObj>
              </mc:Choice>
              <mc:Fallback>
                <p:oleObj name="Equation" r:id="rId4" imgW="494870" imgH="203024" progId="Equation.DSMT4">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6118944"/>
                        <a:ext cx="495300" cy="200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49485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87362"/>
          </a:xfrm>
        </p:spPr>
        <p:txBody>
          <a:bodyPr>
            <a:normAutofit/>
          </a:bodyPr>
          <a:lstStyle/>
          <a:p>
            <a:r>
              <a:rPr lang="en-US" sz="2400" b="1" dirty="0" smtClean="0">
                <a:solidFill>
                  <a:srgbClr val="FF0000"/>
                </a:solidFill>
                <a:latin typeface="Times New Roman" pitchFamily="18" charset="0"/>
                <a:cs typeface="Times New Roman" pitchFamily="18" charset="0"/>
              </a:rPr>
              <a:t>New Measurements of Air-Sea Fluxes at High Latitude</a:t>
            </a:r>
            <a:endParaRPr lang="en-US" sz="24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819400"/>
            <a:ext cx="8305800" cy="914400"/>
          </a:xfrm>
        </p:spPr>
        <p:txBody>
          <a:bodyPr>
            <a:noAutofit/>
          </a:bodyPr>
          <a:lstStyle/>
          <a:p>
            <a:pPr marL="0" indent="0" algn="just">
              <a:buNone/>
            </a:pPr>
            <a:r>
              <a:rPr lang="en-US" sz="1600" dirty="0" smtClean="0">
                <a:latin typeface="Times New Roman" pitchFamily="18" charset="0"/>
                <a:cs typeface="Times New Roman" pitchFamily="18" charset="0"/>
              </a:rPr>
              <a:t>Upper i</a:t>
            </a:r>
            <a:r>
              <a:rPr lang="en-US" sz="1600" dirty="0" smtClean="0">
                <a:latin typeface="Times New Roman" pitchFamily="18" charset="0"/>
                <a:cs typeface="Times New Roman" pitchFamily="18" charset="0"/>
              </a:rPr>
              <a:t>mages </a:t>
            </a:r>
            <a:r>
              <a:rPr lang="en-US" sz="1600" dirty="0" smtClean="0">
                <a:latin typeface="Times New Roman" pitchFamily="18" charset="0"/>
                <a:cs typeface="Times New Roman" pitchFamily="18" charset="0"/>
              </a:rPr>
              <a:t>are from </a:t>
            </a:r>
            <a:r>
              <a:rPr lang="en-US" sz="1600" dirty="0" smtClean="0">
                <a:latin typeface="Times New Roman" pitchFamily="18" charset="0"/>
                <a:cs typeface="Times New Roman" pitchFamily="18" charset="0"/>
              </a:rPr>
              <a:t>a field </a:t>
            </a:r>
            <a:r>
              <a:rPr lang="en-US" sz="1600" dirty="0" smtClean="0">
                <a:latin typeface="Times New Roman" pitchFamily="18" charset="0"/>
                <a:cs typeface="Times New Roman" pitchFamily="18" charset="0"/>
              </a:rPr>
              <a:t>study of air-sea fluxes at high latitudes and high </a:t>
            </a:r>
            <a:r>
              <a:rPr lang="en-US" sz="1600" dirty="0" smtClean="0">
                <a:latin typeface="Times New Roman" pitchFamily="18" charset="0"/>
                <a:cs typeface="Times New Roman" pitchFamily="18" charset="0"/>
              </a:rPr>
              <a:t>winds (</a:t>
            </a:r>
            <a:r>
              <a:rPr lang="en-US" sz="1600" dirty="0" err="1" smtClean="0">
                <a:solidFill>
                  <a:srgbClr val="FF0000"/>
                </a:solidFill>
                <a:latin typeface="Times New Roman" pitchFamily="18" charset="0"/>
                <a:cs typeface="Times New Roman" pitchFamily="18" charset="0"/>
              </a:rPr>
              <a:t>HiWinGS</a:t>
            </a:r>
            <a:r>
              <a:rPr lang="en-US" sz="1600" dirty="0" smtClean="0">
                <a:solidFill>
                  <a:srgbClr val="FF0000"/>
                </a:solidFill>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on R/V Knorr.  It consists to two legs: leg1 in the Davis Strait (W of Greenland), leg2 in the open ocean S. of the tip of </a:t>
            </a:r>
            <a:r>
              <a:rPr lang="en-US" sz="1600" dirty="0" smtClean="0">
                <a:latin typeface="Times New Roman" pitchFamily="18" charset="0"/>
                <a:cs typeface="Times New Roman" pitchFamily="18" charset="0"/>
              </a:rPr>
              <a:t>Greenland. </a:t>
            </a:r>
            <a:r>
              <a:rPr lang="en-US" sz="1600" dirty="0" smtClean="0">
                <a:latin typeface="Times New Roman" pitchFamily="18" charset="0"/>
                <a:cs typeface="Times New Roman" pitchFamily="18" charset="0"/>
              </a:rPr>
              <a:t>L</a:t>
            </a:r>
            <a:r>
              <a:rPr lang="en-US" sz="1600" dirty="0" smtClean="0">
                <a:latin typeface="Times New Roman" pitchFamily="18" charset="0"/>
                <a:cs typeface="Times New Roman" pitchFamily="18" charset="0"/>
              </a:rPr>
              <a:t>eft </a:t>
            </a:r>
            <a:r>
              <a:rPr lang="en-US" sz="1600" dirty="0" smtClean="0">
                <a:latin typeface="Times New Roman" pitchFamily="18" charset="0"/>
                <a:cs typeface="Times New Roman" pitchFamily="18" charset="0"/>
              </a:rPr>
              <a:t>figure shows conditions </a:t>
            </a:r>
            <a:r>
              <a:rPr lang="en-US" sz="1600" dirty="0" smtClean="0">
                <a:latin typeface="Times New Roman" pitchFamily="18" charset="0"/>
                <a:cs typeface="Times New Roman" pitchFamily="18" charset="0"/>
              </a:rPr>
              <a:t>south of Greenland on</a:t>
            </a:r>
            <a:r>
              <a:rPr lang="en-US" sz="1600" dirty="0" smtClean="0">
                <a:latin typeface="Times New Roman" pitchFamily="18" charset="0"/>
                <a:cs typeface="Times New Roman" pitchFamily="18" charset="0"/>
              </a:rPr>
              <a:t> Leg2.  </a:t>
            </a:r>
            <a:r>
              <a:rPr lang="en-US" sz="1600" dirty="0" smtClean="0">
                <a:latin typeface="Times New Roman" pitchFamily="18" charset="0"/>
                <a:cs typeface="Times New Roman" pitchFamily="18" charset="0"/>
              </a:rPr>
              <a:t>Right</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figure shows instruments on the bow mast and main mast on R/V Knorr.  </a:t>
            </a:r>
            <a:endParaRPr lang="en-US" sz="1600" dirty="0"/>
          </a:p>
        </p:txBody>
      </p:sp>
      <p:sp>
        <p:nvSpPr>
          <p:cNvPr id="5" name="Footer Placeholder 4"/>
          <p:cNvSpPr>
            <a:spLocks noGrp="1"/>
          </p:cNvSpPr>
          <p:nvPr>
            <p:ph type="ftr" sz="quarter" idx="11"/>
          </p:nvPr>
        </p:nvSpPr>
        <p:spPr/>
        <p:txBody>
          <a:bodyPr/>
          <a:lstStyle/>
          <a:p>
            <a:r>
              <a:rPr lang="en-US" smtClean="0"/>
              <a:t>Fairall ESRL/PSD</a:t>
            </a: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4629" y="335280"/>
            <a:ext cx="3824675" cy="256032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 y="335280"/>
            <a:ext cx="3840480" cy="2560320"/>
          </a:xfrm>
          <a:prstGeom prst="rect">
            <a:avLst/>
          </a:prstGeom>
        </p:spPr>
      </p:pic>
      <p:pic>
        <p:nvPicPr>
          <p:cNvPr id="9" name="Picture 8"/>
          <p:cNvPicPr/>
          <p:nvPr/>
        </p:nvPicPr>
        <p:blipFill rotWithShape="1">
          <a:blip r:embed="rId5">
            <a:extLst>
              <a:ext uri="{28A0092B-C50C-407E-A947-70E740481C1C}">
                <a14:useLocalDpi xmlns:a14="http://schemas.microsoft.com/office/drawing/2010/main" val="0"/>
              </a:ext>
            </a:extLst>
          </a:blip>
          <a:srcRect l="3509" r="3509"/>
          <a:stretch/>
        </p:blipFill>
        <p:spPr>
          <a:xfrm>
            <a:off x="5105400" y="3810001"/>
            <a:ext cx="4038600" cy="3048000"/>
          </a:xfrm>
          <a:prstGeom prst="rect">
            <a:avLst/>
          </a:prstGeom>
        </p:spPr>
      </p:pic>
      <p:sp>
        <p:nvSpPr>
          <p:cNvPr id="10" name="TextBox 9"/>
          <p:cNvSpPr txBox="1"/>
          <p:nvPr/>
        </p:nvSpPr>
        <p:spPr>
          <a:xfrm>
            <a:off x="228600" y="3940076"/>
            <a:ext cx="4419600" cy="2554545"/>
          </a:xfrm>
          <a:prstGeom prst="rect">
            <a:avLst/>
          </a:prstGeom>
          <a:noFill/>
        </p:spPr>
        <p:txBody>
          <a:bodyPr wrap="square" rtlCol="0">
            <a:spAutoFit/>
          </a:bodyPr>
          <a:lstStyle/>
          <a:p>
            <a:r>
              <a:rPr lang="en-US" sz="1600" dirty="0" smtClean="0"/>
              <a:t>Right Panel.  Summary </a:t>
            </a:r>
            <a:r>
              <a:rPr lang="en-US" sz="1600" dirty="0"/>
              <a:t>(preliminary analysis) of observed and modeled transfer velocity for CO2 (blue) and DMS (red) from  </a:t>
            </a:r>
            <a:r>
              <a:rPr lang="en-US" sz="1600" dirty="0" err="1"/>
              <a:t>HiWinGS</a:t>
            </a:r>
            <a:r>
              <a:rPr lang="en-US" sz="1600" dirty="0"/>
              <a:t> 2013.  The lines are from COAREG3.1 gas transfer model.  Upper panel shows the number of 1hr samples</a:t>
            </a:r>
            <a:r>
              <a:rPr lang="en-US" sz="1600" dirty="0" smtClean="0"/>
              <a:t>.  The CO2 transfer velocity observations fall below the algorithm prediction at strong wind speeds.  Our hypothesis is this is due to the unexpectedly lower whitecap fraction observed in strong winds (not shown).  </a:t>
            </a:r>
            <a:endParaRPr lang="en-US" sz="1600" dirty="0"/>
          </a:p>
        </p:txBody>
      </p:sp>
    </p:spTree>
    <p:extLst>
      <p:ext uri="{BB962C8B-B14F-4D97-AF65-F5344CB8AC3E}">
        <p14:creationId xmlns:p14="http://schemas.microsoft.com/office/powerpoint/2010/main" val="51049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639762"/>
          </a:xfrm>
        </p:spPr>
        <p:txBody>
          <a:bodyPr>
            <a:no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Evaluation of Gridded Flux Products with Direct Ship Observations</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900112"/>
            <a:ext cx="3124200" cy="5226051"/>
          </a:xfrm>
        </p:spPr>
        <p:txBody>
          <a:bodyPr>
            <a:normAutofit/>
          </a:bodyPr>
          <a:lstStyle/>
          <a:p>
            <a:pPr marL="0" indent="0">
              <a:buNone/>
            </a:pPr>
            <a:r>
              <a:rPr lang="en-US" sz="1800" dirty="0" err="1">
                <a:latin typeface="Times New Roman" panose="02020603050405020304" pitchFamily="18" charset="0"/>
                <a:cs typeface="Times New Roman" panose="02020603050405020304" pitchFamily="18" charset="0"/>
              </a:rPr>
              <a:t>TropFlux</a:t>
            </a:r>
            <a:r>
              <a:rPr lang="en-US" sz="1800" dirty="0">
                <a:latin typeface="Times New Roman" panose="02020603050405020304" pitchFamily="18" charset="0"/>
                <a:cs typeface="Times New Roman" panose="02020603050405020304" pitchFamily="18" charset="0"/>
              </a:rPr>
              <a:t> and </a:t>
            </a:r>
            <a:r>
              <a:rPr lang="en-US" sz="1800" dirty="0" err="1">
                <a:latin typeface="Times New Roman" panose="02020603050405020304" pitchFamily="18" charset="0"/>
                <a:cs typeface="Times New Roman" panose="02020603050405020304" pitchFamily="18" charset="0"/>
              </a:rPr>
              <a:t>OAFlux</a:t>
            </a:r>
            <a:r>
              <a:rPr lang="en-US" sz="1800" dirty="0">
                <a:latin typeface="Times New Roman" panose="02020603050405020304" pitchFamily="18" charset="0"/>
                <a:cs typeface="Times New Roman" panose="02020603050405020304" pitchFamily="18" charset="0"/>
              </a:rPr>
              <a:t> gridded flux products compared with ship observations from the R/V </a:t>
            </a:r>
            <a:r>
              <a:rPr lang="en-US" sz="1800" i="1" dirty="0" err="1">
                <a:latin typeface="Times New Roman" panose="02020603050405020304" pitchFamily="18" charset="0"/>
                <a:cs typeface="Times New Roman" panose="02020603050405020304" pitchFamily="18" charset="0"/>
              </a:rPr>
              <a:t>Revelle</a:t>
            </a:r>
            <a:r>
              <a:rPr lang="en-US" sz="1800" i="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for DYNAMO in 2011 and (b) from the R/V </a:t>
            </a:r>
            <a:r>
              <a:rPr lang="en-US" sz="1800" i="1" dirty="0" err="1">
                <a:latin typeface="Times New Roman" panose="02020603050405020304" pitchFamily="18" charset="0"/>
                <a:cs typeface="Times New Roman" panose="02020603050405020304" pitchFamily="18" charset="0"/>
              </a:rPr>
              <a:t>Moana</a:t>
            </a:r>
            <a:r>
              <a:rPr lang="en-US" sz="1800" i="1" dirty="0">
                <a:latin typeface="Times New Roman" panose="02020603050405020304" pitchFamily="18" charset="0"/>
                <a:cs typeface="Times New Roman" panose="02020603050405020304" pitchFamily="18" charset="0"/>
              </a:rPr>
              <a:t> Wave </a:t>
            </a:r>
            <a:r>
              <a:rPr lang="en-US" sz="1800" dirty="0">
                <a:latin typeface="Times New Roman" panose="02020603050405020304" pitchFamily="18" charset="0"/>
                <a:cs typeface="Times New Roman" panose="02020603050405020304" pitchFamily="18" charset="0"/>
              </a:rPr>
              <a:t>for TOGA COARE in 1992-1993 (from </a:t>
            </a:r>
            <a:r>
              <a:rPr lang="en-US" sz="1800" dirty="0" err="1">
                <a:latin typeface="Times New Roman" panose="02020603050405020304" pitchFamily="18" charset="0"/>
                <a:cs typeface="Times New Roman" panose="02020603050405020304" pitchFamily="18" charset="0"/>
              </a:rPr>
              <a:t>deSzoeke</a:t>
            </a:r>
            <a:r>
              <a:rPr lang="en-US" sz="1800" dirty="0">
                <a:latin typeface="Times New Roman" panose="02020603050405020304" pitchFamily="18" charset="0"/>
                <a:cs typeface="Times New Roman" panose="02020603050405020304" pitchFamily="18" charset="0"/>
              </a:rPr>
              <a:t> et al. 2014).</a:t>
            </a:r>
          </a:p>
          <a:p>
            <a:endParaRPr lang="en-US" sz="1600" dirty="0"/>
          </a:p>
        </p:txBody>
      </p:sp>
      <p:sp>
        <p:nvSpPr>
          <p:cNvPr id="4" name="Footer Placeholder 3"/>
          <p:cNvSpPr>
            <a:spLocks noGrp="1"/>
          </p:cNvSpPr>
          <p:nvPr>
            <p:ph type="ftr" sz="quarter" idx="11"/>
          </p:nvPr>
        </p:nvSpPr>
        <p:spPr/>
        <p:txBody>
          <a:bodyPr/>
          <a:lstStyle/>
          <a:p>
            <a:r>
              <a:rPr lang="en-US" smtClean="0"/>
              <a:t>Fairall ESRL/PSD</a:t>
            </a:r>
            <a:endParaRPr lang="en-US"/>
          </a:p>
        </p:txBody>
      </p:sp>
      <p:pic>
        <p:nvPicPr>
          <p:cNvPr id="5" name="Picture 4"/>
          <p:cNvPicPr/>
          <p:nvPr/>
        </p:nvPicPr>
        <p:blipFill rotWithShape="1">
          <a:blip r:embed="rId3">
            <a:extLst>
              <a:ext uri="{28A0092B-C50C-407E-A947-70E740481C1C}">
                <a14:useLocalDpi xmlns:a14="http://schemas.microsoft.com/office/drawing/2010/main" val="0"/>
              </a:ext>
            </a:extLst>
          </a:blip>
          <a:srcRect l="14774" t="10886" r="29183" b="41674"/>
          <a:stretch/>
        </p:blipFill>
        <p:spPr bwMode="auto">
          <a:xfrm>
            <a:off x="3886200" y="631031"/>
            <a:ext cx="5029200" cy="5464969"/>
          </a:xfrm>
          <a:prstGeom prst="rect">
            <a:avLst/>
          </a:prstGeom>
          <a:ln>
            <a:noFill/>
          </a:ln>
          <a:extLst>
            <a:ext uri="{53640926-AAD7-44D8-BBD7-CCE9431645EC}">
              <a14:shadowObscured xmlns:a14="http://schemas.microsoft.com/office/drawing/2010/main"/>
            </a:ext>
          </a:extLst>
        </p:spPr>
      </p:pic>
      <p:graphicFrame>
        <p:nvGraphicFramePr>
          <p:cNvPr id="6" name="Table 5"/>
          <p:cNvGraphicFramePr>
            <a:graphicFrameLocks noGrp="1"/>
          </p:cNvGraphicFramePr>
          <p:nvPr>
            <p:extLst>
              <p:ext uri="{D42A27DB-BD31-4B8C-83A1-F6EECF244321}">
                <p14:modId xmlns:p14="http://schemas.microsoft.com/office/powerpoint/2010/main" val="2833974965"/>
              </p:ext>
            </p:extLst>
          </p:nvPr>
        </p:nvGraphicFramePr>
        <p:xfrm>
          <a:off x="152400" y="3657600"/>
          <a:ext cx="3505200" cy="1295401"/>
        </p:xfrm>
        <a:graphic>
          <a:graphicData uri="http://schemas.openxmlformats.org/drawingml/2006/table">
            <a:tbl>
              <a:tblPr firstRow="1" firstCol="1" bandRow="1">
                <a:tableStyleId>{5C22544A-7EE6-4342-B048-85BDC9FD1C3A}</a:tableStyleId>
              </a:tblPr>
              <a:tblGrid>
                <a:gridCol w="683292"/>
                <a:gridCol w="470318"/>
                <a:gridCol w="470318"/>
                <a:gridCol w="470318"/>
                <a:gridCol w="470318"/>
                <a:gridCol w="470318"/>
                <a:gridCol w="470318"/>
              </a:tblGrid>
              <a:tr h="508606">
                <a:tc>
                  <a:txBody>
                    <a:bodyPr/>
                    <a:lstStyle/>
                    <a:p>
                      <a:endParaRPr lang="en-US" sz="1200" dirty="0">
                        <a:effectLst/>
                        <a:latin typeface="Cambria" panose="02040503050406030204" pitchFamily="18" charset="0"/>
                      </a:endParaRPr>
                    </a:p>
                  </a:txBody>
                  <a:tcPr marL="9525" marR="9525" marT="9525" marB="0" anchor="b"/>
                </a:tc>
                <a:tc gridSpan="2">
                  <a:txBody>
                    <a:bodyPr/>
                    <a:lstStyle/>
                    <a:p>
                      <a:pPr marL="0" marR="0">
                        <a:spcBef>
                          <a:spcPts val="0"/>
                        </a:spcBef>
                        <a:spcAft>
                          <a:spcPts val="0"/>
                        </a:spcAft>
                      </a:pPr>
                      <a:r>
                        <a:rPr lang="en-US" sz="1100" dirty="0" smtClean="0">
                          <a:effectLst/>
                        </a:rPr>
                        <a:t>Flux mean (W </a:t>
                      </a:r>
                      <a:r>
                        <a:rPr lang="en-US" sz="1100" dirty="0">
                          <a:effectLst/>
                        </a:rPr>
                        <a:t>m</a:t>
                      </a:r>
                      <a:r>
                        <a:rPr lang="en-US" sz="1100" baseline="30000" dirty="0">
                          <a:effectLst/>
                        </a:rPr>
                        <a:t>–2</a:t>
                      </a:r>
                      <a:r>
                        <a:rPr lang="en-US" sz="1100" dirty="0">
                          <a:effectLst/>
                        </a:rPr>
                        <a:t>)</a:t>
                      </a:r>
                      <a:endParaRPr lang="en-US" sz="115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9525" marR="9525" marT="9525" marB="0" anchor="b"/>
                </a:tc>
                <a:tc hMerge="1">
                  <a:txBody>
                    <a:bodyPr/>
                    <a:lstStyle/>
                    <a:p>
                      <a:endParaRPr lang="en-US"/>
                    </a:p>
                  </a:txBody>
                  <a:tcPr/>
                </a:tc>
                <a:tc gridSpan="2">
                  <a:txBody>
                    <a:bodyPr/>
                    <a:lstStyle/>
                    <a:p>
                      <a:pPr marL="0" marR="0">
                        <a:spcBef>
                          <a:spcPts val="0"/>
                        </a:spcBef>
                        <a:spcAft>
                          <a:spcPts val="0"/>
                        </a:spcAft>
                      </a:pPr>
                      <a:r>
                        <a:rPr lang="en-US" sz="1100" dirty="0">
                          <a:effectLst/>
                        </a:rPr>
                        <a:t>standard deviation</a:t>
                      </a:r>
                      <a:endParaRPr lang="en-US" sz="115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9525" marR="9525" marT="9525" marB="0" anchor="b"/>
                </a:tc>
                <a:tc hMerge="1">
                  <a:txBody>
                    <a:bodyPr/>
                    <a:lstStyle/>
                    <a:p>
                      <a:endParaRPr lang="en-US"/>
                    </a:p>
                  </a:txBody>
                  <a:tcPr/>
                </a:tc>
                <a:tc gridSpan="2">
                  <a:txBody>
                    <a:bodyPr/>
                    <a:lstStyle/>
                    <a:p>
                      <a:pPr marL="0" marR="0">
                        <a:spcBef>
                          <a:spcPts val="0"/>
                        </a:spcBef>
                        <a:spcAft>
                          <a:spcPts val="0"/>
                        </a:spcAft>
                      </a:pPr>
                      <a:r>
                        <a:rPr lang="en-US" sz="1100" dirty="0" err="1">
                          <a:effectLst/>
                        </a:rPr>
                        <a:t>Revelle</a:t>
                      </a:r>
                      <a:r>
                        <a:rPr lang="en-US" sz="1100" dirty="0">
                          <a:effectLst/>
                        </a:rPr>
                        <a:t> correlation</a:t>
                      </a:r>
                      <a:endParaRPr lang="en-US" sz="115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9525" marR="9525" marT="9525" marB="0" anchor="b"/>
                </a:tc>
                <a:tc hMerge="1">
                  <a:txBody>
                    <a:bodyPr/>
                    <a:lstStyle/>
                    <a:p>
                      <a:endParaRPr lang="en-US"/>
                    </a:p>
                  </a:txBody>
                  <a:tcPr/>
                </a:tc>
              </a:tr>
              <a:tr h="262265">
                <a:tc>
                  <a:txBody>
                    <a:bodyPr/>
                    <a:lstStyle/>
                    <a:p>
                      <a:pPr marL="0" marR="0">
                        <a:spcBef>
                          <a:spcPts val="0"/>
                        </a:spcBef>
                        <a:spcAft>
                          <a:spcPts val="0"/>
                        </a:spcAft>
                      </a:pPr>
                      <a:r>
                        <a:rPr lang="en-US" sz="1100">
                          <a:effectLst/>
                        </a:rPr>
                        <a:t> </a:t>
                      </a:r>
                      <a:endParaRPr lang="en-US" sz="115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9525" marR="9525" marT="9525" marB="0" anchor="b"/>
                </a:tc>
                <a:tc>
                  <a:txBody>
                    <a:bodyPr/>
                    <a:lstStyle/>
                    <a:p>
                      <a:pPr marL="0" marR="0">
                        <a:spcBef>
                          <a:spcPts val="0"/>
                        </a:spcBef>
                        <a:spcAft>
                          <a:spcPts val="0"/>
                        </a:spcAft>
                      </a:pPr>
                      <a:r>
                        <a:rPr lang="en-US" sz="1100">
                          <a:effectLst/>
                        </a:rPr>
                        <a:t>LHF</a:t>
                      </a:r>
                      <a:endParaRPr lang="en-US" sz="115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9525" marR="9525" marT="9525" marB="0" anchor="b"/>
                </a:tc>
                <a:tc>
                  <a:txBody>
                    <a:bodyPr/>
                    <a:lstStyle/>
                    <a:p>
                      <a:pPr marL="0" marR="0">
                        <a:spcBef>
                          <a:spcPts val="0"/>
                        </a:spcBef>
                        <a:spcAft>
                          <a:spcPts val="0"/>
                        </a:spcAft>
                      </a:pPr>
                      <a:r>
                        <a:rPr lang="en-US" sz="1100">
                          <a:effectLst/>
                        </a:rPr>
                        <a:t>SHF</a:t>
                      </a:r>
                      <a:endParaRPr lang="en-US" sz="115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9525" marR="9525" marT="9525" marB="0" anchor="b"/>
                </a:tc>
                <a:tc>
                  <a:txBody>
                    <a:bodyPr/>
                    <a:lstStyle/>
                    <a:p>
                      <a:pPr marL="0" marR="0">
                        <a:spcBef>
                          <a:spcPts val="0"/>
                        </a:spcBef>
                        <a:spcAft>
                          <a:spcPts val="0"/>
                        </a:spcAft>
                      </a:pPr>
                      <a:r>
                        <a:rPr lang="en-US" sz="1100">
                          <a:effectLst/>
                        </a:rPr>
                        <a:t>LHF</a:t>
                      </a:r>
                      <a:endParaRPr lang="en-US" sz="115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9525" marR="9525" marT="9525" marB="0" anchor="b"/>
                </a:tc>
                <a:tc>
                  <a:txBody>
                    <a:bodyPr/>
                    <a:lstStyle/>
                    <a:p>
                      <a:pPr marL="0" marR="0">
                        <a:spcBef>
                          <a:spcPts val="0"/>
                        </a:spcBef>
                        <a:spcAft>
                          <a:spcPts val="0"/>
                        </a:spcAft>
                      </a:pPr>
                      <a:r>
                        <a:rPr lang="en-US" sz="1100">
                          <a:effectLst/>
                        </a:rPr>
                        <a:t>SHF</a:t>
                      </a:r>
                      <a:endParaRPr lang="en-US" sz="115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9525" marR="9525" marT="9525" marB="0" anchor="b"/>
                </a:tc>
                <a:tc>
                  <a:txBody>
                    <a:bodyPr/>
                    <a:lstStyle/>
                    <a:p>
                      <a:pPr marL="0" marR="0">
                        <a:spcBef>
                          <a:spcPts val="0"/>
                        </a:spcBef>
                        <a:spcAft>
                          <a:spcPts val="0"/>
                        </a:spcAft>
                      </a:pPr>
                      <a:r>
                        <a:rPr lang="en-US" sz="1100" dirty="0">
                          <a:effectLst/>
                        </a:rPr>
                        <a:t>LHF</a:t>
                      </a:r>
                      <a:endParaRPr lang="en-US" sz="115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9525" marR="9525" marT="9525" marB="0" anchor="b"/>
                </a:tc>
                <a:tc>
                  <a:txBody>
                    <a:bodyPr/>
                    <a:lstStyle/>
                    <a:p>
                      <a:pPr marL="0" marR="0">
                        <a:spcBef>
                          <a:spcPts val="0"/>
                        </a:spcBef>
                        <a:spcAft>
                          <a:spcPts val="0"/>
                        </a:spcAft>
                      </a:pPr>
                      <a:r>
                        <a:rPr lang="en-US" sz="1100">
                          <a:effectLst/>
                        </a:rPr>
                        <a:t>SHF</a:t>
                      </a:r>
                      <a:endParaRPr lang="en-US" sz="115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9525" marR="9525" marT="9525" marB="0" anchor="b"/>
                </a:tc>
              </a:tr>
              <a:tr h="262265">
                <a:tc>
                  <a:txBody>
                    <a:bodyPr/>
                    <a:lstStyle/>
                    <a:p>
                      <a:pPr marL="0" marR="0">
                        <a:spcBef>
                          <a:spcPts val="0"/>
                        </a:spcBef>
                        <a:spcAft>
                          <a:spcPts val="0"/>
                        </a:spcAft>
                      </a:pPr>
                      <a:r>
                        <a:rPr lang="en-US" sz="1100">
                          <a:effectLst/>
                        </a:rPr>
                        <a:t>Revelle</a:t>
                      </a:r>
                      <a:endParaRPr lang="en-US" sz="115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9525" marR="9525" marT="9525" marB="0" anchor="b"/>
                </a:tc>
                <a:tc>
                  <a:txBody>
                    <a:bodyPr/>
                    <a:lstStyle/>
                    <a:p>
                      <a:pPr marL="0" marR="0" algn="r">
                        <a:spcBef>
                          <a:spcPts val="0"/>
                        </a:spcBef>
                        <a:spcAft>
                          <a:spcPts val="0"/>
                        </a:spcAft>
                      </a:pPr>
                      <a:r>
                        <a:rPr lang="en-US" sz="1100">
                          <a:effectLst/>
                        </a:rPr>
                        <a:t>109.0</a:t>
                      </a:r>
                      <a:endParaRPr lang="en-US" sz="115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9525" marR="9525" marT="9525" marB="0" anchor="b"/>
                </a:tc>
                <a:tc>
                  <a:txBody>
                    <a:bodyPr/>
                    <a:lstStyle/>
                    <a:p>
                      <a:pPr marL="0" marR="0" algn="r">
                        <a:spcBef>
                          <a:spcPts val="0"/>
                        </a:spcBef>
                        <a:spcAft>
                          <a:spcPts val="0"/>
                        </a:spcAft>
                      </a:pPr>
                      <a:r>
                        <a:rPr lang="en-US" sz="1100">
                          <a:effectLst/>
                        </a:rPr>
                        <a:t>8.1</a:t>
                      </a:r>
                      <a:endParaRPr lang="en-US" sz="115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9525" marR="9525" marT="9525" marB="0" anchor="b"/>
                </a:tc>
                <a:tc>
                  <a:txBody>
                    <a:bodyPr/>
                    <a:lstStyle/>
                    <a:p>
                      <a:pPr marL="0" marR="0" algn="r">
                        <a:spcBef>
                          <a:spcPts val="0"/>
                        </a:spcBef>
                        <a:spcAft>
                          <a:spcPts val="0"/>
                        </a:spcAft>
                      </a:pPr>
                      <a:r>
                        <a:rPr lang="en-US" sz="1100">
                          <a:effectLst/>
                        </a:rPr>
                        <a:t>32.4</a:t>
                      </a:r>
                      <a:endParaRPr lang="en-US" sz="115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9525" marR="9525" marT="9525" marB="0" anchor="b"/>
                </a:tc>
                <a:tc>
                  <a:txBody>
                    <a:bodyPr/>
                    <a:lstStyle/>
                    <a:p>
                      <a:pPr marL="0" marR="0" algn="r">
                        <a:spcBef>
                          <a:spcPts val="0"/>
                        </a:spcBef>
                        <a:spcAft>
                          <a:spcPts val="0"/>
                        </a:spcAft>
                      </a:pPr>
                      <a:r>
                        <a:rPr lang="en-US" sz="1100">
                          <a:effectLst/>
                        </a:rPr>
                        <a:t>7.0</a:t>
                      </a:r>
                      <a:endParaRPr lang="en-US" sz="115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9525" marR="9525" marT="9525" marB="0" anchor="b"/>
                </a:tc>
                <a:tc>
                  <a:txBody>
                    <a:bodyPr/>
                    <a:lstStyle/>
                    <a:p>
                      <a:pPr marL="0" marR="0" algn="r">
                        <a:spcBef>
                          <a:spcPts val="0"/>
                        </a:spcBef>
                        <a:spcAft>
                          <a:spcPts val="0"/>
                        </a:spcAft>
                      </a:pPr>
                      <a:r>
                        <a:rPr lang="en-US" sz="1100" dirty="0">
                          <a:effectLst/>
                        </a:rPr>
                        <a:t>1</a:t>
                      </a:r>
                      <a:endParaRPr lang="en-US" sz="115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9525" marR="9525" marT="9525" marB="0" anchor="b"/>
                </a:tc>
                <a:tc>
                  <a:txBody>
                    <a:bodyPr/>
                    <a:lstStyle/>
                    <a:p>
                      <a:pPr marL="0" marR="0" algn="r">
                        <a:spcBef>
                          <a:spcPts val="0"/>
                        </a:spcBef>
                        <a:spcAft>
                          <a:spcPts val="0"/>
                        </a:spcAft>
                      </a:pPr>
                      <a:r>
                        <a:rPr lang="en-US" sz="1100">
                          <a:effectLst/>
                        </a:rPr>
                        <a:t>1</a:t>
                      </a:r>
                      <a:endParaRPr lang="en-US" sz="115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9525" marR="9525" marT="9525" marB="0" anchor="b"/>
                </a:tc>
              </a:tr>
              <a:tr h="262265">
                <a:tc>
                  <a:txBody>
                    <a:bodyPr/>
                    <a:lstStyle/>
                    <a:p>
                      <a:pPr marL="0" marR="0">
                        <a:spcBef>
                          <a:spcPts val="0"/>
                        </a:spcBef>
                        <a:spcAft>
                          <a:spcPts val="0"/>
                        </a:spcAft>
                      </a:pPr>
                      <a:r>
                        <a:rPr lang="en-US" sz="1100">
                          <a:effectLst/>
                        </a:rPr>
                        <a:t>OAFlux</a:t>
                      </a:r>
                      <a:endParaRPr lang="en-US" sz="115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9525" marR="9525" marT="9525" marB="0" anchor="b"/>
                </a:tc>
                <a:tc>
                  <a:txBody>
                    <a:bodyPr/>
                    <a:lstStyle/>
                    <a:p>
                      <a:pPr marL="0" marR="0" algn="r">
                        <a:spcBef>
                          <a:spcPts val="0"/>
                        </a:spcBef>
                        <a:spcAft>
                          <a:spcPts val="0"/>
                        </a:spcAft>
                      </a:pPr>
                      <a:r>
                        <a:rPr lang="en-US" sz="1100">
                          <a:effectLst/>
                        </a:rPr>
                        <a:t>106.4</a:t>
                      </a:r>
                      <a:endParaRPr lang="en-US" sz="115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9525" marR="9525" marT="9525" marB="0" anchor="b"/>
                </a:tc>
                <a:tc>
                  <a:txBody>
                    <a:bodyPr/>
                    <a:lstStyle/>
                    <a:p>
                      <a:pPr marL="0" marR="0" algn="r">
                        <a:spcBef>
                          <a:spcPts val="0"/>
                        </a:spcBef>
                        <a:spcAft>
                          <a:spcPts val="0"/>
                        </a:spcAft>
                      </a:pPr>
                      <a:r>
                        <a:rPr lang="en-US" sz="1100">
                          <a:effectLst/>
                        </a:rPr>
                        <a:t>8.3</a:t>
                      </a:r>
                      <a:endParaRPr lang="en-US" sz="115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9525" marR="9525" marT="9525" marB="0" anchor="b"/>
                </a:tc>
                <a:tc>
                  <a:txBody>
                    <a:bodyPr/>
                    <a:lstStyle/>
                    <a:p>
                      <a:pPr marL="0" marR="0" algn="r">
                        <a:spcBef>
                          <a:spcPts val="0"/>
                        </a:spcBef>
                        <a:spcAft>
                          <a:spcPts val="0"/>
                        </a:spcAft>
                      </a:pPr>
                      <a:r>
                        <a:rPr lang="en-US" sz="1100">
                          <a:effectLst/>
                        </a:rPr>
                        <a:t>34.8</a:t>
                      </a:r>
                      <a:endParaRPr lang="en-US" sz="115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9525" marR="9525" marT="9525" marB="0" anchor="b"/>
                </a:tc>
                <a:tc>
                  <a:txBody>
                    <a:bodyPr/>
                    <a:lstStyle/>
                    <a:p>
                      <a:pPr marL="0" marR="0" algn="r">
                        <a:spcBef>
                          <a:spcPts val="0"/>
                        </a:spcBef>
                        <a:spcAft>
                          <a:spcPts val="0"/>
                        </a:spcAft>
                      </a:pPr>
                      <a:r>
                        <a:rPr lang="en-US" sz="1100">
                          <a:effectLst/>
                        </a:rPr>
                        <a:t>5.7</a:t>
                      </a:r>
                      <a:endParaRPr lang="en-US" sz="115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9525" marR="9525" marT="9525" marB="0" anchor="b"/>
                </a:tc>
                <a:tc>
                  <a:txBody>
                    <a:bodyPr/>
                    <a:lstStyle/>
                    <a:p>
                      <a:pPr marL="0" marR="0" algn="r">
                        <a:spcBef>
                          <a:spcPts val="0"/>
                        </a:spcBef>
                        <a:spcAft>
                          <a:spcPts val="0"/>
                        </a:spcAft>
                      </a:pPr>
                      <a:r>
                        <a:rPr lang="en-US" sz="1100">
                          <a:effectLst/>
                        </a:rPr>
                        <a:t>0.87</a:t>
                      </a:r>
                      <a:endParaRPr lang="en-US" sz="115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9525" marR="9525" marT="9525" marB="0" anchor="b"/>
                </a:tc>
                <a:tc>
                  <a:txBody>
                    <a:bodyPr/>
                    <a:lstStyle/>
                    <a:p>
                      <a:pPr marL="0" marR="0" algn="r">
                        <a:spcBef>
                          <a:spcPts val="0"/>
                        </a:spcBef>
                        <a:spcAft>
                          <a:spcPts val="0"/>
                        </a:spcAft>
                      </a:pPr>
                      <a:r>
                        <a:rPr lang="en-US" sz="1100" dirty="0">
                          <a:effectLst/>
                        </a:rPr>
                        <a:t>0.85</a:t>
                      </a:r>
                      <a:endParaRPr lang="en-US" sz="115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9525" marR="9525" marT="9525" marB="0" anchor="b"/>
                </a:tc>
              </a:tr>
            </a:tbl>
          </a:graphicData>
        </a:graphic>
      </p:graphicFrame>
      <p:sp>
        <p:nvSpPr>
          <p:cNvPr id="7" name="Rectangle 1"/>
          <p:cNvSpPr>
            <a:spLocks noChangeArrowheads="1"/>
          </p:cNvSpPr>
          <p:nvPr/>
        </p:nvSpPr>
        <p:spPr bwMode="auto">
          <a:xfrm>
            <a:off x="152400" y="3657758"/>
            <a:ext cx="6389229" cy="674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8" name="TextBox 7"/>
          <p:cNvSpPr txBox="1"/>
          <p:nvPr/>
        </p:nvSpPr>
        <p:spPr>
          <a:xfrm>
            <a:off x="228600" y="5181600"/>
            <a:ext cx="3276600" cy="1477328"/>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Table.  Sample statistics for latent and sensible heat flux comparison for </a:t>
            </a:r>
            <a:r>
              <a:rPr lang="en-US" dirty="0" err="1" smtClean="0">
                <a:latin typeface="Times New Roman" panose="02020603050405020304" pitchFamily="18" charset="0"/>
                <a:cs typeface="Times New Roman" panose="02020603050405020304" pitchFamily="18" charset="0"/>
              </a:rPr>
              <a:t>OAFlux</a:t>
            </a:r>
            <a:r>
              <a:rPr lang="en-US" dirty="0" smtClean="0">
                <a:latin typeface="Times New Roman" panose="02020603050405020304" pitchFamily="18" charset="0"/>
                <a:cs typeface="Times New Roman" panose="02020603050405020304" pitchFamily="18" charset="0"/>
              </a:rPr>
              <a:t> from DYNAMO.  Mean, standard deviation, and correlation.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7967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1900</TotalTime>
  <Words>1078</Words>
  <Application>Microsoft Office PowerPoint</Application>
  <PresentationFormat>On-screen Show (4:3)</PresentationFormat>
  <Paragraphs>159</Paragraphs>
  <Slides>3</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11" baseType="lpstr">
      <vt:lpstr>MS Mincho</vt:lpstr>
      <vt:lpstr>Arial</vt:lpstr>
      <vt:lpstr>Calibri</vt:lpstr>
      <vt:lpstr>Cambria</vt:lpstr>
      <vt:lpstr>Comic Sans MS</vt:lpstr>
      <vt:lpstr>Times New Roman</vt:lpstr>
      <vt:lpstr>Office Theme</vt:lpstr>
      <vt:lpstr>MathType 6.0 Equation</vt:lpstr>
      <vt:lpstr>Evaluation of Flux Reference Buoy Accuracy: 10 Years of Data</vt:lpstr>
      <vt:lpstr>New Measurements of Air-Sea Fluxes at High Latitude</vt:lpstr>
      <vt:lpstr>Evaluation of Gridded Flux Products with Direct Ship Observations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dc:creator>
  <cp:lastModifiedBy>Chris Fairall</cp:lastModifiedBy>
  <cp:revision>62</cp:revision>
  <dcterms:created xsi:type="dcterms:W3CDTF">2012-06-25T19:43:22Z</dcterms:created>
  <dcterms:modified xsi:type="dcterms:W3CDTF">2014-12-01T20:00:25Z</dcterms:modified>
</cp:coreProperties>
</file>