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p:cViewPr varScale="1">
        <p:scale>
          <a:sx n="111" d="100"/>
          <a:sy n="111" d="100"/>
        </p:scale>
        <p:origin x="16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89F0A-9A48-4651-A4D4-CC61A119BBD8}"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7B6E7-987E-404C-9A5F-330AFC07C539}" type="slidenum">
              <a:rPr lang="en-US" smtClean="0"/>
              <a:t>‹#›</a:t>
            </a:fld>
            <a:endParaRPr lang="en-US"/>
          </a:p>
        </p:txBody>
      </p:sp>
    </p:spTree>
    <p:extLst>
      <p:ext uri="{BB962C8B-B14F-4D97-AF65-F5344CB8AC3E}">
        <p14:creationId xmlns:p14="http://schemas.microsoft.com/office/powerpoint/2010/main" val="125770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rctic.noaa.gov/NOAAarcticactionplan2014.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aseline="0" dirty="0" smtClean="0">
                <a:latin typeface="Comic Sans MS" pitchFamily="66" charset="0"/>
              </a:rPr>
              <a:t>The Arctic is warming faster than any of region of the globe.   Several recent NOAA documents have called for a new emphasis on research in polar processes, e.g.,  </a:t>
            </a:r>
            <a:r>
              <a:rPr lang="en-US" sz="1200" u="sng" kern="1200" dirty="0" smtClean="0">
                <a:solidFill>
                  <a:schemeClr val="tx1"/>
                </a:solidFill>
                <a:effectLst/>
                <a:latin typeface="+mn-lt"/>
                <a:ea typeface="+mn-ea"/>
                <a:cs typeface="+mn-cs"/>
                <a:hlinkClick r:id="rId3"/>
              </a:rPr>
              <a:t>NOAA’s Arctic Action Plan (AAP, 2014)</a:t>
            </a:r>
            <a:r>
              <a:rPr lang="en-US" sz="1200" kern="1200" dirty="0" smtClean="0">
                <a:solidFill>
                  <a:schemeClr val="tx1"/>
                </a:solidFill>
                <a:effectLst/>
                <a:latin typeface="+mn-lt"/>
                <a:ea typeface="+mn-ea"/>
                <a:cs typeface="+mn-cs"/>
              </a:rPr>
              <a:t>.   The</a:t>
            </a:r>
            <a:r>
              <a:rPr lang="en-US" sz="1200" kern="1200" baseline="0" dirty="0" smtClean="0">
                <a:solidFill>
                  <a:schemeClr val="tx1"/>
                </a:solidFill>
                <a:effectLst/>
                <a:latin typeface="+mn-lt"/>
                <a:ea typeface="+mn-ea"/>
                <a:cs typeface="+mn-cs"/>
              </a:rPr>
              <a:t> majority of the deployments of PSD’s flux system have been south of the Arctic Circle.  Given the rapid increase in planned cruises to the Arctic, we have hardened one flux system for deployment in sea-ice environments. </a:t>
            </a:r>
            <a:r>
              <a:rPr lang="en-US" sz="1200" kern="1200" dirty="0" smtClean="0">
                <a:solidFill>
                  <a:schemeClr val="tx1"/>
                </a:solidFill>
                <a:effectLst/>
                <a:latin typeface="+mn-lt"/>
                <a:ea typeface="+mn-ea"/>
                <a:cs typeface="+mn-cs"/>
              </a:rPr>
              <a:t>The changes principally consist of replacing previous sensor technology with heated models to combat freezing sea spray, fog, or rime-ice growth plus the ability to operate at near-saturation relative humidity and very low temperatures. </a:t>
            </a:r>
          </a:p>
          <a:p>
            <a:pPr algn="just"/>
            <a:endParaRPr lang="en-US" sz="1100" dirty="0" smtClean="0">
              <a:latin typeface="Times New Roman" pitchFamily="18" charset="0"/>
              <a:cs typeface="Times New Roman" pitchFamily="18" charset="0"/>
            </a:endParaRPr>
          </a:p>
          <a:p>
            <a:r>
              <a:rPr lang="en-US" dirty="0" smtClean="0"/>
              <a:t> </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1</a:t>
            </a:fld>
            <a:endParaRPr lang="en-US"/>
          </a:p>
        </p:txBody>
      </p:sp>
    </p:spTree>
    <p:extLst>
      <p:ext uri="{BB962C8B-B14F-4D97-AF65-F5344CB8AC3E}">
        <p14:creationId xmlns:p14="http://schemas.microsoft.com/office/powerpoint/2010/main" val="53742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NOAA COD invests heavily in</a:t>
            </a:r>
            <a:r>
              <a:rPr lang="en-US" baseline="0" dirty="0" smtClean="0"/>
              <a:t> gridded flux products including the WHOI </a:t>
            </a:r>
            <a:r>
              <a:rPr lang="en-US" baseline="0" dirty="0" err="1" smtClean="0"/>
              <a:t>OAFlux</a:t>
            </a:r>
            <a:r>
              <a:rPr lang="en-US" baseline="0" dirty="0" smtClean="0"/>
              <a:t> dataset and the SURFA database of operational NWP flux outputs.  These products are critical to evaluating coupled climate model performance.  PSD has conducted a series of evaluations of the accuracy of these products: the tropical Eastern Equatorial Pacific and the subtropical Eastern South Pacific.  </a:t>
            </a:r>
            <a:r>
              <a:rPr lang="en-US" baseline="0" dirty="0" smtClean="0"/>
              <a:t>Last year we </a:t>
            </a:r>
            <a:r>
              <a:rPr lang="en-US" baseline="0" dirty="0" smtClean="0"/>
              <a:t>completed an analysis of two products for the  Equatorial Indian Ocean (DYNAMO) and the tropical Western Equatorial Pacific Ocean (TOGA </a:t>
            </a:r>
            <a:r>
              <a:rPr lang="en-US" baseline="0" dirty="0" smtClean="0"/>
              <a:t>COARE).  This year we compared </a:t>
            </a:r>
            <a:r>
              <a:rPr lang="en-US" baseline="0" dirty="0" err="1" smtClean="0"/>
              <a:t>OAFLux</a:t>
            </a:r>
            <a:r>
              <a:rPr lang="en-US" baseline="0" dirty="0" smtClean="0"/>
              <a:t> with direct measurements from the Ronald H. Brown made during the CALWATER2 study in January and February between Hawaii and California. </a:t>
            </a:r>
            <a:r>
              <a:rPr lang="en-US" sz="1200" kern="1200" dirty="0" smtClean="0">
                <a:solidFill>
                  <a:schemeClr val="tx1"/>
                </a:solidFill>
                <a:effectLst/>
                <a:latin typeface="+mn-lt"/>
                <a:ea typeface="+mn-ea"/>
                <a:cs typeface="+mn-cs"/>
              </a:rPr>
              <a:t>The flux product does a good job of capturing the predominantly stable conditions (negative sensible heat flux); there appears to be a low bias in the product for latent heat flux in the core of the atmospheric river. </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2</a:t>
            </a:fld>
            <a:endParaRPr lang="en-US"/>
          </a:p>
        </p:txBody>
      </p:sp>
    </p:spTree>
    <p:extLst>
      <p:ext uri="{BB962C8B-B14F-4D97-AF65-F5344CB8AC3E}">
        <p14:creationId xmlns:p14="http://schemas.microsoft.com/office/powerpoint/2010/main" val="98022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E7377-D1F8-4A72-8E20-510384DE52AE}"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79555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D84FA-0CA7-4EA7-8571-A5EA0BA34478}"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3764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1C4F5-9BA2-47F7-84F4-AADF7C8F012F}"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043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A28FB-0DCA-40E9-95A5-9514E29CC0B0}"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7983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39C4D-A825-4704-8A90-B70D2A29C825}"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Fairall ESRL/PSD</a:t>
            </a:r>
            <a:endParaRPr lang="en-US"/>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20072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1EAF9F-D57D-4C05-802C-79CF7E27A62B}" type="datetime1">
              <a:rPr lang="en-US" smtClean="0"/>
              <a:t>10/19/2015</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259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0E0A0F-2421-4961-BB8A-C90E59FEC451}" type="datetime1">
              <a:rPr lang="en-US" smtClean="0"/>
              <a:t>10/19/2015</a:t>
            </a:fld>
            <a:endParaRPr lang="en-US"/>
          </a:p>
        </p:txBody>
      </p:sp>
      <p:sp>
        <p:nvSpPr>
          <p:cNvPr id="8" name="Footer Placeholder 7"/>
          <p:cNvSpPr>
            <a:spLocks noGrp="1"/>
          </p:cNvSpPr>
          <p:nvPr>
            <p:ph type="ftr" sz="quarter" idx="11"/>
          </p:nvPr>
        </p:nvSpPr>
        <p:spPr/>
        <p:txBody>
          <a:bodyPr/>
          <a:lstStyle/>
          <a:p>
            <a:r>
              <a:rPr lang="en-US" smtClean="0"/>
              <a:t>Fairall ESRL/PSD</a:t>
            </a:r>
            <a:endParaRPr lang="en-US"/>
          </a:p>
        </p:txBody>
      </p:sp>
      <p:sp>
        <p:nvSpPr>
          <p:cNvPr id="9" name="Slide Number Placeholder 8"/>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55065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8B1F3B-72A5-4DA7-BD7C-2F75A4D4D61A}" type="datetime1">
              <a:rPr lang="en-US" smtClean="0"/>
              <a:t>10/19/2015</a:t>
            </a:fld>
            <a:endParaRPr lang="en-US"/>
          </a:p>
        </p:txBody>
      </p:sp>
      <p:sp>
        <p:nvSpPr>
          <p:cNvPr id="4" name="Footer Placeholder 3"/>
          <p:cNvSpPr>
            <a:spLocks noGrp="1"/>
          </p:cNvSpPr>
          <p:nvPr>
            <p:ph type="ftr" sz="quarter" idx="11"/>
          </p:nvPr>
        </p:nvSpPr>
        <p:spPr/>
        <p:txBody>
          <a:bodyPr/>
          <a:lstStyle/>
          <a:p>
            <a:r>
              <a:rPr lang="en-US" smtClean="0"/>
              <a:t>Fairall ESRL/PSD</a:t>
            </a:r>
            <a:endParaRPr lang="en-US"/>
          </a:p>
        </p:txBody>
      </p:sp>
      <p:sp>
        <p:nvSpPr>
          <p:cNvPr id="5" name="Slide Number Placeholder 4"/>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17715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39D08-60D4-4F8F-B1FE-5A633BB1C6DF}" type="datetime1">
              <a:rPr lang="en-US" smtClean="0"/>
              <a:t>10/19/2015</a:t>
            </a:fld>
            <a:endParaRPr lang="en-US"/>
          </a:p>
        </p:txBody>
      </p:sp>
      <p:sp>
        <p:nvSpPr>
          <p:cNvPr id="3" name="Footer Placeholder 2"/>
          <p:cNvSpPr>
            <a:spLocks noGrp="1"/>
          </p:cNvSpPr>
          <p:nvPr>
            <p:ph type="ftr" sz="quarter" idx="11"/>
          </p:nvPr>
        </p:nvSpPr>
        <p:spPr/>
        <p:txBody>
          <a:bodyPr/>
          <a:lstStyle/>
          <a:p>
            <a:r>
              <a:rPr lang="en-US" smtClean="0"/>
              <a:t>Fairall ESRL/PSD</a:t>
            </a:r>
            <a:endParaRPr lang="en-US"/>
          </a:p>
        </p:txBody>
      </p:sp>
      <p:sp>
        <p:nvSpPr>
          <p:cNvPr id="4" name="Slide Number Placeholder 3"/>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1588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785C9-6E85-4128-A46F-68EAFD913744}" type="datetime1">
              <a:rPr lang="en-US" smtClean="0"/>
              <a:t>10/19/2015</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64795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11BD8B-FBD8-4485-B8D0-A76D39599566}" type="datetime1">
              <a:rPr lang="en-US" smtClean="0"/>
              <a:t>10/19/2015</a:t>
            </a:fld>
            <a:endParaRPr lang="en-US"/>
          </a:p>
        </p:txBody>
      </p:sp>
      <p:sp>
        <p:nvSpPr>
          <p:cNvPr id="6" name="Footer Placeholder 5"/>
          <p:cNvSpPr>
            <a:spLocks noGrp="1"/>
          </p:cNvSpPr>
          <p:nvPr>
            <p:ph type="ftr" sz="quarter" idx="11"/>
          </p:nvPr>
        </p:nvSpPr>
        <p:spPr/>
        <p:txBody>
          <a:bodyPr/>
          <a:lstStyle/>
          <a:p>
            <a:r>
              <a:rPr lang="en-US" smtClean="0"/>
              <a:t>Fairall ESRL/PSD</a:t>
            </a:r>
            <a:endParaRPr lang="en-US"/>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8886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601CD-3303-41ED-A5BA-EF78DF010F17}" type="datetime1">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Fairall ESRL/PSD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468B7-4DBE-4E92-83F7-FC66F2C83F43}" type="slidenum">
              <a:rPr lang="en-US" smtClean="0"/>
              <a:t>‹#›</a:t>
            </a:fld>
            <a:endParaRPr lang="en-US"/>
          </a:p>
        </p:txBody>
      </p:sp>
    </p:spTree>
    <p:extLst>
      <p:ext uri="{BB962C8B-B14F-4D97-AF65-F5344CB8AC3E}">
        <p14:creationId xmlns:p14="http://schemas.microsoft.com/office/powerpoint/2010/main" val="86607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a:bodyPr>
          <a:lstStyle/>
          <a:p>
            <a:r>
              <a:rPr lang="en-US" sz="2400" b="1" dirty="0" smtClean="0">
                <a:solidFill>
                  <a:srgbClr val="FF0000"/>
                </a:solidFill>
                <a:latin typeface="Times New Roman" pitchFamily="18" charset="0"/>
                <a:cs typeface="Times New Roman" pitchFamily="18" charset="0"/>
              </a:rPr>
              <a:t>New Measurements of Air-Sea Fluxes </a:t>
            </a:r>
            <a:r>
              <a:rPr lang="en-US" sz="2400" b="1" dirty="0" smtClean="0">
                <a:solidFill>
                  <a:srgbClr val="FF0000"/>
                </a:solidFill>
                <a:latin typeface="Times New Roman" pitchFamily="18" charset="0"/>
                <a:cs typeface="Times New Roman" pitchFamily="18" charset="0"/>
              </a:rPr>
              <a:t>i</a:t>
            </a:r>
            <a:r>
              <a:rPr lang="en-US" sz="2400" b="1" dirty="0" smtClean="0">
                <a:solidFill>
                  <a:srgbClr val="FF0000"/>
                </a:solidFill>
                <a:latin typeface="Times New Roman" pitchFamily="18" charset="0"/>
                <a:cs typeface="Times New Roman" pitchFamily="18" charset="0"/>
              </a:rPr>
              <a:t>n the Arctic</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4876800"/>
            <a:ext cx="8382000" cy="1447800"/>
          </a:xfrm>
        </p:spPr>
        <p:txBody>
          <a:bodyPr>
            <a:noAutofit/>
          </a:bodyPr>
          <a:lstStyle/>
          <a:p>
            <a:r>
              <a:rPr lang="en-US" sz="1600" dirty="0"/>
              <a:t>PSD turbulence sensors mounted on the </a:t>
            </a:r>
            <a:r>
              <a:rPr lang="en-US" sz="1600" i="1" dirty="0"/>
              <a:t>R/V </a:t>
            </a:r>
            <a:r>
              <a:rPr lang="en-US" sz="1600" i="1" dirty="0" err="1"/>
              <a:t>Sikuliaq</a:t>
            </a:r>
            <a:r>
              <a:rPr lang="en-US" sz="1600" i="1" dirty="0"/>
              <a:t> f</a:t>
            </a:r>
            <a:r>
              <a:rPr lang="en-US" sz="1600" dirty="0"/>
              <a:t>oremast in Nome, AK (left) and in the field N. of </a:t>
            </a:r>
            <a:r>
              <a:rPr lang="en-US" sz="1600" dirty="0" smtClean="0"/>
              <a:t>Prudhoe </a:t>
            </a:r>
            <a:r>
              <a:rPr lang="en-US" sz="1600" dirty="0"/>
              <a:t>Bay, AK (right).  PSD installed a second mast on the bow with duplicate sensors.  The sensors include two sonic anemometer/thermometers, a ship motion system, fast humidity and fast pressure sensors, mean temperature and relative humidity, rain/snow rate, and a scanning lidar wave sensor. Radiative flux and IR sea surface sensors are mounted elsewhere.</a:t>
            </a:r>
          </a:p>
        </p:txBody>
      </p:sp>
      <p:sp>
        <p:nvSpPr>
          <p:cNvPr id="5" name="Footer Placeholder 4"/>
          <p:cNvSpPr>
            <a:spLocks noGrp="1"/>
          </p:cNvSpPr>
          <p:nvPr>
            <p:ph type="ftr" sz="quarter" idx="11"/>
          </p:nvPr>
        </p:nvSpPr>
        <p:spPr/>
        <p:txBody>
          <a:bodyPr/>
          <a:lstStyle/>
          <a:p>
            <a:r>
              <a:rPr lang="en-US" smtClean="0"/>
              <a:t>Fairall ESRL/PSD</a:t>
            </a:r>
            <a:endParaRPr lang="en-US"/>
          </a:p>
        </p:txBody>
      </p:sp>
      <p:pic>
        <p:nvPicPr>
          <p:cNvPr id="11" name="Picture 10"/>
          <p:cNvPicPr/>
          <p:nvPr/>
        </p:nvPicPr>
        <p:blipFill rotWithShape="1">
          <a:blip r:embed="rId3" cstate="print">
            <a:extLst>
              <a:ext uri="{28A0092B-C50C-407E-A947-70E740481C1C}">
                <a14:useLocalDpi xmlns:a14="http://schemas.microsoft.com/office/drawing/2010/main" val="0"/>
              </a:ext>
            </a:extLst>
          </a:blip>
          <a:srcRect l="1" r="18255" b="23352"/>
          <a:stretch/>
        </p:blipFill>
        <p:spPr bwMode="auto">
          <a:xfrm>
            <a:off x="685800" y="492125"/>
            <a:ext cx="3040380" cy="4276725"/>
          </a:xfrm>
          <a:prstGeom prst="rect">
            <a:avLst/>
          </a:prstGeom>
          <a:ln>
            <a:noFill/>
          </a:ln>
          <a:extLst>
            <a:ext uri="{53640926-AAD7-44D8-BBD7-CCE9431645EC}">
              <a14:shadowObscured xmlns:a14="http://schemas.microsoft.com/office/drawing/2010/main"/>
            </a:ext>
          </a:extLst>
        </p:spPr>
      </p:pic>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899150" y="492125"/>
            <a:ext cx="2863850" cy="4287520"/>
          </a:xfrm>
          <a:prstGeom prst="rect">
            <a:avLst/>
          </a:prstGeom>
        </p:spPr>
      </p:pic>
    </p:spTree>
    <p:extLst>
      <p:ext uri="{BB962C8B-B14F-4D97-AF65-F5344CB8AC3E}">
        <p14:creationId xmlns:p14="http://schemas.microsoft.com/office/powerpoint/2010/main" val="5104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46"/>
            <a:ext cx="9144000" cy="481646"/>
          </a:xfrm>
        </p:spPr>
        <p:txBody>
          <a:bodyPr>
            <a:no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Evaluation of Gridded Flux Products with Direct Ship Observations</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00113"/>
            <a:ext cx="3048000" cy="2452688"/>
          </a:xfrm>
        </p:spPr>
        <p:txBody>
          <a:bodyPr>
            <a:normAutofit lnSpcReduction="10000"/>
          </a:bodyPr>
          <a:lstStyle/>
          <a:p>
            <a:pPr marL="0" indent="0">
              <a:buNone/>
            </a:pPr>
            <a:r>
              <a:rPr lang="en-US" sz="1800" dirty="0" err="1" smtClean="0">
                <a:latin typeface="Times New Roman" panose="02020603050405020304" pitchFamily="18" charset="0"/>
                <a:cs typeface="Times New Roman" panose="02020603050405020304" pitchFamily="18" charset="0"/>
              </a:rPr>
              <a:t>OAFLux</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gridded flux </a:t>
            </a:r>
            <a:r>
              <a:rPr lang="en-US" sz="1800" dirty="0" smtClean="0">
                <a:latin typeface="Times New Roman" panose="02020603050405020304" pitchFamily="18" charset="0"/>
                <a:cs typeface="Times New Roman" panose="02020603050405020304" pitchFamily="18" charset="0"/>
              </a:rPr>
              <a:t>product was compared </a:t>
            </a:r>
            <a:r>
              <a:rPr lang="en-US" sz="1800" dirty="0">
                <a:latin typeface="Times New Roman" panose="02020603050405020304" pitchFamily="18" charset="0"/>
                <a:cs typeface="Times New Roman" panose="02020603050405020304" pitchFamily="18" charset="0"/>
              </a:rPr>
              <a:t>with ship observations from the R/V </a:t>
            </a:r>
            <a:r>
              <a:rPr lang="en-US" sz="1800" i="1" dirty="0" smtClean="0">
                <a:latin typeface="Times New Roman" panose="02020603050405020304" pitchFamily="18" charset="0"/>
                <a:cs typeface="Times New Roman" panose="02020603050405020304" pitchFamily="18" charset="0"/>
              </a:rPr>
              <a:t>Ronald H. Brown</a:t>
            </a:r>
            <a:r>
              <a:rPr lang="en-US" sz="1800" i="1"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for </a:t>
            </a:r>
            <a:r>
              <a:rPr lang="en-US" sz="1800" dirty="0" smtClean="0">
                <a:latin typeface="Times New Roman" panose="02020603050405020304" pitchFamily="18" charset="0"/>
                <a:cs typeface="Times New Roman" panose="02020603050405020304" pitchFamily="18" charset="0"/>
              </a:rPr>
              <a:t>CALWATER2 2015 (Ralph et al. 2016).  The figure on the right compares daily-averaged time series for sensible and latent heat fluxes.</a:t>
            </a:r>
            <a:endParaRPr lang="en-US" sz="1600" dirty="0"/>
          </a:p>
        </p:txBody>
      </p:sp>
      <p:sp>
        <p:nvSpPr>
          <p:cNvPr id="4" name="Footer Placeholder 3"/>
          <p:cNvSpPr>
            <a:spLocks noGrp="1"/>
          </p:cNvSpPr>
          <p:nvPr>
            <p:ph type="ftr" sz="quarter" idx="11"/>
          </p:nvPr>
        </p:nvSpPr>
        <p:spPr/>
        <p:txBody>
          <a:bodyPr/>
          <a:lstStyle/>
          <a:p>
            <a:r>
              <a:rPr lang="en-US" smtClean="0"/>
              <a:t>Fairall ESRL/PSD</a:t>
            </a:r>
            <a:endParaRPr lang="en-US"/>
          </a:p>
        </p:txBody>
      </p:sp>
      <p:sp>
        <p:nvSpPr>
          <p:cNvPr id="7" name="Rectangle 1"/>
          <p:cNvSpPr>
            <a:spLocks noChangeArrowheads="1"/>
          </p:cNvSpPr>
          <p:nvPr/>
        </p:nvSpPr>
        <p:spPr bwMode="auto">
          <a:xfrm>
            <a:off x="7010400" y="3592805"/>
            <a:ext cx="1295401" cy="674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p:cNvPicPr/>
          <p:nvPr/>
        </p:nvPicPr>
        <p:blipFill rotWithShape="1">
          <a:blip r:embed="rId3">
            <a:extLst>
              <a:ext uri="{28A0092B-C50C-407E-A947-70E740481C1C}">
                <a14:useLocalDpi xmlns:a14="http://schemas.microsoft.com/office/drawing/2010/main" val="0"/>
              </a:ext>
            </a:extLst>
          </a:blip>
          <a:srcRect l="6188" t="2000" r="6990" b="3240"/>
          <a:stretch/>
        </p:blipFill>
        <p:spPr bwMode="auto">
          <a:xfrm>
            <a:off x="4343400" y="457200"/>
            <a:ext cx="3810000" cy="2901474"/>
          </a:xfrm>
          <a:prstGeom prst="rect">
            <a:avLst/>
          </a:prstGeom>
          <a:ln>
            <a:noFill/>
          </a:ln>
          <a:extLst>
            <a:ext uri="{53640926-AAD7-44D8-BBD7-CCE9431645EC}">
              <a14:shadowObscured xmlns:a14="http://schemas.microsoft.com/office/drawing/2010/main"/>
            </a:ext>
          </a:extLst>
        </p:spPr>
      </p:pic>
      <p:pic>
        <p:nvPicPr>
          <p:cNvPr id="10" name="Picture 9"/>
          <p:cNvPicPr/>
          <p:nvPr/>
        </p:nvPicPr>
        <p:blipFill rotWithShape="1">
          <a:blip r:embed="rId4">
            <a:extLst>
              <a:ext uri="{28A0092B-C50C-407E-A947-70E740481C1C}">
                <a14:useLocalDpi xmlns:a14="http://schemas.microsoft.com/office/drawing/2010/main" val="0"/>
              </a:ext>
            </a:extLst>
          </a:blip>
          <a:srcRect l="3808" t="3046" r="5575" b="4306"/>
          <a:stretch/>
        </p:blipFill>
        <p:spPr bwMode="auto">
          <a:xfrm>
            <a:off x="4207986" y="3292475"/>
            <a:ext cx="4080828" cy="3063875"/>
          </a:xfrm>
          <a:prstGeom prst="rect">
            <a:avLst/>
          </a:prstGeom>
          <a:ln>
            <a:noFill/>
          </a:ln>
          <a:extLst>
            <a:ext uri="{53640926-AAD7-44D8-BBD7-CCE9431645EC}">
              <a14:shadowObscured xmlns:a14="http://schemas.microsoft.com/office/drawing/2010/main"/>
            </a:ext>
          </a:extLst>
        </p:spPr>
      </p:pic>
      <p:sp>
        <p:nvSpPr>
          <p:cNvPr id="11" name="TextBox 10"/>
          <p:cNvSpPr txBox="1"/>
          <p:nvPr/>
        </p:nvSpPr>
        <p:spPr>
          <a:xfrm>
            <a:off x="152400" y="3930002"/>
            <a:ext cx="2971800" cy="2400657"/>
          </a:xfrm>
          <a:prstGeom prst="rect">
            <a:avLst/>
          </a:prstGeom>
          <a:noFill/>
        </p:spPr>
        <p:txBody>
          <a:bodyPr wrap="square" rtlCol="0">
            <a:spAutoFit/>
          </a:bodyPr>
          <a:lstStyle/>
          <a:p>
            <a:r>
              <a:rPr lang="en-US" dirty="0"/>
              <a:t> </a:t>
            </a:r>
            <a:endParaRPr lang="en-US" sz="1200" dirty="0"/>
          </a:p>
          <a:p>
            <a:r>
              <a:rPr lang="en-US" sz="1200" dirty="0"/>
              <a:t>Ralph, F. M., K. A. Prather, D. </a:t>
            </a:r>
            <a:r>
              <a:rPr lang="en-US" sz="1200" dirty="0" err="1"/>
              <a:t>Cayan</a:t>
            </a:r>
            <a:r>
              <a:rPr lang="en-US" sz="1200" dirty="0"/>
              <a:t>, J.R. Spackman, P. </a:t>
            </a:r>
            <a:r>
              <a:rPr lang="en-US" sz="1200" dirty="0" err="1"/>
              <a:t>DeMott</a:t>
            </a:r>
            <a:r>
              <a:rPr lang="en-US" sz="1200" dirty="0"/>
              <a:t>, M. </a:t>
            </a:r>
            <a:r>
              <a:rPr lang="en-US" sz="1200" dirty="0" err="1"/>
              <a:t>Dettinger</a:t>
            </a:r>
            <a:r>
              <a:rPr lang="en-US" sz="1200" dirty="0"/>
              <a:t>, C. Fairall, R. Leung, D. Rosenfeld, S. Rutledge, D. </a:t>
            </a:r>
            <a:r>
              <a:rPr lang="en-US" sz="1200" dirty="0" err="1"/>
              <a:t>Waliser</a:t>
            </a:r>
            <a:r>
              <a:rPr lang="en-US" sz="1200" dirty="0"/>
              <a:t>, A. B. White, J. </a:t>
            </a:r>
            <a:r>
              <a:rPr lang="en-US" sz="1200" dirty="0" err="1"/>
              <a:t>Cordeira</a:t>
            </a:r>
            <a:r>
              <a:rPr lang="en-US" sz="1200" dirty="0"/>
              <a:t>, A. Martin, J. </a:t>
            </a:r>
            <a:r>
              <a:rPr lang="en-US" sz="1200" dirty="0" err="1"/>
              <a:t>Helly</a:t>
            </a:r>
            <a:r>
              <a:rPr lang="en-US" sz="1200" dirty="0"/>
              <a:t>, and J. </a:t>
            </a:r>
            <a:r>
              <a:rPr lang="en-US" sz="1200" dirty="0" err="1"/>
              <a:t>Intrieri</a:t>
            </a:r>
            <a:r>
              <a:rPr lang="en-US" sz="1200" dirty="0"/>
              <a:t>, 2016: </a:t>
            </a:r>
            <a:r>
              <a:rPr lang="en-US" sz="1200" dirty="0" err="1"/>
              <a:t>CalWater</a:t>
            </a:r>
            <a:r>
              <a:rPr lang="en-US" sz="1200" dirty="0"/>
              <a:t> Field Studies Designed to Quantify </a:t>
            </a:r>
            <a:r>
              <a:rPr lang="en-US" sz="1200" dirty="0" smtClean="0"/>
              <a:t>the </a:t>
            </a:r>
            <a:r>
              <a:rPr lang="en-US" sz="1200" dirty="0"/>
              <a:t>Roles of Atmospheric Rivers and Aerosols in Modulating U.S. West Coast Precipitation in a Changing Climate.  </a:t>
            </a:r>
            <a:r>
              <a:rPr lang="en-US" sz="1200" i="1" dirty="0"/>
              <a:t>Bull. Amer. Meteor. Soc.</a:t>
            </a:r>
            <a:r>
              <a:rPr lang="en-US" sz="1200" dirty="0"/>
              <a:t>, in press.</a:t>
            </a:r>
          </a:p>
          <a:p>
            <a:endParaRPr lang="en-US" sz="1200" dirty="0"/>
          </a:p>
        </p:txBody>
      </p:sp>
    </p:spTree>
    <p:extLst>
      <p:ext uri="{BB962C8B-B14F-4D97-AF65-F5344CB8AC3E}">
        <p14:creationId xmlns:p14="http://schemas.microsoft.com/office/powerpoint/2010/main" val="4147967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428</Words>
  <Application>Microsoft Office PowerPoint</Application>
  <PresentationFormat>On-screen Show (4:3)</PresentationFormat>
  <Paragraphs>14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Times New Roman</vt:lpstr>
      <vt:lpstr>Office Theme</vt:lpstr>
      <vt:lpstr>New Measurements of Air-Sea Fluxes in the Arctic</vt:lpstr>
      <vt:lpstr>Evaluation of Gridded Flux Products with Direct Ship Observations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 Fairall</cp:lastModifiedBy>
  <cp:revision>67</cp:revision>
  <dcterms:created xsi:type="dcterms:W3CDTF">2012-06-25T19:43:22Z</dcterms:created>
  <dcterms:modified xsi:type="dcterms:W3CDTF">2015-10-19T19:32:00Z</dcterms:modified>
</cp:coreProperties>
</file>