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3" r:id="rId2"/>
    <p:sldId id="264" r:id="rId3"/>
    <p:sldId id="265"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1" autoAdjust="0"/>
  </p:normalViewPr>
  <p:slideViewPr>
    <p:cSldViewPr>
      <p:cViewPr varScale="1">
        <p:scale>
          <a:sx n="111" d="100"/>
          <a:sy n="111" d="100"/>
        </p:scale>
        <p:origin x="16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89F0A-9A48-4651-A4D4-CC61A119BBD8}" type="datetimeFigureOut">
              <a:rPr lang="en-US" smtClean="0"/>
              <a:t>10/20/2016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7B6E7-987E-404C-9A5F-330AFC07C539}" type="slidenum">
              <a:rPr lang="en-US" smtClean="0"/>
              <a:t>‹#›</a:t>
            </a:fld>
            <a:endParaRPr lang="en-US"/>
          </a:p>
        </p:txBody>
      </p:sp>
    </p:spTree>
    <p:extLst>
      <p:ext uri="{BB962C8B-B14F-4D97-AF65-F5344CB8AC3E}">
        <p14:creationId xmlns:p14="http://schemas.microsoft.com/office/powerpoint/2010/main" val="125770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sz="1100" dirty="0" smtClean="0">
              <a:latin typeface="Times New Roman" pitchFamily="18" charset="0"/>
              <a:cs typeface="Times New Roman" pitchFamily="18" charset="0"/>
            </a:endParaRPr>
          </a:p>
          <a:p>
            <a:r>
              <a:rPr lang="en-US" dirty="0" smtClean="0"/>
              <a:t> </a:t>
            </a:r>
            <a:r>
              <a:rPr lang="en-US" dirty="0" smtClean="0"/>
              <a:t>PSD maintains two complete roving air-sea flux and mean meteorology</a:t>
            </a:r>
            <a:r>
              <a:rPr lang="en-US" baseline="0" dirty="0" smtClean="0"/>
              <a:t> standards that are placed on research vessels to provide data quality assurance for the vessel sensors and for Flux Reference Buoys that are serviced by the ships.  PSD normally does 2-3 of the ‘calibration’ cruises a year, principally for R/V’s are archive their data at the SAMOS site.  The direct flux data are added to the PSD flux archive for research purposes: advancing the NOAA COARE suite of  bulk flux algorithms and comparisons with satellite, NWP, and climate model flux fields.  </a:t>
            </a:r>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1</a:t>
            </a:fld>
            <a:endParaRPr lang="en-US"/>
          </a:p>
        </p:txBody>
      </p:sp>
    </p:spTree>
    <p:extLst>
      <p:ext uri="{BB962C8B-B14F-4D97-AF65-F5344CB8AC3E}">
        <p14:creationId xmlns:p14="http://schemas.microsoft.com/office/powerpoint/2010/main" val="53742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NOAA COD invests heavily in</a:t>
            </a:r>
            <a:r>
              <a:rPr lang="en-US" baseline="0" dirty="0" smtClean="0"/>
              <a:t> gridded flux products including the WHOI </a:t>
            </a:r>
            <a:r>
              <a:rPr lang="en-US" baseline="0" dirty="0" err="1" smtClean="0"/>
              <a:t>OAFlux</a:t>
            </a:r>
            <a:r>
              <a:rPr lang="en-US" baseline="0" dirty="0" smtClean="0"/>
              <a:t> dataset and the SURFA database of operational NWP flux outputs.  These products are critical to evaluating coupled climate model performance.  PSD has conducted a series of evaluations of the accuracy of these products: the tropical </a:t>
            </a:r>
            <a:r>
              <a:rPr lang="en-US" baseline="0" dirty="0" smtClean="0"/>
              <a:t>Eastern and Western </a:t>
            </a:r>
            <a:r>
              <a:rPr lang="en-US" baseline="0" dirty="0" smtClean="0"/>
              <a:t>Equatorial Pacific and the subtropical Eastern South Pacific.  Last year we completed an analysis of two products for the  Equatorial Indian Ocean (DYNAMO) and the tropical Western Equatorial Pacific Ocean (TOGA COARE).  This year we compared </a:t>
            </a:r>
            <a:r>
              <a:rPr lang="en-US" baseline="0" dirty="0" err="1" smtClean="0"/>
              <a:t>OAFLux</a:t>
            </a:r>
            <a:r>
              <a:rPr lang="en-US" baseline="0" dirty="0" smtClean="0"/>
              <a:t> </a:t>
            </a:r>
            <a:r>
              <a:rPr lang="en-US" baseline="0" dirty="0" smtClean="0"/>
              <a:t>(daily average) and ECMWF (4-hr time resolution) with </a:t>
            </a:r>
            <a:r>
              <a:rPr lang="en-US" baseline="0" dirty="0" smtClean="0"/>
              <a:t>direct measurements from the Ronald H. Brown made during the CALWATER2 study in January and February </a:t>
            </a:r>
            <a:r>
              <a:rPr lang="en-US" baseline="0" dirty="0" smtClean="0"/>
              <a:t>2015 between </a:t>
            </a:r>
            <a:r>
              <a:rPr lang="en-US" baseline="0" dirty="0" smtClean="0"/>
              <a:t>Hawaii and California. </a:t>
            </a:r>
            <a:r>
              <a:rPr lang="en-US" sz="1200" kern="1200" dirty="0" smtClean="0">
                <a:solidFill>
                  <a:schemeClr val="tx1"/>
                </a:solidFill>
                <a:effectLst/>
                <a:latin typeface="+mn-lt"/>
                <a:ea typeface="+mn-ea"/>
                <a:cs typeface="+mn-cs"/>
              </a:rPr>
              <a:t>The flux </a:t>
            </a:r>
            <a:r>
              <a:rPr lang="en-US" sz="1200" kern="1200" dirty="0" smtClean="0">
                <a:solidFill>
                  <a:schemeClr val="tx1"/>
                </a:solidFill>
                <a:effectLst/>
                <a:latin typeface="+mn-lt"/>
                <a:ea typeface="+mn-ea"/>
                <a:cs typeface="+mn-cs"/>
              </a:rPr>
              <a:t>products do </a:t>
            </a:r>
            <a:r>
              <a:rPr lang="en-US" sz="1200" kern="1200" dirty="0" smtClean="0">
                <a:solidFill>
                  <a:schemeClr val="tx1"/>
                </a:solidFill>
                <a:effectLst/>
                <a:latin typeface="+mn-lt"/>
                <a:ea typeface="+mn-ea"/>
                <a:cs typeface="+mn-cs"/>
              </a:rPr>
              <a:t>a good job of capturing the predominantly stable conditions (negative sensible heat flux</a:t>
            </a:r>
            <a:r>
              <a:rPr lang="en-US" sz="1200" kern="1200" dirty="0" smtClean="0">
                <a:solidFill>
                  <a:schemeClr val="tx1"/>
                </a:solidFill>
                <a:effectLst/>
                <a:latin typeface="+mn-lt"/>
                <a:ea typeface="+mn-ea"/>
                <a:cs typeface="+mn-cs"/>
              </a:rPr>
              <a:t>).  There </a:t>
            </a:r>
            <a:r>
              <a:rPr lang="en-US" sz="1200" kern="1200" dirty="0" smtClean="0">
                <a:solidFill>
                  <a:schemeClr val="tx1"/>
                </a:solidFill>
                <a:effectLst/>
                <a:latin typeface="+mn-lt"/>
                <a:ea typeface="+mn-ea"/>
                <a:cs typeface="+mn-cs"/>
              </a:rPr>
              <a:t>appears to be a low bias in the </a:t>
            </a:r>
            <a:r>
              <a:rPr lang="en-US" sz="1200" kern="1200" dirty="0" smtClean="0">
                <a:solidFill>
                  <a:schemeClr val="tx1"/>
                </a:solidFill>
                <a:effectLst/>
                <a:latin typeface="+mn-lt"/>
                <a:ea typeface="+mn-ea"/>
                <a:cs typeface="+mn-cs"/>
              </a:rPr>
              <a:t>products </a:t>
            </a:r>
            <a:r>
              <a:rPr lang="en-US" sz="1200" kern="1200" dirty="0" smtClean="0">
                <a:solidFill>
                  <a:schemeClr val="tx1"/>
                </a:solidFill>
                <a:effectLst/>
                <a:latin typeface="+mn-lt"/>
                <a:ea typeface="+mn-ea"/>
                <a:cs typeface="+mn-cs"/>
              </a:rPr>
              <a:t>for </a:t>
            </a:r>
            <a:r>
              <a:rPr lang="en-US" sz="1200" kern="1200" dirty="0" smtClean="0">
                <a:solidFill>
                  <a:schemeClr val="tx1"/>
                </a:solidFill>
                <a:effectLst/>
                <a:latin typeface="+mn-lt"/>
                <a:ea typeface="+mn-ea"/>
                <a:cs typeface="+mn-cs"/>
              </a:rPr>
              <a:t>sensible </a:t>
            </a:r>
            <a:r>
              <a:rPr lang="en-US" sz="1200" kern="1200" dirty="0" smtClean="0">
                <a:solidFill>
                  <a:schemeClr val="tx1"/>
                </a:solidFill>
                <a:effectLst/>
                <a:latin typeface="+mn-lt"/>
                <a:ea typeface="+mn-ea"/>
                <a:cs typeface="+mn-cs"/>
              </a:rPr>
              <a:t>heat flux in the core of the atmospheric </a:t>
            </a:r>
            <a:r>
              <a:rPr lang="en-US" sz="1200" kern="1200" dirty="0" smtClean="0">
                <a:solidFill>
                  <a:schemeClr val="tx1"/>
                </a:solidFill>
                <a:effectLst/>
                <a:latin typeface="+mn-lt"/>
                <a:ea typeface="+mn-ea"/>
                <a:cs typeface="+mn-cs"/>
              </a:rPr>
              <a:t>river; ECMWF also has a low bias in latent heat flux . </a:t>
            </a:r>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2</a:t>
            </a:fld>
            <a:endParaRPr lang="en-US"/>
          </a:p>
        </p:txBody>
      </p:sp>
    </p:spTree>
    <p:extLst>
      <p:ext uri="{BB962C8B-B14F-4D97-AF65-F5344CB8AC3E}">
        <p14:creationId xmlns:p14="http://schemas.microsoft.com/office/powerpoint/2010/main" val="980222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PSD originally produced a flux database</a:t>
            </a:r>
            <a:r>
              <a:rPr lang="en-US" baseline="0" dirty="0" smtClean="0"/>
              <a:t> for public consumption in 2002; that </a:t>
            </a:r>
            <a:r>
              <a:rPr lang="en-US" baseline="0" dirty="0" err="1" smtClean="0"/>
              <a:t>datebase</a:t>
            </a:r>
            <a:r>
              <a:rPr lang="en-US" baseline="0" dirty="0" smtClean="0"/>
              <a:t> had 6,000 1-hr observations.  Two other synthesis databases have been created: one for 9 PACS cruises on the equatorial east Pacific and one for the 9 STRATUS cruises in the subtropical southeast Pacific.  The new database combines all three into one (plus a few other cruises not part of these programs) file with almost 60,000 hours of observations (of which about 25,000 have direct covariance flux observations).  We have analyzed the data to validate its quality in terms of a number of surface layer similarity relationships – it looks good.  Two examples are shown above: wind speed distributions and comparison of turbulent observations and bulk calculations for surface stress.  The later illustrates the accuracy of the COARE algorithm and the dynamic range of the direct flux observations.  The plan is to add another flux dataset (U. Connecticut, J. Edson) and publish a ‘grand’ surface flux dataset.</a:t>
            </a:r>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3</a:t>
            </a:fld>
            <a:endParaRPr lang="en-US"/>
          </a:p>
        </p:txBody>
      </p:sp>
    </p:spTree>
    <p:extLst>
      <p:ext uri="{BB962C8B-B14F-4D97-AF65-F5344CB8AC3E}">
        <p14:creationId xmlns:p14="http://schemas.microsoft.com/office/powerpoint/2010/main" val="325972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9E7377-D1F8-4A72-8E20-510384DE52AE}" type="datetime1">
              <a:rPr lang="en-US" smtClean="0"/>
              <a:t>10/20/2016</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79555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D84FA-0CA7-4EA7-8571-A5EA0BA34478}" type="datetime1">
              <a:rPr lang="en-US" smtClean="0"/>
              <a:t>10/20/2016</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3764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1C4F5-9BA2-47F7-84F4-AADF7C8F012F}" type="datetime1">
              <a:rPr lang="en-US" smtClean="0"/>
              <a:t>10/20/2016</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043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A28FB-0DCA-40E9-95A5-9514E29CC0B0}" type="datetime1">
              <a:rPr lang="en-US" smtClean="0"/>
              <a:t>10/20/2016</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7983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39C4D-A825-4704-8A90-B70D2A29C825}" type="datetime1">
              <a:rPr lang="en-US" smtClean="0"/>
              <a:t>10/20/2016</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20072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1EAF9F-D57D-4C05-802C-79CF7E27A62B}" type="datetime1">
              <a:rPr lang="en-US" smtClean="0"/>
              <a:t>10/20/2016</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259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0E0A0F-2421-4961-BB8A-C90E59FEC451}" type="datetime1">
              <a:rPr lang="en-US" smtClean="0"/>
              <a:t>10/20/2016</a:t>
            </a:fld>
            <a:endParaRPr lang="en-US"/>
          </a:p>
        </p:txBody>
      </p:sp>
      <p:sp>
        <p:nvSpPr>
          <p:cNvPr id="8" name="Footer Placeholder 7"/>
          <p:cNvSpPr>
            <a:spLocks noGrp="1"/>
          </p:cNvSpPr>
          <p:nvPr>
            <p:ph type="ftr" sz="quarter" idx="11"/>
          </p:nvPr>
        </p:nvSpPr>
        <p:spPr/>
        <p:txBody>
          <a:bodyPr/>
          <a:lstStyle/>
          <a:p>
            <a:r>
              <a:rPr lang="en-US" smtClean="0"/>
              <a:t>Fairall ESRL/PSD</a:t>
            </a:r>
            <a:endParaRPr lang="en-US"/>
          </a:p>
        </p:txBody>
      </p:sp>
      <p:sp>
        <p:nvSpPr>
          <p:cNvPr id="9" name="Slide Number Placeholder 8"/>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55065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8B1F3B-72A5-4DA7-BD7C-2F75A4D4D61A}" type="datetime1">
              <a:rPr lang="en-US" smtClean="0"/>
              <a:t>10/20/2016</a:t>
            </a:fld>
            <a:endParaRPr lang="en-US"/>
          </a:p>
        </p:txBody>
      </p:sp>
      <p:sp>
        <p:nvSpPr>
          <p:cNvPr id="4" name="Footer Placeholder 3"/>
          <p:cNvSpPr>
            <a:spLocks noGrp="1"/>
          </p:cNvSpPr>
          <p:nvPr>
            <p:ph type="ftr" sz="quarter" idx="11"/>
          </p:nvPr>
        </p:nvSpPr>
        <p:spPr/>
        <p:txBody>
          <a:bodyPr/>
          <a:lstStyle/>
          <a:p>
            <a:r>
              <a:rPr lang="en-US" smtClean="0"/>
              <a:t>Fairall ESRL/PSD</a:t>
            </a:r>
            <a:endParaRPr lang="en-US"/>
          </a:p>
        </p:txBody>
      </p:sp>
      <p:sp>
        <p:nvSpPr>
          <p:cNvPr id="5" name="Slide Number Placeholder 4"/>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17715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39D08-60D4-4F8F-B1FE-5A633BB1C6DF}" type="datetime1">
              <a:rPr lang="en-US" smtClean="0"/>
              <a:t>10/20/2016</a:t>
            </a:fld>
            <a:endParaRPr lang="en-US"/>
          </a:p>
        </p:txBody>
      </p:sp>
      <p:sp>
        <p:nvSpPr>
          <p:cNvPr id="3" name="Footer Placeholder 2"/>
          <p:cNvSpPr>
            <a:spLocks noGrp="1"/>
          </p:cNvSpPr>
          <p:nvPr>
            <p:ph type="ftr" sz="quarter" idx="11"/>
          </p:nvPr>
        </p:nvSpPr>
        <p:spPr/>
        <p:txBody>
          <a:bodyPr/>
          <a:lstStyle/>
          <a:p>
            <a:r>
              <a:rPr lang="en-US" smtClean="0"/>
              <a:t>Fairall ESRL/PSD</a:t>
            </a:r>
            <a:endParaRPr lang="en-US"/>
          </a:p>
        </p:txBody>
      </p:sp>
      <p:sp>
        <p:nvSpPr>
          <p:cNvPr id="4" name="Slide Number Placeholder 3"/>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1588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785C9-6E85-4128-A46F-68EAFD913744}" type="datetime1">
              <a:rPr lang="en-US" smtClean="0"/>
              <a:t>10/20/2016</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64795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11BD8B-FBD8-4485-B8D0-A76D39599566}" type="datetime1">
              <a:rPr lang="en-US" smtClean="0"/>
              <a:t>10/20/2016</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8886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601CD-3303-41ED-A5BA-EF78DF010F17}" type="datetime1">
              <a:rPr lang="en-US" smtClean="0"/>
              <a:t>10/20/2016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Fairall ESRL/PSD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468B7-4DBE-4E92-83F7-FC66F2C83F43}" type="slidenum">
              <a:rPr lang="en-US" smtClean="0"/>
              <a:t>‹#›</a:t>
            </a:fld>
            <a:endParaRPr lang="en-US"/>
          </a:p>
        </p:txBody>
      </p:sp>
    </p:spTree>
    <p:extLst>
      <p:ext uri="{BB962C8B-B14F-4D97-AF65-F5344CB8AC3E}">
        <p14:creationId xmlns:p14="http://schemas.microsoft.com/office/powerpoint/2010/main" val="86607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dx.doi.org/10.1175/BAMS-D-14-00043.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04825"/>
          </a:xfrm>
        </p:spPr>
        <p:txBody>
          <a:bodyPr>
            <a:normAutofit fontScale="90000"/>
          </a:bodyPr>
          <a:lstStyle/>
          <a:p>
            <a:r>
              <a:rPr lang="en-US" sz="1800" b="1" dirty="0" smtClean="0">
                <a:solidFill>
                  <a:srgbClr val="FF0000"/>
                </a:solidFill>
                <a:latin typeface="Times New Roman" pitchFamily="18" charset="0"/>
                <a:cs typeface="Times New Roman" pitchFamily="18" charset="0"/>
              </a:rPr>
              <a:t>PSD Roving Ship Calibration Standard for </a:t>
            </a:r>
            <a:r>
              <a:rPr lang="en-US" sz="1800" b="1" dirty="0" smtClean="0">
                <a:solidFill>
                  <a:srgbClr val="FF0000"/>
                </a:solidFill>
                <a:latin typeface="Times New Roman" pitchFamily="18" charset="0"/>
                <a:cs typeface="Times New Roman" pitchFamily="18" charset="0"/>
              </a:rPr>
              <a:t>Air-Sea Fluxes: </a:t>
            </a:r>
            <a:r>
              <a:rPr lang="en-US" sz="1800" b="1" dirty="0" smtClean="0">
                <a:solidFill>
                  <a:srgbClr val="FF0000"/>
                </a:solidFill>
                <a:latin typeface="Times New Roman" pitchFamily="18" charset="0"/>
                <a:cs typeface="Times New Roman" pitchFamily="18" charset="0"/>
              </a:rPr>
              <a:t>Example R/V Investigator</a:t>
            </a:r>
            <a:endParaRPr lang="en-US" sz="1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5715000"/>
            <a:ext cx="8382000" cy="701675"/>
          </a:xfrm>
        </p:spPr>
        <p:txBody>
          <a:bodyPr>
            <a:noAutofit/>
          </a:bodyPr>
          <a:lstStyle/>
          <a:p>
            <a:r>
              <a:rPr lang="en-US" sz="1400" dirty="0"/>
              <a:t>PSD turbulence sensors mounted on the </a:t>
            </a:r>
            <a:r>
              <a:rPr lang="en-US" sz="1400" i="1" dirty="0"/>
              <a:t>R/V </a:t>
            </a:r>
            <a:r>
              <a:rPr lang="en-US" sz="1400" i="1" dirty="0" smtClean="0"/>
              <a:t>Investigator</a:t>
            </a:r>
            <a:r>
              <a:rPr lang="en-US" sz="1400" i="1" dirty="0" smtClean="0"/>
              <a:t> </a:t>
            </a:r>
            <a:r>
              <a:rPr lang="en-US" sz="1400" i="1" dirty="0"/>
              <a:t>f</a:t>
            </a:r>
            <a:r>
              <a:rPr lang="en-US" sz="1400" dirty="0"/>
              <a:t>oremast </a:t>
            </a:r>
            <a:r>
              <a:rPr lang="en-US" sz="1400" dirty="0" smtClean="0"/>
              <a:t>south</a:t>
            </a:r>
            <a:r>
              <a:rPr lang="en-US" sz="1400" dirty="0" smtClean="0"/>
              <a:t> of Tasmania (upper left). Cruise track (upper right).  Comparison of NOAA PSD and the ship ob</a:t>
            </a:r>
            <a:r>
              <a:rPr lang="en-US" sz="1400" dirty="0" smtClean="0"/>
              <a:t>servations of downward IR flux (lower left) – the comparison is excellent.  Comparison of direct and bulk estimates of turbulent surface stress (lower right)</a:t>
            </a:r>
            <a:endParaRPr lang="en-US" sz="1400" dirty="0"/>
          </a:p>
        </p:txBody>
      </p:sp>
      <p:sp>
        <p:nvSpPr>
          <p:cNvPr id="5" name="Footer Placeholder 4"/>
          <p:cNvSpPr>
            <a:spLocks noGrp="1"/>
          </p:cNvSpPr>
          <p:nvPr>
            <p:ph type="ftr" sz="quarter" idx="11"/>
          </p:nvPr>
        </p:nvSpPr>
        <p:spPr>
          <a:xfrm>
            <a:off x="2667000" y="6356350"/>
            <a:ext cx="3352800" cy="365125"/>
          </a:xfrm>
        </p:spPr>
        <p:txBody>
          <a:bodyPr/>
          <a:lstStyle/>
          <a:p>
            <a:r>
              <a:rPr lang="en-US" dirty="0" smtClean="0"/>
              <a:t>Fairall </a:t>
            </a:r>
            <a:r>
              <a:rPr lang="en-US" dirty="0" smtClean="0"/>
              <a:t>ESRL/PSD High Resolution Data from Ships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33400"/>
            <a:ext cx="3124200" cy="2343150"/>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5988" r="7048" b="2899"/>
          <a:stretch/>
        </p:blipFill>
        <p:spPr>
          <a:xfrm>
            <a:off x="228599" y="2971800"/>
            <a:ext cx="3275754" cy="2743200"/>
          </a:xfrm>
          <a:prstGeom prst="rect">
            <a:avLst/>
          </a:prstGeom>
        </p:spPr>
      </p:pic>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14668" t="4349" r="23371" b="4341"/>
          <a:stretch/>
        </p:blipFill>
        <p:spPr>
          <a:xfrm>
            <a:off x="4576663" y="381000"/>
            <a:ext cx="2344058" cy="2590800"/>
          </a:xfrm>
          <a:prstGeom prst="rect">
            <a:avLst/>
          </a:prstGeom>
        </p:spPr>
      </p:pic>
      <p:pic>
        <p:nvPicPr>
          <p:cNvPr id="8" name="Picture 7"/>
          <p:cNvPicPr>
            <a:picLocks noChangeAspect="1"/>
          </p:cNvPicPr>
          <p:nvPr/>
        </p:nvPicPr>
        <p:blipFill rotWithShape="1">
          <a:blip r:embed="rId6" cstate="print">
            <a:extLst>
              <a:ext uri="{28A0092B-C50C-407E-A947-70E740481C1C}">
                <a14:useLocalDpi xmlns:a14="http://schemas.microsoft.com/office/drawing/2010/main" val="0"/>
              </a:ext>
            </a:extLst>
          </a:blip>
          <a:srcRect l="3847" t="2564" r="5762" b="2557"/>
          <a:stretch/>
        </p:blipFill>
        <p:spPr>
          <a:xfrm>
            <a:off x="4114800" y="3015574"/>
            <a:ext cx="3429000" cy="2699426"/>
          </a:xfrm>
          <a:prstGeom prst="rect">
            <a:avLst/>
          </a:prstGeom>
        </p:spPr>
      </p:pic>
    </p:spTree>
    <p:extLst>
      <p:ext uri="{BB962C8B-B14F-4D97-AF65-F5344CB8AC3E}">
        <p14:creationId xmlns:p14="http://schemas.microsoft.com/office/powerpoint/2010/main" val="5104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46"/>
            <a:ext cx="9144000" cy="481646"/>
          </a:xfrm>
        </p:spPr>
        <p:txBody>
          <a:bodyPr>
            <a:no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Evaluation of Gridded Flux Products with Direct Ship Observations</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00112"/>
            <a:ext cx="3048000" cy="3138487"/>
          </a:xfrm>
        </p:spPr>
        <p:txBody>
          <a:bodyPr>
            <a:normAutofit fontScale="92500" lnSpcReduction="10000"/>
          </a:bodyPr>
          <a:lstStyle/>
          <a:p>
            <a:pPr marL="0" indent="0">
              <a:buNone/>
            </a:pPr>
            <a:r>
              <a:rPr lang="en-US" sz="1800" dirty="0" err="1" smtClean="0">
                <a:latin typeface="Times New Roman" panose="02020603050405020304" pitchFamily="18" charset="0"/>
                <a:cs typeface="Times New Roman" panose="02020603050405020304" pitchFamily="18" charset="0"/>
              </a:rPr>
              <a:t>OAFLux</a:t>
            </a:r>
            <a:r>
              <a:rPr lang="en-US" sz="1800" dirty="0" smtClean="0">
                <a:latin typeface="Times New Roman" panose="02020603050405020304" pitchFamily="18" charset="0"/>
                <a:cs typeface="Times New Roman" panose="02020603050405020304" pitchFamily="18" charset="0"/>
              </a:rPr>
              <a:t> and SURFA ECMWF </a:t>
            </a:r>
            <a:r>
              <a:rPr lang="en-US" sz="1800" dirty="0">
                <a:latin typeface="Times New Roman" panose="02020603050405020304" pitchFamily="18" charset="0"/>
                <a:cs typeface="Times New Roman" panose="02020603050405020304" pitchFamily="18" charset="0"/>
              </a:rPr>
              <a:t>gridded flux </a:t>
            </a:r>
            <a:r>
              <a:rPr lang="en-US" sz="1800" dirty="0" smtClean="0">
                <a:latin typeface="Times New Roman" panose="02020603050405020304" pitchFamily="18" charset="0"/>
                <a:cs typeface="Times New Roman" panose="02020603050405020304" pitchFamily="18" charset="0"/>
              </a:rPr>
              <a:t>products compared </a:t>
            </a:r>
            <a:r>
              <a:rPr lang="en-US" sz="1800" dirty="0">
                <a:latin typeface="Times New Roman" panose="02020603050405020304" pitchFamily="18" charset="0"/>
                <a:cs typeface="Times New Roman" panose="02020603050405020304" pitchFamily="18" charset="0"/>
              </a:rPr>
              <a:t>with ship observations from the R/V </a:t>
            </a:r>
            <a:r>
              <a:rPr lang="en-US" sz="1800" i="1" dirty="0" smtClean="0">
                <a:latin typeface="Times New Roman" panose="02020603050405020304" pitchFamily="18" charset="0"/>
                <a:cs typeface="Times New Roman" panose="02020603050405020304" pitchFamily="18" charset="0"/>
              </a:rPr>
              <a:t>Ronald H. Brown </a:t>
            </a:r>
            <a:r>
              <a:rPr lang="en-US" sz="1800" dirty="0">
                <a:latin typeface="Times New Roman" panose="02020603050405020304" pitchFamily="18" charset="0"/>
                <a:cs typeface="Times New Roman" panose="02020603050405020304" pitchFamily="18" charset="0"/>
              </a:rPr>
              <a:t>for </a:t>
            </a:r>
            <a:r>
              <a:rPr lang="en-US" sz="1800" dirty="0" smtClean="0">
                <a:latin typeface="Times New Roman" panose="02020603050405020304" pitchFamily="18" charset="0"/>
                <a:cs typeface="Times New Roman" panose="02020603050405020304" pitchFamily="18" charset="0"/>
              </a:rPr>
              <a:t>CALWATER2 2015 (Ralph et al. 2016).  The figure on the right compares daily-averaged time series for sensible and latent heat fluxes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OAFlux</a:t>
            </a:r>
            <a:r>
              <a:rPr lang="en-US" sz="1800" dirty="0" smtClean="0">
                <a:latin typeface="Times New Roman" panose="02020603050405020304" pitchFamily="18" charset="0"/>
                <a:cs typeface="Times New Roman" panose="02020603050405020304" pitchFamily="18" charset="0"/>
              </a:rPr>
              <a:t> is biased low in the dry, high wind cold sectors.  Both products are biased high in the core of the atmospheric river.</a:t>
            </a:r>
            <a:endParaRPr lang="en-US" sz="1600" dirty="0"/>
          </a:p>
        </p:txBody>
      </p:sp>
      <p:sp>
        <p:nvSpPr>
          <p:cNvPr id="4" name="Footer Placeholder 3"/>
          <p:cNvSpPr>
            <a:spLocks noGrp="1"/>
          </p:cNvSpPr>
          <p:nvPr>
            <p:ph type="ftr" sz="quarter" idx="11"/>
          </p:nvPr>
        </p:nvSpPr>
        <p:spPr>
          <a:xfrm>
            <a:off x="3124200" y="6356350"/>
            <a:ext cx="3657600" cy="365125"/>
          </a:xfrm>
        </p:spPr>
        <p:txBody>
          <a:bodyPr/>
          <a:lstStyle/>
          <a:p>
            <a:r>
              <a:rPr lang="en-US" dirty="0" smtClean="0"/>
              <a:t>Fairall </a:t>
            </a:r>
            <a:r>
              <a:rPr lang="en-US" dirty="0"/>
              <a:t>ESRL/PSD High Resolution Data from Ships</a:t>
            </a:r>
          </a:p>
          <a:p>
            <a:endParaRPr lang="en-US" dirty="0"/>
          </a:p>
        </p:txBody>
      </p:sp>
      <p:sp>
        <p:nvSpPr>
          <p:cNvPr id="7" name="Rectangle 1"/>
          <p:cNvSpPr>
            <a:spLocks noChangeArrowheads="1"/>
          </p:cNvSpPr>
          <p:nvPr/>
        </p:nvSpPr>
        <p:spPr bwMode="auto">
          <a:xfrm>
            <a:off x="7010400" y="3592805"/>
            <a:ext cx="1295401" cy="674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152400" y="3930002"/>
            <a:ext cx="2971800" cy="2954655"/>
          </a:xfrm>
          <a:prstGeom prst="rect">
            <a:avLst/>
          </a:prstGeom>
          <a:noFill/>
        </p:spPr>
        <p:txBody>
          <a:bodyPr wrap="square" rtlCol="0">
            <a:spAutoFit/>
          </a:bodyPr>
          <a:lstStyle/>
          <a:p>
            <a:r>
              <a:rPr lang="en-US" dirty="0"/>
              <a:t> </a:t>
            </a:r>
            <a:endParaRPr lang="en-US" sz="1200" dirty="0"/>
          </a:p>
          <a:p>
            <a:r>
              <a:rPr lang="en-US" sz="1200" dirty="0" smtClean="0"/>
              <a:t>Ralph, F. M., K. A. Prather, D. </a:t>
            </a:r>
            <a:r>
              <a:rPr lang="en-US" sz="1200" dirty="0" err="1" smtClean="0"/>
              <a:t>Cayan</a:t>
            </a:r>
            <a:r>
              <a:rPr lang="en-US" sz="1200" dirty="0" smtClean="0"/>
              <a:t>, J.R. Spackman, P. </a:t>
            </a:r>
            <a:r>
              <a:rPr lang="en-US" sz="1200" dirty="0" err="1" smtClean="0"/>
              <a:t>DeMott</a:t>
            </a:r>
            <a:r>
              <a:rPr lang="en-US" sz="1200" dirty="0" smtClean="0"/>
              <a:t>, M. </a:t>
            </a:r>
            <a:r>
              <a:rPr lang="en-US" sz="1200" dirty="0" err="1" smtClean="0"/>
              <a:t>Dettinger</a:t>
            </a:r>
            <a:r>
              <a:rPr lang="en-US" sz="1200" dirty="0" smtClean="0"/>
              <a:t>, C. Fairall, R. Leung, D. Rosenfeld, S. Rutledge, D. </a:t>
            </a:r>
            <a:r>
              <a:rPr lang="en-US" sz="1200" dirty="0" err="1" smtClean="0"/>
              <a:t>Waliser</a:t>
            </a:r>
            <a:r>
              <a:rPr lang="en-US" sz="1200" dirty="0" smtClean="0"/>
              <a:t>, A. B. White, J. </a:t>
            </a:r>
            <a:r>
              <a:rPr lang="en-US" sz="1200" dirty="0" err="1" smtClean="0"/>
              <a:t>Cordeira</a:t>
            </a:r>
            <a:r>
              <a:rPr lang="en-US" sz="1200" dirty="0" smtClean="0"/>
              <a:t>, A. Martin, J. </a:t>
            </a:r>
            <a:r>
              <a:rPr lang="en-US" sz="1200" dirty="0" err="1" smtClean="0"/>
              <a:t>Helly</a:t>
            </a:r>
            <a:r>
              <a:rPr lang="en-US" sz="1200" dirty="0" smtClean="0"/>
              <a:t>, and J. </a:t>
            </a:r>
            <a:r>
              <a:rPr lang="en-US" sz="1200" dirty="0" err="1" smtClean="0"/>
              <a:t>Intrieri</a:t>
            </a:r>
            <a:r>
              <a:rPr lang="en-US" sz="1200" dirty="0" smtClean="0"/>
              <a:t>, 2016: </a:t>
            </a:r>
            <a:r>
              <a:rPr lang="en-US" sz="1200" dirty="0" err="1" smtClean="0"/>
              <a:t>CalWater</a:t>
            </a:r>
            <a:r>
              <a:rPr lang="en-US" sz="1200" dirty="0" smtClean="0"/>
              <a:t> Field Studies Designed to Quantify the Roles of Atmospheric Rivers and Aerosols in Modulating U.S. West Coast Precipitation in a Changing Climate.  </a:t>
            </a:r>
            <a:r>
              <a:rPr lang="en-US" sz="1200" i="1" dirty="0" smtClean="0"/>
              <a:t>Bull. Amer. Meteor. Soc.</a:t>
            </a:r>
            <a:r>
              <a:rPr lang="en-US" sz="1200" dirty="0" smtClean="0"/>
              <a:t>, </a:t>
            </a:r>
            <a:r>
              <a:rPr lang="en-US" sz="1200" b="1" dirty="0"/>
              <a:t>97</a:t>
            </a:r>
            <a:r>
              <a:rPr lang="en-US" sz="1200" dirty="0"/>
              <a:t>, 1209-1228, DOI: </a:t>
            </a:r>
            <a:r>
              <a:rPr lang="en-US" sz="1200" u="sng" dirty="0">
                <a:hlinkClick r:id="rId3"/>
              </a:rPr>
              <a:t>http://dx.doi.org/10.1175/BAMS-D-14-00043.1</a:t>
            </a:r>
            <a:r>
              <a:rPr lang="en-US" sz="1200" dirty="0"/>
              <a:t>.</a:t>
            </a:r>
          </a:p>
          <a:p>
            <a:r>
              <a:rPr lang="en-US" sz="1200" dirty="0" smtClean="0"/>
              <a:t>.</a:t>
            </a:r>
          </a:p>
          <a:p>
            <a:endParaRPr lang="en-US" sz="12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1400" y="3276600"/>
            <a:ext cx="5029200" cy="293773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7322" y="457199"/>
            <a:ext cx="4957078" cy="2895601"/>
          </a:xfrm>
          <a:prstGeom prst="rect">
            <a:avLst/>
          </a:prstGeom>
        </p:spPr>
      </p:pic>
    </p:spTree>
    <p:extLst>
      <p:ext uri="{BB962C8B-B14F-4D97-AF65-F5344CB8AC3E}">
        <p14:creationId xmlns:p14="http://schemas.microsoft.com/office/powerpoint/2010/main" val="414796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a:bodyPr>
          <a:lstStyle/>
          <a:p>
            <a:r>
              <a:rPr lang="en-US" sz="2000" dirty="0" smtClean="0">
                <a:solidFill>
                  <a:srgbClr val="FF0000"/>
                </a:solidFill>
              </a:rPr>
              <a:t>The PSD Air-Sea Flux Database Version 2.0</a:t>
            </a:r>
            <a:endParaRPr lang="en-US" sz="2000" dirty="0">
              <a:solidFill>
                <a:srgbClr val="FF0000"/>
              </a:solidFill>
            </a:endParaRPr>
          </a:p>
        </p:txBody>
      </p:sp>
      <p:sp>
        <p:nvSpPr>
          <p:cNvPr id="4" name="Footer Placeholder 3"/>
          <p:cNvSpPr>
            <a:spLocks noGrp="1"/>
          </p:cNvSpPr>
          <p:nvPr>
            <p:ph type="ftr" sz="quarter" idx="11"/>
          </p:nvPr>
        </p:nvSpPr>
        <p:spPr>
          <a:xfrm>
            <a:off x="2286000" y="6356350"/>
            <a:ext cx="3733800" cy="365125"/>
          </a:xfrm>
        </p:spPr>
        <p:txBody>
          <a:bodyPr/>
          <a:lstStyle/>
          <a:p>
            <a:r>
              <a:rPr lang="en-US" dirty="0"/>
              <a:t>Fairall ESRL/PSD High Resolution Data from Ships</a:t>
            </a:r>
          </a:p>
          <a:p>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772" r="4313"/>
          <a:stretch/>
        </p:blipFill>
        <p:spPr>
          <a:xfrm>
            <a:off x="5124966" y="457200"/>
            <a:ext cx="3866634" cy="3082364"/>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3538" r="5733"/>
          <a:stretch/>
        </p:blipFill>
        <p:spPr>
          <a:xfrm>
            <a:off x="5156200" y="3657600"/>
            <a:ext cx="3759200" cy="2885048"/>
          </a:xfrm>
          <a:prstGeom prst="rect">
            <a:avLst/>
          </a:prstGeom>
        </p:spPr>
      </p:pic>
      <p:sp>
        <p:nvSpPr>
          <p:cNvPr id="8" name="TextBox 7"/>
          <p:cNvSpPr txBox="1"/>
          <p:nvPr/>
        </p:nvSpPr>
        <p:spPr>
          <a:xfrm>
            <a:off x="457200" y="3810000"/>
            <a:ext cx="4267200" cy="2462213"/>
          </a:xfrm>
          <a:prstGeom prst="rect">
            <a:avLst/>
          </a:prstGeom>
          <a:noFill/>
        </p:spPr>
        <p:txBody>
          <a:bodyPr wrap="square" rtlCol="0">
            <a:spAutoFit/>
          </a:bodyPr>
          <a:lstStyle/>
          <a:p>
            <a:r>
              <a:rPr lang="en-US" sz="1400" dirty="0" smtClean="0"/>
              <a:t>Some preliminary results for the new PSD flux data base combining observations from 30 cruises (a total of 60,000 1-hr observations).  Map of cruise tracks (upper left),  wind speed probability distributions in three latitude bands (upper right).  Surprisingly the tropics and subtropics have similar PDF’s; the high latitude distributions is broader and has a higher mean wind speed.  Grand comparison of direct covariance and inertial dissipation (ID) vs the NOAA COARE bulk algorithm surface stress (momentum flux) estimates (lower right).  </a:t>
            </a:r>
            <a:endParaRPr lang="en-US" sz="1400" dirty="0"/>
          </a:p>
        </p:txBody>
      </p:sp>
      <p:sp>
        <p:nvSpPr>
          <p:cNvPr id="9" name="Content Placeholder 8"/>
          <p:cNvSpPr>
            <a:spLocks noGrp="1"/>
          </p:cNvSpPr>
          <p:nvPr>
            <p:ph idx="1"/>
          </p:nvPr>
        </p:nvSpPr>
        <p:spPr/>
        <p:txBody>
          <a:bodyPr/>
          <a:lstStyle/>
          <a:p>
            <a:endParaRPr lang="en-US"/>
          </a:p>
        </p:txBody>
      </p:sp>
      <p:pic>
        <p:nvPicPr>
          <p:cNvPr id="10" name="Picture 9"/>
          <p:cNvPicPr>
            <a:picLocks noChangeAspect="1"/>
          </p:cNvPicPr>
          <p:nvPr/>
        </p:nvPicPr>
        <p:blipFill rotWithShape="1">
          <a:blip r:embed="rId5"/>
          <a:srcRect l="9297" t="4827" r="7036" b="6668"/>
          <a:stretch/>
        </p:blipFill>
        <p:spPr>
          <a:xfrm>
            <a:off x="228599" y="381000"/>
            <a:ext cx="4588625" cy="3505200"/>
          </a:xfrm>
          <a:prstGeom prst="rect">
            <a:avLst/>
          </a:prstGeom>
        </p:spPr>
      </p:pic>
    </p:spTree>
    <p:extLst>
      <p:ext uri="{BB962C8B-B14F-4D97-AF65-F5344CB8AC3E}">
        <p14:creationId xmlns:p14="http://schemas.microsoft.com/office/powerpoint/2010/main" val="2918202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3649</TotalTime>
  <Words>736</Words>
  <Application>Microsoft Office PowerPoint</Application>
  <PresentationFormat>On-screen Show (4:3)</PresentationFormat>
  <Paragraphs>19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PSD Roving Ship Calibration Standard for Air-Sea Fluxes: Example R/V Investigator</vt:lpstr>
      <vt:lpstr>Evaluation of Gridded Flux Products with Direct Ship Observations</vt:lpstr>
      <vt:lpstr>The PSD Air-Sea Flux Database Version 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 Fairall</cp:lastModifiedBy>
  <cp:revision>82</cp:revision>
  <dcterms:created xsi:type="dcterms:W3CDTF">2012-06-25T19:43:22Z</dcterms:created>
  <dcterms:modified xsi:type="dcterms:W3CDTF">2016-10-21T21:08:49Z</dcterms:modified>
</cp:coreProperties>
</file>