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ti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63" r:id="rId2"/>
    <p:sldId id="264" r:id="rId3"/>
    <p:sldId id="265"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81" autoAdjust="0"/>
  </p:normalViewPr>
  <p:slideViewPr>
    <p:cSldViewPr>
      <p:cViewPr varScale="1">
        <p:scale>
          <a:sx n="111" d="100"/>
          <a:sy n="111" d="100"/>
        </p:scale>
        <p:origin x="161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A89F0A-9A48-4651-A4D4-CC61A119BBD8}" type="datetimeFigureOut">
              <a:rPr lang="en-US" smtClean="0"/>
              <a:t>10/26/2018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C7B6E7-987E-404C-9A5F-330AFC07C539}" type="slidenum">
              <a:rPr lang="en-US" smtClean="0"/>
              <a:t>‹#›</a:t>
            </a:fld>
            <a:endParaRPr lang="en-US"/>
          </a:p>
        </p:txBody>
      </p:sp>
    </p:spTree>
    <p:extLst>
      <p:ext uri="{BB962C8B-B14F-4D97-AF65-F5344CB8AC3E}">
        <p14:creationId xmlns:p14="http://schemas.microsoft.com/office/powerpoint/2010/main" val="1257708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100" dirty="0" smtClean="0">
              <a:latin typeface="Times New Roman" pitchFamily="18" charset="0"/>
              <a:cs typeface="Times New Roman" pitchFamily="18" charset="0"/>
            </a:endParaRPr>
          </a:p>
          <a:p>
            <a:r>
              <a:rPr lang="en-US" dirty="0" smtClean="0"/>
              <a:t> PSD maintains two complete roving air-sea flux and mean meteorology</a:t>
            </a:r>
            <a:r>
              <a:rPr lang="en-US" baseline="0" dirty="0" smtClean="0"/>
              <a:t> standards that are placed on research vessels to provide data quality assurance for the vessel sensors and for Flux Reference Buoys that are serviced by the ships.  PSD normally does 2-3 of the ‘calibration’ cruises a year, principally for R/V’s are archive their data at the SAMOS site.  The direct flux data are added to the PSD flux archive for research purposes: advancing the NOAA COARE suite of  bulk flux algorithms and comparisons with satellite, NWP, and climate model flux fields. </a:t>
            </a:r>
            <a:r>
              <a:rPr lang="en-US" baseline="0" dirty="0" smtClean="0"/>
              <a:t> The example shown here illustrates a case where the research vessel has a bias in its down IR flux sensor.  Comparison with the PSD system allowed us to diagnose their cause (a faulty radiometer dome temperature sensor) and correct the data.  With this diagnosis, the ship can repair the problem.  Later in the cruise, the ship’s solar flux sensor developed a problem because of water condensation which was solved the ship replaced it with a spare. </a:t>
            </a:r>
            <a:endParaRPr lang="en-US" dirty="0"/>
          </a:p>
        </p:txBody>
      </p:sp>
      <p:sp>
        <p:nvSpPr>
          <p:cNvPr id="4" name="Slide Number Placeholder 3"/>
          <p:cNvSpPr>
            <a:spLocks noGrp="1"/>
          </p:cNvSpPr>
          <p:nvPr>
            <p:ph type="sldNum" sz="quarter" idx="10"/>
          </p:nvPr>
        </p:nvSpPr>
        <p:spPr/>
        <p:txBody>
          <a:bodyPr/>
          <a:lstStyle/>
          <a:p>
            <a:fld id="{20C7B6E7-987E-404C-9A5F-330AFC07C539}" type="slidenum">
              <a:rPr lang="en-US" smtClean="0"/>
              <a:t>1</a:t>
            </a:fld>
            <a:endParaRPr lang="en-US"/>
          </a:p>
        </p:txBody>
      </p:sp>
    </p:spTree>
    <p:extLst>
      <p:ext uri="{BB962C8B-B14F-4D97-AF65-F5344CB8AC3E}">
        <p14:creationId xmlns:p14="http://schemas.microsoft.com/office/powerpoint/2010/main" val="53742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NOAA OOMD invests heavily in</a:t>
            </a:r>
            <a:r>
              <a:rPr lang="en-US" baseline="0" dirty="0" smtClean="0"/>
              <a:t> gridded flux products including the WHOI </a:t>
            </a:r>
            <a:r>
              <a:rPr lang="en-US" baseline="0" dirty="0" err="1" smtClean="0"/>
              <a:t>OAFlux</a:t>
            </a:r>
            <a:r>
              <a:rPr lang="en-US" baseline="0" dirty="0" smtClean="0"/>
              <a:t> dataset and the SURFA database of operational NWP flux outputs.  These products are critical to evaluating coupled climate model performance.  PSD has conducted a series of evaluations of the accuracy of these products: the tropical Eastern and Western Equatorial Pacific and the subtropical Eastern South Pacific.  Last year we completed an analysis of two products for the  Equatorial Indian Ocean (DYNAMO), the tropical Western Equatorial Pacific Ocean (TOGA COARE), and the west coast of California (CALWATER2).  This year we compared </a:t>
            </a:r>
            <a:r>
              <a:rPr lang="en-US" baseline="0" dirty="0" err="1" smtClean="0"/>
              <a:t>OAFLux</a:t>
            </a:r>
            <a:r>
              <a:rPr lang="en-US" baseline="0" dirty="0" smtClean="0"/>
              <a:t> (daily average) and ECMWF ERA-Interim (3-hr time resolution) with direct measurements from the </a:t>
            </a:r>
            <a:r>
              <a:rPr lang="en-US" i="1" baseline="0" dirty="0" smtClean="0"/>
              <a:t>R/V Investigator</a:t>
            </a:r>
            <a:r>
              <a:rPr lang="en-US" baseline="0" dirty="0" smtClean="0"/>
              <a:t> made during the CAPRICORN study in March and April 2016 south of Tasmania in the Southern Ocean. </a:t>
            </a:r>
            <a:r>
              <a:rPr lang="en-US" sz="1200" kern="1200" dirty="0" smtClean="0">
                <a:solidFill>
                  <a:schemeClr val="tx1"/>
                </a:solidFill>
                <a:effectLst/>
                <a:latin typeface="+mn-lt"/>
                <a:ea typeface="+mn-ea"/>
                <a:cs typeface="+mn-cs"/>
              </a:rPr>
              <a:t>The flux products do a good job of capturing the strong variations</a:t>
            </a:r>
            <a:r>
              <a:rPr lang="en-US" sz="1200" kern="1200" baseline="0" dirty="0" smtClean="0">
                <a:solidFill>
                  <a:schemeClr val="tx1"/>
                </a:solidFill>
                <a:effectLst/>
                <a:latin typeface="+mn-lt"/>
                <a:ea typeface="+mn-ea"/>
                <a:cs typeface="+mn-cs"/>
              </a:rPr>
              <a:t> associated with storms.</a:t>
            </a:r>
            <a:r>
              <a:rPr lang="en-US" sz="1200" kern="1200" dirty="0" smtClean="0">
                <a:solidFill>
                  <a:schemeClr val="tx1"/>
                </a:solidFill>
                <a:effectLst/>
                <a:latin typeface="+mn-lt"/>
                <a:ea typeface="+mn-ea"/>
                <a:cs typeface="+mn-cs"/>
              </a:rPr>
              <a:t>.  There appears to be some bias issues associated with ocean</a:t>
            </a:r>
            <a:r>
              <a:rPr lang="en-US" sz="1200" kern="1200" baseline="0" dirty="0" smtClean="0">
                <a:solidFill>
                  <a:schemeClr val="tx1"/>
                </a:solidFill>
                <a:effectLst/>
                <a:latin typeface="+mn-lt"/>
                <a:ea typeface="+mn-ea"/>
                <a:cs typeface="+mn-cs"/>
              </a:rPr>
              <a:t> eddies</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0C7B6E7-987E-404C-9A5F-330AFC07C539}" type="slidenum">
              <a:rPr lang="en-US" smtClean="0"/>
              <a:t>2</a:t>
            </a:fld>
            <a:endParaRPr lang="en-US"/>
          </a:p>
        </p:txBody>
      </p:sp>
    </p:spTree>
    <p:extLst>
      <p:ext uri="{BB962C8B-B14F-4D97-AF65-F5344CB8AC3E}">
        <p14:creationId xmlns:p14="http://schemas.microsoft.com/office/powerpoint/2010/main" val="980222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COARE stable of physically-based </a:t>
            </a:r>
            <a:r>
              <a:rPr lang="en-GB" sz="1200" u="sng" kern="1200" dirty="0" smtClean="0">
                <a:solidFill>
                  <a:schemeClr val="tx1"/>
                </a:solidFill>
                <a:effectLst/>
                <a:latin typeface="+mn-lt"/>
                <a:ea typeface="+mn-ea"/>
                <a:cs typeface="+mn-cs"/>
              </a:rPr>
              <a:t>bulk air-sea flux algorithms</a:t>
            </a:r>
            <a:r>
              <a:rPr lang="en-GB" sz="1200" kern="1200" dirty="0" smtClean="0">
                <a:solidFill>
                  <a:schemeClr val="tx1"/>
                </a:solidFill>
                <a:effectLst/>
                <a:latin typeface="+mn-lt"/>
                <a:ea typeface="+mn-ea"/>
                <a:cs typeface="+mn-cs"/>
              </a:rPr>
              <a:t>.  OOMD projects do not make direct covariance turbulent flux observations, but use COARE to compute flux estimates from near-surface bulk meteorological variables.  In FY18 we will release three new versions of the algorithm: COARE3.6 (basic meteorological fluxes), COARE3.6G (trace gas fluxes), and COARE3.6I (air-sea-ice fluxes).  The three versions all use the same theoretical/scaling structure to give consistent results.  The new versions </a:t>
            </a:r>
            <a:r>
              <a:rPr lang="en-GB" sz="1200" kern="1200" dirty="0" smtClean="0">
                <a:solidFill>
                  <a:schemeClr val="tx1"/>
                </a:solidFill>
                <a:effectLst/>
                <a:latin typeface="+mn-lt"/>
                <a:ea typeface="+mn-ea"/>
                <a:cs typeface="+mn-cs"/>
              </a:rPr>
              <a:t>will </a:t>
            </a:r>
            <a:r>
              <a:rPr lang="en-GB" sz="1200" kern="1200" dirty="0" smtClean="0">
                <a:solidFill>
                  <a:schemeClr val="tx1"/>
                </a:solidFill>
                <a:effectLst/>
                <a:latin typeface="+mn-lt"/>
                <a:ea typeface="+mn-ea"/>
                <a:cs typeface="+mn-cs"/>
              </a:rPr>
              <a:t>be backed</a:t>
            </a:r>
            <a:r>
              <a:rPr lang="en-GB" sz="1200" kern="1200" baseline="0" dirty="0" smtClean="0">
                <a:solidFill>
                  <a:schemeClr val="tx1"/>
                </a:solidFill>
                <a:effectLst/>
                <a:latin typeface="+mn-lt"/>
                <a:ea typeface="+mn-ea"/>
                <a:cs typeface="+mn-cs"/>
              </a:rPr>
              <a:t> by </a:t>
            </a:r>
            <a:r>
              <a:rPr lang="en-GB" sz="1200" kern="1200" baseline="0" dirty="0" smtClean="0">
                <a:solidFill>
                  <a:schemeClr val="tx1"/>
                </a:solidFill>
                <a:effectLst/>
                <a:latin typeface="+mn-lt"/>
                <a:ea typeface="+mn-ea"/>
                <a:cs typeface="+mn-cs"/>
              </a:rPr>
              <a:t>20,000 </a:t>
            </a:r>
            <a:r>
              <a:rPr lang="en-GB" sz="1200" kern="1200" baseline="0" dirty="0" smtClean="0">
                <a:solidFill>
                  <a:schemeClr val="tx1"/>
                </a:solidFill>
                <a:effectLst/>
                <a:latin typeface="+mn-lt"/>
                <a:ea typeface="+mn-ea"/>
                <a:cs typeface="+mn-cs"/>
              </a:rPr>
              <a:t>hrs of direct observations.  Scaling from the UNSW wave model will allow the algorithms to be used at wind speeds over 30 m/s</a:t>
            </a:r>
            <a:r>
              <a:rPr lang="en-GB" sz="1200" kern="1200" baseline="0" dirty="0" smtClean="0">
                <a:solidFill>
                  <a:schemeClr val="tx1"/>
                </a:solidFill>
                <a:effectLst/>
                <a:latin typeface="+mn-lt"/>
                <a:ea typeface="+mn-ea"/>
                <a:cs typeface="+mn-cs"/>
              </a:rPr>
              <a:t>.</a:t>
            </a:r>
          </a:p>
          <a:p>
            <a:r>
              <a:rPr lang="en-GB" sz="1200" kern="1200" baseline="0" dirty="0" smtClean="0">
                <a:solidFill>
                  <a:schemeClr val="tx1"/>
                </a:solidFill>
                <a:effectLst/>
                <a:latin typeface="+mn-lt"/>
                <a:ea typeface="+mn-ea"/>
                <a:cs typeface="+mn-cs"/>
              </a:rPr>
              <a:t>See ftp://ftp1.esrl.noaa.gov/../BLO/Air-Sea/</a:t>
            </a:r>
            <a:r>
              <a:rPr lang="en-GB" sz="1200" kern="1200" baseline="0" dirty="0" err="1" smtClean="0">
                <a:solidFill>
                  <a:schemeClr val="tx1"/>
                </a:solidFill>
                <a:effectLst/>
                <a:latin typeface="+mn-lt"/>
                <a:ea typeface="+mn-ea"/>
                <a:cs typeface="+mn-cs"/>
              </a:rPr>
              <a:t>bulkalg</a:t>
            </a:r>
            <a:r>
              <a:rPr lang="en-GB" sz="1200" kern="1200" baseline="0" dirty="0" smtClean="0">
                <a:solidFill>
                  <a:schemeClr val="tx1"/>
                </a:solidFill>
                <a:effectLst/>
                <a:latin typeface="+mn-lt"/>
                <a:ea typeface="+mn-ea"/>
                <a:cs typeface="+mn-cs"/>
              </a:rPr>
              <a:t>/cor3_6/ for codes and documentation.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C7B6E7-987E-404C-9A5F-330AFC07C539}" type="slidenum">
              <a:rPr lang="en-US" smtClean="0"/>
              <a:t>3</a:t>
            </a:fld>
            <a:endParaRPr lang="en-US"/>
          </a:p>
        </p:txBody>
      </p:sp>
    </p:spTree>
    <p:extLst>
      <p:ext uri="{BB962C8B-B14F-4D97-AF65-F5344CB8AC3E}">
        <p14:creationId xmlns:p14="http://schemas.microsoft.com/office/powerpoint/2010/main" val="3259725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9E7377-D1F8-4A72-8E20-510384DE52AE}" type="datetime1">
              <a:rPr lang="en-US" smtClean="0"/>
              <a:t>10/26/2018</a:t>
            </a:fld>
            <a:endParaRPr lang="en-US"/>
          </a:p>
        </p:txBody>
      </p:sp>
      <p:sp>
        <p:nvSpPr>
          <p:cNvPr id="5" name="Footer Placeholder 4"/>
          <p:cNvSpPr>
            <a:spLocks noGrp="1"/>
          </p:cNvSpPr>
          <p:nvPr>
            <p:ph type="ftr" sz="quarter" idx="11"/>
          </p:nvPr>
        </p:nvSpPr>
        <p:spPr/>
        <p:txBody>
          <a:bodyPr/>
          <a:lstStyle/>
          <a:p>
            <a:r>
              <a:rPr lang="en-US" smtClean="0"/>
              <a:t>Fairall ESRL/PSD</a:t>
            </a:r>
            <a:endParaRPr lang="en-US"/>
          </a:p>
        </p:txBody>
      </p:sp>
      <p:sp>
        <p:nvSpPr>
          <p:cNvPr id="6" name="Slide Number Placeholder 5"/>
          <p:cNvSpPr>
            <a:spLocks noGrp="1"/>
          </p:cNvSpPr>
          <p:nvPr>
            <p:ph type="sldNum" sz="quarter" idx="12"/>
          </p:nvPr>
        </p:nvSpPr>
        <p:spPr/>
        <p:txBody>
          <a:bodyPr/>
          <a:lstStyle/>
          <a:p>
            <a:fld id="{BC9468B7-4DBE-4E92-83F7-FC66F2C83F43}" type="slidenum">
              <a:rPr lang="en-US" smtClean="0"/>
              <a:t>‹#›</a:t>
            </a:fld>
            <a:endParaRPr lang="en-US"/>
          </a:p>
        </p:txBody>
      </p:sp>
    </p:spTree>
    <p:extLst>
      <p:ext uri="{BB962C8B-B14F-4D97-AF65-F5344CB8AC3E}">
        <p14:creationId xmlns:p14="http://schemas.microsoft.com/office/powerpoint/2010/main" val="3795551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7D84FA-0CA7-4EA7-8571-A5EA0BA34478}" type="datetime1">
              <a:rPr lang="en-US" smtClean="0"/>
              <a:t>10/26/2018</a:t>
            </a:fld>
            <a:endParaRPr lang="en-US"/>
          </a:p>
        </p:txBody>
      </p:sp>
      <p:sp>
        <p:nvSpPr>
          <p:cNvPr id="5" name="Footer Placeholder 4"/>
          <p:cNvSpPr>
            <a:spLocks noGrp="1"/>
          </p:cNvSpPr>
          <p:nvPr>
            <p:ph type="ftr" sz="quarter" idx="11"/>
          </p:nvPr>
        </p:nvSpPr>
        <p:spPr/>
        <p:txBody>
          <a:bodyPr/>
          <a:lstStyle/>
          <a:p>
            <a:r>
              <a:rPr lang="en-US" smtClean="0"/>
              <a:t>Fairall ESRL/PSD</a:t>
            </a:r>
            <a:endParaRPr lang="en-US"/>
          </a:p>
        </p:txBody>
      </p:sp>
      <p:sp>
        <p:nvSpPr>
          <p:cNvPr id="6" name="Slide Number Placeholder 5"/>
          <p:cNvSpPr>
            <a:spLocks noGrp="1"/>
          </p:cNvSpPr>
          <p:nvPr>
            <p:ph type="sldNum" sz="quarter" idx="12"/>
          </p:nvPr>
        </p:nvSpPr>
        <p:spPr/>
        <p:txBody>
          <a:bodyPr/>
          <a:lstStyle/>
          <a:p>
            <a:fld id="{BC9468B7-4DBE-4E92-83F7-FC66F2C83F43}" type="slidenum">
              <a:rPr lang="en-US" smtClean="0"/>
              <a:t>‹#›</a:t>
            </a:fld>
            <a:endParaRPr lang="en-US"/>
          </a:p>
        </p:txBody>
      </p:sp>
    </p:spTree>
    <p:extLst>
      <p:ext uri="{BB962C8B-B14F-4D97-AF65-F5344CB8AC3E}">
        <p14:creationId xmlns:p14="http://schemas.microsoft.com/office/powerpoint/2010/main" val="437645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1C4F5-9BA2-47F7-84F4-AADF7C8F012F}" type="datetime1">
              <a:rPr lang="en-US" smtClean="0"/>
              <a:t>10/26/2018</a:t>
            </a:fld>
            <a:endParaRPr lang="en-US"/>
          </a:p>
        </p:txBody>
      </p:sp>
      <p:sp>
        <p:nvSpPr>
          <p:cNvPr id="5" name="Footer Placeholder 4"/>
          <p:cNvSpPr>
            <a:spLocks noGrp="1"/>
          </p:cNvSpPr>
          <p:nvPr>
            <p:ph type="ftr" sz="quarter" idx="11"/>
          </p:nvPr>
        </p:nvSpPr>
        <p:spPr/>
        <p:txBody>
          <a:bodyPr/>
          <a:lstStyle/>
          <a:p>
            <a:r>
              <a:rPr lang="en-US" smtClean="0"/>
              <a:t>Fairall ESRL/PSD</a:t>
            </a:r>
            <a:endParaRPr lang="en-US"/>
          </a:p>
        </p:txBody>
      </p:sp>
      <p:sp>
        <p:nvSpPr>
          <p:cNvPr id="6" name="Slide Number Placeholder 5"/>
          <p:cNvSpPr>
            <a:spLocks noGrp="1"/>
          </p:cNvSpPr>
          <p:nvPr>
            <p:ph type="sldNum" sz="quarter" idx="12"/>
          </p:nvPr>
        </p:nvSpPr>
        <p:spPr/>
        <p:txBody>
          <a:bodyPr/>
          <a:lstStyle/>
          <a:p>
            <a:fld id="{BC9468B7-4DBE-4E92-83F7-FC66F2C83F43}" type="slidenum">
              <a:rPr lang="en-US" smtClean="0"/>
              <a:t>‹#›</a:t>
            </a:fld>
            <a:endParaRPr lang="en-US"/>
          </a:p>
        </p:txBody>
      </p:sp>
    </p:spTree>
    <p:extLst>
      <p:ext uri="{BB962C8B-B14F-4D97-AF65-F5344CB8AC3E}">
        <p14:creationId xmlns:p14="http://schemas.microsoft.com/office/powerpoint/2010/main" val="33043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A28FB-0DCA-40E9-95A5-9514E29CC0B0}" type="datetime1">
              <a:rPr lang="en-US" smtClean="0"/>
              <a:t>10/26/2018</a:t>
            </a:fld>
            <a:endParaRPr lang="en-US"/>
          </a:p>
        </p:txBody>
      </p:sp>
      <p:sp>
        <p:nvSpPr>
          <p:cNvPr id="5" name="Footer Placeholder 4"/>
          <p:cNvSpPr>
            <a:spLocks noGrp="1"/>
          </p:cNvSpPr>
          <p:nvPr>
            <p:ph type="ftr" sz="quarter" idx="11"/>
          </p:nvPr>
        </p:nvSpPr>
        <p:spPr/>
        <p:txBody>
          <a:bodyPr/>
          <a:lstStyle/>
          <a:p>
            <a:r>
              <a:rPr lang="en-US" smtClean="0"/>
              <a:t>Fairall ESRL/PSD</a:t>
            </a:r>
            <a:endParaRPr lang="en-US"/>
          </a:p>
        </p:txBody>
      </p:sp>
      <p:sp>
        <p:nvSpPr>
          <p:cNvPr id="6" name="Slide Number Placeholder 5"/>
          <p:cNvSpPr>
            <a:spLocks noGrp="1"/>
          </p:cNvSpPr>
          <p:nvPr>
            <p:ph type="sldNum" sz="quarter" idx="12"/>
          </p:nvPr>
        </p:nvSpPr>
        <p:spPr/>
        <p:txBody>
          <a:bodyPr/>
          <a:lstStyle/>
          <a:p>
            <a:fld id="{BC9468B7-4DBE-4E92-83F7-FC66F2C83F43}" type="slidenum">
              <a:rPr lang="en-US" smtClean="0"/>
              <a:t>‹#›</a:t>
            </a:fld>
            <a:endParaRPr lang="en-US"/>
          </a:p>
        </p:txBody>
      </p:sp>
    </p:spTree>
    <p:extLst>
      <p:ext uri="{BB962C8B-B14F-4D97-AF65-F5344CB8AC3E}">
        <p14:creationId xmlns:p14="http://schemas.microsoft.com/office/powerpoint/2010/main" val="47983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639C4D-A825-4704-8A90-B70D2A29C825}" type="datetime1">
              <a:rPr lang="en-US" smtClean="0"/>
              <a:t>10/26/2018</a:t>
            </a:fld>
            <a:endParaRPr lang="en-US"/>
          </a:p>
        </p:txBody>
      </p:sp>
      <p:sp>
        <p:nvSpPr>
          <p:cNvPr id="5" name="Footer Placeholder 4"/>
          <p:cNvSpPr>
            <a:spLocks noGrp="1"/>
          </p:cNvSpPr>
          <p:nvPr>
            <p:ph type="ftr" sz="quarter" idx="11"/>
          </p:nvPr>
        </p:nvSpPr>
        <p:spPr/>
        <p:txBody>
          <a:bodyPr/>
          <a:lstStyle/>
          <a:p>
            <a:r>
              <a:rPr lang="en-US" smtClean="0"/>
              <a:t>Fairall ESRL/PSD</a:t>
            </a:r>
            <a:endParaRPr lang="en-US"/>
          </a:p>
        </p:txBody>
      </p:sp>
      <p:sp>
        <p:nvSpPr>
          <p:cNvPr id="6" name="Slide Number Placeholder 5"/>
          <p:cNvSpPr>
            <a:spLocks noGrp="1"/>
          </p:cNvSpPr>
          <p:nvPr>
            <p:ph type="sldNum" sz="quarter" idx="12"/>
          </p:nvPr>
        </p:nvSpPr>
        <p:spPr/>
        <p:txBody>
          <a:bodyPr/>
          <a:lstStyle/>
          <a:p>
            <a:fld id="{BC9468B7-4DBE-4E92-83F7-FC66F2C83F43}" type="slidenum">
              <a:rPr lang="en-US" smtClean="0"/>
              <a:t>‹#›</a:t>
            </a:fld>
            <a:endParaRPr lang="en-US"/>
          </a:p>
        </p:txBody>
      </p:sp>
    </p:spTree>
    <p:extLst>
      <p:ext uri="{BB962C8B-B14F-4D97-AF65-F5344CB8AC3E}">
        <p14:creationId xmlns:p14="http://schemas.microsoft.com/office/powerpoint/2010/main" val="120072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1EAF9F-D57D-4C05-802C-79CF7E27A62B}" type="datetime1">
              <a:rPr lang="en-US" smtClean="0"/>
              <a:t>10/26/2018</a:t>
            </a:fld>
            <a:endParaRPr lang="en-US"/>
          </a:p>
        </p:txBody>
      </p:sp>
      <p:sp>
        <p:nvSpPr>
          <p:cNvPr id="6" name="Footer Placeholder 5"/>
          <p:cNvSpPr>
            <a:spLocks noGrp="1"/>
          </p:cNvSpPr>
          <p:nvPr>
            <p:ph type="ftr" sz="quarter" idx="11"/>
          </p:nvPr>
        </p:nvSpPr>
        <p:spPr/>
        <p:txBody>
          <a:bodyPr/>
          <a:lstStyle/>
          <a:p>
            <a:r>
              <a:rPr lang="en-US" smtClean="0"/>
              <a:t>Fairall ESRL/PSD</a:t>
            </a:r>
            <a:endParaRPr lang="en-US"/>
          </a:p>
        </p:txBody>
      </p:sp>
      <p:sp>
        <p:nvSpPr>
          <p:cNvPr id="7" name="Slide Number Placeholder 6"/>
          <p:cNvSpPr>
            <a:spLocks noGrp="1"/>
          </p:cNvSpPr>
          <p:nvPr>
            <p:ph type="sldNum" sz="quarter" idx="12"/>
          </p:nvPr>
        </p:nvSpPr>
        <p:spPr/>
        <p:txBody>
          <a:bodyPr/>
          <a:lstStyle/>
          <a:p>
            <a:fld id="{BC9468B7-4DBE-4E92-83F7-FC66F2C83F43}" type="slidenum">
              <a:rPr lang="en-US" smtClean="0"/>
              <a:t>‹#›</a:t>
            </a:fld>
            <a:endParaRPr lang="en-US"/>
          </a:p>
        </p:txBody>
      </p:sp>
    </p:spTree>
    <p:extLst>
      <p:ext uri="{BB962C8B-B14F-4D97-AF65-F5344CB8AC3E}">
        <p14:creationId xmlns:p14="http://schemas.microsoft.com/office/powerpoint/2010/main" val="332597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0E0A0F-2421-4961-BB8A-C90E59FEC451}" type="datetime1">
              <a:rPr lang="en-US" smtClean="0"/>
              <a:t>10/26/2018</a:t>
            </a:fld>
            <a:endParaRPr lang="en-US"/>
          </a:p>
        </p:txBody>
      </p:sp>
      <p:sp>
        <p:nvSpPr>
          <p:cNvPr id="8" name="Footer Placeholder 7"/>
          <p:cNvSpPr>
            <a:spLocks noGrp="1"/>
          </p:cNvSpPr>
          <p:nvPr>
            <p:ph type="ftr" sz="quarter" idx="11"/>
          </p:nvPr>
        </p:nvSpPr>
        <p:spPr/>
        <p:txBody>
          <a:bodyPr/>
          <a:lstStyle/>
          <a:p>
            <a:r>
              <a:rPr lang="en-US" smtClean="0"/>
              <a:t>Fairall ESRL/PSD</a:t>
            </a:r>
            <a:endParaRPr lang="en-US"/>
          </a:p>
        </p:txBody>
      </p:sp>
      <p:sp>
        <p:nvSpPr>
          <p:cNvPr id="9" name="Slide Number Placeholder 8"/>
          <p:cNvSpPr>
            <a:spLocks noGrp="1"/>
          </p:cNvSpPr>
          <p:nvPr>
            <p:ph type="sldNum" sz="quarter" idx="12"/>
          </p:nvPr>
        </p:nvSpPr>
        <p:spPr/>
        <p:txBody>
          <a:bodyPr/>
          <a:lstStyle/>
          <a:p>
            <a:fld id="{BC9468B7-4DBE-4E92-83F7-FC66F2C83F43}" type="slidenum">
              <a:rPr lang="en-US" smtClean="0"/>
              <a:t>‹#›</a:t>
            </a:fld>
            <a:endParaRPr lang="en-US"/>
          </a:p>
        </p:txBody>
      </p:sp>
    </p:spTree>
    <p:extLst>
      <p:ext uri="{BB962C8B-B14F-4D97-AF65-F5344CB8AC3E}">
        <p14:creationId xmlns:p14="http://schemas.microsoft.com/office/powerpoint/2010/main" val="3550650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8B1F3B-72A5-4DA7-BD7C-2F75A4D4D61A}" type="datetime1">
              <a:rPr lang="en-US" smtClean="0"/>
              <a:t>10/26/2018</a:t>
            </a:fld>
            <a:endParaRPr lang="en-US"/>
          </a:p>
        </p:txBody>
      </p:sp>
      <p:sp>
        <p:nvSpPr>
          <p:cNvPr id="4" name="Footer Placeholder 3"/>
          <p:cNvSpPr>
            <a:spLocks noGrp="1"/>
          </p:cNvSpPr>
          <p:nvPr>
            <p:ph type="ftr" sz="quarter" idx="11"/>
          </p:nvPr>
        </p:nvSpPr>
        <p:spPr/>
        <p:txBody>
          <a:bodyPr/>
          <a:lstStyle/>
          <a:p>
            <a:r>
              <a:rPr lang="en-US" smtClean="0"/>
              <a:t>Fairall ESRL/PSD</a:t>
            </a:r>
            <a:endParaRPr lang="en-US"/>
          </a:p>
        </p:txBody>
      </p:sp>
      <p:sp>
        <p:nvSpPr>
          <p:cNvPr id="5" name="Slide Number Placeholder 4"/>
          <p:cNvSpPr>
            <a:spLocks noGrp="1"/>
          </p:cNvSpPr>
          <p:nvPr>
            <p:ph type="sldNum" sz="quarter" idx="12"/>
          </p:nvPr>
        </p:nvSpPr>
        <p:spPr/>
        <p:txBody>
          <a:bodyPr/>
          <a:lstStyle/>
          <a:p>
            <a:fld id="{BC9468B7-4DBE-4E92-83F7-FC66F2C83F43}" type="slidenum">
              <a:rPr lang="en-US" smtClean="0"/>
              <a:t>‹#›</a:t>
            </a:fld>
            <a:endParaRPr lang="en-US"/>
          </a:p>
        </p:txBody>
      </p:sp>
    </p:spTree>
    <p:extLst>
      <p:ext uri="{BB962C8B-B14F-4D97-AF65-F5344CB8AC3E}">
        <p14:creationId xmlns:p14="http://schemas.microsoft.com/office/powerpoint/2010/main" val="417715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839D08-60D4-4F8F-B1FE-5A633BB1C6DF}" type="datetime1">
              <a:rPr lang="en-US" smtClean="0"/>
              <a:t>10/26/2018</a:t>
            </a:fld>
            <a:endParaRPr lang="en-US"/>
          </a:p>
        </p:txBody>
      </p:sp>
      <p:sp>
        <p:nvSpPr>
          <p:cNvPr id="3" name="Footer Placeholder 2"/>
          <p:cNvSpPr>
            <a:spLocks noGrp="1"/>
          </p:cNvSpPr>
          <p:nvPr>
            <p:ph type="ftr" sz="quarter" idx="11"/>
          </p:nvPr>
        </p:nvSpPr>
        <p:spPr/>
        <p:txBody>
          <a:bodyPr/>
          <a:lstStyle/>
          <a:p>
            <a:r>
              <a:rPr lang="en-US" smtClean="0"/>
              <a:t>Fairall ESRL/PSD</a:t>
            </a:r>
            <a:endParaRPr lang="en-US"/>
          </a:p>
        </p:txBody>
      </p:sp>
      <p:sp>
        <p:nvSpPr>
          <p:cNvPr id="4" name="Slide Number Placeholder 3"/>
          <p:cNvSpPr>
            <a:spLocks noGrp="1"/>
          </p:cNvSpPr>
          <p:nvPr>
            <p:ph type="sldNum" sz="quarter" idx="12"/>
          </p:nvPr>
        </p:nvSpPr>
        <p:spPr/>
        <p:txBody>
          <a:bodyPr/>
          <a:lstStyle/>
          <a:p>
            <a:fld id="{BC9468B7-4DBE-4E92-83F7-FC66F2C83F43}" type="slidenum">
              <a:rPr lang="en-US" smtClean="0"/>
              <a:t>‹#›</a:t>
            </a:fld>
            <a:endParaRPr lang="en-US"/>
          </a:p>
        </p:txBody>
      </p:sp>
    </p:spTree>
    <p:extLst>
      <p:ext uri="{BB962C8B-B14F-4D97-AF65-F5344CB8AC3E}">
        <p14:creationId xmlns:p14="http://schemas.microsoft.com/office/powerpoint/2010/main" val="1415882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785C9-6E85-4128-A46F-68EAFD913744}" type="datetime1">
              <a:rPr lang="en-US" smtClean="0"/>
              <a:t>10/26/2018</a:t>
            </a:fld>
            <a:endParaRPr lang="en-US"/>
          </a:p>
        </p:txBody>
      </p:sp>
      <p:sp>
        <p:nvSpPr>
          <p:cNvPr id="6" name="Footer Placeholder 5"/>
          <p:cNvSpPr>
            <a:spLocks noGrp="1"/>
          </p:cNvSpPr>
          <p:nvPr>
            <p:ph type="ftr" sz="quarter" idx="11"/>
          </p:nvPr>
        </p:nvSpPr>
        <p:spPr/>
        <p:txBody>
          <a:bodyPr/>
          <a:lstStyle/>
          <a:p>
            <a:r>
              <a:rPr lang="en-US" smtClean="0"/>
              <a:t>Fairall ESRL/PSD</a:t>
            </a:r>
            <a:endParaRPr lang="en-US"/>
          </a:p>
        </p:txBody>
      </p:sp>
      <p:sp>
        <p:nvSpPr>
          <p:cNvPr id="7" name="Slide Number Placeholder 6"/>
          <p:cNvSpPr>
            <a:spLocks noGrp="1"/>
          </p:cNvSpPr>
          <p:nvPr>
            <p:ph type="sldNum" sz="quarter" idx="12"/>
          </p:nvPr>
        </p:nvSpPr>
        <p:spPr/>
        <p:txBody>
          <a:bodyPr/>
          <a:lstStyle/>
          <a:p>
            <a:fld id="{BC9468B7-4DBE-4E92-83F7-FC66F2C83F43}" type="slidenum">
              <a:rPr lang="en-US" smtClean="0"/>
              <a:t>‹#›</a:t>
            </a:fld>
            <a:endParaRPr lang="en-US"/>
          </a:p>
        </p:txBody>
      </p:sp>
    </p:spTree>
    <p:extLst>
      <p:ext uri="{BB962C8B-B14F-4D97-AF65-F5344CB8AC3E}">
        <p14:creationId xmlns:p14="http://schemas.microsoft.com/office/powerpoint/2010/main" val="647954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1BD8B-FBD8-4485-B8D0-A76D39599566}" type="datetime1">
              <a:rPr lang="en-US" smtClean="0"/>
              <a:t>10/26/2018</a:t>
            </a:fld>
            <a:endParaRPr lang="en-US"/>
          </a:p>
        </p:txBody>
      </p:sp>
      <p:sp>
        <p:nvSpPr>
          <p:cNvPr id="6" name="Footer Placeholder 5"/>
          <p:cNvSpPr>
            <a:spLocks noGrp="1"/>
          </p:cNvSpPr>
          <p:nvPr>
            <p:ph type="ftr" sz="quarter" idx="11"/>
          </p:nvPr>
        </p:nvSpPr>
        <p:spPr/>
        <p:txBody>
          <a:bodyPr/>
          <a:lstStyle/>
          <a:p>
            <a:r>
              <a:rPr lang="en-US" smtClean="0"/>
              <a:t>Fairall ESRL/PSD</a:t>
            </a:r>
            <a:endParaRPr lang="en-US"/>
          </a:p>
        </p:txBody>
      </p:sp>
      <p:sp>
        <p:nvSpPr>
          <p:cNvPr id="7" name="Slide Number Placeholder 6"/>
          <p:cNvSpPr>
            <a:spLocks noGrp="1"/>
          </p:cNvSpPr>
          <p:nvPr>
            <p:ph type="sldNum" sz="quarter" idx="12"/>
          </p:nvPr>
        </p:nvSpPr>
        <p:spPr/>
        <p:txBody>
          <a:bodyPr/>
          <a:lstStyle/>
          <a:p>
            <a:fld id="{BC9468B7-4DBE-4E92-83F7-FC66F2C83F43}" type="slidenum">
              <a:rPr lang="en-US" smtClean="0"/>
              <a:t>‹#›</a:t>
            </a:fld>
            <a:endParaRPr lang="en-US"/>
          </a:p>
        </p:txBody>
      </p:sp>
    </p:spTree>
    <p:extLst>
      <p:ext uri="{BB962C8B-B14F-4D97-AF65-F5344CB8AC3E}">
        <p14:creationId xmlns:p14="http://schemas.microsoft.com/office/powerpoint/2010/main" val="1488869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601CD-3303-41ED-A5BA-EF78DF010F17}" type="datetime1">
              <a:rPr lang="en-US" smtClean="0"/>
              <a:t>10/26/2018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Fairall ESRL/PSD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468B7-4DBE-4E92-83F7-FC66F2C83F43}" type="slidenum">
              <a:rPr lang="en-US" smtClean="0"/>
              <a:t>‹#›</a:t>
            </a:fld>
            <a:endParaRPr lang="en-US"/>
          </a:p>
        </p:txBody>
      </p:sp>
    </p:spTree>
    <p:extLst>
      <p:ext uri="{BB962C8B-B14F-4D97-AF65-F5344CB8AC3E}">
        <p14:creationId xmlns:p14="http://schemas.microsoft.com/office/powerpoint/2010/main" val="866073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g"/><Relationship Id="rId5" Type="http://schemas.openxmlformats.org/officeDocument/2006/relationships/image" Target="../media/image4.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504825"/>
          </a:xfrm>
        </p:spPr>
        <p:txBody>
          <a:bodyPr>
            <a:normAutofit fontScale="90000"/>
          </a:bodyPr>
          <a:lstStyle/>
          <a:p>
            <a:r>
              <a:rPr lang="en-US" sz="1800" b="1" dirty="0" smtClean="0">
                <a:solidFill>
                  <a:srgbClr val="FF0000"/>
                </a:solidFill>
                <a:latin typeface="Times New Roman" pitchFamily="18" charset="0"/>
                <a:cs typeface="Times New Roman" pitchFamily="18" charset="0"/>
              </a:rPr>
              <a:t>PSD Roving Ship Calibration Standard for Air-Sea Fluxes: Example </a:t>
            </a:r>
            <a:r>
              <a:rPr lang="en-US" sz="1800" b="1" dirty="0" smtClean="0">
                <a:solidFill>
                  <a:srgbClr val="FF0000"/>
                </a:solidFill>
                <a:latin typeface="Times New Roman" pitchFamily="18" charset="0"/>
                <a:cs typeface="Times New Roman" pitchFamily="18" charset="0"/>
              </a:rPr>
              <a:t>Thomas Thompson</a:t>
            </a:r>
            <a:endParaRPr lang="en-US" sz="1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4191000"/>
            <a:ext cx="8382000" cy="1066800"/>
          </a:xfrm>
        </p:spPr>
        <p:txBody>
          <a:bodyPr>
            <a:noAutofit/>
          </a:bodyPr>
          <a:lstStyle/>
          <a:p>
            <a:pPr marL="0" indent="0">
              <a:buNone/>
            </a:pPr>
            <a:r>
              <a:rPr lang="en-US" sz="1200" dirty="0"/>
              <a:t>PSD </a:t>
            </a:r>
            <a:r>
              <a:rPr lang="en-US" sz="1200" dirty="0" smtClean="0"/>
              <a:t>sensors </a:t>
            </a:r>
            <a:r>
              <a:rPr lang="en-US" sz="1200" dirty="0"/>
              <a:t>mounted on </a:t>
            </a:r>
            <a:r>
              <a:rPr lang="en-US" sz="1200" dirty="0" smtClean="0"/>
              <a:t>the R/V </a:t>
            </a:r>
            <a:r>
              <a:rPr lang="en-US" sz="1200" i="1" dirty="0" smtClean="0"/>
              <a:t>Thompson</a:t>
            </a:r>
            <a:r>
              <a:rPr lang="en-US" sz="1200" i="1" dirty="0" smtClean="0"/>
              <a:t> </a:t>
            </a:r>
            <a:r>
              <a:rPr lang="en-US" sz="1200" i="1" dirty="0"/>
              <a:t>f</a:t>
            </a:r>
            <a:r>
              <a:rPr lang="en-US" sz="1200" dirty="0"/>
              <a:t>oremast </a:t>
            </a:r>
            <a:r>
              <a:rPr lang="en-US" sz="1200" dirty="0" smtClean="0"/>
              <a:t>for PISTON</a:t>
            </a:r>
            <a:r>
              <a:rPr lang="en-US" sz="1200" dirty="0" smtClean="0"/>
              <a:t> </a:t>
            </a:r>
            <a:r>
              <a:rPr lang="en-US" sz="1200" dirty="0" smtClean="0"/>
              <a:t>(left).  Comparison of </a:t>
            </a:r>
            <a:r>
              <a:rPr lang="en-US" sz="1200" dirty="0" smtClean="0"/>
              <a:t>PSD (red and blue lines) and </a:t>
            </a:r>
            <a:r>
              <a:rPr lang="en-US" sz="1200" dirty="0" smtClean="0"/>
              <a:t>the ship observations </a:t>
            </a:r>
            <a:r>
              <a:rPr lang="en-US" sz="1200" dirty="0" smtClean="0"/>
              <a:t>(green line - SCS</a:t>
            </a:r>
            <a:r>
              <a:rPr lang="en-US" sz="1200" dirty="0" smtClean="0"/>
              <a:t>) of </a:t>
            </a:r>
            <a:r>
              <a:rPr lang="en-US" sz="1200" dirty="0" smtClean="0"/>
              <a:t>downward IR flux</a:t>
            </a:r>
            <a:r>
              <a:rPr lang="en-US" sz="1200" dirty="0" smtClean="0"/>
              <a:t> (right).  IR flux should be accurate to 5 W/m</a:t>
            </a:r>
            <a:r>
              <a:rPr lang="en-US" sz="1200" baseline="30000" dirty="0" smtClean="0"/>
              <a:t>2</a:t>
            </a:r>
            <a:r>
              <a:rPr lang="en-US" sz="1200" dirty="0" smtClean="0"/>
              <a:t>.  The ship IR flux </a:t>
            </a:r>
            <a:r>
              <a:rPr lang="en-US" sz="1200" dirty="0" smtClean="0"/>
              <a:t>shows a bias of </a:t>
            </a:r>
            <a:r>
              <a:rPr lang="en-US" sz="1200" dirty="0" smtClean="0"/>
              <a:t>30 W/m</a:t>
            </a:r>
            <a:r>
              <a:rPr lang="en-US" sz="1200" baseline="30000" dirty="0" smtClean="0"/>
              <a:t>2</a:t>
            </a:r>
            <a:r>
              <a:rPr lang="en-US" sz="1200" dirty="0" smtClean="0"/>
              <a:t> caused by a biased dome temperature sensor.  Correction of the temperature bias (green dashed line) gives better values (dashed green line).  The PSD flux team advised the ship about this problem and it </a:t>
            </a:r>
            <a:r>
              <a:rPr lang="en-US" sz="1200" dirty="0" smtClean="0"/>
              <a:t>has been fixed.  </a:t>
            </a:r>
            <a:r>
              <a:rPr lang="en-US" sz="1200" dirty="0" smtClean="0"/>
              <a:t> We also diagnosed a problem with the ship’s solar flux sensor that they corrected by installing the spare.  </a:t>
            </a:r>
            <a:endParaRPr lang="en-US" sz="1200" dirty="0"/>
          </a:p>
        </p:txBody>
      </p:sp>
      <p:sp>
        <p:nvSpPr>
          <p:cNvPr id="5" name="Footer Placeholder 4"/>
          <p:cNvSpPr>
            <a:spLocks noGrp="1"/>
          </p:cNvSpPr>
          <p:nvPr>
            <p:ph type="ftr" sz="quarter" idx="11"/>
          </p:nvPr>
        </p:nvSpPr>
        <p:spPr>
          <a:xfrm>
            <a:off x="2667000" y="6356350"/>
            <a:ext cx="3352800" cy="365125"/>
          </a:xfrm>
        </p:spPr>
        <p:txBody>
          <a:bodyPr/>
          <a:lstStyle/>
          <a:p>
            <a:r>
              <a:rPr lang="en-US" dirty="0" smtClean="0"/>
              <a:t>Fairall ESRL/PSD High Resolution Data from Ships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833" t="2858" r="6185" b="2848"/>
          <a:stretch/>
        </p:blipFill>
        <p:spPr>
          <a:xfrm>
            <a:off x="4585857" y="457200"/>
            <a:ext cx="4558144" cy="3581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016" y="457200"/>
            <a:ext cx="4367044" cy="3276600"/>
          </a:xfrm>
          <a:prstGeom prst="rect">
            <a:avLst/>
          </a:prstGeom>
        </p:spPr>
      </p:pic>
    </p:spTree>
    <p:extLst>
      <p:ext uri="{BB962C8B-B14F-4D97-AF65-F5344CB8AC3E}">
        <p14:creationId xmlns:p14="http://schemas.microsoft.com/office/powerpoint/2010/main" val="51049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46"/>
            <a:ext cx="9144000" cy="481646"/>
          </a:xfrm>
        </p:spPr>
        <p:txBody>
          <a:bodyPr>
            <a:no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Evaluation of Gridded Flux Products with Direct Ship Observations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4235450"/>
            <a:ext cx="7463444" cy="1784350"/>
          </a:xfrm>
        </p:spPr>
        <p:txBody>
          <a:bodyPr>
            <a:normAutofit/>
          </a:bodyPr>
          <a:lstStyle/>
          <a:p>
            <a:pPr marL="0" indent="0">
              <a:buNone/>
            </a:pPr>
            <a:r>
              <a:rPr lang="en-US" sz="1800" dirty="0" err="1" smtClean="0">
                <a:latin typeface="Times New Roman" panose="02020603050405020304" pitchFamily="18" charset="0"/>
                <a:cs typeface="Times New Roman" panose="02020603050405020304" pitchFamily="18" charset="0"/>
              </a:rPr>
              <a:t>OAFLux</a:t>
            </a:r>
            <a:r>
              <a:rPr lang="en-US" sz="1800" dirty="0" smtClean="0">
                <a:latin typeface="Times New Roman" panose="02020603050405020304" pitchFamily="18" charset="0"/>
                <a:cs typeface="Times New Roman" panose="02020603050405020304" pitchFamily="18" charset="0"/>
              </a:rPr>
              <a:t> and ERA-Interim </a:t>
            </a:r>
            <a:r>
              <a:rPr lang="en-US" sz="1800" dirty="0">
                <a:latin typeface="Times New Roman" panose="02020603050405020304" pitchFamily="18" charset="0"/>
                <a:cs typeface="Times New Roman" panose="02020603050405020304" pitchFamily="18" charset="0"/>
              </a:rPr>
              <a:t>gridded flux </a:t>
            </a:r>
            <a:r>
              <a:rPr lang="en-US" sz="1800" dirty="0" smtClean="0">
                <a:latin typeface="Times New Roman" panose="02020603050405020304" pitchFamily="18" charset="0"/>
                <a:cs typeface="Times New Roman" panose="02020603050405020304" pitchFamily="18" charset="0"/>
              </a:rPr>
              <a:t>products compared </a:t>
            </a:r>
            <a:r>
              <a:rPr lang="en-US" sz="1800" dirty="0">
                <a:latin typeface="Times New Roman" panose="02020603050405020304" pitchFamily="18" charset="0"/>
                <a:cs typeface="Times New Roman" panose="02020603050405020304" pitchFamily="18" charset="0"/>
              </a:rPr>
              <a:t>with </a:t>
            </a:r>
            <a:r>
              <a:rPr lang="en-US" sz="1800" dirty="0" smtClean="0">
                <a:latin typeface="Times New Roman" panose="02020603050405020304" pitchFamily="18" charset="0"/>
                <a:cs typeface="Times New Roman" panose="02020603050405020304" pitchFamily="18" charset="0"/>
              </a:rPr>
              <a:t>PSD ship </a:t>
            </a:r>
            <a:r>
              <a:rPr lang="en-US" sz="1800" dirty="0">
                <a:latin typeface="Times New Roman" panose="02020603050405020304" pitchFamily="18" charset="0"/>
                <a:cs typeface="Times New Roman" panose="02020603050405020304" pitchFamily="18" charset="0"/>
              </a:rPr>
              <a:t>observations from the R/V </a:t>
            </a:r>
            <a:r>
              <a:rPr lang="en-US" sz="1800" i="1" dirty="0" smtClean="0">
                <a:latin typeface="Times New Roman" panose="02020603050405020304" pitchFamily="18" charset="0"/>
                <a:cs typeface="Times New Roman" panose="02020603050405020304" pitchFamily="18" charset="0"/>
              </a:rPr>
              <a:t>Investigator </a:t>
            </a:r>
            <a:r>
              <a:rPr lang="en-US" sz="1800" dirty="0">
                <a:latin typeface="Times New Roman" panose="02020603050405020304" pitchFamily="18" charset="0"/>
                <a:cs typeface="Times New Roman" panose="02020603050405020304" pitchFamily="18" charset="0"/>
              </a:rPr>
              <a:t>for  </a:t>
            </a:r>
            <a:r>
              <a:rPr lang="en-US" sz="1800" dirty="0" smtClean="0">
                <a:latin typeface="Times New Roman" panose="02020603050405020304" pitchFamily="18" charset="0"/>
                <a:cs typeface="Times New Roman" panose="02020603050405020304" pitchFamily="18" charset="0"/>
              </a:rPr>
              <a:t>CAPRICORN 2016. Time series </a:t>
            </a:r>
            <a:r>
              <a:rPr lang="en-AU" sz="1800" dirty="0" smtClean="0"/>
              <a:t>at </a:t>
            </a:r>
            <a:r>
              <a:rPr lang="en-AU" sz="1800" dirty="0"/>
              <a:t>daily scale </a:t>
            </a:r>
            <a:r>
              <a:rPr lang="en-AU" sz="1800" dirty="0" smtClean="0"/>
              <a:t>compares PSD with </a:t>
            </a:r>
            <a:r>
              <a:rPr lang="en-AU" sz="1800" dirty="0" smtClean="0"/>
              <a:t>WHOI </a:t>
            </a:r>
            <a:r>
              <a:rPr lang="en-AU" sz="1800" dirty="0" err="1"/>
              <a:t>OAFlux</a:t>
            </a:r>
            <a:r>
              <a:rPr lang="en-AU" sz="1800" dirty="0"/>
              <a:t> for (a) Sensible heat flux, SHF (b) Latent heat flux, LHF; (</a:t>
            </a:r>
            <a:r>
              <a:rPr lang="en-AU" sz="1800" dirty="0" err="1"/>
              <a:t>c&amp;d</a:t>
            </a:r>
            <a:r>
              <a:rPr lang="en-AU" sz="1800" dirty="0"/>
              <a:t>) same as </a:t>
            </a:r>
            <a:r>
              <a:rPr lang="en-AU" sz="1800" dirty="0" err="1"/>
              <a:t>a&amp;b</a:t>
            </a:r>
            <a:r>
              <a:rPr lang="en-AU" sz="1800" dirty="0"/>
              <a:t> but with ERA-Interim at 3-hourly </a:t>
            </a:r>
            <a:r>
              <a:rPr lang="en-AU" sz="1800" dirty="0" smtClean="0"/>
              <a:t>scale. </a:t>
            </a:r>
            <a:endParaRPr lang="en-US" sz="1600" dirty="0"/>
          </a:p>
        </p:txBody>
      </p:sp>
      <p:sp>
        <p:nvSpPr>
          <p:cNvPr id="4" name="Footer Placeholder 3"/>
          <p:cNvSpPr>
            <a:spLocks noGrp="1"/>
          </p:cNvSpPr>
          <p:nvPr>
            <p:ph type="ftr" sz="quarter" idx="11"/>
          </p:nvPr>
        </p:nvSpPr>
        <p:spPr>
          <a:xfrm>
            <a:off x="3124200" y="6356350"/>
            <a:ext cx="3657600" cy="365125"/>
          </a:xfrm>
        </p:spPr>
        <p:txBody>
          <a:bodyPr/>
          <a:lstStyle/>
          <a:p>
            <a:r>
              <a:rPr lang="en-US" dirty="0" smtClean="0"/>
              <a:t>Fairall </a:t>
            </a:r>
            <a:r>
              <a:rPr lang="en-US" dirty="0"/>
              <a:t>ESRL/PSD High Resolution Data from Ships</a:t>
            </a:r>
          </a:p>
          <a:p>
            <a:endParaRPr lang="en-US" dirty="0"/>
          </a:p>
        </p:txBody>
      </p:sp>
      <p:sp>
        <p:nvSpPr>
          <p:cNvPr id="7" name="Rectangle 1"/>
          <p:cNvSpPr>
            <a:spLocks noChangeArrowheads="1"/>
          </p:cNvSpPr>
          <p:nvPr/>
        </p:nvSpPr>
        <p:spPr bwMode="auto">
          <a:xfrm>
            <a:off x="7010400" y="3592805"/>
            <a:ext cx="1295401" cy="67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152400" y="3930002"/>
            <a:ext cx="2971800" cy="369332"/>
          </a:xfrm>
          <a:prstGeom prst="rect">
            <a:avLst/>
          </a:prstGeom>
          <a:noFill/>
        </p:spPr>
        <p:txBody>
          <a:bodyPr wrap="square" rtlCol="0">
            <a:spAutoFit/>
          </a:bodyPr>
          <a:lstStyle/>
          <a:p>
            <a:r>
              <a:rPr lang="en-US" dirty="0"/>
              <a:t> </a:t>
            </a:r>
            <a:endParaRPr lang="en-US" sz="12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32176"/>
          <a:stretch/>
        </p:blipFill>
        <p:spPr>
          <a:xfrm>
            <a:off x="1219200" y="515424"/>
            <a:ext cx="6930979" cy="3523176"/>
          </a:xfrm>
          <a:prstGeom prst="rect">
            <a:avLst/>
          </a:prstGeom>
        </p:spPr>
      </p:pic>
    </p:spTree>
    <p:extLst>
      <p:ext uri="{BB962C8B-B14F-4D97-AF65-F5344CB8AC3E}">
        <p14:creationId xmlns:p14="http://schemas.microsoft.com/office/powerpoint/2010/main" val="4147967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a:bodyPr>
          <a:lstStyle/>
          <a:p>
            <a:r>
              <a:rPr lang="en-US" sz="2000" dirty="0" smtClean="0">
                <a:solidFill>
                  <a:srgbClr val="FF0000"/>
                </a:solidFill>
              </a:rPr>
              <a:t>The PSD COARE Gas Flux Parameterization</a:t>
            </a:r>
            <a:endParaRPr lang="en-US" sz="2000" dirty="0">
              <a:solidFill>
                <a:srgbClr val="FF0000"/>
              </a:solidFill>
            </a:endParaRPr>
          </a:p>
        </p:txBody>
      </p:sp>
      <p:sp>
        <p:nvSpPr>
          <p:cNvPr id="4" name="Footer Placeholder 3"/>
          <p:cNvSpPr>
            <a:spLocks noGrp="1"/>
          </p:cNvSpPr>
          <p:nvPr>
            <p:ph type="ftr" sz="quarter" idx="11"/>
          </p:nvPr>
        </p:nvSpPr>
        <p:spPr>
          <a:xfrm>
            <a:off x="2286000" y="6356350"/>
            <a:ext cx="3733800" cy="365125"/>
          </a:xfrm>
        </p:spPr>
        <p:txBody>
          <a:bodyPr/>
          <a:lstStyle/>
          <a:p>
            <a:r>
              <a:rPr lang="en-US" dirty="0"/>
              <a:t>Fairall ESRL/PSD High Resolution Data from Ships</a:t>
            </a:r>
          </a:p>
          <a:p>
            <a:endParaRPr lang="en-US" dirty="0"/>
          </a:p>
        </p:txBody>
      </p:sp>
      <p:sp>
        <p:nvSpPr>
          <p:cNvPr id="8" name="TextBox 7"/>
          <p:cNvSpPr txBox="1"/>
          <p:nvPr/>
        </p:nvSpPr>
        <p:spPr>
          <a:xfrm>
            <a:off x="381000" y="457200"/>
            <a:ext cx="4267200" cy="5909310"/>
          </a:xfrm>
          <a:prstGeom prst="rect">
            <a:avLst/>
          </a:prstGeom>
          <a:noFill/>
        </p:spPr>
        <p:txBody>
          <a:bodyPr wrap="square" rtlCol="0">
            <a:spAutoFit/>
          </a:bodyPr>
          <a:lstStyle/>
          <a:p>
            <a:r>
              <a:rPr lang="en-GB" sz="1400" dirty="0"/>
              <a:t>The COARE gas transfer parameterization is a physically-based scaling approach where the total transfer velocity of some gas, X, is represented as the sum of a viscous transfer at the air-ocean interface plus a bubble-mediated </a:t>
            </a:r>
            <a:r>
              <a:rPr lang="en-GB" sz="1400" dirty="0" smtClean="0"/>
              <a:t>component.  </a:t>
            </a:r>
          </a:p>
          <a:p>
            <a:endParaRPr lang="en-GB" sz="1400" dirty="0"/>
          </a:p>
          <a:p>
            <a:endParaRPr lang="en-GB" sz="1400" dirty="0" smtClean="0"/>
          </a:p>
          <a:p>
            <a:r>
              <a:rPr lang="en-GB" sz="1400" dirty="0" smtClean="0"/>
              <a:t>Here </a:t>
            </a:r>
            <a:r>
              <a:rPr lang="en-GB" sz="1400" i="1" dirty="0" err="1"/>
              <a:t>S</a:t>
            </a:r>
            <a:r>
              <a:rPr lang="en-GB" sz="1400" i="1" baseline="-25000" dirty="0" err="1"/>
              <a:t>cw</a:t>
            </a:r>
            <a:r>
              <a:rPr lang="en-GB" sz="1400" dirty="0"/>
              <a:t> is the Schmidt number on the water side, α</a:t>
            </a:r>
            <a:r>
              <a:rPr lang="en-GB" sz="1400" baseline="-25000" dirty="0"/>
              <a:t>x</a:t>
            </a:r>
            <a:r>
              <a:rPr lang="en-GB" sz="1400" dirty="0"/>
              <a:t> is the solubility of the gas, </a:t>
            </a:r>
            <a:r>
              <a:rPr lang="en-GB" sz="1400" i="1" dirty="0"/>
              <a:t>u</a:t>
            </a:r>
            <a:r>
              <a:rPr lang="en-GB" sz="1400" i="1" baseline="-25000" dirty="0"/>
              <a:t>*υ</a:t>
            </a:r>
            <a:r>
              <a:rPr lang="en-GB" sz="1400" dirty="0"/>
              <a:t> the viscous friction velocity, </a:t>
            </a:r>
            <a:r>
              <a:rPr lang="en-GB" sz="1400" i="1" dirty="0"/>
              <a:t>F</a:t>
            </a:r>
            <a:r>
              <a:rPr lang="en-GB" sz="1400" dirty="0"/>
              <a:t> is a function, and </a:t>
            </a:r>
            <a:r>
              <a:rPr lang="en-GB" sz="1400" i="1" dirty="0" err="1"/>
              <a:t>f</a:t>
            </a:r>
            <a:r>
              <a:rPr lang="en-GB" sz="1400" i="1" baseline="-25000" dirty="0" err="1"/>
              <a:t>W</a:t>
            </a:r>
            <a:r>
              <a:rPr lang="en-GB" sz="1400" i="1" dirty="0"/>
              <a:t> </a:t>
            </a:r>
            <a:r>
              <a:rPr lang="en-GB" sz="1400" dirty="0"/>
              <a:t>the fraction of ocean surface covered by whitecaps.  The constants </a:t>
            </a:r>
            <a:r>
              <a:rPr lang="en-GB" sz="1400" i="1" dirty="0"/>
              <a:t>A</a:t>
            </a:r>
            <a:r>
              <a:rPr lang="en-GB" sz="1400" dirty="0"/>
              <a:t> and </a:t>
            </a:r>
            <a:r>
              <a:rPr lang="en-GB" sz="1400" i="1" dirty="0"/>
              <a:t>B</a:t>
            </a:r>
            <a:r>
              <a:rPr lang="en-GB" sz="1400" dirty="0"/>
              <a:t> are adjusted to fit covariance measurements of the air-sea fluxes of trace gases.  In this formalism, one set of </a:t>
            </a:r>
            <a:r>
              <a:rPr lang="en-GB" sz="1400" i="1" dirty="0"/>
              <a:t>A</a:t>
            </a:r>
            <a:r>
              <a:rPr lang="en-GB" sz="1400" dirty="0"/>
              <a:t> and </a:t>
            </a:r>
            <a:r>
              <a:rPr lang="en-GB" sz="1400" i="1" dirty="0"/>
              <a:t>B</a:t>
            </a:r>
            <a:r>
              <a:rPr lang="en-GB" sz="1400" dirty="0"/>
              <a:t> values should fit all gases described by (1). </a:t>
            </a:r>
            <a:endParaRPr lang="en-GB" sz="1400" dirty="0" smtClean="0"/>
          </a:p>
          <a:p>
            <a:r>
              <a:rPr lang="en-GB" sz="1400" dirty="0"/>
              <a:t>We have recently made a major step forward in generalizing the COARE met and gas </a:t>
            </a:r>
            <a:r>
              <a:rPr lang="en-GB" sz="1400" dirty="0" smtClean="0"/>
              <a:t>versions </a:t>
            </a:r>
            <a:r>
              <a:rPr lang="en-GB" sz="1400" dirty="0"/>
              <a:t>using numerical simulations from the UNSW (Australia) wave model that has been run at selected wind speeds </a:t>
            </a:r>
            <a:r>
              <a:rPr lang="en-GB" sz="1400" dirty="0" smtClean="0"/>
              <a:t>from 1 to 60 m/s.</a:t>
            </a:r>
          </a:p>
          <a:p>
            <a:r>
              <a:rPr lang="en-GB" sz="1400" dirty="0" smtClean="0"/>
              <a:t>The figure on the right shows the results from the </a:t>
            </a:r>
            <a:r>
              <a:rPr lang="en-GB" sz="1400" dirty="0" err="1" smtClean="0"/>
              <a:t>HiWinGs</a:t>
            </a:r>
            <a:r>
              <a:rPr lang="en-GB" sz="1400" dirty="0" smtClean="0"/>
              <a:t> field program conducted near Greenland in 2013. </a:t>
            </a:r>
            <a:r>
              <a:rPr lang="en-US" sz="1400" dirty="0"/>
              <a:t>The transfer coefficient is much higher for CO2 </a:t>
            </a:r>
            <a:r>
              <a:rPr lang="en-US" sz="1400" dirty="0" smtClean="0"/>
              <a:t>than for DMS because </a:t>
            </a:r>
            <a:r>
              <a:rPr lang="en-US" sz="1400" dirty="0"/>
              <a:t>of enhancement by whitecap generated bubbles.  This sensitivity is driven by the solubility of the gas – the less soluble the greater the bubble enhancement</a:t>
            </a:r>
            <a:r>
              <a:rPr lang="en-US" sz="1400" dirty="0" smtClean="0"/>
              <a:t>.  Thus, parameterization of </a:t>
            </a:r>
            <a:r>
              <a:rPr lang="en-US" sz="1400" i="1" dirty="0" err="1" smtClean="0"/>
              <a:t>f</a:t>
            </a:r>
            <a:r>
              <a:rPr lang="en-US" sz="1400" i="1" baseline="-25000" dirty="0" err="1" smtClean="0"/>
              <a:t>w</a:t>
            </a:r>
            <a:r>
              <a:rPr lang="en-US" sz="1400" dirty="0" smtClean="0"/>
              <a:t> is critical.</a:t>
            </a:r>
            <a:endParaRPr lang="en-US" sz="1400" dirty="0"/>
          </a:p>
        </p:txBody>
      </p:sp>
      <p:sp>
        <p:nvSpPr>
          <p:cNvPr id="17" name="Rectangle 10"/>
          <p:cNvSpPr>
            <a:spLocks noChangeArrowheads="1"/>
          </p:cNvSpPr>
          <p:nvPr/>
        </p:nvSpPr>
        <p:spPr bwMode="auto">
          <a:xfrm>
            <a:off x="10668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1938435059"/>
              </p:ext>
            </p:extLst>
          </p:nvPr>
        </p:nvGraphicFramePr>
        <p:xfrm>
          <a:off x="908050" y="1666875"/>
          <a:ext cx="2271713" cy="238125"/>
        </p:xfrm>
        <a:graphic>
          <a:graphicData uri="http://schemas.openxmlformats.org/presentationml/2006/ole">
            <mc:AlternateContent xmlns:mc="http://schemas.openxmlformats.org/markup-compatibility/2006">
              <mc:Choice xmlns:v="urn:schemas-microsoft-com:vml" Requires="v">
                <p:oleObj spid="_x0000_s1049" name="Equation" r:id="rId4" imgW="2260440" imgH="241200" progId="Equation.DSMT4">
                  <p:embed/>
                </p:oleObj>
              </mc:Choice>
              <mc:Fallback>
                <p:oleObj name="Equation" r:id="rId4" imgW="2260440" imgH="241200" progId="Equation.DSMT4">
                  <p:embed/>
                  <p:pic>
                    <p:nvPicPr>
                      <p:cNvPr id="0" name="Object 9"/>
                      <p:cNvPicPr>
                        <a:picLocks noChangeAspect="1" noChangeArrowheads="1"/>
                      </p:cNvPicPr>
                      <p:nvPr/>
                    </p:nvPicPr>
                    <p:blipFill>
                      <a:blip r:embed="rId5"/>
                      <a:srcRect/>
                      <a:stretch>
                        <a:fillRect/>
                      </a:stretch>
                    </p:blipFill>
                    <p:spPr bwMode="auto">
                      <a:xfrm>
                        <a:off x="908050" y="1666875"/>
                        <a:ext cx="2271713"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4876800" y="5134433"/>
            <a:ext cx="4280140" cy="938719"/>
          </a:xfrm>
          <a:prstGeom prst="rect">
            <a:avLst/>
          </a:prstGeom>
          <a:noFill/>
        </p:spPr>
        <p:txBody>
          <a:bodyPr wrap="square" rtlCol="0">
            <a:spAutoFit/>
          </a:bodyPr>
          <a:lstStyle/>
          <a:p>
            <a:r>
              <a:rPr lang="en-US" sz="1100" dirty="0" smtClean="0"/>
              <a:t>Average transfer velocity </a:t>
            </a:r>
            <a:r>
              <a:rPr lang="en-US" sz="1100" i="1" dirty="0"/>
              <a:t>k</a:t>
            </a:r>
            <a:r>
              <a:rPr lang="en-US" sz="1100" i="1" baseline="-25000" dirty="0"/>
              <a:t>660</a:t>
            </a:r>
            <a:r>
              <a:rPr lang="en-US" sz="1100" dirty="0"/>
              <a:t> (upper panel, CO</a:t>
            </a:r>
            <a:r>
              <a:rPr lang="en-US" sz="1100" baseline="-25000" dirty="0"/>
              <a:t>2</a:t>
            </a:r>
            <a:r>
              <a:rPr lang="en-US" sz="1100" dirty="0"/>
              <a:t>; lower panel, DMS) from </a:t>
            </a:r>
            <a:r>
              <a:rPr lang="en-US" sz="1100" dirty="0" err="1"/>
              <a:t>HiWinGS</a:t>
            </a:r>
            <a:r>
              <a:rPr lang="en-US" sz="1100" dirty="0"/>
              <a:t> </a:t>
            </a:r>
            <a:r>
              <a:rPr lang="en-US" sz="1100" dirty="0" smtClean="0"/>
              <a:t> vs </a:t>
            </a:r>
            <a:r>
              <a:rPr lang="en-US" sz="1100" dirty="0"/>
              <a:t>10-m neutral wind speed.  </a:t>
            </a:r>
            <a:r>
              <a:rPr lang="en-US" sz="1100" dirty="0" smtClean="0"/>
              <a:t>Red </a:t>
            </a:r>
            <a:r>
              <a:rPr lang="en-US" sz="1100" dirty="0"/>
              <a:t>diamonds are </a:t>
            </a:r>
            <a:r>
              <a:rPr lang="en-US" sz="1100" dirty="0" smtClean="0"/>
              <a:t>observed </a:t>
            </a:r>
            <a:r>
              <a:rPr lang="en-US" sz="1100" dirty="0"/>
              <a:t>values, </a:t>
            </a:r>
            <a:r>
              <a:rPr lang="en-US" sz="1100" dirty="0" smtClean="0"/>
              <a:t>x’s </a:t>
            </a:r>
            <a:r>
              <a:rPr lang="en-US" sz="1100" dirty="0"/>
              <a:t>are from wind speed power-law fits to the data, the blue line </a:t>
            </a:r>
            <a:r>
              <a:rPr lang="en-US" sz="1100" dirty="0" smtClean="0"/>
              <a:t>the simplified sum (1), circles </a:t>
            </a:r>
            <a:r>
              <a:rPr lang="en-US" sz="1100" dirty="0"/>
              <a:t>are means of values computed using COAREG36G using meteorological and wave data inputs.</a:t>
            </a:r>
            <a:endParaRPr lang="en-US" sz="1100" dirty="0"/>
          </a:p>
        </p:txBody>
      </p:sp>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1845" t="6954" r="4728" b="4027"/>
          <a:stretch/>
        </p:blipFill>
        <p:spPr>
          <a:xfrm>
            <a:off x="4724400" y="428168"/>
            <a:ext cx="4084981" cy="4753432"/>
          </a:xfrm>
          <a:prstGeom prst="rect">
            <a:avLst/>
          </a:prstGeom>
        </p:spPr>
      </p:pic>
    </p:spTree>
    <p:extLst>
      <p:ext uri="{BB962C8B-B14F-4D97-AF65-F5344CB8AC3E}">
        <p14:creationId xmlns:p14="http://schemas.microsoft.com/office/powerpoint/2010/main" val="2918202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8176</TotalTime>
  <Words>996</Words>
  <Application>Microsoft Office PowerPoint</Application>
  <PresentationFormat>On-screen Show (4:3)</PresentationFormat>
  <Paragraphs>24</Paragraphs>
  <Slides>3</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8" baseType="lpstr">
      <vt:lpstr>Arial</vt:lpstr>
      <vt:lpstr>Calibri</vt:lpstr>
      <vt:lpstr>Times New Roman</vt:lpstr>
      <vt:lpstr>Office Theme</vt:lpstr>
      <vt:lpstr>MathType 6.0 Equation</vt:lpstr>
      <vt:lpstr>PSD Roving Ship Calibration Standard for Air-Sea Fluxes: Example Thomas Thompson</vt:lpstr>
      <vt:lpstr>Evaluation of Gridded Flux Products with Direct Ship Observations</vt:lpstr>
      <vt:lpstr>The PSD COARE Gas Flux Parameterization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Chris Fairall</cp:lastModifiedBy>
  <cp:revision>100</cp:revision>
  <dcterms:created xsi:type="dcterms:W3CDTF">2012-06-25T19:43:22Z</dcterms:created>
  <dcterms:modified xsi:type="dcterms:W3CDTF">2018-10-29T18:51:49Z</dcterms:modified>
</cp:coreProperties>
</file>