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Fairall" initials="CF" lastIdx="1" clrIdx="0">
    <p:extLst>
      <p:ext uri="{19B8F6BF-5375-455C-9EA6-DF929625EA0E}">
        <p15:presenceInfo xmlns:p15="http://schemas.microsoft.com/office/powerpoint/2012/main" userId="S-1-5-21-511506339-179194954-4038996791-2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E123-925E-4627-936F-1F719A05F893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63BD-8491-4F54-94A7-6B9C2DD3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7B6E7-987E-404C-9A5F-330AFC07C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5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9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5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CCCB-1298-4AAE-9DD0-C5957CB19118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1B9B-2711-4CFC-AD2D-5DFA8D454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mo.int/pages/prog/www/ois/Operational_Information/Publications/Congress/Cg_XII/res40_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Ship-based atmospheric reference data for satellite remote sensing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retrievals and global modeling in the coastal zone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C.W. Fairall</a:t>
            </a:r>
            <a:br>
              <a:rPr lang="en-US" sz="2800" dirty="0" smtClean="0"/>
            </a:br>
            <a:r>
              <a:rPr lang="en-US" sz="2800" dirty="0" smtClean="0"/>
              <a:t>NOAA Physical Science Division, Boulder, CO USA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857297"/>
            <a:ext cx="10515600" cy="2319666"/>
          </a:xfrm>
        </p:spPr>
        <p:txBody>
          <a:bodyPr/>
          <a:lstStyle/>
          <a:p>
            <a:pPr algn="ctr"/>
            <a:r>
              <a:rPr lang="en-US" dirty="0" smtClean="0"/>
              <a:t>WMO Conference on Enhancing </a:t>
            </a:r>
            <a:r>
              <a:rPr lang="en-US" dirty="0"/>
              <a:t>ocean observations and research, and the free exchange of data, </a:t>
            </a:r>
            <a:r>
              <a:rPr lang="en-US" dirty="0" smtClean="0"/>
              <a:t>to foster </a:t>
            </a:r>
            <a:r>
              <a:rPr lang="en-US" dirty="0"/>
              <a:t>services for the safety of life and </a:t>
            </a:r>
            <a:r>
              <a:rPr lang="en-US" dirty="0" smtClean="0"/>
              <a:t>property.</a:t>
            </a:r>
          </a:p>
          <a:p>
            <a:pPr marL="0" indent="0" algn="ctr">
              <a:buNone/>
            </a:pPr>
            <a:r>
              <a:rPr lang="en-US" dirty="0" smtClean="0"/>
              <a:t>Geneva, Feb 5-6,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5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984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Aerosols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588"/>
            <a:ext cx="10515600" cy="57664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optical depth (wavelength)</a:t>
            </a:r>
          </a:p>
          <a:p>
            <a:pPr lvl="1"/>
            <a:r>
              <a:rPr lang="en-US" dirty="0" err="1" smtClean="0"/>
              <a:t>Microtops</a:t>
            </a:r>
            <a:r>
              <a:rPr lang="en-US" dirty="0" smtClean="0"/>
              <a:t> (hand held) MFRSR (multi </a:t>
            </a:r>
            <a:r>
              <a:rPr lang="en-US" dirty="0" err="1" smtClean="0"/>
              <a:t>freq</a:t>
            </a:r>
            <a:r>
              <a:rPr lang="en-US" dirty="0" smtClean="0"/>
              <a:t> rotating shadow band)</a:t>
            </a:r>
          </a:p>
          <a:p>
            <a:r>
              <a:rPr lang="en-US" dirty="0" smtClean="0"/>
              <a:t>Ceilometer/lidar profiles aerosol backscatter (also cloud information)</a:t>
            </a:r>
          </a:p>
          <a:p>
            <a:pPr lvl="1"/>
            <a:r>
              <a:rPr lang="en-US" dirty="0" smtClean="0"/>
              <a:t>Commercial ceilometer may be poorly calibrated for good backscatter.</a:t>
            </a:r>
          </a:p>
          <a:p>
            <a:r>
              <a:rPr lang="en-US" dirty="0" smtClean="0"/>
              <a:t>In situ aerosol concentrations</a:t>
            </a:r>
          </a:p>
          <a:p>
            <a:pPr lvl="1"/>
            <a:r>
              <a:rPr lang="en-US" dirty="0" smtClean="0"/>
              <a:t>CN – total particles/cc r&gt;0.03 micron</a:t>
            </a:r>
          </a:p>
          <a:p>
            <a:pPr lvl="1"/>
            <a:r>
              <a:rPr lang="en-US" dirty="0" smtClean="0"/>
              <a:t>Optical spectrometers – size resolved r&gt;.1 micron</a:t>
            </a:r>
          </a:p>
          <a:p>
            <a:pPr lvl="1"/>
            <a:r>
              <a:rPr lang="en-US" dirty="0" smtClean="0"/>
              <a:t>Mobility – size resolved r&lt;0.1 micron</a:t>
            </a:r>
          </a:p>
          <a:p>
            <a:r>
              <a:rPr lang="en-US" dirty="0" smtClean="0"/>
              <a:t>Chemical</a:t>
            </a:r>
            <a:endParaRPr lang="en-US" dirty="0"/>
          </a:p>
          <a:p>
            <a:pPr lvl="1"/>
            <a:r>
              <a:rPr lang="en-US" dirty="0" smtClean="0"/>
              <a:t>Bulk, </a:t>
            </a:r>
            <a:r>
              <a:rPr lang="en-US" dirty="0" err="1" smtClean="0"/>
              <a:t>filterpacks</a:t>
            </a:r>
            <a:r>
              <a:rPr lang="en-US" dirty="0" smtClean="0"/>
              <a:t>  (ship effluent)</a:t>
            </a:r>
          </a:p>
          <a:p>
            <a:pPr lvl="1"/>
            <a:r>
              <a:rPr lang="en-US" dirty="0" smtClean="0"/>
              <a:t>Size-resolved chemical</a:t>
            </a:r>
          </a:p>
          <a:p>
            <a:r>
              <a:rPr lang="en-US" dirty="0" smtClean="0"/>
              <a:t>Many systems are laboratory instruments not suitable for out deployment.  Issue of piping aerosols to instrument without compromising the measurement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30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2" y="461424"/>
            <a:ext cx="7982465" cy="6169305"/>
          </a:xfrm>
        </p:spPr>
      </p:pic>
      <p:sp>
        <p:nvSpPr>
          <p:cNvPr id="5" name="TextBox 4"/>
          <p:cNvSpPr txBox="1"/>
          <p:nvPr/>
        </p:nvSpPr>
        <p:spPr>
          <a:xfrm>
            <a:off x="9498227" y="3756454"/>
            <a:ext cx="224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AEROSOL Systems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75373" y="3970638"/>
            <a:ext cx="1622854" cy="428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8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49"/>
            <a:ext cx="10200503" cy="547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Example Concentration from E. Pacific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Comparison of Optical and Mobility Analyzers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7480" y="1326288"/>
            <a:ext cx="3072715" cy="3549092"/>
          </a:xfrm>
        </p:spPr>
        <p:txBody>
          <a:bodyPr/>
          <a:lstStyle/>
          <a:p>
            <a:r>
              <a:rPr lang="en-US" dirty="0" smtClean="0"/>
              <a:t>Contamination of intakes by ship plume may ruin the observations.  Particularly for chemical aspects.</a:t>
            </a:r>
            <a:endParaRPr lang="en-US" dirty="0"/>
          </a:p>
        </p:txBody>
      </p:sp>
      <p:pic>
        <p:nvPicPr>
          <p:cNvPr id="4" name="Picture 4" descr="tamu_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226" y="757878"/>
            <a:ext cx="8073225" cy="5548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1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Conclusion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724"/>
            <a:ext cx="10515600" cy="4974239"/>
          </a:xfrm>
        </p:spPr>
        <p:txBody>
          <a:bodyPr/>
          <a:lstStyle/>
          <a:p>
            <a:r>
              <a:rPr lang="en-US" dirty="0" smtClean="0"/>
              <a:t>Fully automated bulk meteorology climate system can be built for about 25 K$ hardware.  Issues are well understood.</a:t>
            </a:r>
          </a:p>
          <a:p>
            <a:r>
              <a:rPr lang="en-US" dirty="0" smtClean="0"/>
              <a:t>High quality solar/IR flux quite feasible.  Sensors are cheap (3k$ </a:t>
            </a:r>
            <a:r>
              <a:rPr lang="en-US" dirty="0" err="1" smtClean="0"/>
              <a:t>ea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Combination of </a:t>
            </a:r>
            <a:r>
              <a:rPr lang="en-US" dirty="0" err="1" smtClean="0"/>
              <a:t>pyranometer</a:t>
            </a:r>
            <a:r>
              <a:rPr lang="en-US" dirty="0" smtClean="0"/>
              <a:t> and SPN-1 would be good for solar</a:t>
            </a:r>
          </a:p>
          <a:p>
            <a:pPr lvl="1"/>
            <a:r>
              <a:rPr lang="en-US" dirty="0" smtClean="0"/>
              <a:t>Pitch/roll stabilization would likely reduce biases (poorly explored)</a:t>
            </a:r>
          </a:p>
          <a:p>
            <a:r>
              <a:rPr lang="en-US" dirty="0" smtClean="0"/>
              <a:t>A lot of diversity in aerosol observations</a:t>
            </a:r>
          </a:p>
          <a:p>
            <a:pPr lvl="1"/>
            <a:r>
              <a:rPr lang="en-US" dirty="0" smtClean="0"/>
              <a:t>Simple optical depth and CN counts straightforward.</a:t>
            </a:r>
          </a:p>
          <a:p>
            <a:pPr lvl="1"/>
            <a:r>
              <a:rPr lang="en-US" dirty="0" smtClean="0"/>
              <a:t>Size spectra are expensive and not well suited to unattended operation.</a:t>
            </a:r>
          </a:p>
          <a:p>
            <a:pPr lvl="1"/>
            <a:r>
              <a:rPr lang="en-US" dirty="0" smtClean="0"/>
              <a:t>Aerosol chemistry principally research grade</a:t>
            </a:r>
          </a:p>
          <a:p>
            <a:pPr lvl="1"/>
            <a:r>
              <a:rPr lang="en-US" dirty="0" smtClean="0"/>
              <a:t>More subject to contamination by ship’s plume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08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EEZ and International Restrictions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52412"/>
            <a:ext cx="10941908" cy="5905587"/>
          </a:xfrm>
        </p:spPr>
        <p:txBody>
          <a:bodyPr>
            <a:normAutofit/>
          </a:bodyPr>
          <a:lstStyle/>
          <a:p>
            <a:r>
              <a:rPr lang="en-US" dirty="0" smtClean="0"/>
              <a:t>WMO resolution 40</a:t>
            </a:r>
          </a:p>
          <a:p>
            <a:endParaRPr lang="en-US" dirty="0"/>
          </a:p>
          <a:p>
            <a:r>
              <a:rPr lang="en-US" dirty="0" smtClean="0"/>
              <a:t>Parameters </a:t>
            </a:r>
            <a:r>
              <a:rPr lang="en-US" dirty="0"/>
              <a:t>in the standard ship report (air temp, humidity, pressure, SST, winds, cloud parameters, waves etc.) don’t need special </a:t>
            </a:r>
            <a:r>
              <a:rPr lang="en-US" dirty="0" smtClean="0"/>
              <a:t>permission.</a:t>
            </a:r>
          </a:p>
          <a:p>
            <a:r>
              <a:rPr lang="en-US" dirty="0" smtClean="0"/>
              <a:t>An official process to get permission to take data in EEZ</a:t>
            </a:r>
          </a:p>
          <a:p>
            <a:pPr lvl="1"/>
            <a:r>
              <a:rPr lang="en-US" dirty="0" smtClean="0"/>
              <a:t>Handled thru departments of state</a:t>
            </a:r>
          </a:p>
          <a:p>
            <a:pPr lvl="1"/>
            <a:r>
              <a:rPr lang="en-US" dirty="0" smtClean="0"/>
              <a:t>Many months lead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answer may come the day before the cruise.  Or, not at all.  </a:t>
            </a:r>
            <a:r>
              <a:rPr lang="en-US" smtClean="0"/>
              <a:t>Little feedback.</a:t>
            </a:r>
            <a:endParaRPr lang="en-US" dirty="0" smtClean="0"/>
          </a:p>
          <a:p>
            <a:pPr lvl="1"/>
            <a:r>
              <a:rPr lang="en-US" dirty="0" smtClean="0"/>
              <a:t>Agreement to share data</a:t>
            </a:r>
          </a:p>
          <a:p>
            <a:pPr lvl="1"/>
            <a:r>
              <a:rPr lang="en-US" dirty="0" smtClean="0"/>
              <a:t>Two observers on board (at your expense)</a:t>
            </a:r>
          </a:p>
          <a:p>
            <a:r>
              <a:rPr lang="en-US" dirty="0" smtClean="0"/>
              <a:t>Official process is cumbersome and note suitable for routine/monitoring activities.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11892" y="1435012"/>
            <a:ext cx="11780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https://www.wmo.int/pages/prog/www/ois/Operational_Information/Publications/Congress/Cg_XII/res40_en.html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55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1281"/>
            <a:ext cx="10515600" cy="4638237"/>
          </a:xfrm>
        </p:spPr>
        <p:txBody>
          <a:bodyPr/>
          <a:lstStyle/>
          <a:p>
            <a:r>
              <a:rPr lang="en-US" dirty="0" smtClean="0"/>
              <a:t>Background of PSD work</a:t>
            </a:r>
          </a:p>
          <a:p>
            <a:pPr lvl="1"/>
            <a:r>
              <a:rPr lang="en-US" dirty="0" smtClean="0"/>
              <a:t>Research air-sea interaction</a:t>
            </a:r>
          </a:p>
          <a:p>
            <a:pPr lvl="1"/>
            <a:r>
              <a:rPr lang="en-US" dirty="0" smtClean="0"/>
              <a:t>Ocean observing system</a:t>
            </a:r>
          </a:p>
          <a:p>
            <a:r>
              <a:rPr lang="en-US" dirty="0" smtClean="0"/>
              <a:t>Issues in ship observations</a:t>
            </a:r>
          </a:p>
          <a:p>
            <a:pPr lvl="1"/>
            <a:r>
              <a:rPr lang="en-US" dirty="0" smtClean="0"/>
              <a:t>Accuracy requirements</a:t>
            </a:r>
          </a:p>
          <a:p>
            <a:pPr lvl="1"/>
            <a:r>
              <a:rPr lang="en-US" dirty="0" smtClean="0"/>
              <a:t>Sampling, sensors, ship effects, contamination</a:t>
            </a:r>
          </a:p>
          <a:p>
            <a:r>
              <a:rPr lang="en-US" dirty="0" smtClean="0"/>
              <a:t>Meteorology</a:t>
            </a:r>
          </a:p>
          <a:p>
            <a:r>
              <a:rPr lang="en-US" dirty="0" smtClean="0"/>
              <a:t>Radiative flux</a:t>
            </a:r>
          </a:p>
          <a:p>
            <a:r>
              <a:rPr lang="en-US" dirty="0" smtClean="0"/>
              <a:t>Aerosol</a:t>
            </a:r>
          </a:p>
          <a:p>
            <a:r>
              <a:rPr lang="en-US" dirty="0" smtClean="0"/>
              <a:t>EEZ and Law of the Sea issues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4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PSD Air-sea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330"/>
            <a:ext cx="10515600" cy="3413780"/>
          </a:xfrm>
        </p:spPr>
        <p:txBody>
          <a:bodyPr>
            <a:normAutofit/>
          </a:bodyPr>
          <a:lstStyle/>
          <a:p>
            <a:r>
              <a:rPr lang="en-US" dirty="0" smtClean="0"/>
              <a:t>Direct observations of air-sea fluxes and associated bulk variables: stress, turbulent heat, trace gases, aerosols, radiative fluxes</a:t>
            </a:r>
          </a:p>
          <a:p>
            <a:r>
              <a:rPr lang="en-US" dirty="0" smtClean="0"/>
              <a:t>Characterization of interactions</a:t>
            </a:r>
          </a:p>
          <a:p>
            <a:r>
              <a:rPr lang="en-US" dirty="0" smtClean="0"/>
              <a:t>Bulk flux algorithms – COARE</a:t>
            </a:r>
          </a:p>
          <a:p>
            <a:r>
              <a:rPr lang="en-US" dirty="0" smtClean="0"/>
              <a:t>State-of-the-art accuracy</a:t>
            </a:r>
          </a:p>
          <a:p>
            <a:r>
              <a:rPr lang="en-US" dirty="0" smtClean="0"/>
              <a:t>Parameterization variables: waves, whitecaps, clouds, …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5642"/>
              </p:ext>
            </p:extLst>
          </p:nvPr>
        </p:nvGraphicFramePr>
        <p:xfrm>
          <a:off x="1252449" y="4194845"/>
          <a:ext cx="5985640" cy="111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577960" imgH="507960" progId="Equation.DSMT4">
                  <p:embed/>
                </p:oleObj>
              </mc:Choice>
              <mc:Fallback>
                <p:oleObj name="Equation" r:id="rId3" imgW="2577960" imgH="50796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449" y="4194845"/>
                        <a:ext cx="5985640" cy="11128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7298" y="4226373"/>
            <a:ext cx="3400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 ocean value</a:t>
            </a:r>
          </a:p>
          <a:p>
            <a:r>
              <a:rPr lang="en-US" sz="2400" dirty="0" err="1" smtClean="0"/>
              <a:t>X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air value</a:t>
            </a:r>
          </a:p>
          <a:p>
            <a:r>
              <a:rPr lang="en-US" sz="2400" dirty="0" smtClean="0"/>
              <a:t>S wind speed</a:t>
            </a:r>
          </a:p>
          <a:p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transfer coefficient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29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67200" y="-152400"/>
            <a:ext cx="3886200" cy="914400"/>
          </a:xfrm>
        </p:spPr>
        <p:txBody>
          <a:bodyPr/>
          <a:lstStyle/>
          <a:p>
            <a:r>
              <a:rPr lang="en-US" sz="3200" dirty="0"/>
              <a:t>HIWINGS 2015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5-6, 2017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OOMD Workshop SIO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F30B-E411-4DED-A5B1-4EEAE9DDF3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SST_Track_Station_Map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200" y="76201"/>
            <a:ext cx="2819400" cy="3484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74" y="76201"/>
            <a:ext cx="2297026" cy="3458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6"/>
          <a:stretch/>
        </p:blipFill>
        <p:spPr>
          <a:xfrm>
            <a:off x="4214264" y="673303"/>
            <a:ext cx="3253336" cy="2717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74" y="3612016"/>
            <a:ext cx="3973426" cy="2659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26" y="3594406"/>
            <a:ext cx="4014554" cy="26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534400" cy="50482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PSD Roving Ship Calibration Standard for Air-Sea Fluxes: Example STRATUS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1000" y="6356351"/>
            <a:ext cx="3352800" cy="365125"/>
          </a:xfrm>
        </p:spPr>
        <p:txBody>
          <a:bodyPr/>
          <a:lstStyle/>
          <a:p>
            <a:r>
              <a:rPr lang="en-US" dirty="0" smtClean="0"/>
              <a:t>OOMD Workshop SIO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5-6, 2017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F30B-E411-4DED-A5B1-4EEAE9DDF3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0771"/>
            <a:ext cx="3886201" cy="2914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3886200" cy="2914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3178" r="4486"/>
          <a:stretch/>
        </p:blipFill>
        <p:spPr>
          <a:xfrm>
            <a:off x="4732284" y="3534715"/>
            <a:ext cx="3124201" cy="2473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3879" r="5661"/>
          <a:stretch/>
        </p:blipFill>
        <p:spPr>
          <a:xfrm>
            <a:off x="1524000" y="3534715"/>
            <a:ext cx="2931326" cy="2332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485" y="3741682"/>
            <a:ext cx="40464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Accuracy for 10 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net guideline</a:t>
            </a:r>
          </a:p>
          <a:p>
            <a:r>
              <a:rPr lang="en-US" sz="2000" dirty="0" smtClean="0"/>
              <a:t>                 wind speed 2% or 0.2 m/s</a:t>
            </a:r>
          </a:p>
          <a:p>
            <a:r>
              <a:rPr lang="en-US" sz="2000" dirty="0" smtClean="0"/>
              <a:t>                  SST, Ta                0.1 C</a:t>
            </a:r>
          </a:p>
          <a:p>
            <a:r>
              <a:rPr lang="en-US" sz="2000" dirty="0" smtClean="0"/>
              <a:t>                  RH                          2%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Solar, IR              5  W/m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1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Guidebook for Climate Quality Ship </a:t>
            </a:r>
            <a:r>
              <a:rPr lang="en-US" dirty="0" err="1" smtClean="0">
                <a:solidFill>
                  <a:srgbClr val="FF0000"/>
                </a:solidFill>
              </a:rPr>
              <a:t>Obs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75" y="995306"/>
            <a:ext cx="5780115" cy="5808533"/>
          </a:xfrm>
        </p:spPr>
      </p:pic>
    </p:spTree>
    <p:extLst>
      <p:ext uri="{BB962C8B-B14F-4D97-AF65-F5344CB8AC3E}">
        <p14:creationId xmlns:p14="http://schemas.microsoft.com/office/powerpoint/2010/main" val="408691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0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Sensor Placement to Minimize Interference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173" y="1371600"/>
            <a:ext cx="3465786" cy="4805363"/>
          </a:xfrm>
        </p:spPr>
        <p:txBody>
          <a:bodyPr/>
          <a:lstStyle/>
          <a:p>
            <a:r>
              <a:rPr lang="en-US" dirty="0" smtClean="0"/>
              <a:t>Flow distortion</a:t>
            </a:r>
          </a:p>
          <a:p>
            <a:r>
              <a:rPr lang="en-US" dirty="0" smtClean="0"/>
              <a:t>Ship plume</a:t>
            </a:r>
          </a:p>
          <a:p>
            <a:r>
              <a:rPr lang="en-US" dirty="0" smtClean="0"/>
              <a:t>Radiative FOV</a:t>
            </a:r>
          </a:p>
          <a:p>
            <a:r>
              <a:rPr lang="en-US" dirty="0" smtClean="0"/>
              <a:t>Tradeoffs: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Cables</a:t>
            </a:r>
          </a:p>
          <a:p>
            <a:pPr lvl="1"/>
            <a:r>
              <a:rPr lang="en-US" dirty="0" smtClean="0"/>
              <a:t>Physics</a:t>
            </a:r>
            <a:endParaRPr lang="en-US" dirty="0"/>
          </a:p>
        </p:txBody>
      </p:sp>
      <p:pic>
        <p:nvPicPr>
          <p:cNvPr id="2050" name="Picture 2" descr="Ship_1+2(combine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18" y="1079279"/>
            <a:ext cx="7357737" cy="578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0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PSD </a:t>
            </a:r>
            <a:r>
              <a:rPr lang="en-US" sz="3200" b="1" dirty="0">
                <a:solidFill>
                  <a:srgbClr val="FF0000"/>
                </a:solidFill>
              </a:rPr>
              <a:t>Measurements: </a:t>
            </a:r>
            <a:r>
              <a:rPr lang="en-US" sz="3200" b="1" dirty="0" smtClean="0">
                <a:solidFill>
                  <a:srgbClr val="FF0000"/>
                </a:solidFill>
              </a:rPr>
              <a:t>Flux Hardware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7848600" cy="5257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Wind speed</a:t>
            </a:r>
            <a:r>
              <a:rPr lang="en-US" sz="2400" dirty="0"/>
              <a:t>: 3-D sonic anemometer</a:t>
            </a:r>
          </a:p>
          <a:p>
            <a:pPr lvl="1"/>
            <a:r>
              <a:rPr lang="en-US" dirty="0"/>
              <a:t>Motion corrected, flow distortion corrected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Air T, RH, P</a:t>
            </a:r>
            <a:r>
              <a:rPr lang="en-US" sz="2400" dirty="0"/>
              <a:t>: </a:t>
            </a:r>
            <a:r>
              <a:rPr lang="en-US" sz="2400" dirty="0" err="1"/>
              <a:t>Vaisala</a:t>
            </a:r>
            <a:r>
              <a:rPr lang="en-US" sz="2400" dirty="0"/>
              <a:t> system</a:t>
            </a:r>
          </a:p>
          <a:p>
            <a:pPr lvl="1"/>
            <a:r>
              <a:rPr lang="en-US" dirty="0"/>
              <a:t>Ventilated radiation shield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SST</a:t>
            </a:r>
            <a:r>
              <a:rPr lang="en-US" sz="2400" dirty="0"/>
              <a:t>: PSD sea snake</a:t>
            </a:r>
          </a:p>
          <a:p>
            <a:pPr lvl="1"/>
            <a:r>
              <a:rPr lang="en-US" dirty="0"/>
              <a:t>Floating thermistor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Radiative flux</a:t>
            </a:r>
            <a:r>
              <a:rPr lang="en-US" sz="2400" dirty="0"/>
              <a:t>: </a:t>
            </a:r>
            <a:r>
              <a:rPr lang="en-US" sz="2400" dirty="0" err="1"/>
              <a:t>Eppley</a:t>
            </a:r>
            <a:r>
              <a:rPr lang="en-US" sz="2400" dirty="0"/>
              <a:t>/</a:t>
            </a:r>
            <a:r>
              <a:rPr lang="en-US" sz="2400" dirty="0" err="1"/>
              <a:t>Kipp-Zonen</a:t>
            </a:r>
            <a:r>
              <a:rPr lang="en-US" sz="2400" dirty="0"/>
              <a:t> radiometers</a:t>
            </a:r>
          </a:p>
          <a:p>
            <a:pPr lvl="1"/>
            <a:r>
              <a:rPr lang="en-US" dirty="0"/>
              <a:t>Calibrated at GMD Boulder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Rain rate</a:t>
            </a:r>
            <a:r>
              <a:rPr lang="en-US" sz="2400" dirty="0"/>
              <a:t>: Long path optical </a:t>
            </a:r>
            <a:r>
              <a:rPr lang="en-US" sz="2400" dirty="0" err="1"/>
              <a:t>scintillometer</a:t>
            </a:r>
            <a:endParaRPr lang="en-US" sz="2400" dirty="0"/>
          </a:p>
          <a:p>
            <a:pPr lvl="1"/>
            <a:r>
              <a:rPr lang="en-US" dirty="0"/>
              <a:t>No wind speed-induced error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Fast Humidity/CO2</a:t>
            </a:r>
            <a:r>
              <a:rPr lang="en-US" sz="2400" dirty="0"/>
              <a:t>: IR </a:t>
            </a:r>
            <a:r>
              <a:rPr lang="en-US" sz="2400" dirty="0" smtClean="0"/>
              <a:t>absorption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5-6, 2017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OOMD Workshop SIO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F30B-E411-4DED-A5B1-4EEAE9DDF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4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366"/>
            <a:ext cx="3865179" cy="78050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Radiative Flux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93075"/>
            <a:ext cx="3846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Pyranometer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Pyrgeometer</a:t>
            </a:r>
            <a:r>
              <a:rPr lang="en-US" sz="2000" dirty="0" smtClean="0"/>
              <a:t>: </a:t>
            </a:r>
            <a:r>
              <a:rPr lang="en-US" sz="2000" dirty="0" err="1" smtClean="0"/>
              <a:t>Eppley</a:t>
            </a:r>
            <a:r>
              <a:rPr lang="en-US" sz="2000" dirty="0" smtClean="0"/>
              <a:t> or K&amp;Z</a:t>
            </a:r>
          </a:p>
          <a:p>
            <a:endParaRPr lang="en-US" sz="2000" dirty="0"/>
          </a:p>
          <a:p>
            <a:r>
              <a:rPr lang="en-US" sz="2000" dirty="0" smtClean="0"/>
              <a:t>SPN-1 </a:t>
            </a:r>
            <a:r>
              <a:rPr lang="en-US" sz="2000" dirty="0" err="1" smtClean="0"/>
              <a:t>Pyranometer</a:t>
            </a:r>
            <a:r>
              <a:rPr lang="en-US" sz="2000" dirty="0" smtClean="0"/>
              <a:t>: direct/diffuse</a:t>
            </a:r>
          </a:p>
          <a:p>
            <a:endParaRPr lang="en-US" sz="2000" dirty="0"/>
          </a:p>
          <a:p>
            <a:r>
              <a:rPr lang="en-US" sz="2000" dirty="0" smtClean="0"/>
              <a:t>Corrections for solar shadowing or IR FOV</a:t>
            </a:r>
          </a:p>
          <a:p>
            <a:endParaRPr lang="en-US" sz="2000" dirty="0" smtClean="0"/>
          </a:p>
          <a:p>
            <a:r>
              <a:rPr lang="en-US" sz="2000" dirty="0" smtClean="0"/>
              <a:t>Pitch/roll stabilization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34257"/>
            <a:ext cx="2301766" cy="2301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50" y="3178776"/>
            <a:ext cx="3800475" cy="3543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9636" y="4840014"/>
            <a:ext cx="3452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0" i="0" u="none" strike="noStrike" baseline="0" dirty="0" smtClean="0">
                <a:latin typeface="AdvTTe45e47d2"/>
              </a:rPr>
              <a:t>Pinker, R. T., Zhang, B. Z., Weller, R. A. &amp;</a:t>
            </a:r>
          </a:p>
          <a:p>
            <a:r>
              <a:rPr lang="en-US" sz="1400" b="0" i="0" u="none" strike="noStrike" baseline="0" dirty="0" smtClean="0">
                <a:latin typeface="AdvTTe45e47d2"/>
              </a:rPr>
              <a:t>Chen, W. (2018). Evaluating surface</a:t>
            </a:r>
          </a:p>
          <a:p>
            <a:r>
              <a:rPr lang="en-US" sz="1400" b="0" i="0" u="none" strike="noStrike" baseline="0" dirty="0" smtClean="0">
                <a:latin typeface="AdvTTe45e47d2"/>
              </a:rPr>
              <a:t>radiation </a:t>
            </a:r>
            <a:r>
              <a:rPr lang="en-US" sz="1400" b="0" i="0" u="none" strike="noStrike" baseline="0" dirty="0" smtClean="0">
                <a:latin typeface="AdvTTe45e47d2+fb"/>
              </a:rPr>
              <a:t>fl</a:t>
            </a:r>
            <a:r>
              <a:rPr lang="en-US" sz="1400" b="0" i="0" u="none" strike="noStrike" baseline="0" dirty="0" smtClean="0">
                <a:latin typeface="AdvTTe45e47d2"/>
              </a:rPr>
              <a:t>uxes observed from satellites</a:t>
            </a:r>
          </a:p>
          <a:p>
            <a:r>
              <a:rPr lang="en-US" sz="1400" b="0" i="0" u="none" strike="noStrike" baseline="0" dirty="0" smtClean="0">
                <a:latin typeface="AdvTTe45e47d2"/>
              </a:rPr>
              <a:t>in the southeastern Paci</a:t>
            </a:r>
            <a:r>
              <a:rPr lang="en-US" sz="1400" b="0" i="0" u="none" strike="noStrike" baseline="0" dirty="0" smtClean="0">
                <a:latin typeface="AdvTTe45e47d2+fb"/>
              </a:rPr>
              <a:t>fi</a:t>
            </a:r>
            <a:r>
              <a:rPr lang="en-US" sz="1400" b="0" i="0" u="none" strike="noStrike" baseline="0" dirty="0" smtClean="0">
                <a:latin typeface="AdvTTe45e47d2"/>
              </a:rPr>
              <a:t>c Ocean.</a:t>
            </a:r>
          </a:p>
          <a:p>
            <a:r>
              <a:rPr lang="en-US" sz="1400" b="0" i="0" u="none" strike="noStrike" baseline="0" dirty="0" smtClean="0">
                <a:latin typeface="AdvTT7329fd89.I"/>
              </a:rPr>
              <a:t>Geophysical Research Letters</a:t>
            </a:r>
            <a:r>
              <a:rPr lang="en-US" sz="1400" b="0" i="0" u="none" strike="noStrike" baseline="0" dirty="0" smtClean="0">
                <a:latin typeface="AdvTTe45e47d2"/>
              </a:rPr>
              <a:t>, </a:t>
            </a:r>
            <a:r>
              <a:rPr lang="en-US" sz="1400" b="0" i="0" u="none" strike="noStrike" baseline="0" dirty="0" smtClean="0">
                <a:latin typeface="AdvTT7329fd89.I"/>
              </a:rPr>
              <a:t>45</a:t>
            </a:r>
            <a:r>
              <a:rPr lang="en-US" sz="1400" b="0" i="0" u="none" strike="noStrike" baseline="0" dirty="0" smtClean="0">
                <a:latin typeface="AdvTTe45e47d2"/>
              </a:rPr>
              <a:t>. https://</a:t>
            </a:r>
          </a:p>
          <a:p>
            <a:r>
              <a:rPr lang="en-US" sz="1400" b="0" i="0" u="none" strike="noStrike" baseline="0" dirty="0" smtClean="0">
                <a:latin typeface="AdvTTe45e47d2"/>
              </a:rPr>
              <a:t>doi.org/10.1002/2017GL076805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11330" y="5082746"/>
            <a:ext cx="1298306" cy="280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12074" r="26025" b="4627"/>
          <a:stretch/>
        </p:blipFill>
        <p:spPr>
          <a:xfrm>
            <a:off x="7374864" y="464666"/>
            <a:ext cx="4339341" cy="4271387"/>
          </a:xfrm>
        </p:spPr>
      </p:pic>
    </p:spTree>
    <p:extLst>
      <p:ext uri="{BB962C8B-B14F-4D97-AF65-F5344CB8AC3E}">
        <p14:creationId xmlns:p14="http://schemas.microsoft.com/office/powerpoint/2010/main" val="94484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673</Words>
  <Application>Microsoft Office PowerPoint</Application>
  <PresentationFormat>Widescreen</PresentationFormat>
  <Paragraphs>114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AdvTT7329fd89.I</vt:lpstr>
      <vt:lpstr>AdvTTe45e47d2</vt:lpstr>
      <vt:lpstr>AdvTTe45e47d2+fb</vt:lpstr>
      <vt:lpstr>Arial</vt:lpstr>
      <vt:lpstr>Calibri</vt:lpstr>
      <vt:lpstr>Calibri Light</vt:lpstr>
      <vt:lpstr>Times New Roman</vt:lpstr>
      <vt:lpstr>Office Theme</vt:lpstr>
      <vt:lpstr>Equation</vt:lpstr>
      <vt:lpstr>Ship-based atmospheric reference data for satellite remote sensing retrievals and global modeling in the coastal zone C.W. Fairall NOAA Physical Science Division, Boulder, CO USA</vt:lpstr>
      <vt:lpstr>Outline</vt:lpstr>
      <vt:lpstr>PSD Air-sea Research</vt:lpstr>
      <vt:lpstr>HIWINGS 2015</vt:lpstr>
      <vt:lpstr>PSD Roving Ship Calibration Standard for Air-Sea Fluxes: Example STRATUS 2017</vt:lpstr>
      <vt:lpstr>Guidebook for Climate Quality Ship Obs</vt:lpstr>
      <vt:lpstr>Sensor Placement to Minimize Interference</vt:lpstr>
      <vt:lpstr>PSD Measurements: Flux Hardware</vt:lpstr>
      <vt:lpstr>Radiative Flux</vt:lpstr>
      <vt:lpstr>Aerosols</vt:lpstr>
      <vt:lpstr>PowerPoint Presentation</vt:lpstr>
      <vt:lpstr>Example Concentration from E. Pacific Comparison of Optical and Mobility Analyzers</vt:lpstr>
      <vt:lpstr>Conclusion</vt:lpstr>
      <vt:lpstr>EEZ and International Restrictions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fairall</dc:creator>
  <cp:lastModifiedBy>Chris Fairall</cp:lastModifiedBy>
  <cp:revision>18</cp:revision>
  <dcterms:created xsi:type="dcterms:W3CDTF">2019-02-03T19:50:20Z</dcterms:created>
  <dcterms:modified xsi:type="dcterms:W3CDTF">2019-02-05T14:58:21Z</dcterms:modified>
</cp:coreProperties>
</file>