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4" r:id="rId2"/>
    <p:sldId id="265"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83481" autoAdjust="0"/>
  </p:normalViewPr>
  <p:slideViewPr>
    <p:cSldViewPr>
      <p:cViewPr varScale="1">
        <p:scale>
          <a:sx n="103" d="100"/>
          <a:sy n="103" d="100"/>
        </p:scale>
        <p:origin x="76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A89F0A-9A48-4651-A4D4-CC61A119BBD8}" type="datetimeFigureOut">
              <a:rPr lang="en-US" smtClean="0"/>
              <a:t>11/15/2020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C7B6E7-987E-404C-9A5F-330AFC07C539}" type="slidenum">
              <a:rPr lang="en-US" smtClean="0"/>
              <a:t>‹#›</a:t>
            </a:fld>
            <a:endParaRPr lang="en-US"/>
          </a:p>
        </p:txBody>
      </p:sp>
    </p:spTree>
    <p:extLst>
      <p:ext uri="{BB962C8B-B14F-4D97-AF65-F5344CB8AC3E}">
        <p14:creationId xmlns:p14="http://schemas.microsoft.com/office/powerpoint/2010/main" val="1257708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NOAA OOMD invests heavily in</a:t>
            </a:r>
            <a:r>
              <a:rPr lang="en-US" baseline="0" dirty="0"/>
              <a:t> gridded flux products including the WHOI </a:t>
            </a:r>
            <a:r>
              <a:rPr lang="en-US" baseline="0" dirty="0" err="1"/>
              <a:t>OAFlux</a:t>
            </a:r>
            <a:r>
              <a:rPr lang="en-US" baseline="0" dirty="0"/>
              <a:t> dataset and the SURFA database of operational NWP flux outputs.  These products are critical to evaluating coupled climate model performance.  PSD has conducted a series of evaluations of the accuracy of these products: the tropical Eastern and Western Equatorial Pacific and the subtropical Eastern South Pacific.  Last year we completed an analysis of two products for the  Equatorial Indian Ocean (DYNAMO), the tropical Western Equatorial Pacific Ocean (TOGA COARE), and the west coast of California (CALWATER2).  This year we compared </a:t>
            </a:r>
            <a:r>
              <a:rPr lang="en-US" baseline="0" dirty="0" err="1"/>
              <a:t>OAFLux</a:t>
            </a:r>
            <a:r>
              <a:rPr lang="en-US" baseline="0" dirty="0"/>
              <a:t> (daily average) and ECMWF ERA-Interim (3-hr time resolution) with direct measurements from the </a:t>
            </a:r>
            <a:r>
              <a:rPr lang="en-US" i="1" baseline="0" dirty="0"/>
              <a:t>R/V Investigator</a:t>
            </a:r>
            <a:r>
              <a:rPr lang="en-US" baseline="0" dirty="0"/>
              <a:t> made during the CAPRICORN study in March and April 2016 south of Tasmania in the Southern Ocean. </a:t>
            </a:r>
            <a:r>
              <a:rPr lang="en-US" sz="1200" kern="1200" dirty="0">
                <a:solidFill>
                  <a:schemeClr val="tx1"/>
                </a:solidFill>
                <a:effectLst/>
                <a:latin typeface="+mn-lt"/>
                <a:ea typeface="+mn-ea"/>
                <a:cs typeface="+mn-cs"/>
              </a:rPr>
              <a:t>The flux products do a good job of capturing the strong variations</a:t>
            </a:r>
            <a:r>
              <a:rPr lang="en-US" sz="1200" kern="1200" baseline="0" dirty="0">
                <a:solidFill>
                  <a:schemeClr val="tx1"/>
                </a:solidFill>
                <a:effectLst/>
                <a:latin typeface="+mn-lt"/>
                <a:ea typeface="+mn-ea"/>
                <a:cs typeface="+mn-cs"/>
              </a:rPr>
              <a:t> associated with storms.</a:t>
            </a:r>
            <a:r>
              <a:rPr lang="en-US" sz="1200" kern="1200" dirty="0">
                <a:solidFill>
                  <a:schemeClr val="tx1"/>
                </a:solidFill>
                <a:effectLst/>
                <a:latin typeface="+mn-lt"/>
                <a:ea typeface="+mn-ea"/>
                <a:cs typeface="+mn-cs"/>
              </a:rPr>
              <a:t>.  There appears to be some bias issues associated with ocean</a:t>
            </a:r>
            <a:r>
              <a:rPr lang="en-US" sz="1200" kern="1200" baseline="0" dirty="0">
                <a:solidFill>
                  <a:schemeClr val="tx1"/>
                </a:solidFill>
                <a:effectLst/>
                <a:latin typeface="+mn-lt"/>
                <a:ea typeface="+mn-ea"/>
                <a:cs typeface="+mn-cs"/>
              </a:rPr>
              <a:t> eddies</a:t>
            </a:r>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20C7B6E7-987E-404C-9A5F-330AFC07C539}" type="slidenum">
              <a:rPr lang="en-US" smtClean="0"/>
              <a:t>1</a:t>
            </a:fld>
            <a:endParaRPr lang="en-US"/>
          </a:p>
        </p:txBody>
      </p:sp>
    </p:spTree>
    <p:extLst>
      <p:ext uri="{BB962C8B-B14F-4D97-AF65-F5344CB8AC3E}">
        <p14:creationId xmlns:p14="http://schemas.microsoft.com/office/powerpoint/2010/main" val="980222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39E7377-D1F8-4A72-8E20-510384DE52AE}" type="datetime1">
              <a:rPr lang="en-US" smtClean="0"/>
              <a:t>11/15/2020</a:t>
            </a:fld>
            <a:endParaRPr lang="en-US"/>
          </a:p>
        </p:txBody>
      </p:sp>
      <p:sp>
        <p:nvSpPr>
          <p:cNvPr id="5" name="Footer Placeholder 4"/>
          <p:cNvSpPr>
            <a:spLocks noGrp="1"/>
          </p:cNvSpPr>
          <p:nvPr>
            <p:ph type="ftr" sz="quarter" idx="11"/>
          </p:nvPr>
        </p:nvSpPr>
        <p:spPr/>
        <p:txBody>
          <a:bodyPr/>
          <a:lstStyle/>
          <a:p>
            <a:r>
              <a:rPr lang="en-US"/>
              <a:t>Fairall ESRL/PSD</a:t>
            </a:r>
          </a:p>
        </p:txBody>
      </p:sp>
      <p:sp>
        <p:nvSpPr>
          <p:cNvPr id="6" name="Slide Number Placeholder 5"/>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3795551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7D84FA-0CA7-4EA7-8571-A5EA0BA34478}" type="datetime1">
              <a:rPr lang="en-US" smtClean="0"/>
              <a:t>11/15/2020</a:t>
            </a:fld>
            <a:endParaRPr lang="en-US"/>
          </a:p>
        </p:txBody>
      </p:sp>
      <p:sp>
        <p:nvSpPr>
          <p:cNvPr id="5" name="Footer Placeholder 4"/>
          <p:cNvSpPr>
            <a:spLocks noGrp="1"/>
          </p:cNvSpPr>
          <p:nvPr>
            <p:ph type="ftr" sz="quarter" idx="11"/>
          </p:nvPr>
        </p:nvSpPr>
        <p:spPr/>
        <p:txBody>
          <a:bodyPr/>
          <a:lstStyle/>
          <a:p>
            <a:r>
              <a:rPr lang="en-US"/>
              <a:t>Fairall ESRL/PSD</a:t>
            </a:r>
          </a:p>
        </p:txBody>
      </p:sp>
      <p:sp>
        <p:nvSpPr>
          <p:cNvPr id="6" name="Slide Number Placeholder 5"/>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437645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E1C4F5-9BA2-47F7-84F4-AADF7C8F012F}" type="datetime1">
              <a:rPr lang="en-US" smtClean="0"/>
              <a:t>11/15/2020</a:t>
            </a:fld>
            <a:endParaRPr lang="en-US"/>
          </a:p>
        </p:txBody>
      </p:sp>
      <p:sp>
        <p:nvSpPr>
          <p:cNvPr id="5" name="Footer Placeholder 4"/>
          <p:cNvSpPr>
            <a:spLocks noGrp="1"/>
          </p:cNvSpPr>
          <p:nvPr>
            <p:ph type="ftr" sz="quarter" idx="11"/>
          </p:nvPr>
        </p:nvSpPr>
        <p:spPr/>
        <p:txBody>
          <a:bodyPr/>
          <a:lstStyle/>
          <a:p>
            <a:r>
              <a:rPr lang="en-US"/>
              <a:t>Fairall ESRL/PSD</a:t>
            </a:r>
          </a:p>
        </p:txBody>
      </p:sp>
      <p:sp>
        <p:nvSpPr>
          <p:cNvPr id="6" name="Slide Number Placeholder 5"/>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330435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CA28FB-0DCA-40E9-95A5-9514E29CC0B0}" type="datetime1">
              <a:rPr lang="en-US" smtClean="0"/>
              <a:t>11/15/2020</a:t>
            </a:fld>
            <a:endParaRPr lang="en-US"/>
          </a:p>
        </p:txBody>
      </p:sp>
      <p:sp>
        <p:nvSpPr>
          <p:cNvPr id="5" name="Footer Placeholder 4"/>
          <p:cNvSpPr>
            <a:spLocks noGrp="1"/>
          </p:cNvSpPr>
          <p:nvPr>
            <p:ph type="ftr" sz="quarter" idx="11"/>
          </p:nvPr>
        </p:nvSpPr>
        <p:spPr/>
        <p:txBody>
          <a:bodyPr/>
          <a:lstStyle/>
          <a:p>
            <a:r>
              <a:rPr lang="en-US"/>
              <a:t>Fairall ESRL/PSD</a:t>
            </a:r>
          </a:p>
        </p:txBody>
      </p:sp>
      <p:sp>
        <p:nvSpPr>
          <p:cNvPr id="6" name="Slide Number Placeholder 5"/>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479836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39C4D-A825-4704-8A90-B70D2A29C825}" type="datetime1">
              <a:rPr lang="en-US" smtClean="0"/>
              <a:t>11/15/2020</a:t>
            </a:fld>
            <a:endParaRPr lang="en-US"/>
          </a:p>
        </p:txBody>
      </p:sp>
      <p:sp>
        <p:nvSpPr>
          <p:cNvPr id="5" name="Footer Placeholder 4"/>
          <p:cNvSpPr>
            <a:spLocks noGrp="1"/>
          </p:cNvSpPr>
          <p:nvPr>
            <p:ph type="ftr" sz="quarter" idx="11"/>
          </p:nvPr>
        </p:nvSpPr>
        <p:spPr/>
        <p:txBody>
          <a:bodyPr/>
          <a:lstStyle/>
          <a:p>
            <a:r>
              <a:rPr lang="en-US"/>
              <a:t>Fairall ESRL/PSD</a:t>
            </a:r>
          </a:p>
        </p:txBody>
      </p:sp>
      <p:sp>
        <p:nvSpPr>
          <p:cNvPr id="6" name="Slide Number Placeholder 5"/>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1200725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1EAF9F-D57D-4C05-802C-79CF7E27A62B}" type="datetime1">
              <a:rPr lang="en-US" smtClean="0"/>
              <a:t>11/15/2020</a:t>
            </a:fld>
            <a:endParaRPr lang="en-US"/>
          </a:p>
        </p:txBody>
      </p:sp>
      <p:sp>
        <p:nvSpPr>
          <p:cNvPr id="6" name="Footer Placeholder 5"/>
          <p:cNvSpPr>
            <a:spLocks noGrp="1"/>
          </p:cNvSpPr>
          <p:nvPr>
            <p:ph type="ftr" sz="quarter" idx="11"/>
          </p:nvPr>
        </p:nvSpPr>
        <p:spPr/>
        <p:txBody>
          <a:bodyPr/>
          <a:lstStyle/>
          <a:p>
            <a:r>
              <a:rPr lang="en-US"/>
              <a:t>Fairall ESRL/PSD</a:t>
            </a:r>
          </a:p>
        </p:txBody>
      </p:sp>
      <p:sp>
        <p:nvSpPr>
          <p:cNvPr id="7" name="Slide Number Placeholder 6"/>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332597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0E0A0F-2421-4961-BB8A-C90E59FEC451}" type="datetime1">
              <a:rPr lang="en-US" smtClean="0"/>
              <a:t>11/15/2020</a:t>
            </a:fld>
            <a:endParaRPr lang="en-US"/>
          </a:p>
        </p:txBody>
      </p:sp>
      <p:sp>
        <p:nvSpPr>
          <p:cNvPr id="8" name="Footer Placeholder 7"/>
          <p:cNvSpPr>
            <a:spLocks noGrp="1"/>
          </p:cNvSpPr>
          <p:nvPr>
            <p:ph type="ftr" sz="quarter" idx="11"/>
          </p:nvPr>
        </p:nvSpPr>
        <p:spPr/>
        <p:txBody>
          <a:bodyPr/>
          <a:lstStyle/>
          <a:p>
            <a:r>
              <a:rPr lang="en-US"/>
              <a:t>Fairall ESRL/PSD</a:t>
            </a:r>
          </a:p>
        </p:txBody>
      </p:sp>
      <p:sp>
        <p:nvSpPr>
          <p:cNvPr id="9" name="Slide Number Placeholder 8"/>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355065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8B1F3B-72A5-4DA7-BD7C-2F75A4D4D61A}" type="datetime1">
              <a:rPr lang="en-US" smtClean="0"/>
              <a:t>11/15/2020</a:t>
            </a:fld>
            <a:endParaRPr lang="en-US"/>
          </a:p>
        </p:txBody>
      </p:sp>
      <p:sp>
        <p:nvSpPr>
          <p:cNvPr id="4" name="Footer Placeholder 3"/>
          <p:cNvSpPr>
            <a:spLocks noGrp="1"/>
          </p:cNvSpPr>
          <p:nvPr>
            <p:ph type="ftr" sz="quarter" idx="11"/>
          </p:nvPr>
        </p:nvSpPr>
        <p:spPr/>
        <p:txBody>
          <a:bodyPr/>
          <a:lstStyle/>
          <a:p>
            <a:r>
              <a:rPr lang="en-US"/>
              <a:t>Fairall ESRL/PSD</a:t>
            </a:r>
          </a:p>
        </p:txBody>
      </p:sp>
      <p:sp>
        <p:nvSpPr>
          <p:cNvPr id="5" name="Slide Number Placeholder 4"/>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4177151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39D08-60D4-4F8F-B1FE-5A633BB1C6DF}" type="datetime1">
              <a:rPr lang="en-US" smtClean="0"/>
              <a:t>11/15/2020</a:t>
            </a:fld>
            <a:endParaRPr lang="en-US"/>
          </a:p>
        </p:txBody>
      </p:sp>
      <p:sp>
        <p:nvSpPr>
          <p:cNvPr id="3" name="Footer Placeholder 2"/>
          <p:cNvSpPr>
            <a:spLocks noGrp="1"/>
          </p:cNvSpPr>
          <p:nvPr>
            <p:ph type="ftr" sz="quarter" idx="11"/>
          </p:nvPr>
        </p:nvSpPr>
        <p:spPr/>
        <p:txBody>
          <a:bodyPr/>
          <a:lstStyle/>
          <a:p>
            <a:r>
              <a:rPr lang="en-US"/>
              <a:t>Fairall ESRL/PSD</a:t>
            </a:r>
          </a:p>
        </p:txBody>
      </p:sp>
      <p:sp>
        <p:nvSpPr>
          <p:cNvPr id="4" name="Slide Number Placeholder 3"/>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1415882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6785C9-6E85-4128-A46F-68EAFD913744}" type="datetime1">
              <a:rPr lang="en-US" smtClean="0"/>
              <a:t>11/15/2020</a:t>
            </a:fld>
            <a:endParaRPr lang="en-US"/>
          </a:p>
        </p:txBody>
      </p:sp>
      <p:sp>
        <p:nvSpPr>
          <p:cNvPr id="6" name="Footer Placeholder 5"/>
          <p:cNvSpPr>
            <a:spLocks noGrp="1"/>
          </p:cNvSpPr>
          <p:nvPr>
            <p:ph type="ftr" sz="quarter" idx="11"/>
          </p:nvPr>
        </p:nvSpPr>
        <p:spPr/>
        <p:txBody>
          <a:bodyPr/>
          <a:lstStyle/>
          <a:p>
            <a:r>
              <a:rPr lang="en-US"/>
              <a:t>Fairall ESRL/PSD</a:t>
            </a:r>
          </a:p>
        </p:txBody>
      </p:sp>
      <p:sp>
        <p:nvSpPr>
          <p:cNvPr id="7" name="Slide Number Placeholder 6"/>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647954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11BD8B-FBD8-4485-B8D0-A76D39599566}" type="datetime1">
              <a:rPr lang="en-US" smtClean="0"/>
              <a:t>11/15/2020</a:t>
            </a:fld>
            <a:endParaRPr lang="en-US"/>
          </a:p>
        </p:txBody>
      </p:sp>
      <p:sp>
        <p:nvSpPr>
          <p:cNvPr id="6" name="Footer Placeholder 5"/>
          <p:cNvSpPr>
            <a:spLocks noGrp="1"/>
          </p:cNvSpPr>
          <p:nvPr>
            <p:ph type="ftr" sz="quarter" idx="11"/>
          </p:nvPr>
        </p:nvSpPr>
        <p:spPr/>
        <p:txBody>
          <a:bodyPr/>
          <a:lstStyle/>
          <a:p>
            <a:r>
              <a:rPr lang="en-US"/>
              <a:t>Fairall ESRL/PSD</a:t>
            </a:r>
          </a:p>
        </p:txBody>
      </p:sp>
      <p:sp>
        <p:nvSpPr>
          <p:cNvPr id="7" name="Slide Number Placeholder 6"/>
          <p:cNvSpPr>
            <a:spLocks noGrp="1"/>
          </p:cNvSpPr>
          <p:nvPr>
            <p:ph type="sldNum" sz="quarter" idx="12"/>
          </p:nvPr>
        </p:nvSpPr>
        <p:spPr/>
        <p:txBody>
          <a:bodyPr/>
          <a:lstStyle/>
          <a:p>
            <a:fld id="{BC9468B7-4DBE-4E92-83F7-FC66F2C83F43}" type="slidenum">
              <a:rPr lang="en-US" smtClean="0"/>
              <a:t>‹#›</a:t>
            </a:fld>
            <a:endParaRPr lang="en-US"/>
          </a:p>
        </p:txBody>
      </p:sp>
    </p:spTree>
    <p:extLst>
      <p:ext uri="{BB962C8B-B14F-4D97-AF65-F5344CB8AC3E}">
        <p14:creationId xmlns:p14="http://schemas.microsoft.com/office/powerpoint/2010/main" val="1488869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7601CD-3303-41ED-A5BA-EF78DF010F17}" type="datetime1">
              <a:rPr lang="en-US" smtClean="0"/>
              <a:t>11/15/2020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Fairall ESRL/PSD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9468B7-4DBE-4E92-83F7-FC66F2C83F43}" type="slidenum">
              <a:rPr lang="en-US" smtClean="0"/>
              <a:t>‹#›</a:t>
            </a:fld>
            <a:endParaRPr lang="en-US"/>
          </a:p>
        </p:txBody>
      </p:sp>
    </p:spTree>
    <p:extLst>
      <p:ext uri="{BB962C8B-B14F-4D97-AF65-F5344CB8AC3E}">
        <p14:creationId xmlns:p14="http://schemas.microsoft.com/office/powerpoint/2010/main" val="866073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doi.org/10.%201029/2018JC014808" TargetMode="External"/><Relationship Id="rId1" Type="http://schemas.openxmlformats.org/officeDocument/2006/relationships/slideLayout" Target="../slideLayouts/slideLayout2.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446"/>
            <a:ext cx="9144000" cy="481646"/>
          </a:xfrm>
        </p:spPr>
        <p:txBody>
          <a:bodyPr>
            <a:no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Sensor Technology Evaluation: </a:t>
            </a:r>
            <a:r>
              <a:rPr lang="en-US" sz="2400" b="1" dirty="0" smtClean="0">
                <a:solidFill>
                  <a:srgbClr val="FF0000"/>
                </a:solidFill>
                <a:latin typeface="Times New Roman" panose="02020603050405020304" pitchFamily="18" charset="0"/>
                <a:cs typeface="Times New Roman" panose="02020603050405020304" pitchFamily="18" charset="0"/>
              </a:rPr>
              <a:t>PSL Air Temperature Measurement</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13756" y="4039248"/>
            <a:ext cx="7463444" cy="913752"/>
          </a:xfrm>
        </p:spPr>
        <p:txBody>
          <a:bodyPr>
            <a:noAutofit/>
          </a:bodyPr>
          <a:lstStyle/>
          <a:p>
            <a:pPr marL="0" marR="0" indent="0">
              <a:spcBef>
                <a:spcPts val="0"/>
              </a:spcBef>
              <a:spcAft>
                <a:spcPts val="0"/>
              </a:spcAft>
              <a:buNone/>
            </a:pPr>
            <a:r>
              <a:rPr lang="en-US" sz="1400" dirty="0">
                <a:latin typeface="Times New Roman" panose="02020603050405020304" pitchFamily="18" charset="0"/>
                <a:ea typeface="Times New Roman" panose="02020603050405020304" pitchFamily="18" charset="0"/>
              </a:rPr>
              <a:t> </a:t>
            </a:r>
          </a:p>
          <a:p>
            <a:pPr marL="0" indent="0">
              <a:buNone/>
            </a:pPr>
            <a:endParaRPr lang="en-US" sz="1400" dirty="0"/>
          </a:p>
        </p:txBody>
      </p:sp>
      <p:sp>
        <p:nvSpPr>
          <p:cNvPr id="4" name="Footer Placeholder 3"/>
          <p:cNvSpPr>
            <a:spLocks noGrp="1"/>
          </p:cNvSpPr>
          <p:nvPr>
            <p:ph type="ftr" sz="quarter" idx="11"/>
          </p:nvPr>
        </p:nvSpPr>
        <p:spPr>
          <a:xfrm>
            <a:off x="3124200" y="6356350"/>
            <a:ext cx="3657600" cy="365125"/>
          </a:xfrm>
        </p:spPr>
        <p:txBody>
          <a:bodyPr/>
          <a:lstStyle/>
          <a:p>
            <a:r>
              <a:rPr lang="en-US" dirty="0"/>
              <a:t>Fairall ESRL/PSD High Resolution Data from Ships</a:t>
            </a:r>
          </a:p>
          <a:p>
            <a:endParaRPr lang="en-US" dirty="0"/>
          </a:p>
        </p:txBody>
      </p:sp>
      <p:sp>
        <p:nvSpPr>
          <p:cNvPr id="7" name="Rectangle 1"/>
          <p:cNvSpPr>
            <a:spLocks noChangeArrowheads="1"/>
          </p:cNvSpPr>
          <p:nvPr/>
        </p:nvSpPr>
        <p:spPr bwMode="auto">
          <a:xfrm>
            <a:off x="7010400" y="3592805"/>
            <a:ext cx="1295401" cy="674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1" name="TextBox 10"/>
          <p:cNvSpPr txBox="1"/>
          <p:nvPr/>
        </p:nvSpPr>
        <p:spPr>
          <a:xfrm>
            <a:off x="152400" y="3930002"/>
            <a:ext cx="2971800" cy="369332"/>
          </a:xfrm>
          <a:prstGeom prst="rect">
            <a:avLst/>
          </a:prstGeom>
          <a:noFill/>
        </p:spPr>
        <p:txBody>
          <a:bodyPr wrap="square" rtlCol="0">
            <a:spAutoFit/>
          </a:bodyPr>
          <a:lstStyle/>
          <a:p>
            <a:r>
              <a:rPr lang="en-US" dirty="0"/>
              <a:t> </a:t>
            </a:r>
            <a:endParaRPr lang="en-US" sz="1200"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523" y="461455"/>
            <a:ext cx="4624730" cy="3468547"/>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54421" y="446370"/>
            <a:ext cx="4665864" cy="3499398"/>
          </a:xfrm>
          <a:prstGeom prst="rect">
            <a:avLst/>
          </a:prstGeom>
        </p:spPr>
      </p:pic>
      <p:sp>
        <p:nvSpPr>
          <p:cNvPr id="15" name="TextBox 14"/>
          <p:cNvSpPr txBox="1"/>
          <p:nvPr/>
        </p:nvSpPr>
        <p:spPr>
          <a:xfrm>
            <a:off x="304800" y="4267200"/>
            <a:ext cx="8458200" cy="2246769"/>
          </a:xfrm>
          <a:prstGeom prst="rect">
            <a:avLst/>
          </a:prstGeom>
          <a:noFill/>
        </p:spPr>
        <p:txBody>
          <a:bodyPr wrap="square" rtlCol="0">
            <a:spAutoFit/>
          </a:bodyPr>
          <a:lstStyle/>
          <a:p>
            <a:r>
              <a:rPr lang="en-US" sz="1400" dirty="0" smtClean="0"/>
              <a:t>Air temperature is an essential climate variable.  These figures show a comparison of PSL aspirated air temperature sensor with U. Miami Marine-Atmosphere Emitted Radiance Interferometer (M-AERI).  The M-AERI is a spectrally resolved IR radiometer that can measure air temperature to 0.04 C.  We have divided the comparison into daytime (</a:t>
            </a:r>
            <a:r>
              <a:rPr lang="en-US" sz="1400" b="1" dirty="0" smtClean="0"/>
              <a:t>left panel</a:t>
            </a:r>
            <a:r>
              <a:rPr lang="en-US" sz="1400" dirty="0" smtClean="0"/>
              <a:t>, difference vs downward solar flux) and night time (</a:t>
            </a:r>
            <a:r>
              <a:rPr lang="en-US" sz="1400" b="1" dirty="0" smtClean="0"/>
              <a:t>right panel</a:t>
            </a:r>
            <a:r>
              <a:rPr lang="en-US" sz="1400" dirty="0" smtClean="0"/>
              <a:t>, difference vs wind speed).  The left panel suggests a high bias of the PSL air temperature during daytime of about 0.1 C. The night time bias is negligible but does show the effects of dynamic heating (adiabatic compression) in agreement with the theoretical form                             where </a:t>
            </a:r>
            <a:r>
              <a:rPr lang="en-US" sz="1400" i="1" dirty="0" err="1" smtClean="0"/>
              <a:t>U</a:t>
            </a:r>
            <a:r>
              <a:rPr lang="en-US" sz="1400" i="1" baseline="-25000" dirty="0" err="1" smtClean="0"/>
              <a:t>rel</a:t>
            </a:r>
            <a:r>
              <a:rPr lang="en-US" sz="1400" dirty="0" smtClean="0"/>
              <a:t> is the relative wind speed and</a:t>
            </a:r>
            <a:r>
              <a:rPr lang="en-US" sz="1400" i="1" dirty="0" smtClean="0"/>
              <a:t> </a:t>
            </a:r>
            <a:r>
              <a:rPr lang="en-US" sz="1400" i="1" dirty="0" err="1" smtClean="0"/>
              <a:t>c</a:t>
            </a:r>
            <a:r>
              <a:rPr lang="en-US" sz="1400" i="1" baseline="-25000" dirty="0" err="1" smtClean="0"/>
              <a:t>pa</a:t>
            </a:r>
            <a:r>
              <a:rPr lang="en-US" sz="1400" i="1" dirty="0" smtClean="0"/>
              <a:t> </a:t>
            </a:r>
            <a:r>
              <a:rPr lang="en-US" sz="1400" dirty="0" smtClean="0"/>
              <a:t>the specific heat of air. </a:t>
            </a:r>
            <a:r>
              <a:rPr lang="en-US" sz="1400" dirty="0" smtClean="0">
                <a:latin typeface="Times New Roman" panose="02020603050405020304" pitchFamily="18" charset="0"/>
              </a:rPr>
              <a:t>The M-AERI </a:t>
            </a:r>
            <a:r>
              <a:rPr lang="en-US" sz="1400" dirty="0" smtClean="0">
                <a:latin typeface="Times New Roman" panose="02020603050405020304" pitchFamily="18" charset="0"/>
                <a:ea typeface="Times New Roman" panose="02020603050405020304" pitchFamily="18" charset="0"/>
              </a:rPr>
              <a:t>costs k$350 compared to k$4 for the PSL sensor. </a:t>
            </a:r>
            <a:r>
              <a:rPr lang="en-US" sz="1400" dirty="0">
                <a:latin typeface="Times New Roman" panose="02020603050405020304" pitchFamily="18" charset="0"/>
                <a:ea typeface="Times New Roman" panose="02020603050405020304" pitchFamily="18" charset="0"/>
              </a:rPr>
              <a:t>This result shows that our </a:t>
            </a:r>
            <a:r>
              <a:rPr lang="en-US" sz="1400" dirty="0" smtClean="0">
                <a:latin typeface="Times New Roman" panose="02020603050405020304" pitchFamily="18" charset="0"/>
                <a:ea typeface="Times New Roman" panose="02020603050405020304" pitchFamily="18" charset="0"/>
              </a:rPr>
              <a:t>accuracy </a:t>
            </a:r>
            <a:r>
              <a:rPr lang="en-US" sz="1400" dirty="0">
                <a:latin typeface="Times New Roman" panose="02020603050405020304" pitchFamily="18" charset="0"/>
                <a:ea typeface="Times New Roman" panose="02020603050405020304" pitchFamily="18" charset="0"/>
              </a:rPr>
              <a:t>is as claimed </a:t>
            </a:r>
            <a:r>
              <a:rPr lang="en-US" sz="1400" dirty="0" smtClean="0">
                <a:latin typeface="Times New Roman" panose="02020603050405020304" pitchFamily="18" charset="0"/>
                <a:ea typeface="Times New Roman" panose="02020603050405020304" pitchFamily="18" charset="0"/>
              </a:rPr>
              <a:t>(0.1 C averaged </a:t>
            </a:r>
            <a:r>
              <a:rPr lang="en-US" sz="1400" dirty="0">
                <a:latin typeface="Times New Roman" panose="02020603050405020304" pitchFamily="18" charset="0"/>
                <a:ea typeface="Times New Roman" panose="02020603050405020304" pitchFamily="18" charset="0"/>
              </a:rPr>
              <a:t>over 24 hours</a:t>
            </a:r>
            <a:r>
              <a:rPr lang="en-US" sz="1400" dirty="0" smtClean="0">
                <a:latin typeface="Times New Roman" panose="02020603050405020304" pitchFamily="18" charset="0"/>
                <a:ea typeface="Times New Roman" panose="02020603050405020304" pitchFamily="18" charset="0"/>
              </a:rPr>
              <a:t>) and </a:t>
            </a:r>
            <a:r>
              <a:rPr lang="en-US" sz="1400" dirty="0">
                <a:latin typeface="Times New Roman" panose="02020603050405020304" pitchFamily="18" charset="0"/>
                <a:ea typeface="Times New Roman" panose="02020603050405020304" pitchFamily="18" charset="0"/>
              </a:rPr>
              <a:t>can be improved by applying a daytime bias correction.</a:t>
            </a:r>
          </a:p>
          <a:p>
            <a:endParaRPr lang="en-US" sz="1400" dirty="0"/>
          </a:p>
        </p:txBody>
      </p:sp>
      <p:sp>
        <p:nvSpPr>
          <p:cNvPr id="18" name="Rectangle 7"/>
          <p:cNvSpPr>
            <a:spLocks noChangeArrowheads="1"/>
          </p:cNvSpPr>
          <p:nvPr/>
        </p:nvSpPr>
        <p:spPr bwMode="auto">
          <a:xfrm>
            <a:off x="4734583" y="56048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 name="Object 18"/>
          <p:cNvGraphicFramePr>
            <a:graphicFrameLocks noChangeAspect="1"/>
          </p:cNvGraphicFramePr>
          <p:nvPr>
            <p:extLst>
              <p:ext uri="{D42A27DB-BD31-4B8C-83A1-F6EECF244321}">
                <p14:modId xmlns:p14="http://schemas.microsoft.com/office/powerpoint/2010/main" val="1383906466"/>
              </p:ext>
            </p:extLst>
          </p:nvPr>
        </p:nvGraphicFramePr>
        <p:xfrm>
          <a:off x="762000" y="5604875"/>
          <a:ext cx="1090613" cy="252413"/>
        </p:xfrm>
        <a:graphic>
          <a:graphicData uri="http://schemas.openxmlformats.org/presentationml/2006/ole">
            <mc:AlternateContent xmlns:mc="http://schemas.openxmlformats.org/markup-compatibility/2006">
              <mc:Choice xmlns:v="urn:schemas-microsoft-com:vml" Requires="v">
                <p:oleObj spid="_x0000_s1041" name="Equation" r:id="rId6" imgW="1091726" imgH="253890" progId="Equation.DSMT4">
                  <p:embed/>
                </p:oleObj>
              </mc:Choice>
              <mc:Fallback>
                <p:oleObj name="Equation" r:id="rId6" imgW="1091726" imgH="25389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5604875"/>
                        <a:ext cx="1090613" cy="252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47967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400" b="1" dirty="0" smtClean="0">
                <a:solidFill>
                  <a:srgbClr val="FF0000"/>
                </a:solidFill>
                <a:latin typeface="Times New Roman" panose="02020603050405020304" pitchFamily="18" charset="0"/>
                <a:cs typeface="Times New Roman" panose="02020603050405020304" pitchFamily="18" charset="0"/>
              </a:rPr>
              <a:t>COARE Flux Algorithm: Chemical Enhancement of CO2 Flux</a:t>
            </a:r>
            <a:endParaRPr lang="en-US" dirty="0"/>
          </a:p>
        </p:txBody>
      </p:sp>
      <p:sp>
        <p:nvSpPr>
          <p:cNvPr id="4" name="Footer Placeholder 3"/>
          <p:cNvSpPr>
            <a:spLocks noGrp="1"/>
          </p:cNvSpPr>
          <p:nvPr>
            <p:ph type="ftr" sz="quarter" idx="11"/>
          </p:nvPr>
        </p:nvSpPr>
        <p:spPr>
          <a:xfrm>
            <a:off x="3124200" y="6356350"/>
            <a:ext cx="3429000" cy="365125"/>
          </a:xfrm>
        </p:spPr>
        <p:txBody>
          <a:bodyPr/>
          <a:lstStyle/>
          <a:p>
            <a:r>
              <a:rPr lang="en-US" dirty="0"/>
              <a:t>Fairall ESRL/PSD High Resolution Data from Ships</a:t>
            </a:r>
            <a:endParaRPr lang="en-US" dirty="0"/>
          </a:p>
        </p:txBody>
      </p:sp>
      <p:sp>
        <p:nvSpPr>
          <p:cNvPr id="6" name="Content Placeholder 5"/>
          <p:cNvSpPr>
            <a:spLocks noGrp="1"/>
          </p:cNvSpPr>
          <p:nvPr>
            <p:ph idx="1"/>
          </p:nvPr>
        </p:nvSpPr>
        <p:spPr>
          <a:xfrm>
            <a:off x="457200" y="4419600"/>
            <a:ext cx="8229600" cy="1936750"/>
          </a:xfrm>
        </p:spPr>
        <p:txBody>
          <a:bodyPr>
            <a:normAutofit fontScale="92500" lnSpcReduction="10000"/>
          </a:bodyPr>
          <a:lstStyle/>
          <a:p>
            <a:pPr marL="0" indent="0">
              <a:buNone/>
            </a:pPr>
            <a:r>
              <a:rPr lang="en-US" sz="1400" dirty="0">
                <a:latin typeface="Times New Roman" panose="02020603050405020304" pitchFamily="18" charset="0"/>
                <a:ea typeface="Times New Roman" panose="02020603050405020304" pitchFamily="18" charset="0"/>
              </a:rPr>
              <a:t>Model computations of carbonate chemical </a:t>
            </a:r>
            <a:r>
              <a:rPr lang="en-US" sz="1400" i="1" dirty="0">
                <a:latin typeface="Times New Roman" panose="02020603050405020304" pitchFamily="18" charset="0"/>
                <a:ea typeface="Times New Roman" panose="02020603050405020304" pitchFamily="18" charset="0"/>
              </a:rPr>
              <a:t>enhancement</a:t>
            </a:r>
            <a:r>
              <a:rPr lang="en-US" sz="1400" dirty="0">
                <a:latin typeface="Times New Roman" panose="02020603050405020304" pitchFamily="18" charset="0"/>
                <a:ea typeface="Times New Roman" panose="02020603050405020304" pitchFamily="18" charset="0"/>
              </a:rPr>
              <a:t> of CO2 transfer velocity expressed as the ratio of the enhanced velocity, </a:t>
            </a:r>
            <a:r>
              <a:rPr lang="en-US" sz="1400" i="1" dirty="0">
                <a:latin typeface="Times New Roman" panose="02020603050405020304" pitchFamily="18" charset="0"/>
                <a:ea typeface="Times New Roman" panose="02020603050405020304" pitchFamily="18" charset="0"/>
              </a:rPr>
              <a:t>k</a:t>
            </a:r>
            <a:r>
              <a:rPr lang="en-US" sz="1400" i="1" baseline="-25000" dirty="0">
                <a:latin typeface="Times New Roman" panose="02020603050405020304" pitchFamily="18" charset="0"/>
                <a:ea typeface="Times New Roman" panose="02020603050405020304" pitchFamily="18" charset="0"/>
              </a:rPr>
              <a:t>en</a:t>
            </a:r>
            <a:r>
              <a:rPr lang="en-US" sz="1400" dirty="0">
                <a:latin typeface="Times New Roman" panose="02020603050405020304" pitchFamily="18" charset="0"/>
                <a:ea typeface="Times New Roman" panose="02020603050405020304" pitchFamily="18" charset="0"/>
              </a:rPr>
              <a:t>, to the inert transfer velocity, </a:t>
            </a:r>
            <a:r>
              <a:rPr lang="en-US" sz="1400" i="1" dirty="0">
                <a:latin typeface="Times New Roman" panose="02020603050405020304" pitchFamily="18" charset="0"/>
                <a:ea typeface="Times New Roman" panose="02020603050405020304" pitchFamily="18" charset="0"/>
              </a:rPr>
              <a:t>k</a:t>
            </a:r>
            <a:r>
              <a:rPr lang="en-US" sz="1400" dirty="0">
                <a:latin typeface="Times New Roman" panose="02020603050405020304" pitchFamily="18" charset="0"/>
                <a:ea typeface="Times New Roman" panose="02020603050405020304" pitchFamily="18" charset="0"/>
              </a:rPr>
              <a:t>, vs wind speed for different values of the CO2 reaction rate, </a:t>
            </a:r>
            <a:r>
              <a:rPr lang="en-US" sz="1400" dirty="0" smtClean="0">
                <a:latin typeface="Times New Roman" panose="02020603050405020304" pitchFamily="18" charset="0"/>
                <a:ea typeface="Times New Roman" panose="02020603050405020304" pitchFamily="18" charset="0"/>
              </a:rPr>
              <a:t>τ (</a:t>
            </a:r>
            <a:r>
              <a:rPr lang="en-US" sz="1400" b="1" dirty="0" smtClean="0">
                <a:latin typeface="Times New Roman" panose="02020603050405020304" pitchFamily="18" charset="0"/>
                <a:ea typeface="Times New Roman" panose="02020603050405020304" pitchFamily="18" charset="0"/>
              </a:rPr>
              <a:t>left panel</a:t>
            </a:r>
            <a:r>
              <a:rPr lang="en-US" sz="1400" dirty="0" smtClean="0">
                <a:latin typeface="Times New Roman" panose="02020603050405020304" pitchFamily="18" charset="0"/>
                <a:ea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The air-sea CO2 flux is proportional to </a:t>
            </a:r>
            <a:r>
              <a:rPr lang="en-US" sz="1400" i="1" dirty="0">
                <a:latin typeface="Times New Roman" panose="02020603050405020304" pitchFamily="18" charset="0"/>
                <a:ea typeface="Times New Roman" panose="02020603050405020304" pitchFamily="18" charset="0"/>
              </a:rPr>
              <a:t>k</a:t>
            </a:r>
            <a:r>
              <a:rPr lang="en-US" sz="1400" i="1" baseline="-25000" dirty="0">
                <a:latin typeface="Times New Roman" panose="02020603050405020304" pitchFamily="18" charset="0"/>
                <a:ea typeface="Times New Roman" panose="02020603050405020304" pitchFamily="18" charset="0"/>
              </a:rPr>
              <a:t>en</a:t>
            </a:r>
            <a:r>
              <a:rPr lang="en-US" sz="1400" dirty="0">
                <a:latin typeface="Times New Roman" panose="02020603050405020304" pitchFamily="18" charset="0"/>
                <a:ea typeface="Times New Roman" panose="02020603050405020304" pitchFamily="18" charset="0"/>
              </a:rPr>
              <a:t>.  </a:t>
            </a:r>
            <a:r>
              <a:rPr lang="en-US" sz="1400" i="1" dirty="0">
                <a:latin typeface="Times New Roman" panose="02020603050405020304" pitchFamily="18" charset="0"/>
                <a:ea typeface="Times New Roman" panose="02020603050405020304" pitchFamily="18" charset="0"/>
              </a:rPr>
              <a:t>k </a:t>
            </a:r>
            <a:r>
              <a:rPr lang="en-US" sz="1400" dirty="0">
                <a:latin typeface="Times New Roman" panose="02020603050405020304" pitchFamily="18" charset="0"/>
                <a:ea typeface="Times New Roman" panose="02020603050405020304" pitchFamily="18" charset="0"/>
              </a:rPr>
              <a:t>is </a:t>
            </a:r>
            <a:r>
              <a:rPr lang="en-US" sz="1400" u="sng" dirty="0">
                <a:latin typeface="Times New Roman" panose="02020603050405020304" pitchFamily="18" charset="0"/>
                <a:ea typeface="Times New Roman" panose="02020603050405020304" pitchFamily="18" charset="0"/>
              </a:rPr>
              <a:t>non-bubble</a:t>
            </a:r>
            <a:r>
              <a:rPr lang="en-US" sz="1400" dirty="0">
                <a:latin typeface="Times New Roman" panose="02020603050405020304" pitchFamily="18" charset="0"/>
                <a:ea typeface="Times New Roman" panose="02020603050405020304" pitchFamily="18" charset="0"/>
              </a:rPr>
              <a:t> component of the transfer velocity and is approximately linear in wind speed.  The stars are an exact numerical computation from the turbulent-molecular chemical reaction budget equation.  The green lines are for an analytical approximation to that equation.  The blue symbols are from the model of Jorgensen et al. (A simple model of chemistry effects on the air-sea CO2 exchange coefficient.  </a:t>
            </a:r>
            <a:r>
              <a:rPr lang="en-US" sz="1400" i="1" dirty="0">
                <a:latin typeface="Times New Roman" panose="02020603050405020304" pitchFamily="18" charset="0"/>
                <a:ea typeface="Times New Roman" panose="02020603050405020304" pitchFamily="18" charset="0"/>
              </a:rPr>
              <a:t>JGR Oceans</a:t>
            </a:r>
            <a:r>
              <a:rPr lang="en-US" sz="1400"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125</a:t>
            </a:r>
            <a:r>
              <a:rPr lang="en-US" sz="1400" dirty="0">
                <a:latin typeface="Times New Roman" panose="02020603050405020304" pitchFamily="18" charset="0"/>
                <a:ea typeface="Times New Roman" panose="02020603050405020304" pitchFamily="18" charset="0"/>
              </a:rPr>
              <a:t>, e2018JC014808. </a:t>
            </a:r>
            <a:r>
              <a:rPr lang="en-US" sz="1400" u="sng" dirty="0">
                <a:solidFill>
                  <a:srgbClr val="0000FF"/>
                </a:solidFill>
                <a:latin typeface="Times New Roman" panose="02020603050405020304" pitchFamily="18" charset="0"/>
                <a:ea typeface="Times New Roman" panose="02020603050405020304" pitchFamily="18" charset="0"/>
                <a:hlinkClick r:id="rId2"/>
              </a:rPr>
              <a:t>https://doi.org/10. 1029/2018JC014808</a:t>
            </a:r>
            <a:r>
              <a:rPr lang="en-US" sz="1400" dirty="0">
                <a:latin typeface="Times New Roman" panose="02020603050405020304" pitchFamily="18" charset="0"/>
                <a:ea typeface="Times New Roman" panose="02020603050405020304" pitchFamily="18" charset="0"/>
              </a:rPr>
              <a:t> ).  </a:t>
            </a:r>
            <a:r>
              <a:rPr lang="en-US" sz="1400" b="1" dirty="0" smtClean="0">
                <a:latin typeface="Times New Roman" panose="02020603050405020304" pitchFamily="18" charset="0"/>
                <a:ea typeface="Times New Roman" panose="02020603050405020304" pitchFamily="18" charset="0"/>
              </a:rPr>
              <a:t>Right panel </a:t>
            </a:r>
            <a:r>
              <a:rPr lang="en-US" sz="1400" dirty="0" smtClean="0">
                <a:latin typeface="Times New Roman" panose="02020603050405020304" pitchFamily="18" charset="0"/>
                <a:ea typeface="Times New Roman" panose="02020603050405020304" pitchFamily="18" charset="0"/>
              </a:rPr>
              <a:t>shows implied values of chemical enhancement=</a:t>
            </a:r>
            <a:r>
              <a:rPr lang="en-US" sz="1400" i="1" dirty="0" smtClean="0">
                <a:latin typeface="Times New Roman" panose="02020603050405020304" pitchFamily="18" charset="0"/>
                <a:ea typeface="Times New Roman" panose="02020603050405020304" pitchFamily="18" charset="0"/>
              </a:rPr>
              <a:t>k</a:t>
            </a:r>
            <a:r>
              <a:rPr lang="en-US" sz="1400" i="1" baseline="-25000" dirty="0" smtClean="0">
                <a:latin typeface="Times New Roman" panose="02020603050405020304" pitchFamily="18" charset="0"/>
                <a:ea typeface="Times New Roman" panose="02020603050405020304" pitchFamily="18" charset="0"/>
              </a:rPr>
              <a:t>en</a:t>
            </a:r>
            <a:r>
              <a:rPr lang="en-US" sz="1400" i="1" dirty="0" smtClean="0">
                <a:latin typeface="Times New Roman" panose="02020603050405020304" pitchFamily="18" charset="0"/>
                <a:ea typeface="Times New Roman" panose="02020603050405020304" pitchFamily="18" charset="0"/>
              </a:rPr>
              <a:t>-k</a:t>
            </a:r>
            <a:r>
              <a:rPr lang="en-US" sz="1400" dirty="0" smtClean="0">
                <a:latin typeface="Times New Roman" panose="02020603050405020304" pitchFamily="18" charset="0"/>
                <a:ea typeface="Times New Roman" panose="02020603050405020304" pitchFamily="18" charset="0"/>
              </a:rPr>
              <a:t>.  The blue line is the COAREG </a:t>
            </a:r>
            <a:r>
              <a:rPr lang="en-US" sz="1400" dirty="0" err="1" smtClean="0">
                <a:latin typeface="Times New Roman" panose="02020603050405020304" pitchFamily="18" charset="0"/>
                <a:ea typeface="Times New Roman" panose="02020603050405020304" pitchFamily="18" charset="0"/>
              </a:rPr>
              <a:t>parameterizaton</a:t>
            </a:r>
            <a:r>
              <a:rPr lang="en-US" sz="1400" dirty="0" smtClean="0">
                <a:latin typeface="Times New Roman" panose="02020603050405020304" pitchFamily="18" charset="0"/>
                <a:ea typeface="Times New Roman" panose="02020603050405020304" pitchFamily="18" charset="0"/>
              </a:rPr>
              <a:t> for</a:t>
            </a:r>
            <a:r>
              <a:rPr lang="en-US" sz="1400" i="1" dirty="0" smtClean="0">
                <a:latin typeface="Times New Roman" panose="02020603050405020304" pitchFamily="18" charset="0"/>
                <a:ea typeface="Times New Roman" panose="02020603050405020304" pitchFamily="18" charset="0"/>
              </a:rPr>
              <a:t> k </a:t>
            </a:r>
            <a:r>
              <a:rPr lang="en-US" sz="1400" dirty="0" smtClean="0">
                <a:latin typeface="Times New Roman" panose="02020603050405020304" pitchFamily="18" charset="0"/>
                <a:ea typeface="Times New Roman" panose="02020603050405020304" pitchFamily="18" charset="0"/>
              </a:rPr>
              <a:t>due to direct viscous transfer at the interface (i.e., the non-bubble mediated component).  Direct </a:t>
            </a:r>
            <a:r>
              <a:rPr lang="en-US" sz="1400" dirty="0">
                <a:latin typeface="Times New Roman" panose="02020603050405020304" pitchFamily="18" charset="0"/>
                <a:ea typeface="Times New Roman" panose="02020603050405020304" pitchFamily="18" charset="0"/>
              </a:rPr>
              <a:t>observations by the PSL team suggest τ is on the order of </a:t>
            </a:r>
            <a:r>
              <a:rPr lang="en-US" sz="1400" dirty="0" smtClean="0">
                <a:latin typeface="Times New Roman" panose="02020603050405020304" pitchFamily="18" charset="0"/>
                <a:ea typeface="Times New Roman" panose="02020603050405020304" pitchFamily="18" charset="0"/>
              </a:rPr>
              <a:t>3 s which implies increases in the transfer velocity on the order of 4 cm/</a:t>
            </a:r>
            <a:r>
              <a:rPr lang="en-US" sz="1400" dirty="0" err="1" smtClean="0">
                <a:latin typeface="Times New Roman" panose="02020603050405020304" pitchFamily="18" charset="0"/>
                <a:ea typeface="Times New Roman" panose="02020603050405020304" pitchFamily="18" charset="0"/>
              </a:rPr>
              <a:t>hr</a:t>
            </a:r>
            <a:r>
              <a:rPr lang="en-US" sz="1400" dirty="0" smtClean="0">
                <a:latin typeface="Times New Roman" panose="02020603050405020304" pitchFamily="18" charset="0"/>
                <a:ea typeface="Times New Roman" panose="02020603050405020304" pitchFamily="18" charset="0"/>
              </a:rPr>
              <a:t> (decreasing with wind speed).</a:t>
            </a:r>
            <a:endParaRPr lang="en-US" sz="1400" dirty="0"/>
          </a:p>
        </p:txBody>
      </p:sp>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228600" y="838200"/>
            <a:ext cx="4419600" cy="35052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70400" y="838200"/>
            <a:ext cx="4673600" cy="3505200"/>
          </a:xfrm>
          <a:prstGeom prst="rect">
            <a:avLst/>
          </a:prstGeom>
        </p:spPr>
      </p:pic>
    </p:spTree>
    <p:extLst>
      <p:ext uri="{BB962C8B-B14F-4D97-AF65-F5344CB8AC3E}">
        <p14:creationId xmlns:p14="http://schemas.microsoft.com/office/powerpoint/2010/main" val="878409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11895</TotalTime>
  <Words>579</Words>
  <Application>Microsoft Office PowerPoint</Application>
  <PresentationFormat>On-screen Show (4:3)</PresentationFormat>
  <Paragraphs>10</Paragraphs>
  <Slides>2</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7" baseType="lpstr">
      <vt:lpstr>Arial</vt:lpstr>
      <vt:lpstr>Calibri</vt:lpstr>
      <vt:lpstr>Times New Roman</vt:lpstr>
      <vt:lpstr>Office Theme</vt:lpstr>
      <vt:lpstr>MathType 6.0 Equation</vt:lpstr>
      <vt:lpstr>Sensor Technology Evaluation: PSL Air Temperature Measurement</vt:lpstr>
      <vt:lpstr>COARE Flux Algorithm: Chemical Enhancement of CO2 Flux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dc:creator>
  <cp:lastModifiedBy>chris fairall</cp:lastModifiedBy>
  <cp:revision>116</cp:revision>
  <dcterms:created xsi:type="dcterms:W3CDTF">2012-06-25T19:43:22Z</dcterms:created>
  <dcterms:modified xsi:type="dcterms:W3CDTF">2020-11-16T18:29:44Z</dcterms:modified>
</cp:coreProperties>
</file>