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4"/>
  </p:notesMasterIdLst>
  <p:sldIdLst>
    <p:sldId id="258" r:id="rId2"/>
    <p:sldId id="271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62" d="100"/>
          <a:sy n="162" d="100"/>
        </p:scale>
        <p:origin x="14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069acffe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0069acffe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Fairall</a:t>
            </a:r>
            <a:r>
              <a:rPr lang="en-US" baseline="0" dirty="0"/>
              <a:t> and Thompson.  Synthesis of flux observations from six tropical field programs reveal correlations between flux components associated with strong convective disturbances such as MJO.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/>
              <a:t>Fairall</a:t>
            </a:r>
            <a:r>
              <a:rPr lang="en-US" baseline="0" dirty="0"/>
              <a:t> and Thompson.  Synthesis of SST observations from various in situ sources are used to create a high-</a:t>
            </a:r>
            <a:r>
              <a:rPr lang="en-US" baseline="0" dirty="0" err="1"/>
              <a:t>reolution</a:t>
            </a:r>
            <a:r>
              <a:rPr lang="en-US" baseline="0" dirty="0"/>
              <a:t> blended, gridded SST product with specified accuracy.  This work requires knowledge of the accuracy of in situ sensing technology and the physics driving near-surface temperature profiles.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9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3EEEA-68C5-184C-8015-201AFBC1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1061-D9C9-8840-B859-DA23CC559487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9A2F97-60C9-BD47-A820-3DF3CF6DD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B2E3A-28B9-5A44-B977-D7AE436F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AD314-557C-CA41-9BBD-1C90DF98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6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75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1"/>
          <p:cNvSpPr txBox="1">
            <a:spLocks noGrp="1"/>
          </p:cNvSpPr>
          <p:nvPr>
            <p:ph type="title"/>
          </p:nvPr>
        </p:nvSpPr>
        <p:spPr>
          <a:xfrm>
            <a:off x="96350" y="64025"/>
            <a:ext cx="8735950" cy="5459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2400" b="1" dirty="0"/>
              <a:t>Surface Energy Budgets in Tropical Organized Convection</a:t>
            </a:r>
            <a:br>
              <a:rPr lang="en-US" dirty="0"/>
            </a:b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132" name="Google Shape;132;p31"/>
          <p:cNvSpPr txBox="1">
            <a:spLocks noGrp="1"/>
          </p:cNvSpPr>
          <p:nvPr>
            <p:ph type="body" idx="1"/>
          </p:nvPr>
        </p:nvSpPr>
        <p:spPr>
          <a:xfrm>
            <a:off x="83100" y="610014"/>
            <a:ext cx="4488900" cy="29000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ship-based observations of surface fluxes obtained in six tropic air-sea interaction field programs (TOGA COARE, EPIC, JASMINE, DYNAMO,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MISOBoB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PISTON).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 into 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suppressed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disturbed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MJO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convective forcing.  Strong forcing = strong cloud induced  reduction in solar flux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strong correlation of sensible, latent, and net IR flux components and Net surface energy flux with Solar radiative flux with Solar radiative flux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133" name="Google Shape;133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4967257" y="3634360"/>
            <a:ext cx="1228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 surface heat flux vs net solar flux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B9BA81-390B-4C00-BB57-0C1F2B6042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364"/>
          <a:stretch/>
        </p:blipFill>
        <p:spPr>
          <a:xfrm>
            <a:off x="6158925" y="610014"/>
            <a:ext cx="2630525" cy="22002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624103-ADDD-4616-B3DF-A1FEF570DB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964"/>
          <a:stretch/>
        </p:blipFill>
        <p:spPr>
          <a:xfrm>
            <a:off x="6158926" y="2943778"/>
            <a:ext cx="2630525" cy="21130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9D832E-31C7-478F-B3A9-D755E47C9106}"/>
              </a:ext>
            </a:extLst>
          </p:cNvPr>
          <p:cNvSpPr txBox="1"/>
          <p:nvPr/>
        </p:nvSpPr>
        <p:spPr>
          <a:xfrm>
            <a:off x="4967257" y="932098"/>
            <a:ext cx="1191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Surface heat flux components vs net solar flux</a:t>
            </a:r>
          </a:p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A70D31A-B954-45CC-96F4-4A651BA78F89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" t="34814" r="5208" b="34069"/>
          <a:stretch/>
        </p:blipFill>
        <p:spPr bwMode="auto">
          <a:xfrm>
            <a:off x="122842" y="3510113"/>
            <a:ext cx="4366058" cy="16174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1665F5-4B91-1546-849B-D28ED18997F0}"/>
              </a:ext>
            </a:extLst>
          </p:cNvPr>
          <p:cNvSpPr txBox="1"/>
          <p:nvPr/>
        </p:nvSpPr>
        <p:spPr>
          <a:xfrm>
            <a:off x="4442214" y="353218"/>
            <a:ext cx="47017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u="sng" dirty="0">
                <a:solidFill>
                  <a:srgbClr val="FF0000"/>
                </a:solidFill>
                <a:ea typeface="Arial Unicode MS" pitchFamily="34" charset="-128"/>
              </a:rPr>
              <a:t>Recent Results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/>
              <a:t>Factors controlling radiative fluxes, clouds, and latent heat are revealed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/>
              <a:t>We regularly provide calibrations to the ships and moorings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/>
              <a:t>A comprehensive study of SST variability captured by multiple satellites was just completed in the Tropical N. Atlantic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7E95AF-A462-4E46-AC15-F88B48D803CB}"/>
              </a:ext>
            </a:extLst>
          </p:cNvPr>
          <p:cNvSpPr txBox="1"/>
          <p:nvPr/>
        </p:nvSpPr>
        <p:spPr>
          <a:xfrm>
            <a:off x="4776728" y="43935"/>
            <a:ext cx="7818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SST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91901C-95CF-A843-9467-0EA20FC82C93}"/>
              </a:ext>
            </a:extLst>
          </p:cNvPr>
          <p:cNvSpPr txBox="1"/>
          <p:nvPr/>
        </p:nvSpPr>
        <p:spPr>
          <a:xfrm>
            <a:off x="128586" y="180684"/>
            <a:ext cx="44434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800" i="1" u="sng" dirty="0">
                <a:solidFill>
                  <a:srgbClr val="FF0000"/>
                </a:solidFill>
                <a:ea typeface="Arial Unicode MS" pitchFamily="34" charset="-128"/>
              </a:rPr>
              <a:t>Observational period </a:t>
            </a:r>
          </a:p>
          <a:p>
            <a:r>
              <a:rPr lang="en-US" sz="1800" dirty="0"/>
              <a:t>Buoys have been sampling for decades; ships visit moorings for service since early 1990’s</a:t>
            </a:r>
          </a:p>
          <a:p>
            <a:r>
              <a:rPr lang="en-US" sz="1800" i="1" u="sng" dirty="0">
                <a:solidFill>
                  <a:srgbClr val="FF0000"/>
                </a:solidFill>
                <a:ea typeface="Arial Unicode MS" pitchFamily="34" charset="-128"/>
              </a:rPr>
              <a:t>PSL Instruments deployed on ship to evaluate moorings and satellites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800" dirty="0"/>
              <a:t>surface and near-surface meteorology, oceanography, fluxes, and physics</a:t>
            </a:r>
          </a:p>
        </p:txBody>
      </p:sp>
      <p:pic>
        <p:nvPicPr>
          <p:cNvPr id="15" name="Google Shape;130;p31">
            <a:extLst>
              <a:ext uri="{FF2B5EF4-FFF2-40B4-BE49-F238E27FC236}">
                <a16:creationId xmlns:a16="http://schemas.microsoft.com/office/drawing/2014/main" id="{998B9320-3625-42DC-B0FF-9928E4080D6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6901" r="8937"/>
          <a:stretch/>
        </p:blipFill>
        <p:spPr>
          <a:xfrm>
            <a:off x="474791" y="2671988"/>
            <a:ext cx="2775754" cy="243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34;p31">
            <a:extLst>
              <a:ext uri="{FF2B5EF4-FFF2-40B4-BE49-F238E27FC236}">
                <a16:creationId xmlns:a16="http://schemas.microsoft.com/office/drawing/2014/main" id="{D7C776C3-2877-425E-A968-5E1698AD4F2A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0174" y="2642493"/>
            <a:ext cx="4001999" cy="25727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CB201C-EA04-4091-B9A4-007F315697DE}"/>
              </a:ext>
            </a:extLst>
          </p:cNvPr>
          <p:cNvSpPr txBox="1"/>
          <p:nvPr/>
        </p:nvSpPr>
        <p:spPr>
          <a:xfrm>
            <a:off x="64892" y="47198"/>
            <a:ext cx="8950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800" dirty="0">
                <a:solidFill>
                  <a:schemeClr val="tx1"/>
                </a:solidFill>
              </a:rPr>
              <a:t>Consolidation  </a:t>
            </a:r>
            <a:r>
              <a:rPr lang="en-US" sz="1800" dirty="0">
                <a:solidFill>
                  <a:schemeClr val="tx1"/>
                </a:solidFill>
              </a:rPr>
              <a:t>of </a:t>
            </a:r>
            <a:r>
              <a:rPr lang="en" sz="1800" dirty="0">
                <a:solidFill>
                  <a:schemeClr val="tx1"/>
                </a:solidFill>
              </a:rPr>
              <a:t>SST Data: Satellites vs ships, saildrones, drifters, AXBT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8" name="Google Shape;137;p31">
            <a:extLst>
              <a:ext uri="{FF2B5EF4-FFF2-40B4-BE49-F238E27FC236}">
                <a16:creationId xmlns:a16="http://schemas.microsoft.com/office/drawing/2014/main" id="{DF820B80-41AB-4593-8A73-462E99CF3EAD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5041" y="2837590"/>
            <a:ext cx="2050750" cy="20824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49CDB56-3D8E-4F37-9D01-0C7D5F8ECCBA}"/>
              </a:ext>
            </a:extLst>
          </p:cNvPr>
          <p:cNvSpPr txBox="1"/>
          <p:nvPr/>
        </p:nvSpPr>
        <p:spPr>
          <a:xfrm>
            <a:off x="5558541" y="4418617"/>
            <a:ext cx="3266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Time series SST from Ron Brown with 4 satellite products</a:t>
            </a:r>
          </a:p>
        </p:txBody>
      </p:sp>
    </p:spTree>
    <p:extLst>
      <p:ext uri="{BB962C8B-B14F-4D97-AF65-F5344CB8AC3E}">
        <p14:creationId xmlns:p14="http://schemas.microsoft.com/office/powerpoint/2010/main" val="146170307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</TotalTime>
  <Words>282</Words>
  <Application>Microsoft Office PowerPoint</Application>
  <PresentationFormat>On-screen Show (16:9)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 Unicode MS</vt:lpstr>
      <vt:lpstr>Arial</vt:lpstr>
      <vt:lpstr>Simple Light</vt:lpstr>
      <vt:lpstr>Surface Energy Budgets in Tropical Organized Convection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Consolidation and Assessment of ATOMIC SST Data</dc:title>
  <dc:creator>chris fairall</dc:creator>
  <cp:lastModifiedBy>Chris Fairall</cp:lastModifiedBy>
  <cp:revision>21</cp:revision>
  <dcterms:modified xsi:type="dcterms:W3CDTF">2022-12-12T19:32:35Z</dcterms:modified>
</cp:coreProperties>
</file>