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6" r:id="rId5"/>
    <p:sldId id="260" r:id="rId6"/>
    <p:sldId id="261" r:id="rId7"/>
    <p:sldId id="262" r:id="rId8"/>
    <p:sldId id="264" r:id="rId9"/>
    <p:sldId id="263" r:id="rId10"/>
    <p:sldId id="267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778"/>
    <a:srgbClr val="3259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87934" autoAdjust="0"/>
  </p:normalViewPr>
  <p:slideViewPr>
    <p:cSldViewPr snapToGrid="0">
      <p:cViewPr varScale="1">
        <p:scale>
          <a:sx n="92" d="100"/>
          <a:sy n="92" d="100"/>
        </p:scale>
        <p:origin x="-111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55BD7-A477-A240-ABE2-03AF60895490}" type="datetimeFigureOut">
              <a:rPr lang="fr-FR" smtClean="0"/>
              <a:t>02/02/15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E61CC-B851-B240-A261-57DDC967F47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29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Shortenned</a:t>
            </a:r>
            <a:r>
              <a:rPr lang="fr-FR" dirty="0" smtClean="0"/>
              <a:t> the IASC part</a:t>
            </a:r>
          </a:p>
          <a:p>
            <a:r>
              <a:rPr lang="fr-FR" dirty="0" err="1" smtClean="0"/>
              <a:t>Could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add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website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addresses</a:t>
            </a:r>
            <a:r>
              <a:rPr lang="fr-FR" baseline="0" dirty="0" smtClean="0"/>
              <a:t>?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E61CC-B851-B240-A261-57DDC967F47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879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 </a:t>
            </a:r>
            <a:r>
              <a:rPr lang="fr-FR" dirty="0" err="1" smtClean="0"/>
              <a:t>took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these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the IASC </a:t>
            </a:r>
            <a:r>
              <a:rPr lang="fr-FR" baseline="0" dirty="0" err="1" smtClean="0"/>
              <a:t>funding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request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since</a:t>
            </a:r>
            <a:r>
              <a:rPr lang="fr-FR" baseline="0" dirty="0" smtClean="0"/>
              <a:t> I </a:t>
            </a:r>
            <a:r>
              <a:rPr lang="fr-FR" baseline="0" dirty="0" err="1" smtClean="0"/>
              <a:t>think</a:t>
            </a:r>
            <a:r>
              <a:rPr lang="fr-FR" baseline="0" dirty="0" smtClean="0"/>
              <a:t> are more </a:t>
            </a:r>
            <a:r>
              <a:rPr lang="fr-FR" baseline="0" dirty="0" err="1" smtClean="0"/>
              <a:t>specific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what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have in </a:t>
            </a:r>
            <a:r>
              <a:rPr lang="fr-FR" baseline="0" dirty="0" err="1" smtClean="0"/>
              <a:t>mind</a:t>
            </a:r>
            <a:r>
              <a:rPr lang="fr-FR" baseline="0" dirty="0" smtClean="0"/>
              <a:t>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E61CC-B851-B240-A261-57DDC967F47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582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Check questions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E61CC-B851-B240-A261-57DDC967F47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938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Check questions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E61CC-B851-B240-A261-57DDC967F47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18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 </a:t>
            </a:r>
            <a:r>
              <a:rPr lang="fr-FR" dirty="0" err="1" smtClean="0"/>
              <a:t>modified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these</a:t>
            </a:r>
            <a:r>
              <a:rPr lang="fr-FR" baseline="0" dirty="0" smtClean="0"/>
              <a:t> a bit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E61CC-B851-B240-A261-57DDC967F47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737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Modified</a:t>
            </a:r>
            <a:r>
              <a:rPr lang="fr-FR" dirty="0" smtClean="0"/>
              <a:t> – I </a:t>
            </a:r>
            <a:r>
              <a:rPr lang="fr-FR" dirty="0" err="1" smtClean="0"/>
              <a:t>think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probably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say</a:t>
            </a:r>
            <a:r>
              <a:rPr lang="fr-FR" baseline="0" dirty="0" smtClean="0"/>
              <a:t> up front </a:t>
            </a:r>
            <a:r>
              <a:rPr lang="fr-FR" baseline="0" dirty="0" err="1" smtClean="0"/>
              <a:t>what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have in </a:t>
            </a:r>
            <a:r>
              <a:rPr lang="fr-FR" baseline="0" dirty="0" err="1" smtClean="0"/>
              <a:t>mind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regard to the </a:t>
            </a:r>
            <a:r>
              <a:rPr lang="fr-FR" baseline="0" dirty="0" err="1" smtClean="0"/>
              <a:t>outcome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the workshop.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E61CC-B851-B240-A261-57DDC967F47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374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 </a:t>
            </a:r>
            <a:r>
              <a:rPr lang="fr-FR" dirty="0" err="1" smtClean="0"/>
              <a:t>added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– Jennie </a:t>
            </a:r>
            <a:r>
              <a:rPr lang="fr-FR" dirty="0" err="1" smtClean="0"/>
              <a:t>suggested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including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something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along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these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lines</a:t>
            </a:r>
            <a:r>
              <a:rPr lang="fr-FR" baseline="0" dirty="0" smtClean="0"/>
              <a:t>.</a:t>
            </a:r>
          </a:p>
          <a:p>
            <a:r>
              <a:rPr lang="fr-FR" baseline="0" dirty="0" smtClean="0"/>
              <a:t>Most people know all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but </a:t>
            </a:r>
            <a:r>
              <a:rPr lang="fr-FR" baseline="0" dirty="0" err="1" smtClean="0"/>
              <a:t>maybe</a:t>
            </a:r>
            <a:r>
              <a:rPr lang="fr-FR" baseline="0" dirty="0" smtClean="0"/>
              <a:t> not the </a:t>
            </a:r>
            <a:r>
              <a:rPr lang="fr-FR" baseline="0" dirty="0" err="1" smtClean="0"/>
              <a:t>young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ones</a:t>
            </a:r>
            <a:r>
              <a:rPr lang="fr-FR" baseline="0" dirty="0" smtClean="0"/>
              <a:t>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E61CC-B851-B240-A261-57DDC967F47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246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Check questions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E61CC-B851-B240-A261-57DDC967F47E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938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1A40-E906-44B7-B9B1-F6CDE28FCF94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B80D-02DB-418D-901F-963884070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42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1A40-E906-44B7-B9B1-F6CDE28FCF94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B80D-02DB-418D-901F-963884070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07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1A40-E906-44B7-B9B1-F6CDE28FCF94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B80D-02DB-418D-901F-963884070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65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1A40-E906-44B7-B9B1-F6CDE28FCF94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B80D-02DB-418D-901F-963884070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0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1A40-E906-44B7-B9B1-F6CDE28FCF94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B80D-02DB-418D-901F-963884070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17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1A40-E906-44B7-B9B1-F6CDE28FCF94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B80D-02DB-418D-901F-963884070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76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1A40-E906-44B7-B9B1-F6CDE28FCF94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B80D-02DB-418D-901F-963884070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4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1A40-E906-44B7-B9B1-F6CDE28FCF94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B80D-02DB-418D-901F-963884070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55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1A40-E906-44B7-B9B1-F6CDE28FCF94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B80D-02DB-418D-901F-963884070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3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1A40-E906-44B7-B9B1-F6CDE28FCF94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B80D-02DB-418D-901F-963884070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8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1A40-E906-44B7-B9B1-F6CDE28FCF94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B80D-02DB-418D-901F-963884070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16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91A40-E906-44B7-B9B1-F6CDE28FCF94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EB80D-02DB-418D-901F-963884070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8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9503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2599C"/>
                </a:solidFill>
              </a:rPr>
              <a:t>IASC-IGAC Arctic Air Pollution Workshop Goals</a:t>
            </a:r>
            <a:endParaRPr lang="en-US" dirty="0">
              <a:solidFill>
                <a:srgbClr val="32599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A778"/>
                </a:solidFill>
              </a:rPr>
              <a:t>Co-Chairs: </a:t>
            </a:r>
          </a:p>
          <a:p>
            <a:r>
              <a:rPr lang="en-US" dirty="0" smtClean="0">
                <a:solidFill>
                  <a:srgbClr val="00A778"/>
                </a:solidFill>
              </a:rPr>
              <a:t>Law, Starkweather</a:t>
            </a:r>
          </a:p>
          <a:p>
            <a:r>
              <a:rPr lang="en-US" dirty="0" smtClean="0">
                <a:solidFill>
                  <a:srgbClr val="00A778"/>
                </a:solidFill>
              </a:rPr>
              <a:t>Organizing Committee: </a:t>
            </a:r>
          </a:p>
          <a:p>
            <a:r>
              <a:rPr lang="en-US" dirty="0" smtClean="0">
                <a:solidFill>
                  <a:srgbClr val="00A778"/>
                </a:solidFill>
              </a:rPr>
              <a:t>Arnold, Sharma, Thomas, Von </a:t>
            </a:r>
            <a:r>
              <a:rPr lang="en-US" dirty="0" err="1" smtClean="0">
                <a:solidFill>
                  <a:srgbClr val="00A778"/>
                </a:solidFill>
              </a:rPr>
              <a:t>Salzen</a:t>
            </a:r>
            <a:endParaRPr lang="en-US" dirty="0">
              <a:solidFill>
                <a:srgbClr val="00A778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118792"/>
            <a:ext cx="9144000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357045" y="6329365"/>
            <a:ext cx="2617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A778"/>
                </a:solidFill>
              </a:rPr>
              <a:t>Boulder, CO 3-5 FEB, 2015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6342169"/>
            <a:ext cx="3991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2599C"/>
                </a:solidFill>
              </a:rPr>
              <a:t>IASC-IGAC Arctic Air Pollution Workshop </a:t>
            </a:r>
            <a:endParaRPr lang="en-US" dirty="0">
              <a:solidFill>
                <a:srgbClr val="32599C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-12820" y="861701"/>
            <a:ext cx="9169639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://coast.gkss.de/events/arctic07/images/iasc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88" y="3568373"/>
            <a:ext cx="1696899" cy="2310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www.igacproject.org/sites/all/themes/bluemasters/images/LogoFiles/IGACLogo/IGAC_300dpi_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101" y="3602038"/>
            <a:ext cx="1763851" cy="1776761"/>
          </a:xfrm>
          <a:prstGeom prst="rect">
            <a:avLst/>
          </a:prstGeom>
          <a:solidFill>
            <a:srgbClr val="00A778"/>
          </a:solidFill>
        </p:spPr>
      </p:pic>
    </p:spTree>
    <p:extLst>
      <p:ext uri="{BB962C8B-B14F-4D97-AF65-F5344CB8AC3E}">
        <p14:creationId xmlns:p14="http://schemas.microsoft.com/office/powerpoint/2010/main" val="693040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790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139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32599C"/>
                </a:solidFill>
              </a:rPr>
              <a:t>Theme 1: </a:t>
            </a:r>
            <a:br>
              <a:rPr lang="en-US" sz="4000" dirty="0" smtClean="0">
                <a:solidFill>
                  <a:srgbClr val="32599C"/>
                </a:solidFill>
              </a:rPr>
            </a:br>
            <a:r>
              <a:rPr lang="en-US" sz="4000" dirty="0" smtClean="0">
                <a:solidFill>
                  <a:srgbClr val="32599C"/>
                </a:solidFill>
              </a:rPr>
              <a:t>Key Science Questions</a:t>
            </a:r>
            <a:endParaRPr lang="en-US" sz="4000" dirty="0">
              <a:solidFill>
                <a:srgbClr val="3259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002602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i="1" dirty="0" smtClean="0">
                <a:solidFill>
                  <a:srgbClr val="00A778"/>
                </a:solidFill>
              </a:rPr>
              <a:t>Aim: To establish major scientific issues given the current state of knowledge.</a:t>
            </a:r>
          </a:p>
          <a:p>
            <a:pPr lvl="1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What is missing from the survey results?</a:t>
            </a:r>
          </a:p>
          <a:p>
            <a:pPr lvl="1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What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species/processes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need special attention for improved understanding of in-Arctic pollution or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processes?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What 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species/processes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 need special attention for improved understanding of long-range transport?</a:t>
            </a:r>
          </a:p>
          <a:p>
            <a:pPr lvl="1"/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Which issues are driven by societal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needs?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118792"/>
            <a:ext cx="9144000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357045" y="6329365"/>
            <a:ext cx="2617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A778"/>
                </a:solidFill>
              </a:rPr>
              <a:t>Boulder, CO 3-5 FEB, 2015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342169"/>
            <a:ext cx="3991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2599C"/>
                </a:solidFill>
              </a:rPr>
              <a:t>IASC-IGAC Arctic Air Pollution Workshop </a:t>
            </a:r>
            <a:endParaRPr lang="en-US" dirty="0">
              <a:solidFill>
                <a:srgbClr val="32599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425725"/>
            <a:ext cx="9169639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coast.gkss.de/events/arctic07/images/iasc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84" y="142104"/>
            <a:ext cx="827191" cy="112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www.igacproject.org/sites/all/themes/bluemasters/images/LogoFiles/IGACLogo/IGAC_300dpi_whi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672" y="118755"/>
            <a:ext cx="1197435" cy="1206199"/>
          </a:xfrm>
          <a:prstGeom prst="rect">
            <a:avLst/>
          </a:prstGeom>
          <a:solidFill>
            <a:srgbClr val="00A778"/>
          </a:solidFill>
        </p:spPr>
      </p:pic>
    </p:spTree>
    <p:extLst>
      <p:ext uri="{BB962C8B-B14F-4D97-AF65-F5344CB8AC3E}">
        <p14:creationId xmlns:p14="http://schemas.microsoft.com/office/powerpoint/2010/main" val="3792445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32599C"/>
                </a:solidFill>
              </a:rPr>
              <a:t>Workshop sponsors: </a:t>
            </a:r>
            <a:r>
              <a:rPr lang="en-US" sz="4000" dirty="0" smtClean="0">
                <a:solidFill>
                  <a:srgbClr val="00A778"/>
                </a:solidFill>
              </a:rPr>
              <a:t>IASC and IGAC</a:t>
            </a:r>
            <a:endParaRPr lang="en-US" sz="4000" dirty="0">
              <a:solidFill>
                <a:srgbClr val="00A77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12" y="1794646"/>
            <a:ext cx="6387622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32599C"/>
                </a:solidFill>
              </a:rPr>
              <a:t>International Arctic Science Committee (IASC) – </a:t>
            </a:r>
            <a:r>
              <a:rPr lang="en-US" i="1" dirty="0" smtClean="0">
                <a:solidFill>
                  <a:srgbClr val="00A778"/>
                </a:solidFill>
              </a:rPr>
              <a:t>Encourage </a:t>
            </a:r>
            <a:r>
              <a:rPr lang="en-US" i="1" dirty="0">
                <a:solidFill>
                  <a:srgbClr val="00A778"/>
                </a:solidFill>
              </a:rPr>
              <a:t>and facilitate cooperation </a:t>
            </a:r>
            <a:r>
              <a:rPr lang="en-US" i="1" dirty="0">
                <a:solidFill>
                  <a:srgbClr val="32599C"/>
                </a:solidFill>
              </a:rPr>
              <a:t>in all aspects of Arctic </a:t>
            </a:r>
            <a:r>
              <a:rPr lang="en-US" i="1" dirty="0" smtClean="0">
                <a:solidFill>
                  <a:srgbClr val="32599C"/>
                </a:solidFill>
              </a:rPr>
              <a:t>research</a:t>
            </a:r>
            <a:r>
              <a:rPr lang="en-US" i="1" dirty="0">
                <a:solidFill>
                  <a:srgbClr val="32599C"/>
                </a:solidFill>
              </a:rPr>
              <a:t> </a:t>
            </a:r>
            <a:r>
              <a:rPr lang="en-US" i="1" dirty="0" smtClean="0">
                <a:solidFill>
                  <a:srgbClr val="32599C"/>
                </a:solidFill>
              </a:rPr>
              <a:t>(Atmosphere Working Group)</a:t>
            </a:r>
          </a:p>
          <a:p>
            <a:pPr marL="0" indent="0">
              <a:buNone/>
            </a:pPr>
            <a:endParaRPr lang="en-US" i="1" dirty="0" smtClean="0">
              <a:solidFill>
                <a:srgbClr val="00A778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32599C"/>
                </a:solidFill>
              </a:rPr>
              <a:t>International Global Atmospheric Chemistry (IGAC) Project – </a:t>
            </a:r>
            <a:r>
              <a:rPr lang="en-US" i="1" dirty="0" smtClean="0">
                <a:solidFill>
                  <a:srgbClr val="00A778"/>
                </a:solidFill>
              </a:rPr>
              <a:t>Coordinating and fostering </a:t>
            </a:r>
            <a:r>
              <a:rPr lang="en-US" i="1" dirty="0" smtClean="0">
                <a:solidFill>
                  <a:srgbClr val="32599C"/>
                </a:solidFill>
              </a:rPr>
              <a:t>atmospheric chemistry towards a </a:t>
            </a:r>
            <a:r>
              <a:rPr lang="en-US" i="1" dirty="0" smtClean="0">
                <a:solidFill>
                  <a:srgbClr val="00A778"/>
                </a:solidFill>
              </a:rPr>
              <a:t>sustainable world</a:t>
            </a:r>
            <a:endParaRPr lang="en-US" i="1" dirty="0">
              <a:solidFill>
                <a:srgbClr val="00A778"/>
              </a:solidFill>
            </a:endParaRPr>
          </a:p>
        </p:txBody>
      </p:sp>
      <p:pic>
        <p:nvPicPr>
          <p:cNvPr id="1026" name="Picture 2" descr="http://coast.gkss.de/events/arctic07/images/iasc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125" y="1825625"/>
            <a:ext cx="1696899" cy="2310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igacproject.org/sites/all/themes/bluemasters/images/LogoFiles/IGACLogo/IGAC_300dpi_whi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648" y="4306196"/>
            <a:ext cx="1763851" cy="1776761"/>
          </a:xfrm>
          <a:prstGeom prst="rect">
            <a:avLst/>
          </a:prstGeom>
          <a:solidFill>
            <a:srgbClr val="00A778"/>
          </a:solidFill>
        </p:spPr>
      </p:pic>
      <p:cxnSp>
        <p:nvCxnSpPr>
          <p:cNvPr id="7" name="Straight Connector 6"/>
          <p:cNvCxnSpPr/>
          <p:nvPr/>
        </p:nvCxnSpPr>
        <p:spPr>
          <a:xfrm>
            <a:off x="0" y="6118792"/>
            <a:ext cx="9144000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357045" y="6329365"/>
            <a:ext cx="2617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A778"/>
                </a:solidFill>
              </a:rPr>
              <a:t>Boulder, CO 3-5 FEB, 2015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6342169"/>
            <a:ext cx="3991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2599C"/>
                </a:solidFill>
              </a:rPr>
              <a:t>IASC-IGAC Arctic Air Pollution Workshop </a:t>
            </a:r>
            <a:endParaRPr lang="en-US" dirty="0">
              <a:solidFill>
                <a:srgbClr val="32599C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425725"/>
            <a:ext cx="9169639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389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32599C"/>
                </a:solidFill>
              </a:rPr>
              <a:t>Our Workshop Goals</a:t>
            </a:r>
            <a:endParaRPr lang="en-US" sz="4000" dirty="0">
              <a:solidFill>
                <a:srgbClr val="3259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222" y="1825625"/>
            <a:ext cx="8057446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i="1" dirty="0">
                <a:solidFill>
                  <a:srgbClr val="00A778"/>
                </a:solidFill>
              </a:rPr>
              <a:t>T</a:t>
            </a:r>
            <a:r>
              <a:rPr lang="en-US" sz="3200" i="1" dirty="0" smtClean="0">
                <a:solidFill>
                  <a:srgbClr val="00A778"/>
                </a:solidFill>
              </a:rPr>
              <a:t>o </a:t>
            </a:r>
            <a:r>
              <a:rPr lang="en-US" sz="3200" i="1" dirty="0">
                <a:solidFill>
                  <a:srgbClr val="00A778"/>
                </a:solidFill>
              </a:rPr>
              <a:t>review current understanding and future directions related </a:t>
            </a:r>
            <a:r>
              <a:rPr lang="en-US" sz="3200" i="1" dirty="0" smtClean="0">
                <a:solidFill>
                  <a:srgbClr val="00A778"/>
                </a:solidFill>
              </a:rPr>
              <a:t>to Arctic </a:t>
            </a:r>
            <a:r>
              <a:rPr lang="en-US" sz="3200" i="1" dirty="0">
                <a:solidFill>
                  <a:srgbClr val="00A778"/>
                </a:solidFill>
              </a:rPr>
              <a:t>air </a:t>
            </a:r>
            <a:r>
              <a:rPr lang="en-US" sz="3200" i="1" dirty="0" smtClean="0">
                <a:solidFill>
                  <a:srgbClr val="00A778"/>
                </a:solidFill>
              </a:rPr>
              <a:t>pollution</a:t>
            </a:r>
            <a:r>
              <a:rPr lang="fr-FR" sz="3200" i="1" dirty="0">
                <a:solidFill>
                  <a:srgbClr val="00A778"/>
                </a:solidFill>
              </a:rPr>
              <a:t> </a:t>
            </a:r>
            <a:r>
              <a:rPr lang="fr-FR" sz="3200" i="1" dirty="0" err="1" smtClean="0">
                <a:solidFill>
                  <a:srgbClr val="00A778"/>
                </a:solidFill>
              </a:rPr>
              <a:t>research</a:t>
            </a:r>
            <a:r>
              <a:rPr lang="fr-FR" sz="3200" i="1" dirty="0" smtClean="0">
                <a:solidFill>
                  <a:srgbClr val="00A778"/>
                </a:solidFill>
              </a:rPr>
              <a:t> in </a:t>
            </a:r>
            <a:r>
              <a:rPr lang="fr-FR" sz="3200" i="1" dirty="0" smtClean="0">
                <a:solidFill>
                  <a:srgbClr val="00A778"/>
                </a:solidFill>
              </a:rPr>
              <a:t>the </a:t>
            </a:r>
            <a:r>
              <a:rPr lang="fr-FR" sz="3200" i="1" dirty="0" err="1" smtClean="0">
                <a:solidFill>
                  <a:srgbClr val="00A778"/>
                </a:solidFill>
              </a:rPr>
              <a:t>next</a:t>
            </a:r>
            <a:r>
              <a:rPr lang="fr-FR" sz="3200" i="1" dirty="0" smtClean="0">
                <a:solidFill>
                  <a:srgbClr val="00A778"/>
                </a:solidFill>
              </a:rPr>
              <a:t> 10 </a:t>
            </a:r>
            <a:r>
              <a:rPr lang="fr-FR" sz="3200" i="1" dirty="0" err="1" smtClean="0">
                <a:solidFill>
                  <a:srgbClr val="00A778"/>
                </a:solidFill>
              </a:rPr>
              <a:t>years</a:t>
            </a:r>
            <a:endParaRPr lang="fr-FR" sz="3200" i="1" dirty="0" smtClean="0">
              <a:solidFill>
                <a:srgbClr val="00A778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i="1" dirty="0">
                <a:solidFill>
                  <a:srgbClr val="00A778"/>
                </a:solidFill>
              </a:rPr>
              <a:t>T</a:t>
            </a:r>
            <a:r>
              <a:rPr lang="en-US" sz="3200" i="1" dirty="0" smtClean="0">
                <a:solidFill>
                  <a:srgbClr val="00A778"/>
                </a:solidFill>
              </a:rPr>
              <a:t>o identify potential research areas that would benefit from international collaboration (possible roadmaps for tackling them)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i="1" dirty="0" smtClean="0">
                <a:solidFill>
                  <a:srgbClr val="00A778"/>
                </a:solidFill>
              </a:rPr>
              <a:t>To discuss </a:t>
            </a:r>
            <a:r>
              <a:rPr lang="en-US" sz="3200" i="1" dirty="0" smtClean="0">
                <a:solidFill>
                  <a:srgbClr val="00A778"/>
                </a:solidFill>
              </a:rPr>
              <a:t>potential creation </a:t>
            </a:r>
            <a:r>
              <a:rPr lang="en-US" sz="3200" i="1" dirty="0" smtClean="0">
                <a:solidFill>
                  <a:srgbClr val="00A778"/>
                </a:solidFill>
              </a:rPr>
              <a:t>of a </a:t>
            </a:r>
            <a:r>
              <a:rPr lang="en-US" sz="3200" i="1" dirty="0" smtClean="0">
                <a:solidFill>
                  <a:srgbClr val="00A778"/>
                </a:solidFill>
              </a:rPr>
              <a:t>new </a:t>
            </a:r>
            <a:r>
              <a:rPr lang="en-US" sz="3200" i="1" dirty="0" smtClean="0">
                <a:solidFill>
                  <a:srgbClr val="00A778"/>
                </a:solidFill>
              </a:rPr>
              <a:t>international </a:t>
            </a:r>
            <a:r>
              <a:rPr lang="en-US" sz="3200" i="1" dirty="0">
                <a:solidFill>
                  <a:srgbClr val="00A778"/>
                </a:solidFill>
              </a:rPr>
              <a:t>initiative on Arctic air </a:t>
            </a:r>
            <a:r>
              <a:rPr lang="en-US" sz="3200" i="1" dirty="0" smtClean="0">
                <a:solidFill>
                  <a:srgbClr val="00A778"/>
                </a:solidFill>
              </a:rPr>
              <a:t>pollution </a:t>
            </a:r>
            <a:endParaRPr lang="en-US" sz="3200" i="1" dirty="0">
              <a:solidFill>
                <a:srgbClr val="00A778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118792"/>
            <a:ext cx="9144000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357045" y="6329365"/>
            <a:ext cx="2617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A778"/>
                </a:solidFill>
              </a:rPr>
              <a:t>Boulder, CO 3-5 FEB, 2015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342169"/>
            <a:ext cx="3991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2599C"/>
                </a:solidFill>
              </a:rPr>
              <a:t>IASC-IGAC Arctic Air Pollution Workshop </a:t>
            </a:r>
            <a:endParaRPr lang="en-US" dirty="0">
              <a:solidFill>
                <a:srgbClr val="32599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425725"/>
            <a:ext cx="9169639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coast.gkss.de/events/arctic07/images/iasc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84" y="142104"/>
            <a:ext cx="827191" cy="112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www.igacproject.org/sites/all/themes/bluemasters/images/LogoFiles/IGACLogo/IGAC_300dpi_whi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672" y="118755"/>
            <a:ext cx="1197435" cy="1206199"/>
          </a:xfrm>
          <a:prstGeom prst="rect">
            <a:avLst/>
          </a:prstGeom>
          <a:solidFill>
            <a:srgbClr val="00A778"/>
          </a:solidFill>
        </p:spPr>
      </p:pic>
    </p:spTree>
    <p:extLst>
      <p:ext uri="{BB962C8B-B14F-4D97-AF65-F5344CB8AC3E}">
        <p14:creationId xmlns:p14="http://schemas.microsoft.com/office/powerpoint/2010/main" val="1773491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139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32599C"/>
                </a:solidFill>
              </a:rPr>
              <a:t>Theme 1: </a:t>
            </a:r>
            <a:br>
              <a:rPr lang="en-US" sz="4000" dirty="0" smtClean="0">
                <a:solidFill>
                  <a:srgbClr val="32599C"/>
                </a:solidFill>
              </a:rPr>
            </a:br>
            <a:r>
              <a:rPr lang="en-US" sz="4000" dirty="0" smtClean="0">
                <a:solidFill>
                  <a:srgbClr val="32599C"/>
                </a:solidFill>
              </a:rPr>
              <a:t>Key Science Questions</a:t>
            </a:r>
            <a:endParaRPr lang="en-US" sz="4000" dirty="0">
              <a:solidFill>
                <a:srgbClr val="3259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991" y="1577122"/>
            <a:ext cx="8002602" cy="453882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i="1" dirty="0" smtClean="0">
                <a:solidFill>
                  <a:srgbClr val="00A778"/>
                </a:solidFill>
              </a:rPr>
              <a:t> Aim</a:t>
            </a:r>
            <a:r>
              <a:rPr lang="en-US" sz="3200" i="1" dirty="0" smtClean="0">
                <a:solidFill>
                  <a:srgbClr val="00A778"/>
                </a:solidFill>
              </a:rPr>
              <a:t>: To establish major scientific issues </a:t>
            </a:r>
            <a:r>
              <a:rPr lang="en-US" sz="3200" i="1" dirty="0" smtClean="0">
                <a:solidFill>
                  <a:srgbClr val="00A778"/>
                </a:solidFill>
              </a:rPr>
              <a:t>over next 10 years (benefiting from collaboration)</a:t>
            </a:r>
            <a:endParaRPr lang="en-US" sz="3200" i="1" dirty="0" smtClean="0">
              <a:solidFill>
                <a:srgbClr val="00A778"/>
              </a:solidFill>
            </a:endParaRPr>
          </a:p>
          <a:p>
            <a:r>
              <a:rPr lang="en-GB" dirty="0" smtClean="0">
                <a:solidFill>
                  <a:srgbClr val="32599C"/>
                </a:solidFill>
              </a:rPr>
              <a:t>Which </a:t>
            </a:r>
            <a:r>
              <a:rPr lang="en-GB" dirty="0">
                <a:solidFill>
                  <a:srgbClr val="32599C"/>
                </a:solidFill>
              </a:rPr>
              <a:t>within-Arctic science areas require special attention? </a:t>
            </a:r>
            <a:r>
              <a:rPr lang="en-GB" sz="2600" i="1" dirty="0">
                <a:solidFill>
                  <a:srgbClr val="32599C"/>
                </a:solidFill>
              </a:rPr>
              <a:t>Are they missing from the survey results?</a:t>
            </a:r>
            <a:r>
              <a:rPr lang="en-GB" sz="2600" dirty="0">
                <a:solidFill>
                  <a:srgbClr val="32599C"/>
                </a:solidFill>
              </a:rPr>
              <a:t> </a:t>
            </a:r>
          </a:p>
          <a:p>
            <a:r>
              <a:rPr lang="en-GB" dirty="0">
                <a:solidFill>
                  <a:srgbClr val="32599C"/>
                </a:solidFill>
              </a:rPr>
              <a:t>Which science areas related to long-range pollution transport require special attention? </a:t>
            </a:r>
            <a:r>
              <a:rPr lang="en-GB" sz="2600" i="1" dirty="0">
                <a:solidFill>
                  <a:srgbClr val="32599C"/>
                </a:solidFill>
              </a:rPr>
              <a:t>Are they missing from the survey results? </a:t>
            </a:r>
          </a:p>
          <a:p>
            <a:r>
              <a:rPr lang="en-GB" dirty="0">
                <a:solidFill>
                  <a:srgbClr val="32599C"/>
                </a:solidFill>
              </a:rPr>
              <a:t>Which issues are driven by societal needs/benefits? </a:t>
            </a:r>
          </a:p>
          <a:p>
            <a:r>
              <a:rPr lang="en-GB" dirty="0">
                <a:solidFill>
                  <a:srgbClr val="32599C"/>
                </a:solidFill>
              </a:rPr>
              <a:t>Which issues would benefit from a collaborative approach </a:t>
            </a:r>
            <a:r>
              <a:rPr lang="en-GB" dirty="0" smtClean="0">
                <a:solidFill>
                  <a:srgbClr val="32599C"/>
                </a:solidFill>
              </a:rPr>
              <a:t>?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118792"/>
            <a:ext cx="9144000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357045" y="6329365"/>
            <a:ext cx="2617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A778"/>
                </a:solidFill>
              </a:rPr>
              <a:t>Boulder, CO 3-5 FEB, 2015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342169"/>
            <a:ext cx="3991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2599C"/>
                </a:solidFill>
              </a:rPr>
              <a:t>IASC-IGAC Arctic Air Pollution Workshop </a:t>
            </a:r>
            <a:endParaRPr lang="en-US" dirty="0">
              <a:solidFill>
                <a:srgbClr val="32599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425725"/>
            <a:ext cx="9169639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coast.gkss.de/events/arctic07/images/iasc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84" y="142104"/>
            <a:ext cx="827191" cy="112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www.igacproject.org/sites/all/themes/bluemasters/images/LogoFiles/IGACLogo/IGAC_300dpi_whi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672" y="118755"/>
            <a:ext cx="1197435" cy="1206199"/>
          </a:xfrm>
          <a:prstGeom prst="rect">
            <a:avLst/>
          </a:prstGeom>
          <a:solidFill>
            <a:srgbClr val="00A778"/>
          </a:solidFill>
        </p:spPr>
      </p:pic>
    </p:spTree>
    <p:extLst>
      <p:ext uri="{BB962C8B-B14F-4D97-AF65-F5344CB8AC3E}">
        <p14:creationId xmlns:p14="http://schemas.microsoft.com/office/powerpoint/2010/main" val="3537114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94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32599C"/>
                </a:solidFill>
              </a:rPr>
              <a:t>Theme 2: </a:t>
            </a:r>
            <a:br>
              <a:rPr lang="en-US" sz="4000" dirty="0" smtClean="0">
                <a:solidFill>
                  <a:srgbClr val="32599C"/>
                </a:solidFill>
              </a:rPr>
            </a:br>
            <a:r>
              <a:rPr lang="en-US" sz="4000" dirty="0" smtClean="0">
                <a:solidFill>
                  <a:srgbClr val="32599C"/>
                </a:solidFill>
              </a:rPr>
              <a:t>Tools – Needs/Advances</a:t>
            </a:r>
            <a:endParaRPr lang="en-US" sz="4000" dirty="0">
              <a:solidFill>
                <a:srgbClr val="3259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11" y="1825625"/>
            <a:ext cx="8363141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i="1" dirty="0" smtClean="0">
                <a:solidFill>
                  <a:srgbClr val="00A778"/>
                </a:solidFill>
              </a:rPr>
              <a:t> Aim</a:t>
            </a:r>
            <a:r>
              <a:rPr lang="en-US" sz="3200" i="1" dirty="0" smtClean="0">
                <a:solidFill>
                  <a:srgbClr val="00A778"/>
                </a:solidFill>
              </a:rPr>
              <a:t>: </a:t>
            </a:r>
            <a:r>
              <a:rPr lang="en-US" sz="3200" dirty="0">
                <a:solidFill>
                  <a:srgbClr val="00A778"/>
                </a:solidFill>
              </a:rPr>
              <a:t>To identify key observational/model needs and developments required to improve scientific knowledge over the next 10 years</a:t>
            </a:r>
            <a:r>
              <a:rPr lang="en-US" sz="3200" dirty="0" smtClean="0">
                <a:solidFill>
                  <a:srgbClr val="00A778"/>
                </a:solidFill>
              </a:rPr>
              <a:t>.</a:t>
            </a:r>
            <a:endParaRPr lang="en-US" sz="3200" i="1" dirty="0" smtClean="0">
              <a:solidFill>
                <a:srgbClr val="00A778"/>
              </a:solidFill>
            </a:endParaRPr>
          </a:p>
          <a:p>
            <a:r>
              <a:rPr lang="en-US" dirty="0">
                <a:solidFill>
                  <a:srgbClr val="32599C"/>
                </a:solidFill>
              </a:rPr>
              <a:t>What observations or instrument developments are needed </a:t>
            </a:r>
            <a:r>
              <a:rPr lang="en-US" dirty="0" smtClean="0">
                <a:solidFill>
                  <a:srgbClr val="32599C"/>
                </a:solidFill>
              </a:rPr>
              <a:t>…?</a:t>
            </a:r>
            <a:endParaRPr lang="en-US" dirty="0">
              <a:solidFill>
                <a:srgbClr val="32599C"/>
              </a:solidFill>
            </a:endParaRPr>
          </a:p>
          <a:p>
            <a:r>
              <a:rPr lang="en-US" dirty="0">
                <a:solidFill>
                  <a:srgbClr val="32599C"/>
                </a:solidFill>
              </a:rPr>
              <a:t>What types of modeling </a:t>
            </a:r>
            <a:r>
              <a:rPr lang="en-US" dirty="0" smtClean="0">
                <a:solidFill>
                  <a:srgbClr val="32599C"/>
                </a:solidFill>
              </a:rPr>
              <a:t>developments </a:t>
            </a:r>
            <a:r>
              <a:rPr lang="en-US" dirty="0">
                <a:solidFill>
                  <a:srgbClr val="32599C"/>
                </a:solidFill>
              </a:rPr>
              <a:t>are needed </a:t>
            </a:r>
            <a:r>
              <a:rPr lang="en-US" dirty="0" smtClean="0">
                <a:solidFill>
                  <a:srgbClr val="32599C"/>
                </a:solidFill>
              </a:rPr>
              <a:t>…? </a:t>
            </a:r>
          </a:p>
          <a:p>
            <a:r>
              <a:rPr lang="en-US" dirty="0" smtClean="0">
                <a:solidFill>
                  <a:srgbClr val="32599C"/>
                </a:solidFill>
              </a:rPr>
              <a:t>Are </a:t>
            </a:r>
            <a:r>
              <a:rPr lang="en-US" dirty="0">
                <a:solidFill>
                  <a:srgbClr val="32599C"/>
                </a:solidFill>
              </a:rPr>
              <a:t>there regional hotspots </a:t>
            </a:r>
            <a:r>
              <a:rPr lang="en-US" dirty="0" smtClean="0">
                <a:solidFill>
                  <a:srgbClr val="32599C"/>
                </a:solidFill>
              </a:rPr>
              <a:t>…?</a:t>
            </a:r>
            <a:endParaRPr lang="en-US" dirty="0">
              <a:solidFill>
                <a:srgbClr val="32599C"/>
              </a:solidFill>
            </a:endParaRPr>
          </a:p>
          <a:p>
            <a:r>
              <a:rPr lang="en-US" dirty="0" smtClean="0">
                <a:solidFill>
                  <a:srgbClr val="32599C"/>
                </a:solidFill>
              </a:rPr>
              <a:t>Build off existing plans… ?</a:t>
            </a:r>
            <a:endParaRPr lang="en-US" dirty="0">
              <a:solidFill>
                <a:srgbClr val="32599C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118792"/>
            <a:ext cx="9144000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357045" y="6329365"/>
            <a:ext cx="2617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A778"/>
                </a:solidFill>
              </a:rPr>
              <a:t>Boulder, CO 3-5 FEB, 2015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342169"/>
            <a:ext cx="3991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2599C"/>
                </a:solidFill>
              </a:rPr>
              <a:t>IASC-IGAC Arctic Air Pollution Workshop </a:t>
            </a:r>
            <a:endParaRPr lang="en-US" dirty="0">
              <a:solidFill>
                <a:srgbClr val="32599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425725"/>
            <a:ext cx="9169639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coast.gkss.de/events/arctic07/images/iasc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84" y="142104"/>
            <a:ext cx="827191" cy="112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www.igacproject.org/sites/all/themes/bluemasters/images/LogoFiles/IGACLogo/IGAC_300dpi_whi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672" y="118755"/>
            <a:ext cx="1197435" cy="1206199"/>
          </a:xfrm>
          <a:prstGeom prst="rect">
            <a:avLst/>
          </a:prstGeom>
          <a:solidFill>
            <a:srgbClr val="00A778"/>
          </a:solidFill>
        </p:spPr>
      </p:pic>
    </p:spTree>
    <p:extLst>
      <p:ext uri="{BB962C8B-B14F-4D97-AF65-F5344CB8AC3E}">
        <p14:creationId xmlns:p14="http://schemas.microsoft.com/office/powerpoint/2010/main" val="2878666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07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32599C"/>
                </a:solidFill>
              </a:rPr>
              <a:t>Theme 3: </a:t>
            </a:r>
            <a:br>
              <a:rPr lang="en-US" sz="4000" dirty="0" smtClean="0">
                <a:solidFill>
                  <a:srgbClr val="32599C"/>
                </a:solidFill>
              </a:rPr>
            </a:br>
            <a:r>
              <a:rPr lang="en-US" sz="4000" dirty="0" smtClean="0">
                <a:solidFill>
                  <a:srgbClr val="32599C"/>
                </a:solidFill>
              </a:rPr>
              <a:t>Building Collaborative Efforts</a:t>
            </a:r>
            <a:endParaRPr lang="en-US" sz="4000" dirty="0">
              <a:solidFill>
                <a:srgbClr val="3259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568768"/>
            <a:ext cx="9143999" cy="455461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i="1" dirty="0" smtClean="0">
                <a:solidFill>
                  <a:srgbClr val="00A778"/>
                </a:solidFill>
              </a:rPr>
              <a:t>Aim: </a:t>
            </a:r>
            <a:r>
              <a:rPr lang="en-US" sz="3200" dirty="0">
                <a:solidFill>
                  <a:srgbClr val="00A778"/>
                </a:solidFill>
              </a:rPr>
              <a:t>To examine current status and potential for expanding collaborative science as part of a new initiative on Arctic Air </a:t>
            </a:r>
            <a:r>
              <a:rPr lang="en-US" sz="3200" dirty="0" smtClean="0">
                <a:solidFill>
                  <a:srgbClr val="00A778"/>
                </a:solidFill>
              </a:rPr>
              <a:t>Pollution</a:t>
            </a:r>
            <a:endParaRPr lang="en-US" sz="3200" i="1" dirty="0" smtClean="0">
              <a:solidFill>
                <a:srgbClr val="00A778"/>
              </a:solidFill>
            </a:endParaRPr>
          </a:p>
          <a:p>
            <a:r>
              <a:rPr lang="en-US" sz="3200" dirty="0" smtClean="0">
                <a:solidFill>
                  <a:srgbClr val="32599C"/>
                </a:solidFill>
              </a:rPr>
              <a:t>Would scientific progress benefit from a new framework </a:t>
            </a:r>
            <a:r>
              <a:rPr lang="en-US" sz="3200" dirty="0">
                <a:solidFill>
                  <a:srgbClr val="32599C"/>
                </a:solidFill>
              </a:rPr>
              <a:t>…?</a:t>
            </a:r>
          </a:p>
          <a:p>
            <a:r>
              <a:rPr lang="en-US" sz="3200" dirty="0" smtClean="0">
                <a:solidFill>
                  <a:srgbClr val="32599C"/>
                </a:solidFill>
              </a:rPr>
              <a:t>Where can we build collaboration…? </a:t>
            </a:r>
            <a:endParaRPr lang="en-US" sz="3200" dirty="0">
              <a:solidFill>
                <a:srgbClr val="32599C"/>
              </a:solidFill>
            </a:endParaRPr>
          </a:p>
          <a:p>
            <a:r>
              <a:rPr lang="en-US" sz="3200" dirty="0" smtClean="0">
                <a:solidFill>
                  <a:srgbClr val="32599C"/>
                </a:solidFill>
              </a:rPr>
              <a:t>How can we improve policy/stakeholder interface…?</a:t>
            </a:r>
            <a:endParaRPr lang="en-US" sz="3200" dirty="0">
              <a:solidFill>
                <a:srgbClr val="32599C"/>
              </a:solidFill>
            </a:endParaRPr>
          </a:p>
          <a:p>
            <a:r>
              <a:rPr lang="en-US" sz="3200" dirty="0" smtClean="0">
                <a:solidFill>
                  <a:srgbClr val="32599C"/>
                </a:solidFill>
              </a:rPr>
              <a:t>How to design a new initiative, how can it add value?</a:t>
            </a:r>
            <a:endParaRPr lang="en-US" sz="3200" dirty="0">
              <a:solidFill>
                <a:srgbClr val="32599C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118792"/>
            <a:ext cx="9144000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357045" y="6329365"/>
            <a:ext cx="2617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A778"/>
                </a:solidFill>
              </a:rPr>
              <a:t>Boulder, CO 3-5 FEB, 2015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342169"/>
            <a:ext cx="3991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2599C"/>
                </a:solidFill>
              </a:rPr>
              <a:t>IASC-IGAC Arctic Air Pollution Workshop </a:t>
            </a:r>
            <a:endParaRPr lang="en-US" dirty="0">
              <a:solidFill>
                <a:srgbClr val="32599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425725"/>
            <a:ext cx="9169639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coast.gkss.de/events/arctic07/images/iasc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84" y="142104"/>
            <a:ext cx="827191" cy="112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www.igacproject.org/sites/all/themes/bluemasters/images/LogoFiles/IGACLogo/IGAC_300dpi_whi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672" y="118755"/>
            <a:ext cx="1197435" cy="1206199"/>
          </a:xfrm>
          <a:prstGeom prst="rect">
            <a:avLst/>
          </a:prstGeom>
          <a:solidFill>
            <a:srgbClr val="00A778"/>
          </a:solidFill>
        </p:spPr>
      </p:pic>
    </p:spTree>
    <p:extLst>
      <p:ext uri="{BB962C8B-B14F-4D97-AF65-F5344CB8AC3E}">
        <p14:creationId xmlns:p14="http://schemas.microsoft.com/office/powerpoint/2010/main" val="1926916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32599C"/>
                </a:solidFill>
              </a:rPr>
              <a:t>Expected Outcomes</a:t>
            </a:r>
            <a:endParaRPr lang="en-US" sz="4000" dirty="0">
              <a:solidFill>
                <a:srgbClr val="3259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7792"/>
            <a:ext cx="9143999" cy="452509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i="1" dirty="0" smtClean="0">
                <a:solidFill>
                  <a:schemeClr val="accent1">
                    <a:lumMod val="75000"/>
                  </a:schemeClr>
                </a:solidFill>
              </a:rPr>
              <a:t>New participation in existing activities; new collaborations between existing groups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i="1" dirty="0">
                <a:solidFill>
                  <a:srgbClr val="00A778"/>
                </a:solidFill>
              </a:rPr>
              <a:t>Community White </a:t>
            </a:r>
            <a:r>
              <a:rPr lang="en-US" sz="3600" i="1" dirty="0" smtClean="0">
                <a:solidFill>
                  <a:srgbClr val="00A778"/>
                </a:solidFill>
              </a:rPr>
              <a:t>Paper – the next decade</a:t>
            </a:r>
            <a:endParaRPr lang="en-US" sz="3600" i="1" dirty="0">
              <a:solidFill>
                <a:srgbClr val="00A778"/>
              </a:solidFill>
            </a:endParaRPr>
          </a:p>
          <a:p>
            <a:pPr lvl="1"/>
            <a:r>
              <a:rPr lang="en-US" sz="2800" i="1" dirty="0" smtClean="0">
                <a:solidFill>
                  <a:srgbClr val="00A778"/>
                </a:solidFill>
              </a:rPr>
              <a:t>Summarize several science areas where collaboration (also with communities, stakeholders, policy makers) is needed to tackle the issues</a:t>
            </a:r>
          </a:p>
          <a:p>
            <a:pPr lvl="1"/>
            <a:r>
              <a:rPr lang="en-US" sz="2800" i="1" dirty="0" smtClean="0">
                <a:solidFill>
                  <a:srgbClr val="00A778"/>
                </a:solidFill>
              </a:rPr>
              <a:t>Summarize needs/advances required to tackle key issues</a:t>
            </a:r>
          </a:p>
          <a:p>
            <a:pPr lvl="1"/>
            <a:r>
              <a:rPr lang="en-US" sz="2800" i="1" dirty="0" smtClean="0">
                <a:solidFill>
                  <a:srgbClr val="00A778"/>
                </a:solidFill>
              </a:rPr>
              <a:t>Lay out the roadmap for a </a:t>
            </a:r>
            <a:r>
              <a:rPr lang="en-US" sz="2800" i="1" dirty="0" smtClean="0">
                <a:solidFill>
                  <a:srgbClr val="00A778"/>
                </a:solidFill>
              </a:rPr>
              <a:t>new </a:t>
            </a:r>
            <a:r>
              <a:rPr lang="en-US" sz="2800" i="1" dirty="0" smtClean="0">
                <a:solidFill>
                  <a:srgbClr val="00A778"/>
                </a:solidFill>
              </a:rPr>
              <a:t>Arctic air pollution initiative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118792"/>
            <a:ext cx="9144000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357045" y="6329365"/>
            <a:ext cx="2617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A778"/>
                </a:solidFill>
              </a:rPr>
              <a:t>Boulder, CO 3-5 FEB, 2015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342169"/>
            <a:ext cx="3991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2599C"/>
                </a:solidFill>
              </a:rPr>
              <a:t>IASC-IGAC Arctic Air Pollution Workshop </a:t>
            </a:r>
            <a:endParaRPr lang="en-US" dirty="0">
              <a:solidFill>
                <a:srgbClr val="32599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425725"/>
            <a:ext cx="9169639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coast.gkss.de/events/arctic07/images/iasc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84" y="142104"/>
            <a:ext cx="827191" cy="112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www.igacproject.org/sites/all/themes/bluemasters/images/LogoFiles/IGACLogo/IGAC_300dpi_whi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672" y="118755"/>
            <a:ext cx="1197435" cy="1206199"/>
          </a:xfrm>
          <a:prstGeom prst="rect">
            <a:avLst/>
          </a:prstGeom>
          <a:solidFill>
            <a:srgbClr val="00A778"/>
          </a:solidFill>
        </p:spPr>
      </p:pic>
    </p:spTree>
    <p:extLst>
      <p:ext uri="{BB962C8B-B14F-4D97-AF65-F5344CB8AC3E}">
        <p14:creationId xmlns:p14="http://schemas.microsoft.com/office/powerpoint/2010/main" val="77995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673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32599C"/>
                </a:solidFill>
              </a:rPr>
              <a:t>A new Arctic </a:t>
            </a:r>
            <a:br>
              <a:rPr lang="en-US" sz="4000" dirty="0" smtClean="0">
                <a:solidFill>
                  <a:srgbClr val="32599C"/>
                </a:solidFill>
              </a:rPr>
            </a:br>
            <a:r>
              <a:rPr lang="en-US" sz="4000" dirty="0" smtClean="0">
                <a:solidFill>
                  <a:srgbClr val="32599C"/>
                </a:solidFill>
              </a:rPr>
              <a:t>Air Pollution Initiative?</a:t>
            </a:r>
            <a:endParaRPr lang="en-US" sz="4000" dirty="0">
              <a:solidFill>
                <a:srgbClr val="3259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4293"/>
            <a:ext cx="9143999" cy="452509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600" i="1" dirty="0" smtClean="0">
              <a:solidFill>
                <a:srgbClr val="00A778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600" i="1" dirty="0">
                <a:solidFill>
                  <a:srgbClr val="00A778"/>
                </a:solidFill>
              </a:rPr>
              <a:t> </a:t>
            </a:r>
            <a:r>
              <a:rPr lang="en-US" sz="3600" i="1" dirty="0" smtClean="0">
                <a:solidFill>
                  <a:srgbClr val="00A778"/>
                </a:solidFill>
              </a:rPr>
              <a:t>Spin-up under the auspices of IGAC (possibly IASC) – link to &amp; complement other activities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i="1" dirty="0">
                <a:solidFill>
                  <a:srgbClr val="00A778"/>
                </a:solidFill>
              </a:rPr>
              <a:t> I</a:t>
            </a:r>
            <a:r>
              <a:rPr lang="en-US" sz="3600" i="1" dirty="0" smtClean="0">
                <a:solidFill>
                  <a:srgbClr val="00A778"/>
                </a:solidFill>
              </a:rPr>
              <a:t>nternational collaborative research efforts </a:t>
            </a:r>
            <a:r>
              <a:rPr lang="en-US" sz="3600" i="1" dirty="0" smtClean="0">
                <a:solidFill>
                  <a:srgbClr val="00A778"/>
                </a:solidFill>
              </a:rPr>
              <a:t>have benefits</a:t>
            </a:r>
            <a:r>
              <a:rPr lang="en-US" sz="3600" i="1" dirty="0" smtClean="0">
                <a:solidFill>
                  <a:srgbClr val="00A778"/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i="1" dirty="0" smtClean="0">
                <a:solidFill>
                  <a:srgbClr val="00A778"/>
                </a:solidFill>
              </a:rPr>
              <a:t>Brings </a:t>
            </a:r>
            <a:r>
              <a:rPr lang="en-US" sz="2800" i="1" dirty="0" smtClean="0">
                <a:solidFill>
                  <a:srgbClr val="00A778"/>
                </a:solidFill>
              </a:rPr>
              <a:t>together complementary expertise, access to platforms, data, facilities; fosters collaborations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i="1" dirty="0">
                <a:solidFill>
                  <a:srgbClr val="00A778"/>
                </a:solidFill>
              </a:rPr>
              <a:t> </a:t>
            </a:r>
            <a:r>
              <a:rPr lang="en-US" sz="2800" i="1" dirty="0" smtClean="0">
                <a:solidFill>
                  <a:srgbClr val="00A778"/>
                </a:solidFill>
              </a:rPr>
              <a:t>Sum is larger than its components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i="1" dirty="0">
                <a:solidFill>
                  <a:srgbClr val="00A778"/>
                </a:solidFill>
              </a:rPr>
              <a:t> </a:t>
            </a:r>
            <a:r>
              <a:rPr lang="en-US" sz="2800" i="1" dirty="0" smtClean="0">
                <a:solidFill>
                  <a:srgbClr val="00A778"/>
                </a:solidFill>
              </a:rPr>
              <a:t>Helps to secure funding!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i="1" dirty="0">
                <a:solidFill>
                  <a:srgbClr val="00A778"/>
                </a:solidFill>
              </a:rPr>
              <a:t> E</a:t>
            </a:r>
            <a:r>
              <a:rPr lang="en-US" sz="2800" i="1" dirty="0" smtClean="0">
                <a:solidFill>
                  <a:srgbClr val="00A778"/>
                </a:solidFill>
              </a:rPr>
              <a:t>nhanced outcomes (scientific results/publications, improved understanding, community </a:t>
            </a:r>
            <a:r>
              <a:rPr lang="en-US" sz="2800" i="1" dirty="0" smtClean="0">
                <a:solidFill>
                  <a:srgbClr val="00A778"/>
                </a:solidFill>
              </a:rPr>
              <a:t>consensus</a:t>
            </a:r>
            <a:r>
              <a:rPr lang="en-US" sz="2800" i="1" dirty="0" smtClean="0">
                <a:solidFill>
                  <a:srgbClr val="00A778"/>
                </a:solidFill>
              </a:rPr>
              <a:t>)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304666"/>
            <a:ext cx="9144000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357045" y="6329365"/>
            <a:ext cx="2617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A778"/>
                </a:solidFill>
              </a:rPr>
              <a:t>Boulder, CO 3-5 FEB, 2015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342169"/>
            <a:ext cx="3991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2599C"/>
                </a:solidFill>
              </a:rPr>
              <a:t>IASC-IGAC Arctic Air Pollution Workshop </a:t>
            </a:r>
            <a:endParaRPr lang="en-US" dirty="0">
              <a:solidFill>
                <a:srgbClr val="32599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425725"/>
            <a:ext cx="9169639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coast.gkss.de/events/arctic07/images/iasc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84" y="142104"/>
            <a:ext cx="827191" cy="112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www.igacproject.org/sites/all/themes/bluemasters/images/LogoFiles/IGACLogo/IGAC_300dpi_whi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672" y="118755"/>
            <a:ext cx="1197435" cy="1206199"/>
          </a:xfrm>
          <a:prstGeom prst="rect">
            <a:avLst/>
          </a:prstGeom>
          <a:solidFill>
            <a:srgbClr val="00A778"/>
          </a:solidFill>
        </p:spPr>
      </p:pic>
    </p:spTree>
    <p:extLst>
      <p:ext uri="{BB962C8B-B14F-4D97-AF65-F5344CB8AC3E}">
        <p14:creationId xmlns:p14="http://schemas.microsoft.com/office/powerpoint/2010/main" val="2025097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32599C"/>
                </a:solidFill>
              </a:rPr>
              <a:t>Workshop Participation</a:t>
            </a:r>
            <a:endParaRPr lang="en-US" sz="4000" dirty="0">
              <a:solidFill>
                <a:srgbClr val="32599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235" y="1646150"/>
            <a:ext cx="8261685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i="1" dirty="0" smtClean="0">
                <a:solidFill>
                  <a:srgbClr val="00A778"/>
                </a:solidFill>
              </a:rPr>
              <a:t>Your were invited to represent as much of the community as you can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</a:rPr>
              <a:t>Think HOLISTICALLY – Air Pollution has strong ties to many sciences and sectors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i="1" dirty="0" smtClean="0">
                <a:solidFill>
                  <a:srgbClr val="00A778"/>
                </a:solidFill>
              </a:rPr>
              <a:t>Be prepared to move and talk a lot!  We’ve designed the workshop to be highly interactive (World Café)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</a:rPr>
              <a:t>Table Hosts, Rapporteurs, </a:t>
            </a:r>
            <a:r>
              <a:rPr lang="en-US" sz="3200" i="1" dirty="0" err="1" smtClean="0">
                <a:solidFill>
                  <a:schemeClr val="accent1">
                    <a:lumMod val="75000"/>
                  </a:schemeClr>
                </a:solidFill>
              </a:rPr>
              <a:t>Notetakers</a:t>
            </a:r>
            <a:r>
              <a:rPr lang="en-US" sz="3200" i="1" dirty="0" smtClean="0">
                <a:solidFill>
                  <a:schemeClr val="accent1">
                    <a:lumMod val="75000"/>
                  </a:schemeClr>
                </a:solidFill>
              </a:rPr>
              <a:t> (active roles!)</a:t>
            </a:r>
            <a:endParaRPr lang="en-US" sz="32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3200" i="1" dirty="0">
              <a:solidFill>
                <a:srgbClr val="00A778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118792"/>
            <a:ext cx="9144000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357045" y="6329365"/>
            <a:ext cx="2617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A778"/>
                </a:solidFill>
              </a:rPr>
              <a:t>Boulder, CO 3-5 FEB, 2015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342169"/>
            <a:ext cx="3991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2599C"/>
                </a:solidFill>
              </a:rPr>
              <a:t>IASC-IGAC Arctic Air Pollution Workshop </a:t>
            </a:r>
            <a:endParaRPr lang="en-US" dirty="0">
              <a:solidFill>
                <a:srgbClr val="32599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425725"/>
            <a:ext cx="9169639" cy="0"/>
          </a:xfrm>
          <a:prstGeom prst="line">
            <a:avLst/>
          </a:prstGeom>
          <a:ln w="38100">
            <a:solidFill>
              <a:srgbClr val="3259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coast.gkss.de/events/arctic07/images/iasc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84" y="142104"/>
            <a:ext cx="827191" cy="112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www.igacproject.org/sites/all/themes/bluemasters/images/LogoFiles/IGACLogo/IGAC_300dpi_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672" y="118755"/>
            <a:ext cx="1197435" cy="1206199"/>
          </a:xfrm>
          <a:prstGeom prst="rect">
            <a:avLst/>
          </a:prstGeom>
          <a:solidFill>
            <a:srgbClr val="00A778"/>
          </a:solidFill>
        </p:spPr>
      </p:pic>
    </p:spTree>
    <p:extLst>
      <p:ext uri="{BB962C8B-B14F-4D97-AF65-F5344CB8AC3E}">
        <p14:creationId xmlns:p14="http://schemas.microsoft.com/office/powerpoint/2010/main" val="964362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408</TotalTime>
  <Words>822</Words>
  <Application>Microsoft Macintosh PowerPoint</Application>
  <PresentationFormat>Présentation à l'écran (4:3)</PresentationFormat>
  <Paragraphs>94</Paragraphs>
  <Slides>11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Office Theme</vt:lpstr>
      <vt:lpstr>IASC-IGAC Arctic Air Pollution Workshop Goals</vt:lpstr>
      <vt:lpstr>Workshop sponsors: IASC and IGAC</vt:lpstr>
      <vt:lpstr>Our Workshop Goals</vt:lpstr>
      <vt:lpstr>Theme 1:  Key Science Questions</vt:lpstr>
      <vt:lpstr>Theme 2:  Tools – Needs/Advances</vt:lpstr>
      <vt:lpstr>Theme 3:  Building Collaborative Efforts</vt:lpstr>
      <vt:lpstr>Expected Outcomes</vt:lpstr>
      <vt:lpstr>A new Arctic  Air Pollution Initiative?</vt:lpstr>
      <vt:lpstr>Workshop Participation</vt:lpstr>
      <vt:lpstr>Présentation PowerPoint</vt:lpstr>
      <vt:lpstr>Theme 1:  Key Science 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IASC-IGAC Arctic Air Pollution Workshop Goals</dc:title>
  <dc:creator>Sandy Starkweather</dc:creator>
  <cp:lastModifiedBy>kathy</cp:lastModifiedBy>
  <cp:revision>23</cp:revision>
  <dcterms:created xsi:type="dcterms:W3CDTF">2015-01-30T15:02:47Z</dcterms:created>
  <dcterms:modified xsi:type="dcterms:W3CDTF">2015-02-02T17:42:56Z</dcterms:modified>
</cp:coreProperties>
</file>