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72" r:id="rId4"/>
    <p:sldId id="273" r:id="rId5"/>
    <p:sldId id="258" r:id="rId6"/>
    <p:sldId id="276" r:id="rId7"/>
    <p:sldId id="260" r:id="rId8"/>
    <p:sldId id="261" r:id="rId9"/>
    <p:sldId id="265" r:id="rId10"/>
    <p:sldId id="268" r:id="rId11"/>
    <p:sldId id="262" r:id="rId12"/>
    <p:sldId id="263" r:id="rId13"/>
    <p:sldId id="264" r:id="rId14"/>
    <p:sldId id="274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69" autoAdjust="0"/>
  </p:normalViewPr>
  <p:slideViewPr>
    <p:cSldViewPr snapToGrid="0" snapToObjects="1">
      <p:cViewPr varScale="1">
        <p:scale>
          <a:sx n="97" d="100"/>
          <a:sy n="97" d="100"/>
        </p:scale>
        <p:origin x="-10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86388-A445-244D-B8BF-0143DDF4F986}" type="datetimeFigureOut">
              <a:rPr lang="fr-FR" smtClean="0"/>
              <a:t>03/02/15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AA8BD-1142-1C49-89B5-53C7CFA187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04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AA8BD-1142-1C49-89B5-53C7CFA187F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74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923-684E-F944-86F9-5201B0D10F1F}" type="datetimeFigureOut">
              <a:rPr lang="fr-FR" smtClean="0"/>
              <a:t>03/02/15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8819-DB0F-2B40-8C03-DACE72596A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09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923-684E-F944-86F9-5201B0D10F1F}" type="datetimeFigureOut">
              <a:rPr lang="fr-FR" smtClean="0"/>
              <a:t>03/02/15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8819-DB0F-2B40-8C03-DACE72596A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75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923-684E-F944-86F9-5201B0D10F1F}" type="datetimeFigureOut">
              <a:rPr lang="fr-FR" smtClean="0"/>
              <a:t>03/02/15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8819-DB0F-2B40-8C03-DACE72596A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69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03/02/15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03/02/15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03/02/15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03/02/15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03/02/15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03/02/15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03/02/15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03/02/15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923-684E-F944-86F9-5201B0D10F1F}" type="datetimeFigureOut">
              <a:rPr lang="fr-FR" smtClean="0"/>
              <a:t>03/02/15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8819-DB0F-2B40-8C03-DACE72596A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390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03/02/15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03/02/15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03/02/15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923-684E-F944-86F9-5201B0D10F1F}" type="datetimeFigureOut">
              <a:rPr lang="fr-FR" smtClean="0"/>
              <a:t>03/02/15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8819-DB0F-2B40-8C03-DACE72596A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98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923-684E-F944-86F9-5201B0D10F1F}" type="datetimeFigureOut">
              <a:rPr lang="fr-FR" smtClean="0"/>
              <a:t>03/02/15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8819-DB0F-2B40-8C03-DACE72596A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86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923-684E-F944-86F9-5201B0D10F1F}" type="datetimeFigureOut">
              <a:rPr lang="fr-FR" smtClean="0"/>
              <a:t>03/02/15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8819-DB0F-2B40-8C03-DACE72596A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52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923-684E-F944-86F9-5201B0D10F1F}" type="datetimeFigureOut">
              <a:rPr lang="fr-FR" smtClean="0"/>
              <a:t>03/02/15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8819-DB0F-2B40-8C03-DACE72596A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11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923-684E-F944-86F9-5201B0D10F1F}" type="datetimeFigureOut">
              <a:rPr lang="fr-FR" smtClean="0"/>
              <a:t>03/02/15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8819-DB0F-2B40-8C03-DACE72596A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94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923-684E-F944-86F9-5201B0D10F1F}" type="datetimeFigureOut">
              <a:rPr lang="fr-FR" smtClean="0"/>
              <a:t>03/02/15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8819-DB0F-2B40-8C03-DACE72596A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96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9923-684E-F944-86F9-5201B0D10F1F}" type="datetimeFigureOut">
              <a:rPr lang="fr-FR" smtClean="0"/>
              <a:t>03/02/15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18819-DB0F-2B40-8C03-DACE72596A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30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39923-684E-F944-86F9-5201B0D10F1F}" type="datetimeFigureOut">
              <a:rPr lang="fr-FR" smtClean="0"/>
              <a:t>03/02/15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18819-DB0F-2B40-8C03-DACE72596A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29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F037ADB-4FB9-482D-A1A4-E1F489B212F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400"/>
              <a:t>03/02/15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E84AB2-A68C-446D-B258-F807154688F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195" y="41993"/>
            <a:ext cx="8742618" cy="3798549"/>
          </a:xfrm>
        </p:spPr>
        <p:txBody>
          <a:bodyPr>
            <a:noAutofit/>
          </a:bodyPr>
          <a:lstStyle/>
          <a:p>
            <a:r>
              <a:rPr lang="en-US" sz="3200" dirty="0" smtClean="0"/>
              <a:t>Arctic Air Pollution Workshop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b="1" dirty="0" smtClean="0"/>
              <a:t>Theme 1 – 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 What are the top 5 science areas we should focus on in the next 10 years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?</a:t>
            </a:r>
            <a:endParaRPr lang="en-US" sz="3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730" y="3840542"/>
            <a:ext cx="4296270" cy="3017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5794" y="6165502"/>
            <a:ext cx="1851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 cmpd="sng">
                  <a:noFill/>
                </a:ln>
                <a:solidFill>
                  <a:srgbClr val="FF0000"/>
                </a:solidFill>
              </a:rPr>
              <a:t>Arctic pollution from Fires</a:t>
            </a:r>
            <a:endParaRPr lang="en-US" dirty="0">
              <a:ln w="3175" cmpd="sng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3140" y="6488668"/>
            <a:ext cx="158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3175" cmpd="sng">
                  <a:noFill/>
                </a:ln>
                <a:solidFill>
                  <a:srgbClr val="FF0000"/>
                </a:solidFill>
              </a:rPr>
              <a:t>Arctic haze</a:t>
            </a:r>
            <a:endParaRPr lang="en-US" dirty="0">
              <a:ln w="3175" cmpd="sng">
                <a:noFill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5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188679"/>
            <a:ext cx="2915816" cy="1695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Change &amp;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85" y="1623738"/>
            <a:ext cx="8733199" cy="35884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Feedbacks between natural background and changing climate &amp; anthropogenic perturbations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Emissions and climate change (e.g. fires, </a:t>
            </a:r>
            <a:r>
              <a:rPr lang="en-US" dirty="0" err="1" smtClean="0"/>
              <a:t>biogenics</a:t>
            </a:r>
            <a:r>
              <a:rPr lang="en-US" dirty="0" smtClean="0"/>
              <a:t>, ocean/ice/snow emissions)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Methane – climate-biosphere-atmosphere interactions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2928"/>
            <a:ext cx="2383139" cy="1585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63" y="6618930"/>
            <a:ext cx="98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NASA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140" y="5194528"/>
            <a:ext cx="2399980" cy="1714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3140" y="6607614"/>
            <a:ext cx="97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USGS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120" y="5212217"/>
            <a:ext cx="2513164" cy="16723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3120" y="6581001"/>
            <a:ext cx="1206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Gazprom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937645" y="5194528"/>
            <a:ext cx="1250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NY Times</a:t>
            </a:r>
            <a:endParaRPr lang="en-US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43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Policy, local communities, and interfacing with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Communities</a:t>
            </a:r>
          </a:p>
          <a:p>
            <a:pPr lvl="1"/>
            <a:r>
              <a:rPr lang="en-US" dirty="0" smtClean="0"/>
              <a:t>Acting with/ informing/finding solutions </a:t>
            </a:r>
          </a:p>
          <a:p>
            <a:pPr lvl="1"/>
            <a:r>
              <a:rPr lang="en-US" dirty="0" smtClean="0"/>
              <a:t>Quantifying pollution impacts</a:t>
            </a:r>
            <a:endParaRPr lang="en-US" dirty="0"/>
          </a:p>
          <a:p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How to pass clear messages to policy makers?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policies will govern </a:t>
            </a:r>
            <a:r>
              <a:rPr lang="en-US" dirty="0" smtClean="0"/>
              <a:t>emissions </a:t>
            </a:r>
            <a:r>
              <a:rPr lang="en-US" dirty="0"/>
              <a:t>in the Arctic? </a:t>
            </a:r>
          </a:p>
          <a:p>
            <a:r>
              <a:rPr lang="en-US" dirty="0" smtClean="0"/>
              <a:t>Interfacing with stakeholders</a:t>
            </a:r>
          </a:p>
          <a:p>
            <a:pPr lvl="1"/>
            <a:r>
              <a:rPr lang="en-US" dirty="0"/>
              <a:t>How can we engage with social scientists, policy </a:t>
            </a:r>
            <a:r>
              <a:rPr lang="en-US" dirty="0" smtClean="0"/>
              <a:t>makers, industry, etc. </a:t>
            </a:r>
            <a:r>
              <a:rPr lang="en-US" dirty="0"/>
              <a:t>while doing sound physical science?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166693"/>
            <a:ext cx="9144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major challenge </a:t>
            </a:r>
            <a:r>
              <a:rPr lang="en-US" smtClean="0"/>
              <a:t>now and in </a:t>
            </a:r>
            <a:r>
              <a:rPr lang="en-US" dirty="0" smtClean="0"/>
              <a:t>the future!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4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how – coming in Theme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need more routine measurements (ship based &amp; aircraft) to adequately characterize pollution? </a:t>
            </a:r>
            <a:endParaRPr lang="en-US" dirty="0" smtClean="0"/>
          </a:p>
          <a:p>
            <a:r>
              <a:rPr lang="en-US" dirty="0" smtClean="0"/>
              <a:t>Do we need large </a:t>
            </a:r>
            <a:r>
              <a:rPr lang="en-US" dirty="0"/>
              <a:t>scale field studies to improve </a:t>
            </a:r>
            <a:r>
              <a:rPr lang="en-US" dirty="0" smtClean="0"/>
              <a:t>models? </a:t>
            </a:r>
          </a:p>
          <a:p>
            <a:r>
              <a:rPr lang="en-US" dirty="0" smtClean="0"/>
              <a:t>New partnerships (e.g. Russia, Asia, ….)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188679"/>
            <a:ext cx="2915816" cy="1695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2928"/>
            <a:ext cx="2383139" cy="1585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63" y="6618930"/>
            <a:ext cx="98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NASA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140" y="5194528"/>
            <a:ext cx="2399980" cy="1714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3140" y="6607614"/>
            <a:ext cx="97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USGS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120" y="5212217"/>
            <a:ext cx="2513164" cy="16723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3120" y="6581001"/>
            <a:ext cx="1206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Gazprom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37645" y="5194528"/>
            <a:ext cx="1250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NY Times</a:t>
            </a:r>
            <a:endParaRPr lang="en-US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47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396" y="159347"/>
            <a:ext cx="88284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CA" sz="3200" b="1" dirty="0" smtClean="0">
                <a:solidFill>
                  <a:srgbClr val="FF0000"/>
                </a:solidFill>
                <a:latin typeface="Arial"/>
              </a:rPr>
              <a:t>Theme 1: Key Science Questions</a:t>
            </a:r>
          </a:p>
          <a:p>
            <a:pPr defTabSz="914400"/>
            <a:endParaRPr lang="en-CA" sz="2400" b="1" dirty="0">
              <a:solidFill>
                <a:srgbClr val="FF0000"/>
              </a:solidFill>
              <a:latin typeface="Arial"/>
            </a:endParaRPr>
          </a:p>
          <a:p>
            <a:pPr defTabSz="914400"/>
            <a:r>
              <a:rPr lang="en-CA" sz="2400" b="1" dirty="0" smtClean="0">
                <a:solidFill>
                  <a:srgbClr val="FF0000"/>
                </a:solidFill>
                <a:latin typeface="Arial"/>
              </a:rPr>
              <a:t>Session Aim:  </a:t>
            </a:r>
            <a:r>
              <a:rPr lang="en-US" sz="2400" b="1" dirty="0"/>
              <a:t>To establish major scientific </a:t>
            </a:r>
            <a:r>
              <a:rPr lang="en-US" sz="2400" b="1" dirty="0" smtClean="0"/>
              <a:t>issues over next 10 years that would benefit from collaborative efforts</a:t>
            </a:r>
            <a:endParaRPr lang="en-US" sz="2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339331"/>
            <a:ext cx="828510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Arial"/>
              </a:rPr>
              <a:t>Session 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Chairs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: Kathy Law/ Jennie Thomas (LATMOS-CNRS, Paris)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Arial"/>
            </a:endParaRPr>
          </a:p>
          <a:p>
            <a:pPr defTabSz="914400"/>
            <a:r>
              <a:rPr lang="en-US" dirty="0" smtClean="0"/>
              <a:t>10</a:t>
            </a:r>
            <a:r>
              <a:rPr lang="en-US" dirty="0"/>
              <a:t>:35 Survey results – Jennie Thomas/Kathy Law (LATMOS/CNRS</a:t>
            </a:r>
            <a:r>
              <a:rPr lang="en-US" dirty="0" smtClean="0"/>
              <a:t>)</a:t>
            </a:r>
          </a:p>
          <a:p>
            <a:pPr defTabSz="914400"/>
            <a:endParaRPr lang="fr-FR" dirty="0"/>
          </a:p>
          <a:p>
            <a:r>
              <a:rPr lang="en-US" dirty="0"/>
              <a:t>10:40 Long-range transport of pollution to the Arctic - Louisa Emmons (NCAR</a:t>
            </a:r>
            <a:r>
              <a:rPr lang="en-US" dirty="0" smtClean="0"/>
              <a:t>)</a:t>
            </a:r>
          </a:p>
          <a:p>
            <a:endParaRPr lang="fr-FR" dirty="0"/>
          </a:p>
          <a:p>
            <a:r>
              <a:rPr lang="en-US" dirty="0"/>
              <a:t>11:00 Local Arctic air pollution – Jennie Thomas (LATMOS/CNRS</a:t>
            </a:r>
            <a:r>
              <a:rPr lang="en-US" dirty="0" smtClean="0"/>
              <a:t>)</a:t>
            </a:r>
          </a:p>
          <a:p>
            <a:endParaRPr lang="fr-FR" dirty="0"/>
          </a:p>
          <a:p>
            <a:r>
              <a:rPr lang="en-US" dirty="0"/>
              <a:t>11:20 Interactions of pollutants with natural cycles – Greg Huey (Georgia Tech.</a:t>
            </a:r>
            <a:r>
              <a:rPr lang="en-US" dirty="0" smtClean="0"/>
              <a:t>)</a:t>
            </a:r>
          </a:p>
          <a:p>
            <a:endParaRPr lang="fr-FR" dirty="0"/>
          </a:p>
          <a:p>
            <a:r>
              <a:rPr lang="en-US" dirty="0"/>
              <a:t>11:50 Introduction/Training to the World Café Process - Sandy </a:t>
            </a:r>
            <a:r>
              <a:rPr lang="en-US" dirty="0" err="1"/>
              <a:t>Starkweather</a:t>
            </a:r>
            <a:r>
              <a:rPr lang="fr-FR" dirty="0"/>
              <a:t> 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Arial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Lunch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68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Questions to be prepared for: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905" y="1535484"/>
            <a:ext cx="7876429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Which within-Arctic science areas require special attention? </a:t>
            </a:r>
            <a:r>
              <a:rPr lang="en-GB" sz="2600" i="1" dirty="0" smtClean="0"/>
              <a:t>Are they missing from the survey results?</a:t>
            </a:r>
            <a:r>
              <a:rPr lang="en-GB" sz="2600" dirty="0" smtClean="0"/>
              <a:t> </a:t>
            </a:r>
          </a:p>
          <a:p>
            <a:r>
              <a:rPr lang="en-GB" dirty="0" smtClean="0"/>
              <a:t>Which science areas related to long-range pollution transport require special attention? </a:t>
            </a:r>
            <a:r>
              <a:rPr lang="en-GB" sz="2600" i="1" dirty="0" smtClean="0"/>
              <a:t>Are they missing from the survey results? </a:t>
            </a:r>
          </a:p>
          <a:p>
            <a:r>
              <a:rPr lang="en-GB" dirty="0" smtClean="0"/>
              <a:t>Which issues are driven by societal needs/benefits? </a:t>
            </a:r>
          </a:p>
          <a:p>
            <a:r>
              <a:rPr lang="en-GB" dirty="0" smtClean="0"/>
              <a:t>Which issues would benefit from a collaborative approach 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66693"/>
            <a:ext cx="9144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have the survey results, use them during the discussions!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8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396" y="159347"/>
            <a:ext cx="88284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CA" sz="3200" b="1" dirty="0" smtClean="0">
                <a:solidFill>
                  <a:srgbClr val="FF0000"/>
                </a:solidFill>
                <a:latin typeface="Arial"/>
              </a:rPr>
              <a:t>Theme 1: Key Science Questions</a:t>
            </a:r>
          </a:p>
          <a:p>
            <a:pPr defTabSz="914400"/>
            <a:endParaRPr lang="en-CA" sz="2400" b="1" dirty="0">
              <a:solidFill>
                <a:srgbClr val="FF0000"/>
              </a:solidFill>
              <a:latin typeface="Arial"/>
            </a:endParaRPr>
          </a:p>
          <a:p>
            <a:pPr defTabSz="914400"/>
            <a:r>
              <a:rPr lang="en-CA" sz="2400" b="1" dirty="0" smtClean="0">
                <a:solidFill>
                  <a:srgbClr val="FF0000"/>
                </a:solidFill>
                <a:latin typeface="Arial"/>
              </a:rPr>
              <a:t>Session Aim:  </a:t>
            </a:r>
            <a:r>
              <a:rPr lang="en-US" sz="2400" b="1" dirty="0"/>
              <a:t>To establish major scientific </a:t>
            </a:r>
            <a:r>
              <a:rPr lang="en-US" sz="2400" b="1" dirty="0" smtClean="0"/>
              <a:t>issues over next 10 years that would benefit from collaborative efforts</a:t>
            </a:r>
            <a:endParaRPr lang="en-US" sz="2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95" y="2273861"/>
            <a:ext cx="83843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Arial"/>
              </a:rPr>
              <a:t>Session 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Chairs</a:t>
            </a:r>
            <a:r>
              <a:rPr lang="en-US" b="1" dirty="0" smtClean="0">
                <a:solidFill>
                  <a:prstClr val="black"/>
                </a:solidFill>
                <a:latin typeface="Arial"/>
              </a:rPr>
              <a:t>: Kathy Law/ Jennie Thomas (LATMOS-CNRS, Paris)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Arial"/>
            </a:endParaRPr>
          </a:p>
          <a:p>
            <a:pPr defTabSz="914400"/>
            <a:r>
              <a:rPr lang="en-US" dirty="0" smtClean="0"/>
              <a:t>10</a:t>
            </a:r>
            <a:r>
              <a:rPr lang="en-US" dirty="0"/>
              <a:t>:35 Survey results – Jennie Thomas/Kathy Law (LATMOS/CNRS</a:t>
            </a:r>
            <a:r>
              <a:rPr lang="en-US" dirty="0" smtClean="0"/>
              <a:t>)</a:t>
            </a:r>
          </a:p>
          <a:p>
            <a:pPr defTabSz="914400"/>
            <a:endParaRPr lang="fr-FR" dirty="0"/>
          </a:p>
          <a:p>
            <a:r>
              <a:rPr lang="en-US" dirty="0"/>
              <a:t>10:40 Long-range transport of pollution to the Arctic - Louisa Emmons (NCAR</a:t>
            </a:r>
            <a:r>
              <a:rPr lang="en-US" dirty="0" smtClean="0"/>
              <a:t>)</a:t>
            </a:r>
          </a:p>
          <a:p>
            <a:endParaRPr lang="fr-FR" dirty="0"/>
          </a:p>
          <a:p>
            <a:r>
              <a:rPr lang="en-US" dirty="0"/>
              <a:t>11:00 Local Arctic air pollution – Jennie Thomas (LATMOS/CNRS</a:t>
            </a:r>
            <a:r>
              <a:rPr lang="en-US" dirty="0" smtClean="0"/>
              <a:t>)</a:t>
            </a:r>
          </a:p>
          <a:p>
            <a:endParaRPr lang="fr-FR" dirty="0"/>
          </a:p>
          <a:p>
            <a:r>
              <a:rPr lang="en-US" dirty="0"/>
              <a:t>11:20 Interactions of pollutants with natural cycles – Greg Huey (Georgia Tech.</a:t>
            </a:r>
            <a:r>
              <a:rPr lang="en-US" dirty="0" smtClean="0"/>
              <a:t>)</a:t>
            </a:r>
          </a:p>
          <a:p>
            <a:endParaRPr lang="fr-FR" dirty="0"/>
          </a:p>
          <a:p>
            <a:r>
              <a:rPr lang="en-US" dirty="0"/>
              <a:t>11:50 Introduction/Training to the World Café Process - Sandy </a:t>
            </a:r>
            <a:r>
              <a:rPr lang="en-US" dirty="0" err="1" smtClean="0"/>
              <a:t>Starkweather</a:t>
            </a:r>
            <a:r>
              <a:rPr lang="en-US" dirty="0" smtClean="0"/>
              <a:t> (CIRES/NOAA)</a:t>
            </a:r>
            <a:r>
              <a:rPr lang="fr-FR" dirty="0" smtClean="0"/>
              <a:t> 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Arial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</a:rPr>
              <a:t>Lunch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9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188679"/>
            <a:ext cx="2915816" cy="1695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Theme 1: Science Questions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2928"/>
            <a:ext cx="2383139" cy="1585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63" y="6618930"/>
            <a:ext cx="98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NASA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140" y="5194528"/>
            <a:ext cx="2399980" cy="1714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3140" y="6607614"/>
            <a:ext cx="97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USGS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120" y="5212217"/>
            <a:ext cx="2513164" cy="16723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3120" y="6581001"/>
            <a:ext cx="1206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Gazprom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937645" y="5194528"/>
            <a:ext cx="1250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NY Times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63369" y="2502319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Survey Results</a:t>
            </a:r>
            <a:br>
              <a:rPr lang="en-US" sz="32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i="1" dirty="0"/>
              <a:t>Kathy Law/ Jennie Thomas </a:t>
            </a:r>
            <a:br>
              <a:rPr lang="en-US" sz="2400" i="1" dirty="0"/>
            </a:br>
            <a:r>
              <a:rPr lang="en-US" sz="2400" i="1" dirty="0"/>
              <a:t>&amp; organizing committee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946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188679"/>
            <a:ext cx="2915816" cy="1695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Anthropogenic emissions – influence on Arctic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84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Emissions </a:t>
            </a:r>
            <a:endParaRPr lang="en-US" dirty="0" smtClean="0"/>
          </a:p>
          <a:p>
            <a:pPr lvl="1"/>
            <a:r>
              <a:rPr lang="en-US" dirty="0" smtClean="0"/>
              <a:t>Uncertain </a:t>
            </a:r>
            <a:r>
              <a:rPr lang="en-US" dirty="0"/>
              <a:t>Asian </a:t>
            </a:r>
            <a:r>
              <a:rPr lang="en-US" dirty="0" smtClean="0"/>
              <a:t>(Eurasian/Russian) emissions</a:t>
            </a:r>
          </a:p>
          <a:p>
            <a:pPr lvl="1"/>
            <a:r>
              <a:rPr lang="en-US" dirty="0"/>
              <a:t>Future scenario development (policy support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G</a:t>
            </a:r>
            <a:r>
              <a:rPr lang="en-US" dirty="0" smtClean="0"/>
              <a:t>lobally </a:t>
            </a:r>
            <a:r>
              <a:rPr lang="en-US" dirty="0"/>
              <a:t>consistent </a:t>
            </a:r>
            <a:r>
              <a:rPr lang="en-US" dirty="0" smtClean="0"/>
              <a:t>ship emissions </a:t>
            </a:r>
            <a:r>
              <a:rPr lang="en-US" dirty="0"/>
              <a:t>inventory </a:t>
            </a:r>
            <a:endParaRPr lang="en-US" dirty="0" smtClean="0"/>
          </a:p>
          <a:p>
            <a:pPr lvl="1"/>
            <a:r>
              <a:rPr lang="en-US" dirty="0" smtClean="0"/>
              <a:t>Natural emissions (ocean, fires, </a:t>
            </a:r>
            <a:r>
              <a:rPr lang="en-US" dirty="0" err="1" smtClean="0"/>
              <a:t>biogenics</a:t>
            </a:r>
            <a:r>
              <a:rPr lang="en-US" dirty="0" smtClean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2928"/>
            <a:ext cx="2383139" cy="1585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63" y="6618930"/>
            <a:ext cx="98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NASA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140" y="5194528"/>
            <a:ext cx="2399980" cy="1714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3140" y="6607614"/>
            <a:ext cx="97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USGS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120" y="5212217"/>
            <a:ext cx="2513164" cy="16723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3120" y="6581001"/>
            <a:ext cx="1206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Gazprom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937645" y="5194528"/>
            <a:ext cx="1250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NY Times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2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188679"/>
            <a:ext cx="2915816" cy="1695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Anthropogenic emissions – influence on Arctic 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84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Long Range Transport</a:t>
            </a:r>
          </a:p>
          <a:p>
            <a:pPr lvl="1"/>
            <a:r>
              <a:rPr lang="en-US" dirty="0"/>
              <a:t>Changing transport </a:t>
            </a:r>
            <a:r>
              <a:rPr lang="en-US" dirty="0" smtClean="0"/>
              <a:t>patterns – natural variability</a:t>
            </a:r>
          </a:p>
          <a:p>
            <a:pPr lvl="1"/>
            <a:r>
              <a:rPr lang="en-US" dirty="0" smtClean="0"/>
              <a:t>Understanding past trends (observations &amp; models) + future changes </a:t>
            </a:r>
          </a:p>
          <a:p>
            <a:pPr lvl="1"/>
            <a:r>
              <a:rPr lang="en-US" dirty="0" smtClean="0"/>
              <a:t>Changing emissions (LRT </a:t>
            </a:r>
            <a:r>
              <a:rPr lang="en-US" dirty="0" err="1" smtClean="0"/>
              <a:t>vs</a:t>
            </a:r>
            <a:r>
              <a:rPr lang="en-US" dirty="0" smtClean="0"/>
              <a:t> local, present/future)</a:t>
            </a:r>
          </a:p>
          <a:p>
            <a:pPr lvl="1"/>
            <a:r>
              <a:rPr lang="en-US" dirty="0" smtClean="0"/>
              <a:t>Contribution </a:t>
            </a:r>
            <a:r>
              <a:rPr lang="en-US" dirty="0"/>
              <a:t>of Asia vs. North America vs. Europe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2928"/>
            <a:ext cx="2383139" cy="1585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63" y="6618930"/>
            <a:ext cx="98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NASA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140" y="5194528"/>
            <a:ext cx="2399980" cy="1714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3140" y="6607614"/>
            <a:ext cx="97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USGS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120" y="5212217"/>
            <a:ext cx="2513164" cy="16723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3120" y="6581001"/>
            <a:ext cx="1206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Gazprom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937645" y="5194528"/>
            <a:ext cx="1250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NY Times</a:t>
            </a:r>
            <a:endParaRPr lang="en-US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6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188679"/>
            <a:ext cx="2915816" cy="1695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Anthropogenic emissions – influence on Arctic 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847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Local </a:t>
            </a:r>
            <a:r>
              <a:rPr lang="en-US" dirty="0" smtClean="0"/>
              <a:t>pollution</a:t>
            </a:r>
          </a:p>
          <a:p>
            <a:pPr lvl="1"/>
            <a:r>
              <a:rPr lang="en-US" dirty="0" smtClean="0"/>
              <a:t>Emissions – shipping, oil/gas extraction, metal smelting, domestic combustion (local monitoring) – present + future</a:t>
            </a:r>
          </a:p>
          <a:p>
            <a:pPr lvl="1"/>
            <a:r>
              <a:rPr lang="en-US" dirty="0" smtClean="0"/>
              <a:t>Increasing local sources (socio-economic + climate drivers)</a:t>
            </a:r>
          </a:p>
          <a:p>
            <a:pPr lvl="1"/>
            <a:r>
              <a:rPr lang="en-US" dirty="0" smtClean="0"/>
              <a:t>Impacts </a:t>
            </a:r>
            <a:r>
              <a:rPr lang="en-US" dirty="0"/>
              <a:t>of industrialization </a:t>
            </a:r>
            <a:r>
              <a:rPr lang="en-US" dirty="0" smtClean="0"/>
              <a:t>on climate, air quality (health) &amp; ecosystems (other contaminants)</a:t>
            </a:r>
          </a:p>
          <a:p>
            <a:pPr lvl="1"/>
            <a:r>
              <a:rPr lang="en-US" dirty="0" smtClean="0"/>
              <a:t>Urbanization</a:t>
            </a:r>
          </a:p>
          <a:p>
            <a:pPr lvl="1"/>
            <a:r>
              <a:rPr lang="en-US" dirty="0" smtClean="0"/>
              <a:t>Active role for local communities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2928"/>
            <a:ext cx="2383139" cy="1585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63" y="6618930"/>
            <a:ext cx="98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NASA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140" y="5194528"/>
            <a:ext cx="2399980" cy="1714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3140" y="6607614"/>
            <a:ext cx="97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USGS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120" y="5212217"/>
            <a:ext cx="2513164" cy="16723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3120" y="6581001"/>
            <a:ext cx="1206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Gazprom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937645" y="5194528"/>
            <a:ext cx="1250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NY Times</a:t>
            </a:r>
            <a:endParaRPr lang="en-US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36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188679"/>
            <a:ext cx="2915816" cy="1695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Pollutant </a:t>
            </a:r>
            <a:r>
              <a:rPr lang="en-US" dirty="0" smtClean="0"/>
              <a:t>Distributions (Processes)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(aerosols &amp; trace gases)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95130" cy="3588479"/>
          </a:xfrm>
        </p:spPr>
        <p:txBody>
          <a:bodyPr>
            <a:normAutofit/>
          </a:bodyPr>
          <a:lstStyle/>
          <a:p>
            <a:r>
              <a:rPr lang="en-US" dirty="0" smtClean="0"/>
              <a:t>Common themes:  </a:t>
            </a:r>
          </a:p>
          <a:p>
            <a:pPr lvl="1"/>
            <a:r>
              <a:rPr lang="en-US" dirty="0" smtClean="0"/>
              <a:t>Vertical distributions (poor model performance)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ransport (residence times) (dynamics, processing)</a:t>
            </a:r>
          </a:p>
          <a:p>
            <a:pPr lvl="1"/>
            <a:r>
              <a:rPr lang="en-US" dirty="0" smtClean="0"/>
              <a:t>Seasonal </a:t>
            </a:r>
            <a:r>
              <a:rPr lang="en-US" dirty="0"/>
              <a:t>and </a:t>
            </a:r>
            <a:r>
              <a:rPr lang="en-US" dirty="0" smtClean="0"/>
              <a:t>inter-annual </a:t>
            </a:r>
            <a:r>
              <a:rPr lang="en-US" dirty="0"/>
              <a:t>cycles </a:t>
            </a:r>
          </a:p>
          <a:p>
            <a:pPr lvl="1"/>
            <a:r>
              <a:rPr lang="en-US" dirty="0" smtClean="0"/>
              <a:t>Surface </a:t>
            </a:r>
            <a:r>
              <a:rPr lang="en-US" dirty="0" err="1" smtClean="0"/>
              <a:t>vs</a:t>
            </a:r>
            <a:r>
              <a:rPr lang="en-US" dirty="0" smtClean="0"/>
              <a:t> free </a:t>
            </a:r>
            <a:r>
              <a:rPr lang="en-US" dirty="0"/>
              <a:t>t</a:t>
            </a:r>
            <a:r>
              <a:rPr lang="en-US" dirty="0" smtClean="0"/>
              <a:t>roposphere</a:t>
            </a:r>
          </a:p>
          <a:p>
            <a:pPr lvl="1"/>
            <a:r>
              <a:rPr lang="en-US" dirty="0" smtClean="0"/>
              <a:t>Wet</a:t>
            </a:r>
            <a:r>
              <a:rPr lang="en-US" dirty="0"/>
              <a:t> </a:t>
            </a:r>
            <a:r>
              <a:rPr lang="en-US" dirty="0" smtClean="0"/>
              <a:t>and dry deposition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2928"/>
            <a:ext cx="2383139" cy="1585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63" y="6618930"/>
            <a:ext cx="98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NASA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140" y="5194528"/>
            <a:ext cx="2399980" cy="1714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3140" y="6607614"/>
            <a:ext cx="97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USGS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120" y="5212217"/>
            <a:ext cx="2513164" cy="16723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3120" y="6581001"/>
            <a:ext cx="1206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Gazprom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937645" y="5194528"/>
            <a:ext cx="1250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NY Times</a:t>
            </a:r>
            <a:endParaRPr lang="en-US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69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188679"/>
            <a:ext cx="2915816" cy="16959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26107" cy="35884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Aerosols:  </a:t>
            </a:r>
          </a:p>
          <a:p>
            <a:pPr lvl="1"/>
            <a:r>
              <a:rPr lang="en-US" dirty="0" smtClean="0"/>
              <a:t>Scavenging processes (esp. BC – also others!)</a:t>
            </a:r>
          </a:p>
          <a:p>
            <a:pPr lvl="1"/>
            <a:r>
              <a:rPr lang="en-US" dirty="0" smtClean="0"/>
              <a:t>Deposition of BC on snow/ice</a:t>
            </a:r>
          </a:p>
          <a:p>
            <a:pPr lvl="1"/>
            <a:r>
              <a:rPr lang="en-US" dirty="0" smtClean="0"/>
              <a:t>Aerosols </a:t>
            </a:r>
            <a:r>
              <a:rPr lang="en-US" dirty="0"/>
              <a:t>&lt;-&gt; clouds &amp; </a:t>
            </a:r>
            <a:r>
              <a:rPr lang="en-US" dirty="0" err="1"/>
              <a:t>radiative</a:t>
            </a:r>
            <a:r>
              <a:rPr lang="en-US" dirty="0"/>
              <a:t> effects </a:t>
            </a:r>
            <a:r>
              <a:rPr lang="en-US" dirty="0" smtClean="0"/>
              <a:t> (microphysics)</a:t>
            </a:r>
            <a:endParaRPr lang="en-US" dirty="0"/>
          </a:p>
          <a:p>
            <a:pPr lvl="1"/>
            <a:r>
              <a:rPr lang="en-US" dirty="0"/>
              <a:t>Decreasing sulfate &lt;-&gt; </a:t>
            </a:r>
            <a:r>
              <a:rPr lang="en-US" dirty="0" smtClean="0"/>
              <a:t>climate? 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Trace Gases (ozone + others)</a:t>
            </a:r>
          </a:p>
          <a:p>
            <a:pPr lvl="1"/>
            <a:r>
              <a:rPr lang="en-US" dirty="0" smtClean="0"/>
              <a:t>Chemical processing (</a:t>
            </a:r>
            <a:r>
              <a:rPr lang="en-US" dirty="0" err="1" smtClean="0"/>
              <a:t>oxidising</a:t>
            </a:r>
            <a:r>
              <a:rPr lang="en-US" dirty="0" smtClean="0"/>
              <a:t> capacity)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oor predictions (e.g. OVOCs, PAN) </a:t>
            </a:r>
          </a:p>
          <a:p>
            <a:pPr lvl="1"/>
            <a:r>
              <a:rPr lang="en-US" dirty="0" smtClean="0"/>
              <a:t>Roles of halogens (ozone destruction, chlorine, climate feedbacks)</a:t>
            </a:r>
          </a:p>
          <a:p>
            <a:pPr lvl="1"/>
            <a:r>
              <a:rPr lang="en-US" dirty="0"/>
              <a:t>Biosphere interactions (deposition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2928"/>
            <a:ext cx="2383139" cy="1585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63" y="6618930"/>
            <a:ext cx="98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NASA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140" y="5194528"/>
            <a:ext cx="2399980" cy="1714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3140" y="6607614"/>
            <a:ext cx="97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USGS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120" y="5212217"/>
            <a:ext cx="2513164" cy="16723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3120" y="6581001"/>
            <a:ext cx="1206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Gazprom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937645" y="5194528"/>
            <a:ext cx="1250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NY Times</a:t>
            </a:r>
            <a:endParaRPr lang="en-US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Pollutant </a:t>
            </a:r>
            <a:r>
              <a:rPr lang="en-US" dirty="0" smtClean="0"/>
              <a:t>Distributions (Processes)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(aerosols &amp; trace gases)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965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874</Words>
  <Application>Microsoft Macintosh PowerPoint</Application>
  <PresentationFormat>Présentation à l'écran (4:3)</PresentationFormat>
  <Paragraphs>134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Thème Office</vt:lpstr>
      <vt:lpstr>Blank</vt:lpstr>
      <vt:lpstr>Arctic Air Pollution Workshop  Theme 1 –  What are the top 5 science areas we should focus on in the next 10 years?</vt:lpstr>
      <vt:lpstr>Questions to be prepared for:</vt:lpstr>
      <vt:lpstr>Présentation PowerPoint</vt:lpstr>
      <vt:lpstr>Theme 1: Science Questions</vt:lpstr>
      <vt:lpstr>Anthropogenic emissions – influence on Arctic pollution</vt:lpstr>
      <vt:lpstr>Anthropogenic emissions – influence on Arctic pollution</vt:lpstr>
      <vt:lpstr>Anthropogenic emissions – influence on Arctic pollution</vt:lpstr>
      <vt:lpstr>Pollutant Distributions (Processes)  (aerosols &amp; trace gases)</vt:lpstr>
      <vt:lpstr>Pollutant Distributions (Processes)  (aerosols &amp; trace gases)</vt:lpstr>
      <vt:lpstr>Climate Change &amp; Pollution</vt:lpstr>
      <vt:lpstr>Policy, local communities, and interfacing with stakeholders</vt:lpstr>
      <vt:lpstr>The how – coming in Theme 2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Arctic Air Pollution Workshop  Theme 1 – Key Science Questions  Survey Results (emerging issues ….)</dc:title>
  <dc:creator>kathy</dc:creator>
  <cp:lastModifiedBy>kathy</cp:lastModifiedBy>
  <cp:revision>93</cp:revision>
  <dcterms:created xsi:type="dcterms:W3CDTF">2015-01-29T13:24:01Z</dcterms:created>
  <dcterms:modified xsi:type="dcterms:W3CDTF">2015-02-03T14:06:47Z</dcterms:modified>
</cp:coreProperties>
</file>