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79" r:id="rId3"/>
    <p:sldId id="301" r:id="rId4"/>
    <p:sldId id="280" r:id="rId5"/>
    <p:sldId id="281" r:id="rId6"/>
    <p:sldId id="267" r:id="rId7"/>
    <p:sldId id="299" r:id="rId8"/>
    <p:sldId id="257" r:id="rId9"/>
    <p:sldId id="258" r:id="rId10"/>
    <p:sldId id="259" r:id="rId11"/>
    <p:sldId id="260" r:id="rId12"/>
    <p:sldId id="264" r:id="rId13"/>
    <p:sldId id="300" r:id="rId14"/>
    <p:sldId id="302" r:id="rId15"/>
    <p:sldId id="295" r:id="rId16"/>
    <p:sldId id="296" r:id="rId17"/>
    <p:sldId id="290" r:id="rId18"/>
    <p:sldId id="297" r:id="rId19"/>
    <p:sldId id="265" r:id="rId20"/>
    <p:sldId id="266" r:id="rId21"/>
    <p:sldId id="293" r:id="rId22"/>
    <p:sldId id="294" r:id="rId23"/>
    <p:sldId id="288" r:id="rId24"/>
    <p:sldId id="286" r:id="rId25"/>
    <p:sldId id="285" r:id="rId26"/>
    <p:sldId id="284" r:id="rId27"/>
    <p:sldId id="283" r:id="rId28"/>
    <p:sldId id="298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786" autoAdjust="0"/>
  </p:normalViewPr>
  <p:slideViewPr>
    <p:cSldViewPr snapToGrid="0" snapToObjects="1">
      <p:cViewPr varScale="1">
        <p:scale>
          <a:sx n="100" d="100"/>
          <a:sy n="100" d="100"/>
        </p:scale>
        <p:origin x="-36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0FA7B8-E130-0644-B8B3-41CBE62F7852}" type="datetimeFigureOut">
              <a:rPr lang="en-US" smtClean="0"/>
              <a:t>2/2/15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6BC43-EEB3-8A4E-BBAC-2F58AA212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412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F4C4BF-C0D9-0248-972B-CEBC33F3344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668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024FA-0F5C-5741-913E-7AC5CC87E83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895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AA17CD-9AB5-44F8-9ED2-309ED370086D}" type="slidenum">
              <a:rPr lang="en-GB" smtClean="0"/>
              <a:pPr/>
              <a:t>14</a:t>
            </a:fld>
            <a:endParaRPr lang="en-GB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70EC712-AF9A-7747-B249-42344CF8AE8A}" type="slidenum">
              <a:rPr lang="en-US" sz="1200"/>
              <a:pPr eaLnBrk="1" hangingPunct="1"/>
              <a:t>26</a:t>
            </a:fld>
            <a:endParaRPr lang="en-US" sz="12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3E245-330E-7B42-9D35-8AA447AC2627}" type="datetimeFigureOut">
              <a:rPr lang="en-US" smtClean="0"/>
              <a:t>2/2/15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7DD5-2DB2-A64E-8C8C-21DF237D0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94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3E245-330E-7B42-9D35-8AA447AC2627}" type="datetimeFigureOut">
              <a:rPr lang="en-US" smtClean="0"/>
              <a:t>2/2/15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7DD5-2DB2-A64E-8C8C-21DF237D0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635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3E245-330E-7B42-9D35-8AA447AC2627}" type="datetimeFigureOut">
              <a:rPr lang="en-US" smtClean="0"/>
              <a:t>2/2/15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7DD5-2DB2-A64E-8C8C-21DF237D0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661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3E245-330E-7B42-9D35-8AA447AC2627}" type="datetimeFigureOut">
              <a:rPr lang="en-US" smtClean="0"/>
              <a:t>2/2/15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7DD5-2DB2-A64E-8C8C-21DF237D0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922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3E245-330E-7B42-9D35-8AA447AC2627}" type="datetimeFigureOut">
              <a:rPr lang="en-US" smtClean="0"/>
              <a:t>2/2/15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7DD5-2DB2-A64E-8C8C-21DF237D0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268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3E245-330E-7B42-9D35-8AA447AC2627}" type="datetimeFigureOut">
              <a:rPr lang="en-US" smtClean="0"/>
              <a:t>2/2/15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7DD5-2DB2-A64E-8C8C-21DF237D0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081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3E245-330E-7B42-9D35-8AA447AC2627}" type="datetimeFigureOut">
              <a:rPr lang="en-US" smtClean="0"/>
              <a:t>2/2/15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7DD5-2DB2-A64E-8C8C-21DF237D0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7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3E245-330E-7B42-9D35-8AA447AC2627}" type="datetimeFigureOut">
              <a:rPr lang="en-US" smtClean="0"/>
              <a:t>2/2/15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7DD5-2DB2-A64E-8C8C-21DF237D0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412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3E245-330E-7B42-9D35-8AA447AC2627}" type="datetimeFigureOut">
              <a:rPr lang="en-US" smtClean="0"/>
              <a:t>2/2/15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7DD5-2DB2-A64E-8C8C-21DF237D0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112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3E245-330E-7B42-9D35-8AA447AC2627}" type="datetimeFigureOut">
              <a:rPr lang="en-US" smtClean="0"/>
              <a:t>2/2/15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7DD5-2DB2-A64E-8C8C-21DF237D0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972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3E245-330E-7B42-9D35-8AA447AC2627}" type="datetimeFigureOut">
              <a:rPr lang="en-US" smtClean="0"/>
              <a:t>2/2/15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7DD5-2DB2-A64E-8C8C-21DF237D0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402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26690"/>
            <a:ext cx="8229600" cy="5883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3E245-330E-7B42-9D35-8AA447AC2627}" type="datetimeFigureOut">
              <a:rPr lang="en-US" smtClean="0"/>
              <a:t>2/2/15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D7DD5-2DB2-A64E-8C8C-21DF237D0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57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g"/><Relationship Id="rId3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g"/><Relationship Id="rId3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emf"/><Relationship Id="rId5" Type="http://schemas.openxmlformats.org/officeDocument/2006/relationships/image" Target="../media/image46.emf"/><Relationship Id="rId6" Type="http://schemas.openxmlformats.org/officeDocument/2006/relationships/image" Target="../media/image47.emf"/><Relationship Id="rId7" Type="http://schemas.openxmlformats.org/officeDocument/2006/relationships/image" Target="../media/image48.emf"/><Relationship Id="rId8" Type="http://schemas.openxmlformats.org/officeDocument/2006/relationships/image" Target="../media/image49.png"/><Relationship Id="rId9" Type="http://schemas.openxmlformats.org/officeDocument/2006/relationships/image" Target="../media/image50.png"/><Relationship Id="rId10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4" Type="http://schemas.openxmlformats.org/officeDocument/2006/relationships/image" Target="../media/image8.gif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27993"/>
            <a:ext cx="7772400" cy="1470025"/>
          </a:xfrm>
        </p:spPr>
        <p:txBody>
          <a:bodyPr/>
          <a:lstStyle/>
          <a:p>
            <a:r>
              <a:rPr lang="en-US" dirty="0"/>
              <a:t>Long-range transport of pollution to the </a:t>
            </a:r>
            <a:r>
              <a:rPr lang="en-US" dirty="0" smtClean="0"/>
              <a:t>Arctic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9693" y="2572520"/>
            <a:ext cx="6400800" cy="1752600"/>
          </a:xfrm>
        </p:spPr>
        <p:txBody>
          <a:bodyPr/>
          <a:lstStyle/>
          <a:p>
            <a:r>
              <a:rPr lang="en-US" dirty="0" smtClean="0"/>
              <a:t>Louisa Emmons - NCAR</a:t>
            </a:r>
            <a:endParaRPr lang="en-US" dirty="0"/>
          </a:p>
        </p:txBody>
      </p:sp>
      <p:pic>
        <p:nvPicPr>
          <p:cNvPr id="4" name="Picture 3" descr="arctas3 103.jpg"/>
          <p:cNvPicPr>
            <a:picLocks noChangeAspect="1"/>
          </p:cNvPicPr>
          <p:nvPr/>
        </p:nvPicPr>
        <p:blipFill>
          <a:blip r:embed="rId2"/>
          <a:srcRect l="5468" r="5532"/>
          <a:stretch>
            <a:fillRect/>
          </a:stretch>
        </p:blipFill>
        <p:spPr>
          <a:xfrm>
            <a:off x="2776663" y="3748984"/>
            <a:ext cx="4121049" cy="309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414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29093"/>
              </p:ext>
            </p:extLst>
          </p:nvPr>
        </p:nvGraphicFramePr>
        <p:xfrm>
          <a:off x="204299" y="163298"/>
          <a:ext cx="8762175" cy="3901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87019"/>
                <a:gridCol w="1747840"/>
                <a:gridCol w="1577989"/>
                <a:gridCol w="4049327"/>
              </a:tblGrid>
              <a:tr h="34866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Model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Resolution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Meteorology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Chemistry</a:t>
                      </a:r>
                      <a:endParaRPr lang="en-US" sz="1800" dirty="0"/>
                    </a:p>
                  </a:txBody>
                  <a:tcPr anchor="ctr"/>
                </a:tc>
              </a:tr>
              <a:tr h="24190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TOMCAT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2.8°x2.8°, 31 levels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ECMWF ERA-</a:t>
                      </a:r>
                      <a:r>
                        <a:rPr lang="en-US" sz="1400" dirty="0" err="1" smtClean="0"/>
                        <a:t>oper</a:t>
                      </a:r>
                      <a:r>
                        <a:rPr lang="en-US" sz="1400" dirty="0" smtClean="0"/>
                        <a:t>.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trop: 82 species</a:t>
                      </a:r>
                      <a:endParaRPr lang="en-US" sz="1400" dirty="0"/>
                    </a:p>
                  </a:txBody>
                  <a:tcPr/>
                </a:tc>
              </a:tr>
              <a:tr h="40317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MOZART-4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1.9°x2.5°, 56</a:t>
                      </a:r>
                      <a:r>
                        <a:rPr lang="en-US" sz="1400" baseline="0" dirty="0" smtClean="0"/>
                        <a:t> levels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GEOS-5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trop: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103 species, bulk aerosols; </a:t>
                      </a:r>
                    </a:p>
                    <a:p>
                      <a:r>
                        <a:rPr lang="en-US" sz="1400" dirty="0" smtClean="0"/>
                        <a:t>photolysis</a:t>
                      </a:r>
                      <a:r>
                        <a:rPr lang="en-US" sz="1400" baseline="0" dirty="0" smtClean="0"/>
                        <a:t> options: </a:t>
                      </a:r>
                      <a:r>
                        <a:rPr lang="en-US" sz="1400" dirty="0" smtClean="0"/>
                        <a:t>FTUV: online; LUT: lookup</a:t>
                      </a:r>
                      <a:r>
                        <a:rPr lang="en-US" sz="1400" baseline="0" dirty="0" smtClean="0"/>
                        <a:t> table</a:t>
                      </a:r>
                      <a:endParaRPr lang="en-US" sz="1400" dirty="0"/>
                    </a:p>
                  </a:txBody>
                  <a:tcPr/>
                </a:tc>
              </a:tr>
              <a:tr h="24190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CAM4-chem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25076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1.9°x2.5°, 56</a:t>
                      </a:r>
                      <a:r>
                        <a:rPr lang="en-US" sz="1400" baseline="0" dirty="0" smtClean="0"/>
                        <a:t> levels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25076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GEOS-5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25076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MOZART-4, bulk aerosols</a:t>
                      </a:r>
                    </a:p>
                  </a:txBody>
                  <a:tcPr/>
                </a:tc>
              </a:tr>
              <a:tr h="24190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CAM5-chem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25076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1.9°x2.5°, 56</a:t>
                      </a:r>
                      <a:r>
                        <a:rPr lang="en-US" sz="1400" baseline="0" dirty="0" smtClean="0"/>
                        <a:t> levels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25076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GEOS-5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25076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MOZART-4,</a:t>
                      </a:r>
                      <a:r>
                        <a:rPr lang="en-US" sz="1400" baseline="0" dirty="0" smtClean="0"/>
                        <a:t> modal aerosols</a:t>
                      </a:r>
                      <a:endParaRPr lang="en-US" sz="1400" dirty="0" smtClean="0"/>
                    </a:p>
                  </a:txBody>
                  <a:tcPr/>
                </a:tc>
              </a:tr>
              <a:tr h="24190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LMDZ-INCA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25076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1.9°x3.75°, 19</a:t>
                      </a:r>
                      <a:r>
                        <a:rPr lang="en-US" sz="1400" baseline="0" dirty="0" smtClean="0"/>
                        <a:t> levels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ECMWF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trop: 89 species</a:t>
                      </a:r>
                      <a:endParaRPr lang="en-US" sz="1400" dirty="0"/>
                    </a:p>
                  </a:txBody>
                  <a:tcPr/>
                </a:tc>
              </a:tr>
              <a:tr h="24190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C-IFS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T159 (~1°), 60 levels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ECMWF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trop: CB05, </a:t>
                      </a:r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strat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 linear. O3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Cariolle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400" dirty="0"/>
                    </a:p>
                  </a:txBody>
                  <a:tcPr/>
                </a:tc>
              </a:tr>
              <a:tr h="24190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TM5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2°x3°, 60 levels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ECMWF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trop: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CB05</a:t>
                      </a:r>
                      <a:endParaRPr lang="en-US" sz="1400" dirty="0"/>
                    </a:p>
                  </a:txBody>
                  <a:tcPr/>
                </a:tc>
              </a:tr>
              <a:tr h="24190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NASA GMI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25076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2°x2.5°, 72</a:t>
                      </a:r>
                      <a:r>
                        <a:rPr lang="en-US" sz="1400" baseline="0" dirty="0" smtClean="0"/>
                        <a:t> levels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25076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GEOS-5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strat&amp;trop</a:t>
                      </a:r>
                      <a:r>
                        <a:rPr lang="en-US" sz="1400" dirty="0" smtClean="0"/>
                        <a:t> (154</a:t>
                      </a:r>
                      <a:r>
                        <a:rPr lang="en-US" sz="1400" baseline="0" dirty="0" smtClean="0"/>
                        <a:t> species), GOCART </a:t>
                      </a:r>
                      <a:r>
                        <a:rPr lang="en-US" sz="1400" baseline="0" dirty="0" err="1" smtClean="0"/>
                        <a:t>aer</a:t>
                      </a:r>
                      <a:r>
                        <a:rPr lang="en-US" sz="1400" baseline="0" dirty="0" smtClean="0"/>
                        <a:t>.</a:t>
                      </a:r>
                      <a:endParaRPr lang="en-US" sz="1400" dirty="0"/>
                    </a:p>
                  </a:txBody>
                  <a:tcPr/>
                </a:tc>
              </a:tr>
              <a:tr h="24190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GEOS-</a:t>
                      </a:r>
                      <a:r>
                        <a:rPr lang="en-US" sz="1600" dirty="0" err="1" smtClean="0"/>
                        <a:t>Chem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25076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2°x2.5°, 47</a:t>
                      </a:r>
                      <a:r>
                        <a:rPr lang="en-US" sz="1400" baseline="0" dirty="0" smtClean="0"/>
                        <a:t> levels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25076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GEOS-5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trop: ~100 species</a:t>
                      </a:r>
                      <a:endParaRPr lang="en-US" sz="1400" dirty="0"/>
                    </a:p>
                  </a:txBody>
                  <a:tcPr/>
                </a:tc>
              </a:tr>
              <a:tr h="24190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WRF-</a:t>
                      </a:r>
                      <a:r>
                        <a:rPr lang="en-US" sz="1600" dirty="0" err="1" smtClean="0"/>
                        <a:t>Chem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100</a:t>
                      </a:r>
                      <a:r>
                        <a:rPr lang="en-US" sz="1400" baseline="0" dirty="0" smtClean="0"/>
                        <a:t> or</a:t>
                      </a:r>
                      <a:r>
                        <a:rPr lang="en-US" sz="1400" dirty="0" smtClean="0"/>
                        <a:t> 50 </a:t>
                      </a:r>
                      <a:r>
                        <a:rPr lang="en-US" sz="1400" baseline="0" dirty="0" smtClean="0"/>
                        <a:t>km, 65 </a:t>
                      </a:r>
                      <a:r>
                        <a:rPr lang="en-US" sz="1400" baseline="0" dirty="0" err="1" smtClean="0"/>
                        <a:t>lev.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NCEP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GFS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21945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MOZART-GOCART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90344" y="4251373"/>
            <a:ext cx="4833448" cy="24929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Emissions – Same for all models</a:t>
            </a:r>
            <a:r>
              <a:rPr lang="en-US" sz="2000" dirty="0" smtClean="0"/>
              <a:t>: </a:t>
            </a:r>
            <a:endParaRPr lang="en-US" sz="2000" dirty="0"/>
          </a:p>
          <a:p>
            <a:pPr marL="338138" indent="-211138"/>
            <a:r>
              <a:rPr lang="en-US" sz="2000" dirty="0"/>
              <a:t>Anthropogenic:  </a:t>
            </a:r>
            <a:r>
              <a:rPr lang="en-US" sz="2000" dirty="0" smtClean="0"/>
              <a:t>Streets</a:t>
            </a:r>
            <a:r>
              <a:rPr lang="en-US" sz="2000" dirty="0"/>
              <a:t>’ ARCTAS-</a:t>
            </a:r>
            <a:r>
              <a:rPr lang="en-US" sz="2000" dirty="0" smtClean="0"/>
              <a:t>v1.2</a:t>
            </a:r>
          </a:p>
          <a:p>
            <a:pPr marL="338138" indent="-211138"/>
            <a:r>
              <a:rPr lang="en-US" sz="2000" dirty="0" smtClean="0"/>
              <a:t>Fires</a:t>
            </a:r>
            <a:r>
              <a:rPr lang="en-US" sz="2000" dirty="0"/>
              <a:t>: FINN-</a:t>
            </a:r>
            <a:r>
              <a:rPr lang="en-US" sz="2000" dirty="0" smtClean="0"/>
              <a:t>v1</a:t>
            </a:r>
            <a:endParaRPr lang="en-US" dirty="0" smtClean="0"/>
          </a:p>
          <a:p>
            <a:pPr marL="338138" indent="-211138"/>
            <a:r>
              <a:rPr lang="en-US" sz="2000" dirty="0" smtClean="0"/>
              <a:t>Biogenic, Ocean, </a:t>
            </a:r>
            <a:r>
              <a:rPr lang="en-US" sz="2000" dirty="0" err="1" smtClean="0"/>
              <a:t>etc</a:t>
            </a:r>
            <a:r>
              <a:rPr lang="en-US" sz="2000" dirty="0" smtClean="0"/>
              <a:t>: </a:t>
            </a:r>
            <a:r>
              <a:rPr lang="en-US" sz="2000" dirty="0" err="1"/>
              <a:t>MACCity</a:t>
            </a:r>
            <a:r>
              <a:rPr lang="en-US" sz="2000" dirty="0"/>
              <a:t>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*GEOS-</a:t>
            </a:r>
            <a:r>
              <a:rPr lang="en-US" dirty="0" err="1" smtClean="0"/>
              <a:t>chem</a:t>
            </a:r>
            <a:r>
              <a:rPr lang="en-US" dirty="0" smtClean="0"/>
              <a:t> used slightly different </a:t>
            </a:r>
            <a:r>
              <a:rPr lang="en-US" dirty="0" err="1" smtClean="0"/>
              <a:t>anthro</a:t>
            </a:r>
            <a:r>
              <a:rPr lang="en-US" dirty="0" smtClean="0"/>
              <a:t> emissions</a:t>
            </a:r>
            <a:r>
              <a:rPr lang="en-US" dirty="0"/>
              <a:t> </a:t>
            </a:r>
            <a:r>
              <a:rPr lang="en-US" dirty="0" smtClean="0"/>
              <a:t>and includes increased HO</a:t>
            </a:r>
            <a:r>
              <a:rPr lang="en-US" baseline="-25000" dirty="0" smtClean="0"/>
              <a:t>2</a:t>
            </a:r>
            <a:r>
              <a:rPr lang="en-US" dirty="0" smtClean="0"/>
              <a:t> aerosol uptake [Mao et al., ACPD, 2012]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302892" y="4251373"/>
            <a:ext cx="36635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Output: </a:t>
            </a:r>
          </a:p>
          <a:p>
            <a:pPr marL="290513" lvl="1" indent="-123825"/>
            <a:r>
              <a:rPr lang="en-US" dirty="0" smtClean="0"/>
              <a:t>Monthly for all of 2008 </a:t>
            </a:r>
          </a:p>
          <a:p>
            <a:pPr marL="290513" lvl="1" indent="-123825"/>
            <a:r>
              <a:rPr lang="en-US" dirty="0" smtClean="0"/>
              <a:t>Hourly for Spring &amp; Summer for comparison with field campaigns</a:t>
            </a:r>
          </a:p>
          <a:p>
            <a:r>
              <a:rPr lang="en-US" dirty="0" smtClean="0"/>
              <a:t>Focus on gas-phase chemistry</a:t>
            </a:r>
            <a:endParaRPr lang="en-US" dirty="0"/>
          </a:p>
          <a:p>
            <a:pPr marL="169863" indent="-169863"/>
            <a:r>
              <a:rPr lang="en-US" dirty="0" smtClean="0"/>
              <a:t>Artificial tracers – 25-day lifetime, based on CO </a:t>
            </a:r>
            <a:r>
              <a:rPr lang="en-US" dirty="0" err="1" smtClean="0"/>
              <a:t>anthro</a:t>
            </a:r>
            <a:r>
              <a:rPr lang="en-US" dirty="0" smtClean="0"/>
              <a:t> and fire emissions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556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67809" y="1048203"/>
            <a:ext cx="3782756" cy="4453483"/>
            <a:chOff x="33448309" y="6775590"/>
            <a:chExt cx="3782756" cy="4453483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r="56280"/>
            <a:stretch/>
          </p:blipFill>
          <p:spPr bwMode="auto">
            <a:xfrm>
              <a:off x="33448309" y="6775590"/>
              <a:ext cx="3782756" cy="4453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 Box 5"/>
            <p:cNvSpPr txBox="1">
              <a:spLocks noChangeArrowheads="1"/>
            </p:cNvSpPr>
            <p:nvPr/>
          </p:nvSpPr>
          <p:spPr bwMode="auto">
            <a:xfrm>
              <a:off x="36519540" y="8375840"/>
              <a:ext cx="561975" cy="396875"/>
            </a:xfrm>
            <a:prstGeom prst="rect">
              <a:avLst/>
            </a:prstGeom>
            <a:noFill/>
            <a:ln w="31750">
              <a:noFill/>
              <a:miter lim="800000"/>
              <a:headEnd type="none" w="med" len="lg"/>
              <a:tailEnd type="none" w="med" len="lg"/>
            </a:ln>
          </p:spPr>
          <p:txBody>
            <a:bodyPr wrap="none" lIns="90000" tIns="46800" rIns="90000" bIns="46800">
              <a:spAutoFit/>
            </a:bodyPr>
            <a:lstStyle/>
            <a:p>
              <a:pPr algn="ctr"/>
              <a:r>
                <a:rPr lang="en-GB" sz="2000" b="1" dirty="0"/>
                <a:t>CO</a:t>
              </a:r>
              <a:endParaRPr lang="en-US" sz="2000" b="1" dirty="0"/>
            </a:p>
          </p:txBody>
        </p:sp>
        <p:sp>
          <p:nvSpPr>
            <p:cNvPr id="16" name="Text Box 6"/>
            <p:cNvSpPr txBox="1">
              <a:spLocks noChangeArrowheads="1"/>
            </p:cNvSpPr>
            <p:nvPr/>
          </p:nvSpPr>
          <p:spPr bwMode="auto">
            <a:xfrm>
              <a:off x="36672768" y="9167887"/>
              <a:ext cx="469900" cy="396875"/>
            </a:xfrm>
            <a:prstGeom prst="rect">
              <a:avLst/>
            </a:prstGeom>
            <a:noFill/>
            <a:ln w="31750">
              <a:noFill/>
              <a:miter lim="800000"/>
              <a:headEnd type="none" w="med" len="lg"/>
              <a:tailEnd type="none" w="med" len="lg"/>
            </a:ln>
          </p:spPr>
          <p:txBody>
            <a:bodyPr wrap="none" lIns="90000" tIns="46800" rIns="90000" bIns="46800">
              <a:spAutoFit/>
            </a:bodyPr>
            <a:lstStyle/>
            <a:p>
              <a:pPr algn="ctr"/>
              <a:r>
                <a:rPr lang="en-GB" sz="2000" b="1" dirty="0"/>
                <a:t>O</a:t>
              </a:r>
              <a:r>
                <a:rPr lang="en-GB" sz="2000" b="1" baseline="-25000" dirty="0"/>
                <a:t>3</a:t>
              </a:r>
              <a:endParaRPr lang="en-US" sz="2000" b="1" baseline="-25000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702777" y="138186"/>
            <a:ext cx="34982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953735"/>
                </a:solidFill>
              </a:rPr>
              <a:t>HTAP Models </a:t>
            </a:r>
            <a:br>
              <a:rPr lang="en-US" sz="2400" b="1" dirty="0" smtClean="0">
                <a:solidFill>
                  <a:srgbClr val="953735"/>
                </a:solidFill>
              </a:rPr>
            </a:br>
            <a:r>
              <a:rPr lang="en-US" sz="2400" b="1" dirty="0" smtClean="0">
                <a:solidFill>
                  <a:srgbClr val="953735"/>
                </a:solidFill>
              </a:rPr>
              <a:t>[</a:t>
            </a:r>
            <a:r>
              <a:rPr lang="en-US" sz="2400" b="1" dirty="0" err="1" smtClean="0">
                <a:solidFill>
                  <a:srgbClr val="953735"/>
                </a:solidFill>
              </a:rPr>
              <a:t>Shindell</a:t>
            </a:r>
            <a:r>
              <a:rPr lang="en-US" sz="2400" b="1" dirty="0">
                <a:solidFill>
                  <a:srgbClr val="953735"/>
                </a:solidFill>
              </a:rPr>
              <a:t> </a:t>
            </a:r>
            <a:r>
              <a:rPr lang="en-US" sz="2400" b="1" dirty="0" smtClean="0">
                <a:solidFill>
                  <a:srgbClr val="953735"/>
                </a:solidFill>
              </a:rPr>
              <a:t>et al., 2008]</a:t>
            </a:r>
            <a:endParaRPr lang="en-US" sz="2400" b="1" dirty="0">
              <a:solidFill>
                <a:srgbClr val="953735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57169" y="41353"/>
            <a:ext cx="3498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POLMIP Models 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5499" y="5543184"/>
            <a:ext cx="88005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HTAP models, with various emissions, had difficulty reproducing Arctic observations; POLMIP models which all use the same emissions, show smaller differences, but still show deficiencies.</a:t>
            </a:r>
            <a:endParaRPr lang="en-US" sz="2400" dirty="0"/>
          </a:p>
        </p:txBody>
      </p:sp>
      <p:pic>
        <p:nvPicPr>
          <p:cNvPr id="17" name="Picture 16" descr="acpd_polmip_sarah_sep30_fig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6" t="17150" r="49784" b="29281"/>
          <a:stretch/>
        </p:blipFill>
        <p:spPr>
          <a:xfrm>
            <a:off x="4868269" y="553685"/>
            <a:ext cx="3604872" cy="49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93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512102" y="4668702"/>
            <a:ext cx="1631898" cy="1322434"/>
            <a:chOff x="125364" y="3179233"/>
            <a:chExt cx="1631898" cy="1322434"/>
          </a:xfrm>
        </p:grpSpPr>
        <p:pic>
          <p:nvPicPr>
            <p:cNvPr id="6" name="Picture 5" descr="stackedboxplot_tracers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0" t="52219" r="73617" b="30704"/>
            <a:stretch/>
          </p:blipFill>
          <p:spPr>
            <a:xfrm>
              <a:off x="125364" y="3179233"/>
              <a:ext cx="1631898" cy="132243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54951" y="3373608"/>
              <a:ext cx="1170508" cy="98488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sz="1200" b="1" dirty="0" smtClean="0"/>
                <a:t>ANTHRO</a:t>
              </a:r>
              <a:r>
                <a:rPr lang="en-US" sz="1200" dirty="0" smtClean="0"/>
                <a:t> - Asia</a:t>
              </a:r>
            </a:p>
            <a:p>
              <a:pPr algn="r">
                <a:lnSpc>
                  <a:spcPct val="80000"/>
                </a:lnSpc>
              </a:pPr>
              <a:r>
                <a:rPr lang="en-US" sz="1200" dirty="0" smtClean="0"/>
                <a:t>N. America</a:t>
              </a:r>
            </a:p>
            <a:p>
              <a:pPr algn="r">
                <a:lnSpc>
                  <a:spcPct val="80000"/>
                </a:lnSpc>
              </a:pPr>
              <a:r>
                <a:rPr lang="en-US" sz="1200" dirty="0" smtClean="0"/>
                <a:t>Europe</a:t>
              </a:r>
            </a:p>
            <a:p>
              <a:pPr algn="r">
                <a:lnSpc>
                  <a:spcPct val="80000"/>
                </a:lnSpc>
              </a:pPr>
              <a:r>
                <a:rPr lang="en-US" sz="1200" b="1" dirty="0" smtClean="0"/>
                <a:t>FIRE</a:t>
              </a:r>
              <a:r>
                <a:rPr lang="en-US" sz="1200" dirty="0" smtClean="0"/>
                <a:t> - Asia</a:t>
              </a:r>
            </a:p>
            <a:p>
              <a:pPr algn="r">
                <a:lnSpc>
                  <a:spcPct val="80000"/>
                </a:lnSpc>
              </a:pPr>
              <a:r>
                <a:rPr lang="en-US" sz="1200" dirty="0" smtClean="0"/>
                <a:t>N. America</a:t>
              </a:r>
            </a:p>
            <a:p>
              <a:pPr algn="r">
                <a:lnSpc>
                  <a:spcPct val="80000"/>
                </a:lnSpc>
              </a:pPr>
              <a:r>
                <a:rPr lang="en-US" sz="1200" dirty="0" smtClean="0"/>
                <a:t>Europe</a:t>
              </a:r>
              <a:endParaRPr lang="en-US" sz="1200" dirty="0"/>
            </a:p>
          </p:txBody>
        </p:sp>
      </p:grpSp>
      <p:pic>
        <p:nvPicPr>
          <p:cNvPr id="2" name="Picture 1" descr="stackedboxplot_tracer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7" t="7669" r="6460" b="49621"/>
          <a:stretch/>
        </p:blipFill>
        <p:spPr>
          <a:xfrm>
            <a:off x="0" y="1290501"/>
            <a:ext cx="9144000" cy="33782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5951" y="64184"/>
            <a:ext cx="89313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POLMIP: Artificial 25-day tracers with CO emissions from 3 regions</a:t>
            </a:r>
          </a:p>
          <a:p>
            <a:pPr marL="628650" lvl="1" indent="-171450"/>
            <a:r>
              <a:rPr lang="en-US" sz="2000" dirty="0" smtClean="0"/>
              <a:t>Allow comparison of purely dynamics between the models, without chemistry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414670" y="4704996"/>
            <a:ext cx="56816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</a:t>
            </a:r>
            <a:r>
              <a:rPr lang="en-US" sz="2000" b="1" dirty="0" smtClean="0"/>
              <a:t>ll models show same general patterns:</a:t>
            </a:r>
          </a:p>
          <a:p>
            <a:pPr marL="166688" indent="-166688">
              <a:buFont typeface="Arial"/>
              <a:buChar char="•"/>
            </a:pPr>
            <a:r>
              <a:rPr lang="en-US" sz="2000" dirty="0" err="1" smtClean="0"/>
              <a:t>Anthro</a:t>
            </a:r>
            <a:r>
              <a:rPr lang="en-US" sz="2000" dirty="0" smtClean="0"/>
              <a:t> emissions dominate in winter</a:t>
            </a:r>
          </a:p>
          <a:p>
            <a:pPr marL="166688" indent="-166688">
              <a:buFont typeface="Arial"/>
              <a:buChar char="•"/>
            </a:pPr>
            <a:r>
              <a:rPr lang="en-US" sz="2000" dirty="0" smtClean="0"/>
              <a:t>Asia fires significant in spring and summer</a:t>
            </a:r>
          </a:p>
          <a:p>
            <a:pPr marL="166688" indent="-166688">
              <a:buFont typeface="Arial"/>
              <a:buChar char="•"/>
            </a:pPr>
            <a:r>
              <a:rPr lang="en-US" sz="2000" dirty="0" smtClean="0"/>
              <a:t>Europe </a:t>
            </a:r>
            <a:r>
              <a:rPr lang="en-US" sz="2000" dirty="0" err="1" smtClean="0"/>
              <a:t>anthro</a:t>
            </a:r>
            <a:r>
              <a:rPr lang="en-US" sz="2000" dirty="0" smtClean="0"/>
              <a:t> is major source in DJF lower trop</a:t>
            </a:r>
          </a:p>
          <a:p>
            <a:pPr marL="166688" indent="-166688">
              <a:buFont typeface="Arial"/>
              <a:buChar char="•"/>
            </a:pPr>
            <a:r>
              <a:rPr lang="en-US" sz="2000" dirty="0" smtClean="0"/>
              <a:t>In summer Asia is largest </a:t>
            </a:r>
            <a:r>
              <a:rPr lang="en-US" sz="2000" dirty="0" err="1" smtClean="0"/>
              <a:t>anthro</a:t>
            </a:r>
            <a:r>
              <a:rPr lang="en-US" sz="2000" dirty="0" smtClean="0"/>
              <a:t> source in UT</a:t>
            </a:r>
          </a:p>
          <a:p>
            <a:r>
              <a:rPr lang="en-US" sz="2000" b="1" dirty="0" smtClean="0"/>
              <a:t>Largest differences between models in fire tracers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53175" y="1053090"/>
            <a:ext cx="73180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</a:rPr>
              <a:t>Averages over 66-90°N, for each season, over 3 altitude bands</a:t>
            </a:r>
            <a:endParaRPr lang="en-US" sz="2000" b="1" dirty="0">
              <a:solidFill>
                <a:schemeClr val="tx2"/>
              </a:solidFill>
            </a:endParaRPr>
          </a:p>
        </p:txBody>
      </p:sp>
      <p:pic>
        <p:nvPicPr>
          <p:cNvPr id="13" name="Picture 8" descr="Leeds_BlackonWhi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2392" y="6168033"/>
            <a:ext cx="237172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807294" y="6252628"/>
            <a:ext cx="1809077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Sarah Monks, ACPD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575696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pd_polmip_sarah_sep30_fig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6" t="17150" r="49784" b="55026"/>
          <a:stretch/>
        </p:blipFill>
        <p:spPr>
          <a:xfrm>
            <a:off x="6264082" y="0"/>
            <a:ext cx="2879918" cy="2054597"/>
          </a:xfrm>
          <a:prstGeom prst="rect">
            <a:avLst/>
          </a:prstGeom>
        </p:spPr>
      </p:pic>
      <p:pic>
        <p:nvPicPr>
          <p:cNvPr id="4" name="Picture 3" descr="monks_acpd_fig16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5" r="6539" b="61943"/>
          <a:stretch/>
        </p:blipFill>
        <p:spPr>
          <a:xfrm>
            <a:off x="137913" y="2350629"/>
            <a:ext cx="8929112" cy="31071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5843" y="184666"/>
            <a:ext cx="4831490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POLMIP models – 25-day tracers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12059" y="4669544"/>
            <a:ext cx="1394332" cy="338554"/>
          </a:xfrm>
          <a:prstGeom prst="rect">
            <a:avLst/>
          </a:prstGeom>
          <a:solidFill>
            <a:srgbClr val="DCE6F2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953735"/>
                </a:solidFill>
              </a:rPr>
              <a:t>Model spread:</a:t>
            </a:r>
            <a:endParaRPr lang="en-US" sz="1600" dirty="0">
              <a:solidFill>
                <a:srgbClr val="953735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66947" y="2165963"/>
            <a:ext cx="53662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Contribution at Barrow from the regional tracers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793003" y="4744256"/>
            <a:ext cx="58366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40%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28253" y="4744256"/>
            <a:ext cx="58693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22%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85490" y="4772135"/>
            <a:ext cx="69186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small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5843" y="846744"/>
            <a:ext cx="5329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3838" indent="-223838"/>
            <a:r>
              <a:rPr lang="en-US" dirty="0" smtClean="0"/>
              <a:t>Tracers with 25-day lifetime were emitted from each continent in 8 of the POLMIP models</a:t>
            </a:r>
          </a:p>
          <a:p>
            <a:pPr marL="223838" indent="-223838"/>
            <a:r>
              <a:rPr lang="en-US" dirty="0" smtClean="0"/>
              <a:t>Median &amp; quartiles of models found for each season at Barrow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22608" y="5727971"/>
            <a:ext cx="7716475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Models all show similar contribution from </a:t>
            </a:r>
            <a:r>
              <a:rPr lang="en-US" sz="2400" dirty="0" err="1" smtClean="0"/>
              <a:t>N.America</a:t>
            </a:r>
            <a:endParaRPr lang="en-US" sz="2400" dirty="0" smtClean="0"/>
          </a:p>
          <a:p>
            <a:r>
              <a:rPr lang="en-US" sz="2400" dirty="0" smtClean="0"/>
              <a:t>Large ranges seen from Europe in DJF and Asia in all seasons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55882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Text Box 7"/>
          <p:cNvSpPr txBox="1">
            <a:spLocks noChangeArrowheads="1"/>
          </p:cNvSpPr>
          <p:nvPr/>
        </p:nvSpPr>
        <p:spPr bwMode="auto">
          <a:xfrm>
            <a:off x="323528" y="188640"/>
            <a:ext cx="73558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POLMIP evaluation in free troposphere (CO &amp; O</a:t>
            </a:r>
            <a:r>
              <a:rPr lang="en-US" sz="2400" b="1" baseline="-25000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3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)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75" y="943627"/>
            <a:ext cx="4606333" cy="24133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216" y="1124744"/>
            <a:ext cx="2688640" cy="54452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12568" y="836712"/>
            <a:ext cx="203689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/>
              <a:t>MOPITT CO</a:t>
            </a:r>
            <a:endParaRPr lang="en-US" sz="2600" b="1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8424948" y="2195572"/>
            <a:ext cx="851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Spring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8471559" y="4581128"/>
            <a:ext cx="1056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Summer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644008" y="1772816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Aircraft + satellite comparisons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93" y="3789040"/>
            <a:ext cx="23762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accent6"/>
                </a:solidFill>
              </a:rPr>
              <a:t>O</a:t>
            </a:r>
            <a:r>
              <a:rPr lang="en-US" sz="1200" b="1" baseline="-25000" dirty="0" smtClean="0">
                <a:solidFill>
                  <a:schemeClr val="accent6"/>
                </a:solidFill>
              </a:rPr>
              <a:t>3</a:t>
            </a:r>
            <a:r>
              <a:rPr lang="en-US" sz="1200" b="1" dirty="0" smtClean="0">
                <a:solidFill>
                  <a:schemeClr val="accent6"/>
                </a:solidFill>
              </a:rPr>
              <a:t> and CO </a:t>
            </a:r>
            <a:r>
              <a:rPr lang="en-US" sz="1200" b="1" dirty="0">
                <a:solidFill>
                  <a:schemeClr val="accent6"/>
                </a:solidFill>
              </a:rPr>
              <a:t>m</a:t>
            </a:r>
            <a:r>
              <a:rPr lang="en-US" sz="1200" b="1" dirty="0" smtClean="0">
                <a:solidFill>
                  <a:schemeClr val="accent6"/>
                </a:solidFill>
              </a:rPr>
              <a:t>odel evaluation</a:t>
            </a:r>
          </a:p>
          <a:p>
            <a:pPr marL="171450" indent="-171450">
              <a:buFont typeface="Arial"/>
              <a:buChar char="•"/>
            </a:pPr>
            <a:r>
              <a:rPr lang="en-US" sz="1200" b="1" dirty="0" smtClean="0">
                <a:solidFill>
                  <a:schemeClr val="accent6"/>
                </a:solidFill>
              </a:rPr>
              <a:t>MOPITT CO (300 &amp; 700 </a:t>
            </a:r>
            <a:r>
              <a:rPr lang="en-US" sz="1200" b="1" dirty="0" err="1" smtClean="0">
                <a:solidFill>
                  <a:schemeClr val="accent6"/>
                </a:solidFill>
              </a:rPr>
              <a:t>hPa</a:t>
            </a:r>
            <a:r>
              <a:rPr lang="en-US" sz="1200" b="1" dirty="0" smtClean="0">
                <a:solidFill>
                  <a:schemeClr val="accent6"/>
                </a:solidFill>
              </a:rPr>
              <a:t>)</a:t>
            </a:r>
          </a:p>
          <a:p>
            <a:pPr marL="171450" indent="-171450">
              <a:buFont typeface="Arial"/>
              <a:buChar char="•"/>
            </a:pPr>
            <a:r>
              <a:rPr lang="en-US" sz="1200" b="1" dirty="0">
                <a:solidFill>
                  <a:schemeClr val="accent6"/>
                </a:solidFill>
              </a:rPr>
              <a:t>M</a:t>
            </a:r>
            <a:r>
              <a:rPr lang="en-US" sz="1200" b="1" dirty="0" smtClean="0">
                <a:solidFill>
                  <a:schemeClr val="accent6"/>
                </a:solidFill>
              </a:rPr>
              <a:t>OZAIC profiles (EU + NA)</a:t>
            </a:r>
          </a:p>
          <a:p>
            <a:pPr marL="171450" indent="-171450">
              <a:buFont typeface="Arial"/>
              <a:buChar char="•"/>
            </a:pPr>
            <a:r>
              <a:rPr lang="en-US" sz="1200" b="1" dirty="0">
                <a:solidFill>
                  <a:schemeClr val="accent6"/>
                </a:solidFill>
              </a:rPr>
              <a:t>A</a:t>
            </a:r>
            <a:r>
              <a:rPr lang="en-US" sz="1200" b="1" dirty="0" smtClean="0">
                <a:solidFill>
                  <a:schemeClr val="accent6"/>
                </a:solidFill>
              </a:rPr>
              <a:t>RCTAS DC8</a:t>
            </a:r>
          </a:p>
          <a:p>
            <a:pPr marL="171450" indent="-171450">
              <a:buFont typeface="Arial"/>
              <a:buChar char="•"/>
            </a:pPr>
            <a:r>
              <a:rPr lang="en-US" sz="1200" b="1" dirty="0" smtClean="0">
                <a:solidFill>
                  <a:schemeClr val="accent6"/>
                </a:solidFill>
              </a:rPr>
              <a:t>POLARCAT French ATR</a:t>
            </a:r>
          </a:p>
          <a:p>
            <a:pPr marL="171450" indent="-171450">
              <a:buFont typeface="Arial"/>
              <a:buChar char="•"/>
            </a:pPr>
            <a:r>
              <a:rPr lang="en-US" sz="1200" b="1" dirty="0" smtClean="0">
                <a:solidFill>
                  <a:schemeClr val="accent6"/>
                </a:solidFill>
              </a:rPr>
              <a:t>POLARCAT DLR Falcon</a:t>
            </a:r>
          </a:p>
          <a:p>
            <a:pPr marL="171450" indent="-171450">
              <a:buFont typeface="Arial"/>
              <a:buChar char="•"/>
            </a:pPr>
            <a:r>
              <a:rPr lang="en-US" sz="1200" b="1" dirty="0" smtClean="0">
                <a:solidFill>
                  <a:schemeClr val="accent6"/>
                </a:solidFill>
              </a:rPr>
              <a:t>Surface stations</a:t>
            </a:r>
            <a:endParaRPr lang="en-US" sz="1200" b="1" dirty="0">
              <a:solidFill>
                <a:schemeClr val="accent6"/>
              </a:solidFill>
            </a:endParaRPr>
          </a:p>
        </p:txBody>
      </p:sp>
      <p:sp>
        <p:nvSpPr>
          <p:cNvPr id="25" name="TextBox 7"/>
          <p:cNvSpPr txBox="1">
            <a:spLocks noChangeArrowheads="1"/>
          </p:cNvSpPr>
          <p:nvPr/>
        </p:nvSpPr>
        <p:spPr bwMode="auto">
          <a:xfrm>
            <a:off x="70992" y="5806947"/>
            <a:ext cx="6445224" cy="1006429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15000"/>
              </a:spcBef>
              <a:spcAft>
                <a:spcPct val="0"/>
              </a:spcAft>
            </a:pPr>
            <a:r>
              <a:rPr lang="en-GB" dirty="0" smtClean="0">
                <a:solidFill>
                  <a:srgbClr val="FFFFFF"/>
                </a:solidFill>
              </a:rPr>
              <a:t>1. Negative CO bias persistent throughout troposphere. </a:t>
            </a:r>
          </a:p>
          <a:p>
            <a:pPr eaLnBrk="0" fontAlgn="base" hangingPunct="0">
              <a:spcBef>
                <a:spcPct val="15000"/>
              </a:spcBef>
              <a:spcAft>
                <a:spcPct val="0"/>
              </a:spcAft>
            </a:pPr>
            <a:r>
              <a:rPr lang="en-GB" dirty="0" smtClean="0">
                <a:solidFill>
                  <a:srgbClr val="FFFFFF"/>
                </a:solidFill>
              </a:rPr>
              <a:t>2. Model ozone often </a:t>
            </a:r>
            <a:r>
              <a:rPr lang="en-GB" dirty="0" err="1" smtClean="0">
                <a:solidFill>
                  <a:srgbClr val="FFFFFF"/>
                </a:solidFill>
              </a:rPr>
              <a:t>overpredicted</a:t>
            </a:r>
            <a:r>
              <a:rPr lang="en-GB" dirty="0" smtClean="0">
                <a:solidFill>
                  <a:srgbClr val="FFFFFF"/>
                </a:solidFill>
              </a:rPr>
              <a:t> in upper troposphere.</a:t>
            </a:r>
          </a:p>
          <a:p>
            <a:pPr eaLnBrk="0" fontAlgn="base" hangingPunct="0">
              <a:spcBef>
                <a:spcPct val="15000"/>
              </a:spcBef>
              <a:spcAft>
                <a:spcPct val="0"/>
              </a:spcAft>
            </a:pPr>
            <a:r>
              <a:rPr lang="en-GB" dirty="0">
                <a:solidFill>
                  <a:srgbClr val="FFFFFF"/>
                </a:solidFill>
              </a:rPr>
              <a:t>Models highly variable</a:t>
            </a:r>
            <a:r>
              <a:rPr lang="en-GB" dirty="0" smtClean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3768" y="2636912"/>
            <a:ext cx="4176464" cy="300368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275856" y="980728"/>
            <a:ext cx="26707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FF"/>
                </a:solidFill>
              </a:rPr>
              <a:t>Monks et al., ACPD, (2014)</a:t>
            </a:r>
            <a:endParaRPr lang="en-GB" sz="1600" dirty="0">
              <a:solidFill>
                <a:srgbClr val="0000FF"/>
              </a:solidFill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5508104" y="2996952"/>
            <a:ext cx="936104" cy="100811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lg"/>
            <a:tailEnd type="triangle" w="med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3059832" y="3501008"/>
            <a:ext cx="936104" cy="100811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lg"/>
            <a:tailEnd type="triangle" w="med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756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lmip_gmd_c2h6_c3h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3348787" y="224137"/>
            <a:ext cx="5795214" cy="3959771"/>
          </a:xfrm>
          <a:prstGeom prst="rect">
            <a:avLst/>
          </a:prstGeom>
        </p:spPr>
      </p:pic>
      <p:pic>
        <p:nvPicPr>
          <p:cNvPr id="4" name="Picture 3" descr="polmip_gmd_c2h6_c3h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99"/>
          <a:stretch/>
        </p:blipFill>
        <p:spPr>
          <a:xfrm>
            <a:off x="0" y="3834877"/>
            <a:ext cx="4320637" cy="30231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08086" y="6487302"/>
            <a:ext cx="322235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D.Helmig</a:t>
            </a:r>
            <a:r>
              <a:rPr lang="en-US" i="1" dirty="0" smtClean="0"/>
              <a:t>, NOAA GMD/INSTAAR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5078859" y="0"/>
            <a:ext cx="842674" cy="369332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Ethane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07168" y="3530451"/>
            <a:ext cx="974095" cy="369332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Propane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5843" y="184666"/>
            <a:ext cx="2403463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POLMIP models and surface HCs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73980" y="1469348"/>
            <a:ext cx="3112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dirty="0" smtClean="0"/>
              <a:t>Models underestimate Ethane and Propane </a:t>
            </a:r>
            <a:br>
              <a:rPr lang="en-US" dirty="0" smtClean="0"/>
            </a:br>
            <a:r>
              <a:rPr lang="en-US" dirty="0" smtClean="0"/>
              <a:t>at high and low latitudes </a:t>
            </a:r>
            <a:br>
              <a:rPr lang="en-US" dirty="0" smtClean="0"/>
            </a:br>
            <a:r>
              <a:rPr lang="en-US" dirty="0" smtClean="0"/>
              <a:t>in Fall-Winter-Spring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651237" y="4408046"/>
            <a:ext cx="42764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/>
            <a:r>
              <a:rPr lang="en-US" sz="2000" dirty="0" smtClean="0"/>
              <a:t>Emissions must be too low</a:t>
            </a:r>
          </a:p>
          <a:p>
            <a:pPr marL="174625" indent="-174625"/>
            <a:endParaRPr lang="en-US" sz="2000" dirty="0" smtClean="0"/>
          </a:p>
          <a:p>
            <a:pPr marL="174625" indent="-174625"/>
            <a:r>
              <a:rPr lang="en-US" sz="2000" dirty="0" smtClean="0"/>
              <a:t>Implies all VOC emissions low</a:t>
            </a:r>
          </a:p>
          <a:p>
            <a:pPr marL="174625" indent="-174625"/>
            <a:endParaRPr lang="en-US" sz="2000" dirty="0" smtClean="0"/>
          </a:p>
          <a:p>
            <a:pPr marL="174625" indent="-174625"/>
            <a:r>
              <a:rPr lang="en-US" sz="2000" dirty="0" smtClean="0"/>
              <a:t>Differences between models due to OH</a:t>
            </a:r>
          </a:p>
        </p:txBody>
      </p:sp>
    </p:spTree>
    <p:extLst>
      <p:ext uri="{BB962C8B-B14F-4D97-AF65-F5344CB8AC3E}">
        <p14:creationId xmlns:p14="http://schemas.microsoft.com/office/powerpoint/2010/main" val="1616391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882"/>
            <a:ext cx="8229600" cy="588391"/>
          </a:xfrm>
          <a:solidFill>
            <a:srgbClr val="C6D9F1"/>
          </a:solidFill>
        </p:spPr>
        <p:txBody>
          <a:bodyPr/>
          <a:lstStyle/>
          <a:p>
            <a:r>
              <a:rPr lang="en-US" sz="3200" b="1" dirty="0" smtClean="0"/>
              <a:t>Comparison of POLMIP models to aircraft </a:t>
            </a:r>
            <a:r>
              <a:rPr lang="en-US" sz="3200" b="1" dirty="0" err="1" smtClean="0"/>
              <a:t>obs</a:t>
            </a:r>
            <a:endParaRPr lang="en-US" sz="3200" b="1" dirty="0"/>
          </a:p>
        </p:txBody>
      </p:sp>
      <p:pic>
        <p:nvPicPr>
          <p:cNvPr id="3" name="Picture 2" descr="altbin_v140707_dc8_arctas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58" y="1380693"/>
            <a:ext cx="7346329" cy="54773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5950" y="739985"/>
            <a:ext cx="8356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Hourly output from models was interpolated to the flight tracks</a:t>
            </a:r>
          </a:p>
          <a:p>
            <a:r>
              <a:rPr lang="en-US" dirty="0" smtClean="0"/>
              <a:t>Simultaneous measurements of numerous compounds helps evaluate model chemistry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915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b="1" dirty="0" err="1" smtClean="0"/>
              <a:t>NOy</a:t>
            </a:r>
            <a:r>
              <a:rPr lang="en-US" b="1" dirty="0" smtClean="0"/>
              <a:t> partitioning</a:t>
            </a:r>
            <a:endParaRPr lang="en-US" b="1" dirty="0"/>
          </a:p>
        </p:txBody>
      </p:sp>
      <p:pic>
        <p:nvPicPr>
          <p:cNvPr id="3" name="Picture 2" descr="altbin_v140707_dc8_arctasa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6" t="27338" r="20645" b="48281"/>
          <a:stretch/>
        </p:blipFill>
        <p:spPr>
          <a:xfrm>
            <a:off x="0" y="983718"/>
            <a:ext cx="5810151" cy="2689656"/>
          </a:xfrm>
          <a:prstGeom prst="rect">
            <a:avLst/>
          </a:prstGeom>
        </p:spPr>
      </p:pic>
      <p:pic>
        <p:nvPicPr>
          <p:cNvPr id="4" name="Picture 3" descr="altbin_v140707_dc8_arctasb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5" t="26781" r="21089" b="48659"/>
          <a:stretch/>
        </p:blipFill>
        <p:spPr>
          <a:xfrm>
            <a:off x="3586003" y="4258623"/>
            <a:ext cx="5557997" cy="25993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68239" y="799052"/>
            <a:ext cx="1905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ARCTAS-A Apr 4-9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410695" y="4073957"/>
            <a:ext cx="2416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ARCTAS-B Jun 29-Jul 10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939320" y="1295020"/>
            <a:ext cx="291362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3838" indent="-223838"/>
            <a:r>
              <a:rPr lang="en-US" dirty="0" smtClean="0"/>
              <a:t>High HNO3 may be due to too little removal (washout, ice uptake, etc.)</a:t>
            </a:r>
          </a:p>
          <a:p>
            <a:pPr marL="223838" indent="-223838"/>
            <a:r>
              <a:rPr lang="en-US" dirty="0" smtClean="0"/>
              <a:t>But low PAN and high HNO3 may imply incorrect partitioning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9853" y="4671889"/>
            <a:ext cx="2976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During summer, with more active chemistry, models reproduce PAN better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1692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C6D9F1"/>
          </a:solidFill>
        </p:spPr>
        <p:txBody>
          <a:bodyPr/>
          <a:lstStyle/>
          <a:p>
            <a:r>
              <a:rPr lang="en-US" b="1" dirty="0" smtClean="0"/>
              <a:t>Oxygenated VOCs</a:t>
            </a:r>
            <a:endParaRPr lang="en-US" b="1" dirty="0"/>
          </a:p>
        </p:txBody>
      </p:sp>
      <p:pic>
        <p:nvPicPr>
          <p:cNvPr id="3" name="Picture 2" descr="altbin_v140707_dc8_arctasa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8" t="50975" b="24829"/>
          <a:stretch/>
        </p:blipFill>
        <p:spPr>
          <a:xfrm>
            <a:off x="164528" y="1332376"/>
            <a:ext cx="7146268" cy="2141763"/>
          </a:xfrm>
          <a:prstGeom prst="rect">
            <a:avLst/>
          </a:prstGeom>
        </p:spPr>
      </p:pic>
      <p:pic>
        <p:nvPicPr>
          <p:cNvPr id="4" name="Picture 3" descr="altbin_v140707_dc8_arctasb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16" t="50779" r="1114" b="24473"/>
          <a:stretch/>
        </p:blipFill>
        <p:spPr>
          <a:xfrm>
            <a:off x="236576" y="4694445"/>
            <a:ext cx="7014761" cy="21635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77581" y="1000404"/>
            <a:ext cx="1905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ARCTAS-A Apr 4-9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422358" y="4339682"/>
            <a:ext cx="2416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ARCTAS-B Jun 29-Jul 10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69413" y="3773584"/>
            <a:ext cx="638197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Important for OH </a:t>
            </a:r>
            <a:r>
              <a:rPr lang="en-US" dirty="0" smtClean="0"/>
              <a:t>reactivity, PAN formation </a:t>
            </a:r>
            <a:r>
              <a:rPr lang="en-US" dirty="0" smtClean="0"/>
              <a:t>and Ozone Production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1564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59578"/>
          </a:xfrm>
        </p:spPr>
        <p:txBody>
          <a:bodyPr>
            <a:normAutofit fontScale="90000"/>
          </a:bodyPr>
          <a:lstStyle/>
          <a:p>
            <a:r>
              <a:rPr lang="en-US" dirty="0"/>
              <a:t>Model </a:t>
            </a:r>
            <a:r>
              <a:rPr lang="en-US" dirty="0" err="1" smtClean="0"/>
              <a:t>vs</a:t>
            </a:r>
            <a:r>
              <a:rPr lang="en-US" dirty="0" smtClean="0"/>
              <a:t> observed </a:t>
            </a:r>
            <a:r>
              <a:rPr lang="en-US" dirty="0"/>
              <a:t>ozone for </a:t>
            </a:r>
            <a:r>
              <a:rPr lang="en-US" dirty="0" smtClean="0"/>
              <a:t>fire-dominated period</a:t>
            </a:r>
            <a:br>
              <a:rPr lang="en-US" dirty="0" smtClean="0"/>
            </a:br>
            <a:r>
              <a:rPr lang="en-US" sz="2200" b="0" dirty="0" smtClean="0"/>
              <a:t>ARCTAS DC-8 observations over Alaska April 2008</a:t>
            </a:r>
            <a:endParaRPr lang="en-US" sz="2700" b="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2959" y="893393"/>
            <a:ext cx="7574829" cy="5751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095331" y="5319968"/>
            <a:ext cx="5472608" cy="936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 smtClean="0"/>
              <a:t>25-d lifetime model source tracers allow us to separately evaluate models in air most influenced by fires. 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768387" y="2708920"/>
            <a:ext cx="0" cy="1368152"/>
          </a:xfrm>
          <a:prstGeom prst="straightConnector1">
            <a:avLst/>
          </a:prstGeom>
          <a:solidFill>
            <a:schemeClr val="bg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lg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 rot="16200000">
            <a:off x="22767" y="3146799"/>
            <a:ext cx="111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Model O</a:t>
            </a:r>
            <a:r>
              <a:rPr lang="en-GB" sz="1800" baseline="-25000" dirty="0" smtClean="0"/>
              <a:t>3</a:t>
            </a:r>
            <a:endParaRPr lang="en-GB" sz="1800" baseline="-25000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4103443" y="4797152"/>
            <a:ext cx="1224136" cy="0"/>
          </a:xfrm>
          <a:prstGeom prst="straightConnector1">
            <a:avLst/>
          </a:prstGeom>
          <a:solidFill>
            <a:schemeClr val="bg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lg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4287672" y="4771599"/>
            <a:ext cx="832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err="1" smtClean="0"/>
              <a:t>Obs</a:t>
            </a:r>
            <a:r>
              <a:rPr lang="en-GB" sz="1800" dirty="0" smtClean="0"/>
              <a:t> O</a:t>
            </a:r>
            <a:r>
              <a:rPr lang="en-GB" sz="1800" baseline="-25000" dirty="0" smtClean="0"/>
              <a:t>3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664716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762"/>
            <a:ext cx="8229600" cy="715962"/>
          </a:xfrm>
        </p:spPr>
        <p:txBody>
          <a:bodyPr>
            <a:normAutofit/>
          </a:bodyPr>
          <a:lstStyle/>
          <a:p>
            <a:r>
              <a:rPr lang="en-US" dirty="0" smtClean="0"/>
              <a:t>Transport pathways to the Arctic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529" t="23115" r="2856"/>
          <a:stretch/>
        </p:blipFill>
        <p:spPr>
          <a:xfrm>
            <a:off x="0" y="1051203"/>
            <a:ext cx="7035800" cy="3479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0" y="3601912"/>
            <a:ext cx="6489700" cy="31290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25197" y="2082800"/>
            <a:ext cx="1993901" cy="646331"/>
          </a:xfrm>
          <a:prstGeom prst="rect">
            <a:avLst/>
          </a:prstGeom>
          <a:solidFill>
            <a:srgbClr val="F2DCDB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Barrie </a:t>
            </a:r>
            <a:br>
              <a:rPr lang="en-US" i="1" dirty="0" smtClean="0"/>
            </a:br>
            <a:r>
              <a:rPr lang="en-US" i="1" dirty="0" smtClean="0"/>
              <a:t>(</a:t>
            </a:r>
            <a:r>
              <a:rPr lang="en-US" i="1" dirty="0"/>
              <a:t>Atmos. </a:t>
            </a:r>
            <a:r>
              <a:rPr lang="en-US" i="1" dirty="0" err="1"/>
              <a:t>Env</a:t>
            </a:r>
            <a:r>
              <a:rPr lang="en-US" i="1" dirty="0" smtClean="0"/>
              <a:t>., 1986) 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311264" y="5673182"/>
            <a:ext cx="1714500" cy="646331"/>
          </a:xfrm>
          <a:prstGeom prst="rect">
            <a:avLst/>
          </a:prstGeom>
          <a:solidFill>
            <a:srgbClr val="F2DCDB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Law et al. </a:t>
            </a:r>
            <a:r>
              <a:rPr lang="en-US" i="1" dirty="0"/>
              <a:t>(</a:t>
            </a:r>
            <a:r>
              <a:rPr lang="en-US" i="1" dirty="0" smtClean="0"/>
              <a:t>BAMS, 2014</a:t>
            </a:r>
            <a:r>
              <a:rPr lang="en-US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95712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8" descr="Leeds_BlackonWhi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9941" y="6180485"/>
            <a:ext cx="237172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920880" y="4419109"/>
            <a:ext cx="1403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Lines show slopes from other models with tracers</a:t>
            </a:r>
            <a:endParaRPr lang="en-GB" sz="1400" dirty="0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528" y="127994"/>
            <a:ext cx="5963492" cy="49244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sz="2600" b="1" dirty="0" smtClean="0">
                <a:solidFill>
                  <a:schemeClr val="bg1"/>
                </a:solidFill>
              </a:rPr>
              <a:t>Model </a:t>
            </a:r>
            <a:r>
              <a:rPr lang="en-US" sz="2600" b="1" dirty="0" smtClean="0">
                <a:solidFill>
                  <a:schemeClr val="bg1"/>
                </a:solidFill>
                <a:latin typeface="Symbol" pitchFamily="18" charset="2"/>
              </a:rPr>
              <a:t>D</a:t>
            </a:r>
            <a:r>
              <a:rPr lang="en-US" sz="2600" b="1" dirty="0" smtClean="0">
                <a:solidFill>
                  <a:schemeClr val="bg1"/>
                </a:solidFill>
              </a:rPr>
              <a:t>O</a:t>
            </a:r>
            <a:r>
              <a:rPr lang="en-US" sz="2600" b="1" baseline="-25000" dirty="0" smtClean="0">
                <a:solidFill>
                  <a:schemeClr val="bg1"/>
                </a:solidFill>
              </a:rPr>
              <a:t>3</a:t>
            </a:r>
            <a:r>
              <a:rPr lang="en-US" sz="2600" b="1" dirty="0" smtClean="0">
                <a:solidFill>
                  <a:schemeClr val="bg1"/>
                </a:solidFill>
              </a:rPr>
              <a:t> / </a:t>
            </a:r>
            <a:r>
              <a:rPr lang="en-US" sz="2600" b="1" dirty="0" smtClean="0">
                <a:solidFill>
                  <a:schemeClr val="bg1"/>
                </a:solidFill>
                <a:latin typeface="Symbol" pitchFamily="18" charset="2"/>
              </a:rPr>
              <a:t>D</a:t>
            </a:r>
            <a:r>
              <a:rPr lang="en-US" sz="2600" b="1" dirty="0" smtClean="0">
                <a:solidFill>
                  <a:schemeClr val="bg1"/>
                </a:solidFill>
              </a:rPr>
              <a:t>CO relationships (July)</a:t>
            </a:r>
            <a:endParaRPr lang="en-US" sz="26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08304" y="2056780"/>
            <a:ext cx="18356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Models show positive </a:t>
            </a:r>
            <a:r>
              <a:rPr lang="en-US" sz="1800" dirty="0" smtClean="0">
                <a:solidFill>
                  <a:schemeClr val="tx1"/>
                </a:solidFill>
                <a:latin typeface="Symbol" pitchFamily="18" charset="2"/>
              </a:rPr>
              <a:t>D</a:t>
            </a:r>
            <a:r>
              <a:rPr lang="en-US" sz="1800" dirty="0" smtClean="0">
                <a:solidFill>
                  <a:schemeClr val="tx1"/>
                </a:solidFill>
              </a:rPr>
              <a:t>O</a:t>
            </a:r>
            <a:r>
              <a:rPr lang="en-US" sz="1800" baseline="-25000" dirty="0" smtClean="0">
                <a:solidFill>
                  <a:schemeClr val="tx1"/>
                </a:solidFill>
              </a:rPr>
              <a:t>3</a:t>
            </a:r>
            <a:r>
              <a:rPr lang="en-US" sz="1800" dirty="0" smtClean="0">
                <a:solidFill>
                  <a:schemeClr val="tx1"/>
                </a:solidFill>
              </a:rPr>
              <a:t> / </a:t>
            </a:r>
            <a:r>
              <a:rPr lang="en-US" sz="1800" dirty="0" smtClean="0">
                <a:solidFill>
                  <a:schemeClr val="tx1"/>
                </a:solidFill>
                <a:latin typeface="Symbol" pitchFamily="18" charset="2"/>
              </a:rPr>
              <a:t>D</a:t>
            </a:r>
            <a:r>
              <a:rPr lang="en-US" sz="1800" dirty="0" smtClean="0">
                <a:solidFill>
                  <a:schemeClr val="tx1"/>
                </a:solidFill>
              </a:rPr>
              <a:t>CO slopes in fire-dominated air, increasing with age since emission.</a:t>
            </a:r>
            <a:endParaRPr lang="en-GB" sz="1800" dirty="0">
              <a:solidFill>
                <a:schemeClr val="tx1"/>
              </a:solidFill>
            </a:endParaRP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4736" y="44624"/>
            <a:ext cx="2483768" cy="190565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8109767" y="260648"/>
            <a:ext cx="854721" cy="489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Summer</a:t>
            </a:r>
          </a:p>
          <a:p>
            <a:r>
              <a:rPr lang="en-GB" sz="1200" dirty="0" smtClean="0"/>
              <a:t>Lat &gt; 50N</a:t>
            </a:r>
            <a:endParaRPr lang="en-GB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7644768" y="692696"/>
            <a:ext cx="13917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>
                <a:solidFill>
                  <a:srgbClr val="FF0000"/>
                </a:solidFill>
              </a:rPr>
              <a:t>0.107 </a:t>
            </a:r>
            <a:r>
              <a:rPr lang="en-GB" sz="1200" b="1" dirty="0" err="1" smtClean="0">
                <a:solidFill>
                  <a:srgbClr val="FF0000"/>
                </a:solidFill>
              </a:rPr>
              <a:t>ppbv</a:t>
            </a:r>
            <a:r>
              <a:rPr lang="en-GB" sz="1200" b="1" dirty="0" smtClean="0">
                <a:solidFill>
                  <a:srgbClr val="FF0000"/>
                </a:solidFill>
              </a:rPr>
              <a:t>/</a:t>
            </a:r>
            <a:r>
              <a:rPr lang="en-GB" sz="1200" b="1" dirty="0" err="1" smtClean="0">
                <a:solidFill>
                  <a:srgbClr val="FF0000"/>
                </a:solidFill>
              </a:rPr>
              <a:t>ppbv</a:t>
            </a:r>
            <a:endParaRPr lang="en-GB" sz="1200" b="1" dirty="0" smtClean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7784" y="732800"/>
            <a:ext cx="6660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 smtClean="0"/>
              <a:t>25-d lifetime model source tracers allow us to separately evaluate models in air most influenced by fires. </a:t>
            </a:r>
          </a:p>
        </p:txBody>
      </p:sp>
      <p:pic>
        <p:nvPicPr>
          <p:cNvPr id="15" name="Picture 1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1484784"/>
            <a:ext cx="7164288" cy="5112568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5" name="TextBox 4"/>
          <p:cNvSpPr txBox="1"/>
          <p:nvPr/>
        </p:nvSpPr>
        <p:spPr>
          <a:xfrm>
            <a:off x="4788024" y="5373216"/>
            <a:ext cx="4320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- All model points north of 66N</a:t>
            </a:r>
          </a:p>
          <a:p>
            <a:pPr>
              <a:buFontTx/>
              <a:buChar char="-"/>
            </a:pPr>
            <a:r>
              <a:rPr lang="en-GB" sz="1600" dirty="0" smtClean="0"/>
              <a:t>Coloured points show </a:t>
            </a:r>
            <a:r>
              <a:rPr lang="en-GB" sz="1600" b="1" dirty="0" smtClean="0">
                <a:solidFill>
                  <a:srgbClr val="FF0000"/>
                </a:solidFill>
              </a:rPr>
              <a:t>fresh</a:t>
            </a:r>
            <a:r>
              <a:rPr lang="en-GB" sz="1600" dirty="0" smtClean="0"/>
              <a:t> and </a:t>
            </a:r>
            <a:r>
              <a:rPr lang="en-GB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aged </a:t>
            </a:r>
            <a:r>
              <a:rPr lang="en-GB" sz="1600" dirty="0" smtClean="0"/>
              <a:t>air where </a:t>
            </a:r>
            <a:r>
              <a:rPr lang="en-GB" sz="1600" dirty="0" smtClean="0">
                <a:solidFill>
                  <a:srgbClr val="006600"/>
                </a:solidFill>
              </a:rPr>
              <a:t>fire tracer &gt; 70% total tracer</a:t>
            </a:r>
            <a:endParaRPr lang="en-GB" sz="1600" dirty="0" smtClean="0"/>
          </a:p>
          <a:p>
            <a:endParaRPr lang="en-GB" sz="1600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3923928" y="4725144"/>
            <a:ext cx="3996952" cy="909101"/>
          </a:xfrm>
          <a:prstGeom prst="straightConnector1">
            <a:avLst/>
          </a:prstGeom>
          <a:solidFill>
            <a:schemeClr val="bg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lg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6858001" y="6278028"/>
            <a:ext cx="1574800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Arnold et al., ACPD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80228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rnold_acpd-fig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6" y="25400"/>
            <a:ext cx="9129347" cy="6654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89300" y="170934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Aged plumes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94100" y="1606034"/>
            <a:ext cx="1434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Fresh plumes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692248" y="3045936"/>
            <a:ext cx="928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POLMIP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76558" y="3415268"/>
            <a:ext cx="661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aged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fresh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05603" y="4260334"/>
            <a:ext cx="1167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itchFamily="18" charset="2"/>
              </a:rPr>
              <a:t>D</a:t>
            </a:r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 / </a:t>
            </a:r>
            <a:r>
              <a:rPr lang="en-US" dirty="0">
                <a:latin typeface="Symbol" pitchFamily="18" charset="2"/>
              </a:rPr>
              <a:t>D</a:t>
            </a:r>
            <a:r>
              <a:rPr lang="en-US" dirty="0"/>
              <a:t>CO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31101" y="6526311"/>
            <a:ext cx="1574800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Arnold et al., ACPD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7386466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rnold_acpd-fig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01" y="-16889"/>
            <a:ext cx="7765099" cy="68748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69200" y="6550223"/>
            <a:ext cx="1574800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Arnold et al., ACPD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2240714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304800"/>
            <a:ext cx="8940800" cy="596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0" y="6399213"/>
            <a:ext cx="32162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b="1" i="1"/>
              <a:t>D. Lack, NOAA and CIRES, Univ. of Colorado</a:t>
            </a:r>
          </a:p>
        </p:txBody>
      </p:sp>
      <p:sp>
        <p:nvSpPr>
          <p:cNvPr id="21507" name="TextBox 3"/>
          <p:cNvSpPr txBox="1">
            <a:spLocks noChangeArrowheads="1"/>
          </p:cNvSpPr>
          <p:nvPr/>
        </p:nvSpPr>
        <p:spPr bwMode="auto">
          <a:xfrm>
            <a:off x="909430" y="341928"/>
            <a:ext cx="812048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b="1" dirty="0" smtClean="0"/>
              <a:t>Aerosol </a:t>
            </a:r>
            <a:r>
              <a:rPr lang="en-US" b="1" dirty="0"/>
              <a:t>layers over the Brooks Range; April 18</a:t>
            </a:r>
            <a:r>
              <a:rPr lang="en-US" b="1" baseline="30000" dirty="0"/>
              <a:t>th</a:t>
            </a:r>
            <a:r>
              <a:rPr lang="en-US" b="1" dirty="0"/>
              <a:t>, </a:t>
            </a:r>
            <a:r>
              <a:rPr lang="en-US" b="1" dirty="0" smtClean="0"/>
              <a:t>2008</a:t>
            </a:r>
          </a:p>
          <a:p>
            <a:pPr algn="r" eaLnBrk="1" hangingPunct="1"/>
            <a:r>
              <a:rPr lang="en-US" sz="2000" b="1" dirty="0"/>
              <a:t>f</a:t>
            </a:r>
            <a:r>
              <a:rPr lang="en-US" sz="2000" b="1" dirty="0" smtClean="0"/>
              <a:t>rom NOAA P-3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183213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685" y="446264"/>
            <a:ext cx="6852865" cy="49144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7"/>
          <p:cNvSpPr txBox="1">
            <a:spLocks noChangeArrowheads="1"/>
          </p:cNvSpPr>
          <p:nvPr/>
        </p:nvSpPr>
        <p:spPr bwMode="auto">
          <a:xfrm>
            <a:off x="4790878" y="5360746"/>
            <a:ext cx="42005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0188" indent="-230188">
              <a:defRPr/>
            </a:pPr>
            <a:r>
              <a:rPr lang="en-US" b="1" dirty="0" smtClean="0">
                <a:solidFill>
                  <a:srgbClr val="8F7E0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acetonitrile </a:t>
            </a:r>
            <a:r>
              <a:rPr lang="en-US" b="1" dirty="0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layers show biomass burning </a:t>
            </a:r>
            <a:r>
              <a:rPr lang="en-US" b="1" dirty="0" smtClean="0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plumes</a:t>
            </a:r>
            <a:endParaRPr lang="en-US" b="1" dirty="0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 marL="230188" indent="-230188">
              <a:defRPr/>
            </a:pPr>
            <a:r>
              <a:rPr lang="en-US" b="1" dirty="0" smtClean="0">
                <a:solidFill>
                  <a:srgbClr val="FF66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extinction</a:t>
            </a:r>
            <a:r>
              <a:rPr lang="en-US" b="1" dirty="0" smtClean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b="1" dirty="0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and absorption enhanced in </a:t>
            </a:r>
            <a:r>
              <a:rPr lang="en-US" b="1" dirty="0" smtClean="0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layers</a:t>
            </a:r>
            <a:endParaRPr lang="en-US" b="1" dirty="0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4588" name="TextBox 12"/>
          <p:cNvSpPr txBox="1">
            <a:spLocks noChangeArrowheads="1"/>
          </p:cNvSpPr>
          <p:nvPr/>
        </p:nvSpPr>
        <p:spPr bwMode="auto">
          <a:xfrm>
            <a:off x="6911975" y="6571698"/>
            <a:ext cx="2232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1" dirty="0"/>
              <a:t>de </a:t>
            </a:r>
            <a:r>
              <a:rPr lang="en-US" sz="1400" i="1" dirty="0" err="1"/>
              <a:t>Gouw</a:t>
            </a:r>
            <a:r>
              <a:rPr lang="en-US" sz="1400" i="1" dirty="0"/>
              <a:t>, </a:t>
            </a:r>
            <a:r>
              <a:rPr lang="en-US" sz="1400" i="1" dirty="0" err="1"/>
              <a:t>Warneke</a:t>
            </a:r>
            <a:r>
              <a:rPr lang="en-US" sz="1400" i="1" dirty="0"/>
              <a:t>, Lack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9163" y="31494"/>
            <a:ext cx="8642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ARCPAC – NOAA P3 - Vertical </a:t>
            </a:r>
            <a:r>
              <a:rPr lang="en-US" sz="2000" b="1" dirty="0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profile measured at </a:t>
            </a:r>
            <a:r>
              <a:rPr lang="en-US" sz="2000" b="1" dirty="0" smtClean="0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73</a:t>
            </a:r>
            <a:r>
              <a:rPr lang="en-US" sz="2000" b="1" baseline="30000" dirty="0" smtClean="0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o</a:t>
            </a:r>
            <a:r>
              <a:rPr lang="en-US" sz="2000" b="1" dirty="0" smtClean="0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N </a:t>
            </a:r>
            <a:r>
              <a:rPr lang="en-US" sz="2000" b="1" dirty="0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on 2008/04/</a:t>
            </a:r>
            <a:r>
              <a:rPr lang="en-US" sz="2000" b="1" dirty="0" smtClean="0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18</a:t>
            </a:r>
            <a:endParaRPr lang="en-US" sz="2000" b="1" dirty="0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2906" y="5331656"/>
            <a:ext cx="41750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F7F7F"/>
                </a:solidFill>
              </a:rPr>
              <a:t>CO </a:t>
            </a:r>
            <a:r>
              <a:rPr lang="en-US" b="1" dirty="0"/>
              <a:t>layers show biomass burning </a:t>
            </a:r>
            <a:r>
              <a:rPr lang="en-US" b="1" dirty="0" smtClean="0"/>
              <a:t>plumes</a:t>
            </a:r>
            <a:endParaRPr lang="en-US" b="1" dirty="0"/>
          </a:p>
          <a:p>
            <a:r>
              <a:rPr lang="en-US" b="1" dirty="0" smtClean="0">
                <a:solidFill>
                  <a:srgbClr val="FF0000"/>
                </a:solidFill>
              </a:rPr>
              <a:t>sulfate </a:t>
            </a:r>
            <a:r>
              <a:rPr lang="en-US" b="1" dirty="0"/>
              <a:t>present throughout column</a:t>
            </a:r>
          </a:p>
          <a:p>
            <a:r>
              <a:rPr lang="en-US" b="1" dirty="0"/>
              <a:t>layers dominated by </a:t>
            </a:r>
            <a:r>
              <a:rPr lang="en-US" b="1" dirty="0">
                <a:solidFill>
                  <a:srgbClr val="008000"/>
                </a:solidFill>
              </a:rPr>
              <a:t>organic</a:t>
            </a:r>
          </a:p>
          <a:p>
            <a:r>
              <a:rPr lang="en-US" b="1" dirty="0"/>
              <a:t>&lt;5% </a:t>
            </a:r>
            <a:r>
              <a:rPr lang="en-US" b="1" dirty="0" smtClean="0"/>
              <a:t>soot</a:t>
            </a:r>
            <a:endParaRPr lang="en-US" b="1" dirty="0"/>
          </a:p>
        </p:txBody>
      </p:sp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0" y="6550025"/>
            <a:ext cx="49545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1" dirty="0" err="1"/>
              <a:t>Middlebrook</a:t>
            </a:r>
            <a:r>
              <a:rPr lang="en-US" sz="1400" i="1" dirty="0"/>
              <a:t>, </a:t>
            </a:r>
            <a:r>
              <a:rPr lang="en-US" sz="1400" i="1" dirty="0" err="1"/>
              <a:t>Bahreini</a:t>
            </a:r>
            <a:r>
              <a:rPr lang="en-US" sz="1400" i="1" dirty="0"/>
              <a:t>, Holloway, Schwarz, </a:t>
            </a:r>
            <a:r>
              <a:rPr lang="en-US" sz="1400" i="1" dirty="0" err="1"/>
              <a:t>Spackman</a:t>
            </a:r>
            <a:r>
              <a:rPr lang="en-US" sz="1400" i="1" dirty="0"/>
              <a:t>, </a:t>
            </a:r>
            <a:r>
              <a:rPr lang="en-US" sz="1400" i="1" dirty="0" err="1"/>
              <a:t>Gao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084362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0" descr="FOrg_col_stat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75" y="4381500"/>
            <a:ext cx="367982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extBox 13"/>
          <p:cNvSpPr txBox="1">
            <a:spLocks noChangeArrowheads="1"/>
          </p:cNvSpPr>
          <p:nvPr/>
        </p:nvSpPr>
        <p:spPr bwMode="auto">
          <a:xfrm>
            <a:off x="8077200" y="4876800"/>
            <a:ext cx="6096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     </a:t>
            </a:r>
          </a:p>
        </p:txBody>
      </p:sp>
      <p:pic>
        <p:nvPicPr>
          <p:cNvPr id="28675" name="Picture 5" descr="an_col_stat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25" y="-152400"/>
            <a:ext cx="367982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6" descr="CO_col_stats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25" y="2133600"/>
            <a:ext cx="367982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7" descr="mass_col_stats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25" y="4343400"/>
            <a:ext cx="367982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8" descr="alb_col_stats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75" y="-152400"/>
            <a:ext cx="367982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9" descr="gam_col_stats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133600"/>
            <a:ext cx="367982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28680" name="TextBox 7"/>
          <p:cNvSpPr txBox="1">
            <a:spLocks noChangeArrowheads="1"/>
          </p:cNvSpPr>
          <p:nvPr/>
        </p:nvSpPr>
        <p:spPr bwMode="auto">
          <a:xfrm>
            <a:off x="1371600" y="196850"/>
            <a:ext cx="1676400" cy="368300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Acetonitrile</a:t>
            </a:r>
          </a:p>
        </p:txBody>
      </p:sp>
      <p:sp useBgFill="1">
        <p:nvSpPr>
          <p:cNvPr id="28681" name="TextBox 8"/>
          <p:cNvSpPr txBox="1">
            <a:spLocks noChangeArrowheads="1"/>
          </p:cNvSpPr>
          <p:nvPr/>
        </p:nvSpPr>
        <p:spPr bwMode="auto">
          <a:xfrm>
            <a:off x="1676400" y="2525713"/>
            <a:ext cx="1371600" cy="369887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CO</a:t>
            </a:r>
          </a:p>
        </p:txBody>
      </p:sp>
      <p:sp useBgFill="1">
        <p:nvSpPr>
          <p:cNvPr id="28682" name="TextBox 9"/>
          <p:cNvSpPr txBox="1">
            <a:spLocks noChangeArrowheads="1"/>
          </p:cNvSpPr>
          <p:nvPr/>
        </p:nvSpPr>
        <p:spPr bwMode="auto">
          <a:xfrm>
            <a:off x="1371600" y="4762500"/>
            <a:ext cx="1676400" cy="36988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Aerosol mass</a:t>
            </a:r>
          </a:p>
        </p:txBody>
      </p:sp>
      <p:sp>
        <p:nvSpPr>
          <p:cNvPr id="28683" name="TextBox 10"/>
          <p:cNvSpPr txBox="1">
            <a:spLocks noChangeArrowheads="1"/>
          </p:cNvSpPr>
          <p:nvPr/>
        </p:nvSpPr>
        <p:spPr bwMode="auto">
          <a:xfrm>
            <a:off x="6477000" y="68263"/>
            <a:ext cx="2819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Single scatter albedo</a:t>
            </a:r>
          </a:p>
        </p:txBody>
      </p:sp>
      <p:sp>
        <p:nvSpPr>
          <p:cNvPr id="28684" name="TextBox 11"/>
          <p:cNvSpPr txBox="1">
            <a:spLocks noChangeArrowheads="1"/>
          </p:cNvSpPr>
          <p:nvPr/>
        </p:nvSpPr>
        <p:spPr bwMode="auto">
          <a:xfrm>
            <a:off x="6413500" y="2344738"/>
            <a:ext cx="2743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Hygroscopic parameter</a:t>
            </a:r>
          </a:p>
        </p:txBody>
      </p:sp>
      <p:sp>
        <p:nvSpPr>
          <p:cNvPr id="28685" name="TextBox 12"/>
          <p:cNvSpPr txBox="1">
            <a:spLocks noChangeArrowheads="1"/>
          </p:cNvSpPr>
          <p:nvPr/>
        </p:nvSpPr>
        <p:spPr bwMode="auto">
          <a:xfrm>
            <a:off x="7239000" y="4648200"/>
            <a:ext cx="1679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Organic fraction</a:t>
            </a:r>
          </a:p>
        </p:txBody>
      </p:sp>
      <p:sp useBgFill="1">
        <p:nvSpPr>
          <p:cNvPr id="15" name="Rectangle 14"/>
          <p:cNvSpPr/>
          <p:nvPr/>
        </p:nvSpPr>
        <p:spPr>
          <a:xfrm>
            <a:off x="5181600" y="68263"/>
            <a:ext cx="4114800" cy="6789737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687" name="TextBox 15"/>
          <p:cNvSpPr txBox="1">
            <a:spLocks noChangeArrowheads="1"/>
          </p:cNvSpPr>
          <p:nvPr/>
        </p:nvSpPr>
        <p:spPr bwMode="auto">
          <a:xfrm>
            <a:off x="3200400" y="0"/>
            <a:ext cx="2971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/>
              <a:t>Airmass classification</a:t>
            </a:r>
          </a:p>
        </p:txBody>
      </p:sp>
      <p:pic>
        <p:nvPicPr>
          <p:cNvPr id="2868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" t="7347" r="2216" b="8083"/>
          <a:stretch>
            <a:fillRect/>
          </a:stretch>
        </p:blipFill>
        <p:spPr bwMode="auto">
          <a:xfrm>
            <a:off x="6019800" y="68263"/>
            <a:ext cx="315595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9" name="TextBox 18"/>
          <p:cNvSpPr txBox="1">
            <a:spLocks noChangeArrowheads="1"/>
          </p:cNvSpPr>
          <p:nvPr/>
        </p:nvSpPr>
        <p:spPr bwMode="auto">
          <a:xfrm>
            <a:off x="4038600" y="565150"/>
            <a:ext cx="1905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0000FF"/>
                </a:solidFill>
              </a:rPr>
              <a:t>Arctic sea-ice boundary layer (ABL)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279525" y="509588"/>
            <a:ext cx="2835275" cy="28098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691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1" t="1469" r="33231" b="4408"/>
          <a:stretch>
            <a:fillRect/>
          </a:stretch>
        </p:blipFill>
        <p:spPr bwMode="auto">
          <a:xfrm>
            <a:off x="7915275" y="2305050"/>
            <a:ext cx="1108075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Arrow Connector 25"/>
          <p:cNvCxnSpPr>
            <a:endCxn id="28" idx="1"/>
          </p:cNvCxnSpPr>
          <p:nvPr/>
        </p:nvCxnSpPr>
        <p:spPr>
          <a:xfrm>
            <a:off x="1676400" y="879475"/>
            <a:ext cx="4962525" cy="1920875"/>
          </a:xfrm>
          <a:prstGeom prst="straightConnector1">
            <a:avLst/>
          </a:prstGeom>
          <a:ln>
            <a:solidFill>
              <a:srgbClr val="5CD9D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638925" y="2476500"/>
            <a:ext cx="1628775" cy="64611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b="1" dirty="0" smtClean="0">
                <a:solidFill>
                  <a:srgbClr val="74F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Polluted background</a:t>
            </a:r>
          </a:p>
        </p:txBody>
      </p:sp>
      <p:pic>
        <p:nvPicPr>
          <p:cNvPr id="28694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00" y="3776663"/>
            <a:ext cx="3251200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95" name="TextBox 33"/>
          <p:cNvSpPr txBox="1">
            <a:spLocks noChangeArrowheads="1"/>
          </p:cNvSpPr>
          <p:nvPr/>
        </p:nvSpPr>
        <p:spPr bwMode="auto">
          <a:xfrm>
            <a:off x="3863975" y="3160713"/>
            <a:ext cx="3222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00"/>
                </a:solidFill>
              </a:rPr>
              <a:t>Anthropogenic (fossil fuel) </a:t>
            </a:r>
            <a:r>
              <a:rPr lang="en-US" sz="1800" b="1"/>
              <a:t>and </a:t>
            </a:r>
            <a:r>
              <a:rPr lang="en-US" sz="1800" b="1">
                <a:solidFill>
                  <a:srgbClr val="117305"/>
                </a:solidFill>
              </a:rPr>
              <a:t>biomass burning </a:t>
            </a:r>
            <a:r>
              <a:rPr lang="en-US" sz="1800" b="1"/>
              <a:t>layers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1600200" y="1676400"/>
            <a:ext cx="2286000" cy="198120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697" name="TextBox 26"/>
          <p:cNvSpPr txBox="1">
            <a:spLocks noChangeArrowheads="1"/>
          </p:cNvSpPr>
          <p:nvPr/>
        </p:nvSpPr>
        <p:spPr bwMode="auto">
          <a:xfrm>
            <a:off x="0" y="6550025"/>
            <a:ext cx="12557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1"/>
              <a:t>McComiskey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1524000" y="1295400"/>
            <a:ext cx="3124200" cy="1981200"/>
          </a:xfrm>
          <a:prstGeom prst="straightConnector1">
            <a:avLst/>
          </a:prstGeom>
          <a:ln>
            <a:solidFill>
              <a:srgbClr val="D9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699" name="TextBox 31"/>
          <p:cNvSpPr txBox="1">
            <a:spLocks noChangeArrowheads="1"/>
          </p:cNvSpPr>
          <p:nvPr/>
        </p:nvSpPr>
        <p:spPr bwMode="auto">
          <a:xfrm>
            <a:off x="3332163" y="6172200"/>
            <a:ext cx="5843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Classification uses CO, acetonitrile, SO</a:t>
            </a:r>
            <a:r>
              <a:rPr lang="en-US" sz="1800" b="1" baseline="-25000"/>
              <a:t>2</a:t>
            </a:r>
            <a:r>
              <a:rPr lang="en-US" sz="1800" b="1"/>
              <a:t>, and Br</a:t>
            </a:r>
            <a:r>
              <a:rPr lang="en-US" sz="1800" b="1" baseline="-2500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76904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acp-12-6775-20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16"/>
          <a:stretch>
            <a:fillRect/>
          </a:stretch>
        </p:blipFill>
        <p:spPr bwMode="auto">
          <a:xfrm>
            <a:off x="533400" y="60325"/>
            <a:ext cx="5029200" cy="661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TextBox 3"/>
          <p:cNvSpPr txBox="1">
            <a:spLocks noChangeArrowheads="1"/>
          </p:cNvSpPr>
          <p:nvPr/>
        </p:nvSpPr>
        <p:spPr bwMode="auto">
          <a:xfrm>
            <a:off x="2209800" y="6297613"/>
            <a:ext cx="3003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Browse et al., ACP, 2012</a:t>
            </a:r>
          </a:p>
        </p:txBody>
      </p:sp>
      <p:sp useBgFill="1">
        <p:nvSpPr>
          <p:cNvPr id="31747" name="TextBox 18"/>
          <p:cNvSpPr txBox="1">
            <a:spLocks noChangeArrowheads="1"/>
          </p:cNvSpPr>
          <p:nvPr/>
        </p:nvSpPr>
        <p:spPr bwMode="auto">
          <a:xfrm>
            <a:off x="5562600" y="304800"/>
            <a:ext cx="3429000" cy="5078413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Why did these four aerosol classifications exist?</a:t>
            </a:r>
          </a:p>
          <a:p>
            <a:pPr eaLnBrk="1" hangingPunct="1"/>
            <a:endParaRPr lang="en-US" sz="1800" b="1"/>
          </a:p>
          <a:p>
            <a:pPr eaLnBrk="1" hangingPunct="1"/>
            <a:r>
              <a:rPr lang="en-US" sz="1800" b="1"/>
              <a:t>ABL: Long residence time circulating at low altitude over the Arctic Ocean interacting with surface</a:t>
            </a:r>
          </a:p>
          <a:p>
            <a:pPr eaLnBrk="1" hangingPunct="1"/>
            <a:endParaRPr lang="en-US" sz="1800" b="1"/>
          </a:p>
          <a:p>
            <a:pPr eaLnBrk="1" hangingPunct="1"/>
            <a:r>
              <a:rPr lang="en-US" sz="1800" b="1"/>
              <a:t>Background: Pollutants emitted directly into the "polar dome"; long residence time</a:t>
            </a:r>
          </a:p>
          <a:p>
            <a:pPr eaLnBrk="1" hangingPunct="1"/>
            <a:endParaRPr lang="en-US" sz="1800" b="1"/>
          </a:p>
          <a:p>
            <a:pPr eaLnBrk="1" hangingPunct="1"/>
            <a:r>
              <a:rPr lang="en-US" sz="1800" b="1"/>
              <a:t>BB and Anthropogenic layers: emissions from lower latitudes transported with good efficiency (minimal scavenging)</a:t>
            </a:r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2650949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camille\redaction\Paper-fire\ACPD-ACP\figure_4_fontsbigge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15" t="35404"/>
          <a:stretch/>
        </p:blipFill>
        <p:spPr bwMode="auto">
          <a:xfrm>
            <a:off x="0" y="963016"/>
            <a:ext cx="4328973" cy="38548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486174"/>
            <a:ext cx="275629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i="1" dirty="0" smtClean="0"/>
              <a:t>C. </a:t>
            </a:r>
            <a:r>
              <a:rPr lang="en-US" i="1" dirty="0" err="1" smtClean="0"/>
              <a:t>Viatte</a:t>
            </a:r>
            <a:r>
              <a:rPr lang="en-US" i="1" dirty="0" smtClean="0"/>
              <a:t> et al., ACPD, 2014</a:t>
            </a:r>
            <a:endParaRPr lang="en-US" i="1" dirty="0"/>
          </a:p>
        </p:txBody>
      </p:sp>
      <p:sp>
        <p:nvSpPr>
          <p:cNvPr id="4" name="TextBox 3"/>
          <p:cNvSpPr txBox="1"/>
          <p:nvPr/>
        </p:nvSpPr>
        <p:spPr>
          <a:xfrm>
            <a:off x="2181637" y="3055848"/>
            <a:ext cx="901133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Eureka</a:t>
            </a:r>
            <a:endParaRPr lang="en-US" sz="20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754441" y="3253935"/>
            <a:ext cx="427196" cy="129467"/>
          </a:xfrm>
          <a:prstGeom prst="straightConnector1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181637" y="3813507"/>
            <a:ext cx="765629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cmpd="sng">
            <a:solidFill>
              <a:srgbClr val="376092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Thule</a:t>
            </a:r>
            <a:endParaRPr lang="en-US" sz="2000" dirty="0"/>
          </a:p>
        </p:txBody>
      </p:sp>
      <p:cxnSp>
        <p:nvCxnSpPr>
          <p:cNvPr id="9" name="Straight Arrow Connector 8"/>
          <p:cNvCxnSpPr>
            <a:stCxn id="8" idx="1"/>
          </p:cNvCxnSpPr>
          <p:nvPr/>
        </p:nvCxnSpPr>
        <p:spPr>
          <a:xfrm flipH="1" flipV="1">
            <a:off x="1567350" y="3752668"/>
            <a:ext cx="614287" cy="260894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0" y="24685"/>
            <a:ext cx="78376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Analysis of fire plumes sampled by FTIR at Eureka and Thule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20296" y="4412334"/>
            <a:ext cx="36856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4-6 days transport from Siberian fires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353348" y="934360"/>
            <a:ext cx="14168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July 10, 2008</a:t>
            </a:r>
          </a:p>
        </p:txBody>
      </p:sp>
      <p:pic>
        <p:nvPicPr>
          <p:cNvPr id="19" name="Picture 18" descr="C:\camille\redaction\Paper-fire\after_submission\figures\Fig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43"/>
          <a:stretch/>
        </p:blipFill>
        <p:spPr bwMode="auto">
          <a:xfrm>
            <a:off x="4328973" y="4658031"/>
            <a:ext cx="4815027" cy="1828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C:\camille\redaction\Paper-fire\ACPD-ACP\Fig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72"/>
          <a:stretch/>
        </p:blipFill>
        <p:spPr bwMode="auto">
          <a:xfrm>
            <a:off x="4340520" y="934360"/>
            <a:ext cx="4803480" cy="365040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/>
          <p:cNvSpPr txBox="1"/>
          <p:nvPr/>
        </p:nvSpPr>
        <p:spPr>
          <a:xfrm>
            <a:off x="6451009" y="628104"/>
            <a:ext cx="55571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CO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41122" y="4496793"/>
            <a:ext cx="85387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CH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O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96881" y="2580673"/>
            <a:ext cx="74446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HCN</a:t>
            </a:r>
          </a:p>
        </p:txBody>
      </p:sp>
      <p:sp>
        <p:nvSpPr>
          <p:cNvPr id="5" name="Oval 4"/>
          <p:cNvSpPr/>
          <p:nvPr/>
        </p:nvSpPr>
        <p:spPr>
          <a:xfrm>
            <a:off x="5826498" y="3357214"/>
            <a:ext cx="283694" cy="369266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1754500" y="3455958"/>
            <a:ext cx="4071998" cy="17108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47386" y="4988827"/>
            <a:ext cx="3728744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22250" indent="-222250"/>
            <a:r>
              <a:rPr lang="en-US" sz="2000" dirty="0" smtClean="0"/>
              <a:t>FTIR measurements of numerous compounds simultaneously are valuable for source characterization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10459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Range Transport Issues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39800"/>
            <a:ext cx="8229600" cy="53848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Identification of measurements will lead to model improvement in transport and chemistry</a:t>
            </a:r>
            <a:endParaRPr lang="en-US" dirty="0" smtClean="0"/>
          </a:p>
          <a:p>
            <a:r>
              <a:rPr lang="en-US" dirty="0" smtClean="0"/>
              <a:t>Emissions </a:t>
            </a:r>
            <a:r>
              <a:rPr lang="en-US" dirty="0" smtClean="0"/>
              <a:t>(past, present and future)</a:t>
            </a:r>
          </a:p>
          <a:p>
            <a:pPr lvl="1"/>
            <a:r>
              <a:rPr lang="en-US" dirty="0" smtClean="0"/>
              <a:t>Asian anthropogenic</a:t>
            </a:r>
          </a:p>
          <a:p>
            <a:pPr lvl="1"/>
            <a:r>
              <a:rPr lang="en-US" dirty="0" smtClean="0"/>
              <a:t>Biomass burning</a:t>
            </a:r>
          </a:p>
          <a:p>
            <a:pPr lvl="1"/>
            <a:r>
              <a:rPr lang="en-US" dirty="0" smtClean="0"/>
              <a:t>Biogenic </a:t>
            </a:r>
          </a:p>
          <a:p>
            <a:r>
              <a:rPr lang="en-US" dirty="0" smtClean="0"/>
              <a:t>Transport patterns in a future </a:t>
            </a:r>
            <a:r>
              <a:rPr lang="en-US" dirty="0" smtClean="0"/>
              <a:t>climate</a:t>
            </a:r>
          </a:p>
          <a:p>
            <a:pPr lvl="1"/>
            <a:r>
              <a:rPr lang="en-US" dirty="0" smtClean="0"/>
              <a:t>More convection?</a:t>
            </a:r>
            <a:endParaRPr lang="en-US" dirty="0" smtClean="0"/>
          </a:p>
          <a:p>
            <a:r>
              <a:rPr lang="en-US" dirty="0" smtClean="0"/>
              <a:t>Evaluation of model </a:t>
            </a:r>
            <a:r>
              <a:rPr lang="en-US" dirty="0" smtClean="0"/>
              <a:t>chemistry</a:t>
            </a:r>
          </a:p>
          <a:p>
            <a:pPr lvl="1"/>
            <a:r>
              <a:rPr lang="en-US" dirty="0" smtClean="0"/>
              <a:t>Ozone production</a:t>
            </a:r>
          </a:p>
          <a:p>
            <a:pPr lvl="1"/>
            <a:r>
              <a:rPr lang="en-US" dirty="0" smtClean="0"/>
              <a:t>Aerosol formation and scavenging</a:t>
            </a:r>
          </a:p>
          <a:p>
            <a:r>
              <a:rPr lang="en-US" dirty="0" smtClean="0"/>
              <a:t>Impact of increased pollution on surface</a:t>
            </a:r>
          </a:p>
          <a:p>
            <a:pPr lvl="1"/>
            <a:r>
              <a:rPr lang="en-US" dirty="0" smtClean="0"/>
              <a:t>BC on ice</a:t>
            </a:r>
          </a:p>
          <a:p>
            <a:pPr lvl="1"/>
            <a:r>
              <a:rPr lang="en-US" dirty="0" smtClean="0"/>
              <a:t>Ozone damage to vegetation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612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8" y="908720"/>
            <a:ext cx="6023680" cy="58052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6309320"/>
            <a:ext cx="1617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AMAP, (2006)</a:t>
            </a:r>
            <a:endParaRPr lang="en-US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11188" y="188913"/>
            <a:ext cx="45320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Long-range transport to the Arctic</a:t>
            </a: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395536" y="1052736"/>
            <a:ext cx="936104" cy="648072"/>
          </a:xfrm>
          <a:prstGeom prst="rect">
            <a:avLst/>
          </a:prstGeom>
          <a:solidFill>
            <a:schemeClr val="bg1"/>
          </a:solidFill>
          <a:ln w="31750" cap="flat" cmpd="sng" algn="ctr">
            <a:noFill/>
            <a:prstDash val="solid"/>
            <a:round/>
            <a:headEnd type="none" w="med" len="lg"/>
            <a:tailEnd type="triangle" w="med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40152" y="1700808"/>
            <a:ext cx="30243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Air masses transported from warmer lower latitudes enter Arctic at high altitude.</a:t>
            </a:r>
          </a:p>
          <a:p>
            <a:endParaRPr lang="en-US" dirty="0"/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Implications for source sensitivities at different altitudes &amp; radiative forcing.</a:t>
            </a:r>
          </a:p>
          <a:p>
            <a:pPr marL="285750" indent="-285750">
              <a:buFont typeface="Wingdings" charset="0"/>
              <a:buChar char="à"/>
            </a:pPr>
            <a:endParaRPr lang="en-US" dirty="0">
              <a:sym typeface="Wingdings"/>
            </a:endParaRP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Most existing (long-term) observations are at the surface.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775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65"/>
          <a:stretch/>
        </p:blipFill>
        <p:spPr bwMode="auto">
          <a:xfrm>
            <a:off x="4685639" y="2566785"/>
            <a:ext cx="4458362" cy="3349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762"/>
            <a:ext cx="9144000" cy="792162"/>
          </a:xfrm>
        </p:spPr>
        <p:txBody>
          <a:bodyPr>
            <a:normAutofit/>
          </a:bodyPr>
          <a:lstStyle/>
          <a:p>
            <a:r>
              <a:rPr lang="en-US" dirty="0" smtClean="0"/>
              <a:t>Transport efficiency from different regions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513" y="6438084"/>
            <a:ext cx="1852100" cy="369332"/>
          </a:xfrm>
          <a:prstGeom prst="rect">
            <a:avLst/>
          </a:prstGeom>
          <a:solidFill>
            <a:srgbClr val="F2DCDB"/>
          </a:solidFill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Stohl</a:t>
            </a:r>
            <a:r>
              <a:rPr lang="en-US" i="1" dirty="0" smtClean="0"/>
              <a:t> (JGR, 2006)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317949" y="1474569"/>
            <a:ext cx="40151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smtClean="0"/>
              <a:t>Winter: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Efficient transport into the Arctic from Europe (direct into Polar dome and shorter transport times)</a:t>
            </a:r>
            <a:endParaRPr lang="en-US" sz="16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34"/>
          <a:stretch/>
        </p:blipFill>
        <p:spPr bwMode="auto">
          <a:xfrm>
            <a:off x="0" y="2599996"/>
            <a:ext cx="4530049" cy="3316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843595" y="1193538"/>
            <a:ext cx="41961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smtClean="0"/>
              <a:t>Summer:</a:t>
            </a:r>
          </a:p>
          <a:p>
            <a:pPr marL="285750" indent="-285750" algn="just">
              <a:buFont typeface="Arial"/>
              <a:buChar char="•"/>
            </a:pPr>
            <a:r>
              <a:rPr lang="en-US" sz="1600" dirty="0" smtClean="0"/>
              <a:t>Less efficient transport but seasonal shift in polar dome allows transport from more southerly/warmer regions (e.g. Asia).</a:t>
            </a:r>
          </a:p>
          <a:p>
            <a:pPr marL="285750" indent="-285750" algn="just">
              <a:buFont typeface="Arial"/>
              <a:buChar char="•"/>
            </a:pPr>
            <a:r>
              <a:rPr lang="en-US" sz="1600" dirty="0" smtClean="0"/>
              <a:t>Fires also become an important source</a:t>
            </a:r>
          </a:p>
        </p:txBody>
      </p:sp>
    </p:spTree>
    <p:extLst>
      <p:ext uri="{BB962C8B-B14F-4D97-AF65-F5344CB8AC3E}">
        <p14:creationId xmlns:p14="http://schemas.microsoft.com/office/powerpoint/2010/main" val="2707597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762"/>
            <a:ext cx="9144000" cy="792162"/>
          </a:xfrm>
        </p:spPr>
        <p:txBody>
          <a:bodyPr>
            <a:normAutofit/>
          </a:bodyPr>
          <a:lstStyle/>
          <a:p>
            <a:r>
              <a:rPr lang="en-US" dirty="0" smtClean="0"/>
              <a:t>Natural versus Anthropogenic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5536" y="704056"/>
            <a:ext cx="39001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Natural  - </a:t>
            </a:r>
            <a:r>
              <a:rPr lang="en-US" sz="1600" dirty="0" smtClean="0"/>
              <a:t>Large </a:t>
            </a:r>
            <a:r>
              <a:rPr lang="en-US" sz="1600" dirty="0" err="1" smtClean="0"/>
              <a:t>interannual</a:t>
            </a:r>
            <a:r>
              <a:rPr lang="en-US" sz="1600" dirty="0" smtClean="0"/>
              <a:t> variability depending on climate variations</a:t>
            </a:r>
            <a:r>
              <a:rPr lang="en-US" sz="1600" b="1" dirty="0" smtClean="0"/>
              <a:t>: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Biomass burning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Biogenic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4838700" y="648335"/>
            <a:ext cx="41257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smtClean="0"/>
              <a:t>Anthropogenic:</a:t>
            </a:r>
          </a:p>
          <a:p>
            <a:pPr marL="285750" indent="-285750" algn="just">
              <a:buFontTx/>
              <a:buChar char="-"/>
            </a:pPr>
            <a:r>
              <a:rPr lang="en-US" sz="1600" dirty="0" smtClean="0"/>
              <a:t>Europe, Asia and North America ideally located for transport to the Arctic. </a:t>
            </a:r>
          </a:p>
          <a:p>
            <a:pPr marL="285750" indent="-285750" algn="just">
              <a:buFontTx/>
              <a:buChar char="-"/>
            </a:pPr>
            <a:r>
              <a:rPr lang="en-US" sz="1600" dirty="0" smtClean="0"/>
              <a:t>Shipping, oil/gas directly within the Arctic.</a:t>
            </a:r>
          </a:p>
        </p:txBody>
      </p:sp>
      <p:pic>
        <p:nvPicPr>
          <p:cNvPr id="10" name="Picture 6" descr="map of the boreal for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33749"/>
            <a:ext cx="4076700" cy="3524251"/>
          </a:xfrm>
          <a:prstGeom prst="rect">
            <a:avLst/>
          </a:prstGeom>
          <a:noFill/>
        </p:spPr>
      </p:pic>
      <p:pic>
        <p:nvPicPr>
          <p:cNvPr id="12" name="Picture 2" descr="Fire in the boreal forest of Canada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1536" y="2102265"/>
            <a:ext cx="1472300" cy="2161176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04876" y="1725553"/>
            <a:ext cx="3683135" cy="2699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1186" y="3505747"/>
            <a:ext cx="3403302" cy="3352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5743624" y="1923212"/>
            <a:ext cx="20882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dirty="0" smtClean="0"/>
              <a:t>Anthropogenic emissions in Asia have rapidly increased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183785" y="2571284"/>
            <a:ext cx="118715" cy="13784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0083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6552"/>
            <a:ext cx="5564474" cy="105564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TOPSE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667" dirty="0" err="1" smtClean="0">
                <a:solidFill>
                  <a:srgbClr val="1F497D"/>
                </a:solidFill>
              </a:rPr>
              <a:t>Tropospheric</a:t>
            </a:r>
            <a:r>
              <a:rPr lang="en-US" sz="2667" dirty="0" smtClean="0">
                <a:solidFill>
                  <a:srgbClr val="1F497D"/>
                </a:solidFill>
              </a:rPr>
              <a:t> Ozone Production about the Spring Equinox</a:t>
            </a:r>
            <a:endParaRPr lang="en-US" sz="3556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2883" y="1264210"/>
            <a:ext cx="3985991" cy="159947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800" dirty="0" smtClean="0"/>
              <a:t>Winter-Spring 2000</a:t>
            </a:r>
          </a:p>
          <a:p>
            <a:pPr>
              <a:buNone/>
            </a:pPr>
            <a:r>
              <a:rPr lang="en-US" sz="1800" dirty="0" smtClean="0"/>
              <a:t>C-130: 14 gas and aerosol instruments</a:t>
            </a:r>
          </a:p>
          <a:p>
            <a:pPr>
              <a:buNone/>
            </a:pPr>
            <a:r>
              <a:rPr lang="en-US" sz="1800" dirty="0" smtClean="0"/>
              <a:t>7 missions between Colorado and Churchill or Thule</a:t>
            </a:r>
          </a:p>
        </p:txBody>
      </p:sp>
      <p:pic>
        <p:nvPicPr>
          <p:cNvPr id="4" name="Picture 10" descr="C:\Documents and Settings\emmons\My Documents\logos\topse_logo_small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map_flights_TOPSE.jpg"/>
          <p:cNvPicPr>
            <a:picLocks noChangeAspect="1"/>
          </p:cNvPicPr>
          <p:nvPr/>
        </p:nvPicPr>
        <p:blipFill>
          <a:blip r:embed="rId3"/>
          <a:srcRect t="11564"/>
          <a:stretch>
            <a:fillRect/>
          </a:stretch>
        </p:blipFill>
        <p:spPr>
          <a:xfrm>
            <a:off x="6478874" y="0"/>
            <a:ext cx="2665126" cy="30021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84724" y="542923"/>
            <a:ext cx="6431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Thule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7009143" y="1494325"/>
            <a:ext cx="8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Churchill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7030125" y="2586682"/>
            <a:ext cx="7054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NCAR</a:t>
            </a:r>
            <a:endParaRPr lang="en-US" sz="1200" dirty="0"/>
          </a:p>
        </p:txBody>
      </p:sp>
      <p:pic>
        <p:nvPicPr>
          <p:cNvPr id="9" name="Picture 8" descr="browell_2001JD001390_fig2.jpg"/>
          <p:cNvPicPr>
            <a:picLocks noChangeAspect="1"/>
          </p:cNvPicPr>
          <p:nvPr/>
        </p:nvPicPr>
        <p:blipFill>
          <a:blip r:embed="rId4"/>
          <a:srcRect l="30745" r="36023" b="5474"/>
          <a:stretch>
            <a:fillRect/>
          </a:stretch>
        </p:blipFill>
        <p:spPr>
          <a:xfrm>
            <a:off x="0" y="1125711"/>
            <a:ext cx="2247798" cy="54317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47798" y="3298257"/>
            <a:ext cx="2949627" cy="64633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171450" indent="-171450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DIAL </a:t>
            </a:r>
            <a:r>
              <a:rPr lang="en-US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lidar</a:t>
            </a: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documented ozone increase Feb to May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6557435"/>
            <a:ext cx="2247798" cy="307777"/>
          </a:xfrm>
          <a:prstGeom prst="rect">
            <a:avLst/>
          </a:prstGeom>
          <a:solidFill>
            <a:srgbClr val="F2DCDB"/>
          </a:solidFill>
        </p:spPr>
        <p:txBody>
          <a:bodyPr wrap="square" rtlCol="0">
            <a:spAutoFit/>
          </a:bodyPr>
          <a:lstStyle/>
          <a:p>
            <a:r>
              <a:rPr lang="en-US" sz="1400" i="1" dirty="0" err="1" smtClean="0"/>
              <a:t>Browell</a:t>
            </a:r>
            <a:r>
              <a:rPr lang="en-US" sz="1400" i="1" dirty="0" smtClean="0"/>
              <a:t> et al., JGR, 2003</a:t>
            </a:r>
            <a:endParaRPr lang="en-US" sz="14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7009143" y="6557435"/>
            <a:ext cx="2134857" cy="307777"/>
          </a:xfrm>
          <a:prstGeom prst="rect">
            <a:avLst/>
          </a:prstGeom>
          <a:solidFill>
            <a:srgbClr val="F2DCDB"/>
          </a:solidFill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Emmons et al., JGR, 2003</a:t>
            </a:r>
            <a:endParaRPr lang="en-US" sz="14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2751579" y="4361713"/>
            <a:ext cx="2986755" cy="120032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171450" indent="-171450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MOZART analysis showed photochemical production is more important than stratospheric flux</a:t>
            </a:r>
          </a:p>
        </p:txBody>
      </p:sp>
      <p:pic>
        <p:nvPicPr>
          <p:cNvPr id="16" name="Picture 15" descr="2002JD002665_fig5.jpg"/>
          <p:cNvPicPr>
            <a:picLocks noChangeAspect="1"/>
          </p:cNvPicPr>
          <p:nvPr/>
        </p:nvPicPr>
        <p:blipFill>
          <a:blip r:embed="rId5"/>
          <a:srcRect l="9792" t="39853" r="48967" b="20475"/>
          <a:stretch>
            <a:fillRect/>
          </a:stretch>
        </p:blipFill>
        <p:spPr>
          <a:xfrm>
            <a:off x="5738334" y="4047364"/>
            <a:ext cx="3405666" cy="250057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42753" y="5936172"/>
            <a:ext cx="3364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/>
            <a:r>
              <a:rPr lang="en-US" b="1" dirty="0" smtClean="0">
                <a:solidFill>
                  <a:schemeClr val="accent2"/>
                </a:solidFill>
              </a:rPr>
              <a:t>But questions remained about source contributions</a:t>
            </a:r>
          </a:p>
        </p:txBody>
      </p:sp>
    </p:spTree>
    <p:extLst>
      <p:ext uri="{BB962C8B-B14F-4D97-AF65-F5344CB8AC3E}">
        <p14:creationId xmlns:p14="http://schemas.microsoft.com/office/powerpoint/2010/main" val="1079031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tlas_jgrd10367_fig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" b="22426"/>
          <a:stretch/>
        </p:blipFill>
        <p:spPr>
          <a:xfrm>
            <a:off x="430720" y="572797"/>
            <a:ext cx="4371812" cy="5964562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670406" y="5192092"/>
            <a:ext cx="2095151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In situ ozone for each TOPSE mission (Feb-May 2000)</a:t>
            </a:r>
            <a:endParaRPr lang="en-US" dirty="0"/>
          </a:p>
        </p:txBody>
      </p:sp>
      <p:pic>
        <p:nvPicPr>
          <p:cNvPr id="6" name="Picture 5" descr="blake_2001JD001467_fig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20"/>
          <a:stretch/>
        </p:blipFill>
        <p:spPr>
          <a:xfrm>
            <a:off x="5281374" y="718941"/>
            <a:ext cx="3442540" cy="3334802"/>
          </a:xfrm>
          <a:prstGeom prst="rect">
            <a:avLst/>
          </a:prstGeom>
        </p:spPr>
      </p:pic>
      <p:pic>
        <p:nvPicPr>
          <p:cNvPr id="7" name="Picture 6" descr="blake_2001JD001467_fig16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18"/>
          <a:stretch/>
        </p:blipFill>
        <p:spPr>
          <a:xfrm>
            <a:off x="5129979" y="4303137"/>
            <a:ext cx="3842963" cy="22342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6401" y="113019"/>
            <a:ext cx="7496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TOPSE provided </a:t>
            </a:r>
            <a:r>
              <a:rPr lang="en-US" dirty="0" err="1" smtClean="0"/>
              <a:t>lat</a:t>
            </a:r>
            <a:r>
              <a:rPr lang="en-US" dirty="0" smtClean="0"/>
              <a:t>-alt “curtains” of many species from late Winter thru Spring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557435"/>
            <a:ext cx="2247798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Atlas et al., JGR, 2003</a:t>
            </a:r>
            <a:endParaRPr lang="en-US" sz="14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7246716" y="6557435"/>
            <a:ext cx="1915825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Blake et al., JGR, 2003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249281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61"/>
          <p:cNvSpPr txBox="1">
            <a:spLocks noChangeArrowheads="1"/>
          </p:cNvSpPr>
          <p:nvPr/>
        </p:nvSpPr>
        <p:spPr bwMode="auto">
          <a:xfrm>
            <a:off x="257769" y="40937"/>
            <a:ext cx="85814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01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101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101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101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101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2498725" eaLnBrk="0" fontAlgn="base" hangingPunct="0">
              <a:spcBef>
                <a:spcPct val="0"/>
              </a:spcBef>
              <a:spcAft>
                <a:spcPct val="0"/>
              </a:spcAft>
              <a:defRPr sz="101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2498725" eaLnBrk="0" fontAlgn="base" hangingPunct="0">
              <a:spcBef>
                <a:spcPct val="0"/>
              </a:spcBef>
              <a:spcAft>
                <a:spcPct val="0"/>
              </a:spcAft>
              <a:defRPr sz="101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2498725" eaLnBrk="0" fontAlgn="base" hangingPunct="0">
              <a:spcBef>
                <a:spcPct val="0"/>
              </a:spcBef>
              <a:spcAft>
                <a:spcPct val="0"/>
              </a:spcAft>
              <a:defRPr sz="101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2498725" eaLnBrk="0" fontAlgn="base" hangingPunct="0">
              <a:spcBef>
                <a:spcPct val="0"/>
              </a:spcBef>
              <a:spcAft>
                <a:spcPct val="0"/>
              </a:spcAft>
              <a:defRPr sz="101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2400" b="1" dirty="0"/>
              <a:t>POLARCAT </a:t>
            </a:r>
            <a:r>
              <a:rPr lang="en-US" sz="2400" b="1" dirty="0" smtClean="0"/>
              <a:t>Experiments</a:t>
            </a:r>
          </a:p>
          <a:p>
            <a:pPr algn="ctr" eaLnBrk="1" hangingPunct="1"/>
            <a:r>
              <a:rPr lang="en-US" sz="2400" b="1" dirty="0" smtClean="0"/>
              <a:t>April-July </a:t>
            </a:r>
            <a:r>
              <a:rPr lang="en-US" sz="2400" b="1" dirty="0"/>
              <a:t>2008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63620" y="798604"/>
            <a:ext cx="4741296" cy="2862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01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eaLnBrk="0" hangingPunct="0">
              <a:defRPr sz="101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101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101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101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2498725" eaLnBrk="0" fontAlgn="base" hangingPunct="0">
              <a:spcBef>
                <a:spcPct val="0"/>
              </a:spcBef>
              <a:spcAft>
                <a:spcPct val="0"/>
              </a:spcAft>
              <a:defRPr sz="101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2498725" eaLnBrk="0" fontAlgn="base" hangingPunct="0">
              <a:spcBef>
                <a:spcPct val="0"/>
              </a:spcBef>
              <a:spcAft>
                <a:spcPct val="0"/>
              </a:spcAft>
              <a:defRPr sz="101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2498725" eaLnBrk="0" fontAlgn="base" hangingPunct="0">
              <a:spcBef>
                <a:spcPct val="0"/>
              </a:spcBef>
              <a:spcAft>
                <a:spcPct val="0"/>
              </a:spcAft>
              <a:defRPr sz="101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2498725" eaLnBrk="0" fontAlgn="base" hangingPunct="0">
              <a:spcBef>
                <a:spcPct val="0"/>
              </a:spcBef>
              <a:spcAft>
                <a:spcPct val="0"/>
              </a:spcAft>
              <a:defRPr sz="101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800" u="sng" dirty="0" smtClean="0"/>
              <a:t>Spring</a:t>
            </a:r>
            <a:r>
              <a:rPr lang="en-US" sz="1800" dirty="0" smtClean="0"/>
              <a:t>: </a:t>
            </a:r>
          </a:p>
          <a:p>
            <a:pPr marL="169863" eaLnBrk="1" hangingPunct="1"/>
            <a:r>
              <a:rPr lang="en-US" sz="1800" dirty="0" smtClean="0"/>
              <a:t>NASA – ARCTAS (Alaska)</a:t>
            </a:r>
            <a:endParaRPr lang="en-US" sz="1800" dirty="0"/>
          </a:p>
          <a:p>
            <a:pPr marL="169863" eaLnBrk="1" hangingPunct="1"/>
            <a:r>
              <a:rPr lang="en-US" sz="1800" dirty="0" smtClean="0"/>
              <a:t>NOAA – ARCPAC (</a:t>
            </a:r>
            <a:r>
              <a:rPr lang="en-US" sz="1800" dirty="0"/>
              <a:t>Alaska</a:t>
            </a:r>
            <a:r>
              <a:rPr lang="en-US" sz="1800" dirty="0" smtClean="0"/>
              <a:t>)</a:t>
            </a:r>
          </a:p>
          <a:p>
            <a:pPr marL="169863" eaLnBrk="1" hangingPunct="1"/>
            <a:r>
              <a:rPr lang="en-US" sz="1800" dirty="0" smtClean="0"/>
              <a:t>DOE – ISDAC (Alaska)</a:t>
            </a:r>
          </a:p>
          <a:p>
            <a:pPr marL="169863" eaLnBrk="1" hangingPunct="1"/>
            <a:r>
              <a:rPr lang="en-US" sz="1800" dirty="0" smtClean="0"/>
              <a:t>POLARCAT-France (Sweden)</a:t>
            </a:r>
          </a:p>
          <a:p>
            <a:pPr eaLnBrk="1" hangingPunct="1"/>
            <a:r>
              <a:rPr lang="en-US" sz="1800" u="sng" dirty="0" smtClean="0"/>
              <a:t>{May-June:</a:t>
            </a:r>
            <a:r>
              <a:rPr lang="en-US" sz="1800" dirty="0" smtClean="0"/>
              <a:t> START08 (NCAR-GV, </a:t>
            </a:r>
            <a:r>
              <a:rPr lang="en-US" sz="1800" dirty="0" err="1" smtClean="0"/>
              <a:t>N.Amer</a:t>
            </a:r>
            <a:r>
              <a:rPr lang="en-US" sz="1800" dirty="0" smtClean="0"/>
              <a:t>.)}</a:t>
            </a:r>
          </a:p>
          <a:p>
            <a:pPr eaLnBrk="1" hangingPunct="1"/>
            <a:r>
              <a:rPr lang="en-US" sz="1800" u="sng" dirty="0" smtClean="0"/>
              <a:t>Summer</a:t>
            </a:r>
            <a:r>
              <a:rPr lang="en-US" sz="1800" dirty="0" smtClean="0"/>
              <a:t>: </a:t>
            </a:r>
            <a:endParaRPr lang="en-US" sz="1800" dirty="0"/>
          </a:p>
          <a:p>
            <a:pPr marL="169863" eaLnBrk="1" hangingPunct="1"/>
            <a:r>
              <a:rPr lang="en-US" sz="1800" dirty="0"/>
              <a:t>NASA – ARCTAS </a:t>
            </a:r>
            <a:r>
              <a:rPr lang="en-US" sz="1800" dirty="0" smtClean="0"/>
              <a:t>(Canada)</a:t>
            </a:r>
            <a:endParaRPr lang="en-US" sz="1800" dirty="0"/>
          </a:p>
          <a:p>
            <a:pPr marL="169863" eaLnBrk="1" hangingPunct="1"/>
            <a:r>
              <a:rPr lang="en-US" sz="1800" dirty="0"/>
              <a:t>DLR </a:t>
            </a:r>
            <a:r>
              <a:rPr lang="en-US" sz="1800" dirty="0" smtClean="0"/>
              <a:t>– GRACE </a:t>
            </a:r>
            <a:r>
              <a:rPr lang="en-US" sz="1800" dirty="0"/>
              <a:t>(Greenland</a:t>
            </a:r>
            <a:r>
              <a:rPr lang="en-US" sz="1800" dirty="0" smtClean="0"/>
              <a:t>)</a:t>
            </a:r>
            <a:endParaRPr lang="en-US" sz="1800" dirty="0"/>
          </a:p>
          <a:p>
            <a:pPr marL="169863" eaLnBrk="1" hangingPunct="1"/>
            <a:r>
              <a:rPr lang="en-US" sz="1800" dirty="0"/>
              <a:t>POLARCAT-France </a:t>
            </a:r>
            <a:r>
              <a:rPr lang="en-US" sz="1800" dirty="0" smtClean="0"/>
              <a:t>(Greenland)</a:t>
            </a:r>
            <a:endParaRPr lang="en-US" sz="1800" dirty="0"/>
          </a:p>
        </p:txBody>
      </p:sp>
      <p:pic>
        <p:nvPicPr>
          <p:cNvPr id="6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267" y="3661957"/>
            <a:ext cx="8712934" cy="316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/>
          <p:cNvGrpSpPr/>
          <p:nvPr/>
        </p:nvGrpSpPr>
        <p:grpSpPr>
          <a:xfrm>
            <a:off x="4867563" y="999407"/>
            <a:ext cx="1524000" cy="1040882"/>
            <a:chOff x="16516630" y="23671447"/>
            <a:chExt cx="1524000" cy="1040882"/>
          </a:xfrm>
        </p:grpSpPr>
        <p:pic>
          <p:nvPicPr>
            <p:cNvPr id="17" name="Picture 14"/>
            <p:cNvPicPr>
              <a:picLocks noChangeAspect="1"/>
            </p:cNvPicPr>
            <p:nvPr/>
          </p:nvPicPr>
          <p:blipFill rotWithShape="1">
            <a:blip r:embed="rId3"/>
            <a:srcRect t="-4046" b="12717"/>
            <a:stretch/>
          </p:blipFill>
          <p:spPr bwMode="auto">
            <a:xfrm>
              <a:off x="16516630" y="23709029"/>
              <a:ext cx="1524000" cy="1003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13"/>
            <p:cNvSpPr txBox="1">
              <a:spLocks noChangeArrowheads="1"/>
            </p:cNvSpPr>
            <p:nvPr/>
          </p:nvSpPr>
          <p:spPr bwMode="auto">
            <a:xfrm>
              <a:off x="16691059" y="23671447"/>
              <a:ext cx="121180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 smtClean="0">
                  <a:latin typeface="Calibri" pitchFamily="-106" charset="0"/>
                </a:rPr>
                <a:t>NASA DC-8 </a:t>
              </a:r>
              <a:endParaRPr lang="en-US" sz="1800" dirty="0">
                <a:latin typeface="Calibri" pitchFamily="-106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680512" y="999407"/>
            <a:ext cx="1935162" cy="1040882"/>
            <a:chOff x="18264837" y="23671447"/>
            <a:chExt cx="1935162" cy="1040882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4"/>
            <a:srcRect l="4625" t="57500" r="53751" b="14999"/>
            <a:stretch>
              <a:fillRect/>
            </a:stretch>
          </p:blipFill>
          <p:spPr bwMode="auto">
            <a:xfrm>
              <a:off x="18264837" y="23753479"/>
              <a:ext cx="1935162" cy="958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9"/>
            <p:cNvSpPr txBox="1">
              <a:spLocks noChangeArrowheads="1"/>
            </p:cNvSpPr>
            <p:nvPr/>
          </p:nvSpPr>
          <p:spPr bwMode="auto">
            <a:xfrm>
              <a:off x="18723034" y="23671447"/>
              <a:ext cx="145424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>
                  <a:latin typeface="Calibri" pitchFamily="-106" charset="0"/>
                </a:rPr>
                <a:t>NOAA WP-3D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243800" y="2175946"/>
            <a:ext cx="1604962" cy="1077913"/>
            <a:chOff x="20271437" y="23634416"/>
            <a:chExt cx="1604962" cy="1077913"/>
          </a:xfrm>
        </p:grpSpPr>
        <p:pic>
          <p:nvPicPr>
            <p:cNvPr id="13" name="Picture 2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271437" y="23709029"/>
              <a:ext cx="1604962" cy="1003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23"/>
            <p:cNvSpPr txBox="1">
              <a:spLocks noChangeArrowheads="1"/>
            </p:cNvSpPr>
            <p:nvPr/>
          </p:nvSpPr>
          <p:spPr bwMode="auto">
            <a:xfrm>
              <a:off x="20504800" y="23634416"/>
              <a:ext cx="120334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  <a:latin typeface="Calibri" pitchFamily="-106" charset="0"/>
                </a:rPr>
                <a:t>DLR Falcon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141551" y="2190418"/>
            <a:ext cx="1719262" cy="1063441"/>
            <a:chOff x="18048143" y="9338735"/>
            <a:chExt cx="1719262" cy="1063441"/>
          </a:xfrm>
        </p:grpSpPr>
        <p:pic>
          <p:nvPicPr>
            <p:cNvPr id="11" name="Picture 18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8048143" y="9430626"/>
              <a:ext cx="1719262" cy="971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23"/>
            <p:cNvSpPr txBox="1">
              <a:spLocks noChangeArrowheads="1"/>
            </p:cNvSpPr>
            <p:nvPr/>
          </p:nvSpPr>
          <p:spPr bwMode="auto">
            <a:xfrm>
              <a:off x="18055749" y="9338735"/>
              <a:ext cx="155444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>
                  <a:latin typeface="Calibri" pitchFamily="-106" charset="0"/>
                </a:rPr>
                <a:t>French </a:t>
              </a:r>
              <a:r>
                <a:rPr lang="en-US" sz="1800" dirty="0" smtClean="0">
                  <a:latin typeface="Calibri" pitchFamily="-106" charset="0"/>
                </a:rPr>
                <a:t>ATR-</a:t>
              </a:r>
              <a:r>
                <a:rPr lang="en-US" sz="1800" dirty="0">
                  <a:latin typeface="Calibri" pitchFamily="-106" charset="0"/>
                </a:rPr>
                <a:t>42</a:t>
              </a:r>
            </a:p>
          </p:txBody>
        </p:sp>
      </p:grpSp>
      <p:pic>
        <p:nvPicPr>
          <p:cNvPr id="19" name="Picture 2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1"/>
            <a:ext cx="766966" cy="771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8025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10" y="101786"/>
            <a:ext cx="9007035" cy="588391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sz="3200" b="1" dirty="0" smtClean="0"/>
              <a:t>POLMIP: POLARCAT Model </a:t>
            </a:r>
            <a:r>
              <a:rPr lang="en-US" sz="3200" b="1" dirty="0" err="1" smtClean="0"/>
              <a:t>Intercomparison</a:t>
            </a:r>
            <a:r>
              <a:rPr lang="en-US" sz="3200" b="1" dirty="0" smtClean="0"/>
              <a:t> Project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88024" y="1025226"/>
            <a:ext cx="5564670" cy="16311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604A7B"/>
            </a:solidFill>
          </a:ln>
        </p:spPr>
        <p:txBody>
          <a:bodyPr wrap="square" lIns="91426" tIns="45710" rIns="91426" bIns="45710">
            <a:spAutoFit/>
          </a:bodyPr>
          <a:lstStyle>
            <a:lvl1pPr defTabSz="2505075" eaLnBrk="0" hangingPunct="0">
              <a:defRPr sz="101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defTabSz="2505075" eaLnBrk="0" hangingPunct="0">
              <a:defRPr sz="101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101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101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101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1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1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1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1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defRPr/>
            </a:pPr>
            <a:r>
              <a:rPr lang="en-US" sz="2000" dirty="0" smtClean="0">
                <a:latin typeface="Arial"/>
                <a:cs typeface="Arial"/>
              </a:rPr>
              <a:t>POLMIP aims to exploit the large number of observations collected in the Arctic troposphere as part of International Polar Year in 2008, to evaluate 10 state-of-the-art atmospheric chemical transport models.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9020" y="2817901"/>
            <a:ext cx="8364627" cy="362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 smtClean="0"/>
              <a:t>Louisa Emmons, Simone </a:t>
            </a:r>
            <a:r>
              <a:rPr lang="en-US" sz="2400" dirty="0" err="1" smtClean="0"/>
              <a:t>Tilmes</a:t>
            </a:r>
            <a:r>
              <a:rPr lang="en-US" sz="2400" dirty="0" smtClean="0"/>
              <a:t> </a:t>
            </a:r>
            <a:r>
              <a:rPr lang="en-US" sz="2400" dirty="0"/>
              <a:t>(NCAR</a:t>
            </a:r>
            <a:r>
              <a:rPr lang="en-US" sz="2400" dirty="0" smtClean="0"/>
              <a:t>) –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MOZART-4, CAM-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</a:rPr>
              <a:t>chem</a:t>
            </a:r>
            <a:endParaRPr lang="en-US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400" dirty="0" smtClean="0"/>
              <a:t>Steve Arnold, Sarah Monks (Univ. of Leeds) – </a:t>
            </a:r>
            <a:r>
              <a:rPr lang="en-US" sz="2400" b="1" dirty="0" smtClean="0">
                <a:solidFill>
                  <a:srgbClr val="953735"/>
                </a:solidFill>
              </a:rPr>
              <a:t>TOMCAT </a:t>
            </a:r>
          </a:p>
          <a:p>
            <a:pPr marL="230188" indent="-230188">
              <a:lnSpc>
                <a:spcPct val="120000"/>
              </a:lnSpc>
            </a:pPr>
            <a:r>
              <a:rPr lang="en-US" sz="2400" dirty="0" smtClean="0"/>
              <a:t>Kathy Law, </a:t>
            </a:r>
            <a:r>
              <a:rPr lang="en-US" sz="2400" dirty="0" err="1" smtClean="0"/>
              <a:t>Solene</a:t>
            </a:r>
            <a:r>
              <a:rPr lang="en-US" sz="2400" dirty="0" smtClean="0"/>
              <a:t> </a:t>
            </a:r>
            <a:r>
              <a:rPr lang="en-US" sz="2400" dirty="0" err="1" smtClean="0"/>
              <a:t>Turquety</a:t>
            </a:r>
            <a:r>
              <a:rPr lang="en-US" sz="2400" dirty="0" smtClean="0"/>
              <a:t>, Jennie Thomas, </a:t>
            </a:r>
            <a:r>
              <a:rPr lang="en-US" sz="2400" dirty="0" err="1" smtClean="0"/>
              <a:t>Idir</a:t>
            </a:r>
            <a:r>
              <a:rPr lang="en-US" sz="2400" dirty="0" smtClean="0"/>
              <a:t> </a:t>
            </a:r>
            <a:r>
              <a:rPr lang="en-US" sz="2400" dirty="0" err="1" smtClean="0"/>
              <a:t>Bouarar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smtClean="0"/>
              <a:t>(IPSL</a:t>
            </a:r>
            <a:r>
              <a:rPr lang="en-US" sz="2400" dirty="0"/>
              <a:t>, Univ. Pierre et Marie Curie</a:t>
            </a:r>
            <a:r>
              <a:rPr lang="en-US" sz="2400" dirty="0" smtClean="0"/>
              <a:t>, Paris) – </a:t>
            </a:r>
            <a:r>
              <a:rPr lang="en-US" sz="2400" b="1" dirty="0" smtClean="0">
                <a:solidFill>
                  <a:srgbClr val="953735"/>
                </a:solidFill>
              </a:rPr>
              <a:t>LMDZ, WRF-</a:t>
            </a:r>
            <a:r>
              <a:rPr lang="en-US" sz="2400" b="1" dirty="0" err="1" smtClean="0">
                <a:solidFill>
                  <a:srgbClr val="953735"/>
                </a:solidFill>
              </a:rPr>
              <a:t>chem</a:t>
            </a:r>
            <a:endParaRPr lang="en-US" sz="2400" b="1" dirty="0" smtClean="0">
              <a:solidFill>
                <a:srgbClr val="953735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400" dirty="0" smtClean="0"/>
              <a:t>Bryan Duncan, S. </a:t>
            </a:r>
            <a:r>
              <a:rPr lang="en-US" sz="2400" dirty="0" err="1" smtClean="0"/>
              <a:t>Steenrod</a:t>
            </a:r>
            <a:r>
              <a:rPr lang="en-US" sz="2400" dirty="0" smtClean="0"/>
              <a:t>, S. Strode (NASA Goddard) – </a:t>
            </a:r>
            <a:r>
              <a:rPr lang="en-US" sz="2400" b="1" dirty="0" smtClean="0">
                <a:solidFill>
                  <a:srgbClr val="953735"/>
                </a:solidFill>
              </a:rPr>
              <a:t>GMI </a:t>
            </a:r>
          </a:p>
          <a:p>
            <a:pPr>
              <a:lnSpc>
                <a:spcPct val="120000"/>
              </a:lnSpc>
            </a:pPr>
            <a:r>
              <a:rPr lang="en-US" sz="2400" dirty="0" err="1"/>
              <a:t>Jingqiu</a:t>
            </a:r>
            <a:r>
              <a:rPr lang="en-US" sz="2400" dirty="0"/>
              <a:t> Mao (GFDL) – </a:t>
            </a:r>
            <a:r>
              <a:rPr lang="en-US" sz="2400" b="1" dirty="0">
                <a:solidFill>
                  <a:srgbClr val="953735"/>
                </a:solidFill>
              </a:rPr>
              <a:t>GEOS-</a:t>
            </a:r>
            <a:r>
              <a:rPr lang="en-US" sz="2400" b="1" dirty="0" err="1">
                <a:solidFill>
                  <a:srgbClr val="953735"/>
                </a:solidFill>
              </a:rPr>
              <a:t>Chem</a:t>
            </a:r>
            <a:r>
              <a:rPr lang="en-US" sz="2400" b="1" dirty="0">
                <a:solidFill>
                  <a:srgbClr val="953735"/>
                </a:solidFill>
              </a:rPr>
              <a:t> </a:t>
            </a:r>
            <a:endParaRPr lang="en-US" sz="3200" b="1" dirty="0">
              <a:solidFill>
                <a:srgbClr val="953735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400" dirty="0" smtClean="0"/>
              <a:t>Vincent </a:t>
            </a:r>
            <a:r>
              <a:rPr lang="en-US" sz="2400" dirty="0" err="1" smtClean="0"/>
              <a:t>Huijnen</a:t>
            </a:r>
            <a:r>
              <a:rPr lang="en-US" sz="2400" dirty="0" smtClean="0"/>
              <a:t> (KNMI) – </a:t>
            </a:r>
            <a:r>
              <a:rPr lang="en-US" sz="2400" b="1" dirty="0" smtClean="0">
                <a:solidFill>
                  <a:srgbClr val="953735"/>
                </a:solidFill>
              </a:rPr>
              <a:t>TM5 </a:t>
            </a:r>
          </a:p>
          <a:p>
            <a:pPr>
              <a:lnSpc>
                <a:spcPct val="120000"/>
              </a:lnSpc>
            </a:pPr>
            <a:r>
              <a:rPr lang="en-US" sz="2400" dirty="0" smtClean="0"/>
              <a:t>Johannes </a:t>
            </a:r>
            <a:r>
              <a:rPr lang="en-US" sz="2400" dirty="0" err="1" smtClean="0"/>
              <a:t>Flemming</a:t>
            </a:r>
            <a:r>
              <a:rPr lang="en-US" sz="2400" dirty="0" smtClean="0"/>
              <a:t> (ECMWF) – </a:t>
            </a:r>
            <a:r>
              <a:rPr lang="en-US" sz="2400" b="1" dirty="0" smtClean="0">
                <a:solidFill>
                  <a:srgbClr val="953735"/>
                </a:solidFill>
              </a:rPr>
              <a:t>C-IFS </a:t>
            </a:r>
          </a:p>
        </p:txBody>
      </p:sp>
      <p:pic>
        <p:nvPicPr>
          <p:cNvPr id="5" name="Picture 4" descr="01_46cm_WPOY_Anna Henl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206" y="1025227"/>
            <a:ext cx="2446794" cy="163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840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3002</TotalTime>
  <Words>1646</Words>
  <Application>Microsoft Macintosh PowerPoint</Application>
  <PresentationFormat>On-screen Show (4:3)</PresentationFormat>
  <Paragraphs>277</Paragraphs>
  <Slides>28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Long-range transport of pollution to the Arctic</vt:lpstr>
      <vt:lpstr>Transport pathways to the Arctic</vt:lpstr>
      <vt:lpstr>PowerPoint Presentation</vt:lpstr>
      <vt:lpstr>Transport efficiency from different regions</vt:lpstr>
      <vt:lpstr>Natural versus Anthropogenic</vt:lpstr>
      <vt:lpstr>TOPSE Tropospheric Ozone Production about the Spring Equinox</vt:lpstr>
      <vt:lpstr>PowerPoint Presentation</vt:lpstr>
      <vt:lpstr>PowerPoint Presentation</vt:lpstr>
      <vt:lpstr>POLMIP: POLARCAT Model Intercomparison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Comparison of POLMIP models to aircraft obs</vt:lpstr>
      <vt:lpstr>NOy partitioning</vt:lpstr>
      <vt:lpstr>Oxygenated VOCs</vt:lpstr>
      <vt:lpstr>Model vs observed ozone for fire-dominated period ARCTAS DC-8 observations over Alaska April 2008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Long Range Transport Issues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Louisa Emmons</dc:creator>
  <cp:lastModifiedBy>Louisa Emmons</cp:lastModifiedBy>
  <cp:revision>49</cp:revision>
  <dcterms:created xsi:type="dcterms:W3CDTF">2015-01-25T22:57:27Z</dcterms:created>
  <dcterms:modified xsi:type="dcterms:W3CDTF">2015-02-03T17:19:33Z</dcterms:modified>
</cp:coreProperties>
</file>