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1" r:id="rId5"/>
    <p:sldId id="264" r:id="rId6"/>
    <p:sldId id="258" r:id="rId7"/>
    <p:sldId id="270" r:id="rId8"/>
    <p:sldId id="262" r:id="rId9"/>
    <p:sldId id="274" r:id="rId10"/>
    <p:sldId id="269" r:id="rId11"/>
    <p:sldId id="271" r:id="rId12"/>
    <p:sldId id="268" r:id="rId13"/>
    <p:sldId id="272" r:id="rId14"/>
    <p:sldId id="260" r:id="rId15"/>
    <p:sldId id="265" r:id="rId16"/>
    <p:sldId id="263" r:id="rId17"/>
    <p:sldId id="257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0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5E18-5EC1-5248-8BB5-EF811C242A92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493F-4A70-6F41-8314-7A6AF2A6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32.emf"/><Relationship Id="rId5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land_dark_snow_Jason_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430" y="1486038"/>
            <a:ext cx="846958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Arctic Aerosol Scavenging and Deposition</a:t>
            </a:r>
          </a:p>
          <a:p>
            <a:pPr algn="ctr"/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Jo Browse (University of Leeds)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Ken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Carslaw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, Graham Mann, Lindsay Lee, Leighton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Regayre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(university of Leeds)</a:t>
            </a:r>
          </a:p>
          <a:p>
            <a:pPr algn="ctr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Paul Field, Ben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Boothe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(UK met office)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IASC/IGAC Arctic air pollution workshop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Boulder 04/02/2015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30" y="6407751"/>
            <a:ext cx="7709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Photo: South Greenland ice-sheet August 2014 (courtesy of Jason Box, the Dark snow project)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19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2194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941"/>
            <a:ext cx="59649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 right answer for the wrong reasons 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20" y="0"/>
            <a:ext cx="2874980" cy="19823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8" y="646994"/>
            <a:ext cx="5783526" cy="16743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8" y="2540155"/>
            <a:ext cx="5783526" cy="17782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18" y="4542564"/>
            <a:ext cx="5783526" cy="19645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0997" y="646994"/>
            <a:ext cx="207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Emission scaling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5443" y="1323977"/>
            <a:ext cx="51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BB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7330" y="1452027"/>
            <a:ext cx="69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DMS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36" y="1406935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FF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869" y="3296433"/>
            <a:ext cx="92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Drizzle </a:t>
            </a:r>
          </a:p>
          <a:p>
            <a:r>
              <a:rPr lang="en-US" b="1" dirty="0" smtClean="0">
                <a:latin typeface="Arial"/>
                <a:cs typeface="Arial"/>
              </a:rPr>
              <a:t>rate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020" y="2136709"/>
            <a:ext cx="255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N50 concentrations at Alert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020" y="2652198"/>
            <a:ext cx="1923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Emission and scavenging processes in three ‘best’ Arctic models</a:t>
            </a:r>
            <a:endParaRPr lang="en-US" b="1" i="1" dirty="0"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67330" y="2875785"/>
            <a:ext cx="1001690" cy="373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61453" y="2691119"/>
            <a:ext cx="1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Dry Deposition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8523" y="5107240"/>
            <a:ext cx="15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Scavenging dry diameter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28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00" y="223498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1891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Do we need to </a:t>
            </a:r>
            <a:r>
              <a:rPr lang="en-US" sz="2400" b="1" dirty="0" smtClean="0">
                <a:latin typeface="Arial"/>
                <a:cs typeface="Arial"/>
              </a:rPr>
              <a:t>parameterize </a:t>
            </a:r>
            <a:r>
              <a:rPr lang="en-US" sz="2400" b="1" dirty="0" smtClean="0">
                <a:latin typeface="Arial"/>
                <a:cs typeface="Arial"/>
              </a:rPr>
              <a:t>scavenging </a:t>
            </a:r>
            <a:r>
              <a:rPr lang="en-US" sz="2400" b="1" dirty="0" smtClean="0">
                <a:latin typeface="Arial"/>
                <a:cs typeface="Arial"/>
              </a:rPr>
              <a:t>should we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include explicit cloud microphysics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211" y="1574175"/>
            <a:ext cx="3332189" cy="37233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24" r="48624"/>
          <a:stretch/>
        </p:blipFill>
        <p:spPr bwMode="auto">
          <a:xfrm>
            <a:off x="-2678400" y="1745624"/>
            <a:ext cx="61468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210" y="3829460"/>
            <a:ext cx="233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UKCA-v8.4 ENDGAME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UKCA-v8.4 old dynamics</a:t>
            </a:r>
          </a:p>
          <a:p>
            <a:r>
              <a:rPr lang="en-GB" b="1" dirty="0" smtClean="0"/>
              <a:t>observations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29" y="1574175"/>
            <a:ext cx="5130800" cy="4381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43324" y="6005810"/>
            <a:ext cx="488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Wang et al., (2013) response of </a:t>
            </a:r>
            <a:r>
              <a:rPr lang="en-US" b="1" i="1" dirty="0" err="1" smtClean="0">
                <a:latin typeface="Arial"/>
                <a:cs typeface="Arial"/>
              </a:rPr>
              <a:t>modelled</a:t>
            </a:r>
            <a:r>
              <a:rPr lang="en-US" b="1" i="1" dirty="0" smtClean="0">
                <a:latin typeface="Arial"/>
                <a:cs typeface="Arial"/>
              </a:rPr>
              <a:t> </a:t>
            </a:r>
            <a:r>
              <a:rPr lang="en-US" b="1" i="1" dirty="0" err="1" smtClean="0">
                <a:latin typeface="Arial"/>
                <a:cs typeface="Arial"/>
              </a:rPr>
              <a:t>Arcic</a:t>
            </a:r>
            <a:r>
              <a:rPr lang="en-US" b="1" i="1" dirty="0" smtClean="0">
                <a:latin typeface="Arial"/>
                <a:cs typeface="Arial"/>
              </a:rPr>
              <a:t> </a:t>
            </a:r>
            <a:r>
              <a:rPr lang="en-US" b="1" i="1" dirty="0" err="1" smtClean="0">
                <a:latin typeface="Arial"/>
                <a:cs typeface="Arial"/>
              </a:rPr>
              <a:t>sulphate</a:t>
            </a:r>
            <a:r>
              <a:rPr lang="en-US" b="1" i="1" dirty="0" smtClean="0">
                <a:latin typeface="Arial"/>
                <a:cs typeface="Arial"/>
              </a:rPr>
              <a:t> to coupling of cloud microphysics model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10" y="5297559"/>
            <a:ext cx="333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Arial"/>
                <a:cs typeface="Arial"/>
              </a:rPr>
              <a:t>Modelled</a:t>
            </a:r>
            <a:r>
              <a:rPr lang="en-US" b="1" i="1" dirty="0" smtClean="0">
                <a:latin typeface="Arial"/>
                <a:cs typeface="Arial"/>
              </a:rPr>
              <a:t> size distribution in climate model with prognostic rain, and aerosol-cloud coupling</a:t>
            </a:r>
            <a:endParaRPr lang="en-US" b="1" i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10" y="1574174"/>
            <a:ext cx="3411841" cy="22552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479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00" y="223498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3300" y="503894"/>
            <a:ext cx="8636015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Summary: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Local wet </a:t>
            </a:r>
            <a:r>
              <a:rPr lang="en-US" b="1" dirty="0">
                <a:latin typeface="Arial"/>
                <a:cs typeface="Arial"/>
              </a:rPr>
              <a:t>s</a:t>
            </a:r>
            <a:r>
              <a:rPr lang="en-US" b="1" dirty="0" smtClean="0">
                <a:latin typeface="Arial"/>
                <a:cs typeface="Arial"/>
              </a:rPr>
              <a:t>cavenging processes control the Arctic aerosol seasonal cycle and the transition from Arctic haze in the spring to the ‘clean’ summertime atmosphere</a:t>
            </a:r>
          </a:p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The scavenging efficiency and  impact on high-latitude aerosol is dependent on cloud-phase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Likewise, Arctic haze concentrations are better represented in models which differentiate between ice-phase and mix-phased scavenging globally.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However, ensemble runs of CTM models which span the parametric range  suggest that  multiple parametric setups can result in similar model output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Thus, ‘tuned‘ models (with for example </a:t>
            </a:r>
            <a:r>
              <a:rPr lang="en-US" b="1" dirty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educed global scavenging) while sufficient to calculate direct impacts from model output  are likely insufficient to provide robust predictions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45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00" y="223498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3300" y="503894"/>
            <a:ext cx="8652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Options: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Arial"/>
                <a:cs typeface="Arial"/>
              </a:rPr>
              <a:t>Conduct ensemble experiments, </a:t>
            </a:r>
            <a:r>
              <a:rPr lang="en-US" sz="2400" b="1" dirty="0">
                <a:latin typeface="Arial"/>
                <a:cs typeface="Arial"/>
              </a:rPr>
              <a:t>u</a:t>
            </a:r>
            <a:r>
              <a:rPr lang="en-US" sz="2400" b="1" dirty="0" smtClean="0">
                <a:latin typeface="Arial"/>
                <a:cs typeface="Arial"/>
              </a:rPr>
              <a:t>ncertainty remains but is quantified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Arial"/>
                <a:cs typeface="Arial"/>
              </a:rPr>
              <a:t>Accept that current scavenging parameters are failing in the Arctic and focus on including cloud microphysics schemes within global models </a:t>
            </a:r>
            <a:endParaRPr lang="en-US" sz="2400" b="1" dirty="0">
              <a:latin typeface="Arial"/>
              <a:cs typeface="Arial"/>
            </a:endParaRPr>
          </a:p>
          <a:p>
            <a:pPr marL="457200" indent="-457200">
              <a:buAutoNum type="arabicPeriod" startAt="2"/>
            </a:pPr>
            <a:endParaRPr lang="en-US" sz="2400" b="1" dirty="0" smtClean="0">
              <a:latin typeface="Arial"/>
              <a:cs typeface="Arial"/>
            </a:endParaRPr>
          </a:p>
          <a:p>
            <a:pPr marL="457200" indent="-457200">
              <a:buAutoNum type="arabicPeriod" startAt="2"/>
            </a:pPr>
            <a:r>
              <a:rPr lang="en-US" sz="2400" b="1" dirty="0">
                <a:latin typeface="Arial"/>
                <a:cs typeface="Arial"/>
              </a:rPr>
              <a:t>D</a:t>
            </a:r>
            <a:r>
              <a:rPr lang="en-US" sz="2400" b="1" dirty="0" smtClean="0">
                <a:latin typeface="Arial"/>
                <a:cs typeface="Arial"/>
              </a:rPr>
              <a:t>evelop process based observations which could constrain model parameterizations ( deposition, transport)</a:t>
            </a:r>
          </a:p>
        </p:txBody>
      </p:sp>
    </p:spTree>
    <p:extLst>
      <p:ext uri="{BB962C8B-B14F-4D97-AF65-F5344CB8AC3E}">
        <p14:creationId xmlns:p14="http://schemas.microsoft.com/office/powerpoint/2010/main" val="28489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00" y="223498"/>
            <a:ext cx="50429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Arctic aerosol and sea-ice retreat  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9" y="744156"/>
            <a:ext cx="4470641" cy="52582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19658" y="6045826"/>
            <a:ext cx="463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Sea-salt and DMS flux increase in central Arctic after sea-ice loss (Browse et al., 2014)</a:t>
            </a:r>
            <a:endParaRPr lang="en-US" sz="1400" b="1" i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00" y="670724"/>
            <a:ext cx="3874399" cy="238576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3300" y="3069451"/>
            <a:ext cx="377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Direct and indirect forcing calculated from enhanced sea-salt emissions (Struthers et al.,2011)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53171"/>
            <a:ext cx="451965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Sea-ice retreat will change local natural aerosol emissions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Moderate direct forcing from sea-salt emissions (Struthers et al, 2011)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Indirect forcing significant (Struthers et al., 2011) However, forcing dependent on the response of Arctic clouds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93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00" y="223498"/>
            <a:ext cx="84803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Arctic aerosol and sea-ice retreat (impact of scavenging) 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735210"/>
            <a:ext cx="7200900" cy="598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735210"/>
            <a:ext cx="7150100" cy="5918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0541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01" y="309560"/>
            <a:ext cx="6933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Aerosol Scavenging in global models 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2" y="1048225"/>
            <a:ext cx="8243530" cy="523205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3301" y="6280281"/>
            <a:ext cx="524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Typical aerosol scavenging parameterization in CTM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65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96" y="223498"/>
            <a:ext cx="882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Scavenging controls the Spring-Summer aerosol transition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3" y="685164"/>
            <a:ext cx="5062241" cy="328854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6" y="4191140"/>
            <a:ext cx="7961325" cy="2613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1384" y="685163"/>
            <a:ext cx="3712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Garrett et al., (2008) linking ‘warm’ precipitation to low aerosol regimes</a:t>
            </a:r>
          </a:p>
          <a:p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Change in precipitation (P), ΔCO (transport efficiency), aerosol (</a:t>
            </a:r>
            <a:r>
              <a:rPr lang="en-US" b="1" dirty="0" err="1" smtClean="0">
                <a:latin typeface="Arial"/>
                <a:cs typeface="Arial"/>
              </a:rPr>
              <a:t>Δσ</a:t>
            </a:r>
            <a:r>
              <a:rPr lang="en-US" b="1" dirty="0" smtClean="0">
                <a:latin typeface="Arial"/>
                <a:cs typeface="Arial"/>
              </a:rPr>
              <a:t>) and calculated scavenging efficiency S (</a:t>
            </a:r>
            <a:r>
              <a:rPr lang="en-US" b="1" dirty="0" err="1" smtClean="0">
                <a:latin typeface="Arial"/>
                <a:cs typeface="Arial"/>
              </a:rPr>
              <a:t>Δσ</a:t>
            </a:r>
            <a:r>
              <a:rPr lang="en-US" b="1" dirty="0" smtClean="0">
                <a:latin typeface="Arial"/>
                <a:cs typeface="Arial"/>
              </a:rPr>
              <a:t>/ΔCO)  at Barrow (71°N)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PDF of derived S in Jun-Jul (grey) and Mar-Apr (black)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0508" y="1955109"/>
            <a:ext cx="5330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69475" y="3708661"/>
            <a:ext cx="1661909" cy="11085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3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00" y="-58738"/>
            <a:ext cx="9170988" cy="6975476"/>
            <a:chOff x="-12700" y="-58738"/>
            <a:chExt cx="9170988" cy="6975476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-12700" y="-58738"/>
              <a:ext cx="9170988" cy="6975476"/>
              <a:chOff x="-8" y="-37"/>
              <a:chExt cx="5777" cy="4394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8" y="-37"/>
                <a:ext cx="5777" cy="4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-27"/>
                <a:ext cx="5759" cy="4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5345" y="3779"/>
                <a:ext cx="261" cy="259"/>
              </a:xfrm>
              <a:custGeom>
                <a:avLst/>
                <a:gdLst>
                  <a:gd name="T0" fmla="*/ 142 w 261"/>
                  <a:gd name="T1" fmla="*/ 179 h 259"/>
                  <a:gd name="T2" fmla="*/ 142 w 261"/>
                  <a:gd name="T3" fmla="*/ 171 h 259"/>
                  <a:gd name="T4" fmla="*/ 142 w 261"/>
                  <a:gd name="T5" fmla="*/ 165 h 259"/>
                  <a:gd name="T6" fmla="*/ 144 w 261"/>
                  <a:gd name="T7" fmla="*/ 146 h 259"/>
                  <a:gd name="T8" fmla="*/ 144 w 261"/>
                  <a:gd name="T9" fmla="*/ 110 h 259"/>
                  <a:gd name="T10" fmla="*/ 149 w 261"/>
                  <a:gd name="T11" fmla="*/ 81 h 259"/>
                  <a:gd name="T12" fmla="*/ 217 w 261"/>
                  <a:gd name="T13" fmla="*/ 110 h 259"/>
                  <a:gd name="T14" fmla="*/ 220 w 261"/>
                  <a:gd name="T15" fmla="*/ 136 h 259"/>
                  <a:gd name="T16" fmla="*/ 224 w 261"/>
                  <a:gd name="T17" fmla="*/ 169 h 259"/>
                  <a:gd name="T18" fmla="*/ 207 w 261"/>
                  <a:gd name="T19" fmla="*/ 179 h 259"/>
                  <a:gd name="T20" fmla="*/ 161 w 261"/>
                  <a:gd name="T21" fmla="*/ 171 h 259"/>
                  <a:gd name="T22" fmla="*/ 159 w 261"/>
                  <a:gd name="T23" fmla="*/ 177 h 259"/>
                  <a:gd name="T24" fmla="*/ 157 w 261"/>
                  <a:gd name="T25" fmla="*/ 179 h 259"/>
                  <a:gd name="T26" fmla="*/ 207 w 261"/>
                  <a:gd name="T27" fmla="*/ 62 h 259"/>
                  <a:gd name="T28" fmla="*/ 157 w 261"/>
                  <a:gd name="T29" fmla="*/ 79 h 259"/>
                  <a:gd name="T30" fmla="*/ 205 w 261"/>
                  <a:gd name="T31" fmla="*/ 58 h 259"/>
                  <a:gd name="T32" fmla="*/ 171 w 261"/>
                  <a:gd name="T33" fmla="*/ 52 h 259"/>
                  <a:gd name="T34" fmla="*/ 188 w 261"/>
                  <a:gd name="T35" fmla="*/ 46 h 259"/>
                  <a:gd name="T36" fmla="*/ 203 w 261"/>
                  <a:gd name="T37" fmla="*/ 56 h 259"/>
                  <a:gd name="T38" fmla="*/ 203 w 261"/>
                  <a:gd name="T39" fmla="*/ 58 h 259"/>
                  <a:gd name="T40" fmla="*/ 134 w 261"/>
                  <a:gd name="T41" fmla="*/ 259 h 259"/>
                  <a:gd name="T42" fmla="*/ 159 w 261"/>
                  <a:gd name="T43" fmla="*/ 181 h 259"/>
                  <a:gd name="T44" fmla="*/ 159 w 261"/>
                  <a:gd name="T45" fmla="*/ 217 h 259"/>
                  <a:gd name="T46" fmla="*/ 161 w 261"/>
                  <a:gd name="T47" fmla="*/ 259 h 259"/>
                  <a:gd name="T48" fmla="*/ 161 w 261"/>
                  <a:gd name="T49" fmla="*/ 184 h 259"/>
                  <a:gd name="T50" fmla="*/ 203 w 261"/>
                  <a:gd name="T51" fmla="*/ 175 h 259"/>
                  <a:gd name="T52" fmla="*/ 205 w 261"/>
                  <a:gd name="T53" fmla="*/ 259 h 259"/>
                  <a:gd name="T54" fmla="*/ 207 w 261"/>
                  <a:gd name="T55" fmla="*/ 181 h 259"/>
                  <a:gd name="T56" fmla="*/ 230 w 261"/>
                  <a:gd name="T57" fmla="*/ 183 h 259"/>
                  <a:gd name="T58" fmla="*/ 261 w 261"/>
                  <a:gd name="T59" fmla="*/ 259 h 259"/>
                  <a:gd name="T60" fmla="*/ 0 w 261"/>
                  <a:gd name="T61" fmla="*/ 0 h 259"/>
                  <a:gd name="T62" fmla="*/ 134 w 261"/>
                  <a:gd name="T63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1" h="259">
                    <a:moveTo>
                      <a:pt x="157" y="179"/>
                    </a:moveTo>
                    <a:lnTo>
                      <a:pt x="142" y="179"/>
                    </a:lnTo>
                    <a:lnTo>
                      <a:pt x="142" y="175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2" y="165"/>
                    </a:lnTo>
                    <a:lnTo>
                      <a:pt x="142" y="161"/>
                    </a:lnTo>
                    <a:lnTo>
                      <a:pt x="144" y="146"/>
                    </a:lnTo>
                    <a:lnTo>
                      <a:pt x="144" y="129"/>
                    </a:lnTo>
                    <a:lnTo>
                      <a:pt x="144" y="110"/>
                    </a:lnTo>
                    <a:lnTo>
                      <a:pt x="149" y="108"/>
                    </a:lnTo>
                    <a:lnTo>
                      <a:pt x="149" y="81"/>
                    </a:lnTo>
                    <a:lnTo>
                      <a:pt x="217" y="81"/>
                    </a:lnTo>
                    <a:lnTo>
                      <a:pt x="217" y="110"/>
                    </a:lnTo>
                    <a:lnTo>
                      <a:pt x="222" y="110"/>
                    </a:lnTo>
                    <a:lnTo>
                      <a:pt x="220" y="136"/>
                    </a:lnTo>
                    <a:lnTo>
                      <a:pt x="222" y="163"/>
                    </a:lnTo>
                    <a:lnTo>
                      <a:pt x="224" y="169"/>
                    </a:lnTo>
                    <a:lnTo>
                      <a:pt x="224" y="179"/>
                    </a:lnTo>
                    <a:lnTo>
                      <a:pt x="207" y="179"/>
                    </a:lnTo>
                    <a:lnTo>
                      <a:pt x="205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7"/>
                    </a:lnTo>
                    <a:lnTo>
                      <a:pt x="157" y="179"/>
                    </a:lnTo>
                    <a:lnTo>
                      <a:pt x="157" y="179"/>
                    </a:lnTo>
                    <a:close/>
                    <a:moveTo>
                      <a:pt x="159" y="62"/>
                    </a:moveTo>
                    <a:lnTo>
                      <a:pt x="207" y="62"/>
                    </a:lnTo>
                    <a:lnTo>
                      <a:pt x="209" y="79"/>
                    </a:lnTo>
                    <a:lnTo>
                      <a:pt x="157" y="79"/>
                    </a:lnTo>
                    <a:lnTo>
                      <a:pt x="159" y="62"/>
                    </a:lnTo>
                    <a:close/>
                    <a:moveTo>
                      <a:pt x="205" y="58"/>
                    </a:moveTo>
                    <a:lnTo>
                      <a:pt x="161" y="58"/>
                    </a:lnTo>
                    <a:lnTo>
                      <a:pt x="171" y="52"/>
                    </a:lnTo>
                    <a:lnTo>
                      <a:pt x="182" y="46"/>
                    </a:lnTo>
                    <a:lnTo>
                      <a:pt x="188" y="46"/>
                    </a:lnTo>
                    <a:lnTo>
                      <a:pt x="194" y="50"/>
                    </a:lnTo>
                    <a:lnTo>
                      <a:pt x="203" y="56"/>
                    </a:lnTo>
                    <a:lnTo>
                      <a:pt x="203" y="58"/>
                    </a:lnTo>
                    <a:lnTo>
                      <a:pt x="203" y="58"/>
                    </a:lnTo>
                    <a:lnTo>
                      <a:pt x="205" y="58"/>
                    </a:lnTo>
                    <a:close/>
                    <a:moveTo>
                      <a:pt x="134" y="259"/>
                    </a:moveTo>
                    <a:lnTo>
                      <a:pt x="134" y="181"/>
                    </a:lnTo>
                    <a:lnTo>
                      <a:pt x="159" y="181"/>
                    </a:lnTo>
                    <a:lnTo>
                      <a:pt x="161" y="194"/>
                    </a:lnTo>
                    <a:lnTo>
                      <a:pt x="159" y="217"/>
                    </a:lnTo>
                    <a:lnTo>
                      <a:pt x="159" y="242"/>
                    </a:lnTo>
                    <a:lnTo>
                      <a:pt x="161" y="259"/>
                    </a:lnTo>
                    <a:lnTo>
                      <a:pt x="161" y="196"/>
                    </a:lnTo>
                    <a:lnTo>
                      <a:pt x="161" y="184"/>
                    </a:lnTo>
                    <a:lnTo>
                      <a:pt x="163" y="175"/>
                    </a:lnTo>
                    <a:lnTo>
                      <a:pt x="203" y="175"/>
                    </a:lnTo>
                    <a:lnTo>
                      <a:pt x="203" y="250"/>
                    </a:lnTo>
                    <a:lnTo>
                      <a:pt x="205" y="259"/>
                    </a:lnTo>
                    <a:lnTo>
                      <a:pt x="207" y="259"/>
                    </a:lnTo>
                    <a:lnTo>
                      <a:pt x="207" y="181"/>
                    </a:lnTo>
                    <a:lnTo>
                      <a:pt x="219" y="181"/>
                    </a:lnTo>
                    <a:lnTo>
                      <a:pt x="230" y="183"/>
                    </a:lnTo>
                    <a:lnTo>
                      <a:pt x="230" y="259"/>
                    </a:lnTo>
                    <a:lnTo>
                      <a:pt x="261" y="259"/>
                    </a:lnTo>
                    <a:lnTo>
                      <a:pt x="261" y="0"/>
                    </a:lnTo>
                    <a:lnTo>
                      <a:pt x="0" y="0"/>
                    </a:lnTo>
                    <a:lnTo>
                      <a:pt x="0" y="259"/>
                    </a:lnTo>
                    <a:lnTo>
                      <a:pt x="134" y="25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4298" y="4088"/>
                <a:ext cx="89" cy="94"/>
              </a:xfrm>
              <a:custGeom>
                <a:avLst/>
                <a:gdLst>
                  <a:gd name="T0" fmla="*/ 0 w 89"/>
                  <a:gd name="T1" fmla="*/ 94 h 94"/>
                  <a:gd name="T2" fmla="*/ 20 w 89"/>
                  <a:gd name="T3" fmla="*/ 94 h 94"/>
                  <a:gd name="T4" fmla="*/ 20 w 89"/>
                  <a:gd name="T5" fmla="*/ 29 h 94"/>
                  <a:gd name="T6" fmla="*/ 21 w 89"/>
                  <a:gd name="T7" fmla="*/ 33 h 94"/>
                  <a:gd name="T8" fmla="*/ 58 w 89"/>
                  <a:gd name="T9" fmla="*/ 79 h 94"/>
                  <a:gd name="T10" fmla="*/ 64 w 89"/>
                  <a:gd name="T11" fmla="*/ 87 h 94"/>
                  <a:gd name="T12" fmla="*/ 69 w 89"/>
                  <a:gd name="T13" fmla="*/ 94 h 94"/>
                  <a:gd name="T14" fmla="*/ 89 w 89"/>
                  <a:gd name="T15" fmla="*/ 94 h 94"/>
                  <a:gd name="T16" fmla="*/ 89 w 89"/>
                  <a:gd name="T17" fmla="*/ 0 h 94"/>
                  <a:gd name="T18" fmla="*/ 69 w 89"/>
                  <a:gd name="T19" fmla="*/ 0 h 94"/>
                  <a:gd name="T20" fmla="*/ 69 w 89"/>
                  <a:gd name="T21" fmla="*/ 64 h 94"/>
                  <a:gd name="T22" fmla="*/ 20 w 89"/>
                  <a:gd name="T23" fmla="*/ 0 h 94"/>
                  <a:gd name="T24" fmla="*/ 0 w 89"/>
                  <a:gd name="T25" fmla="*/ 0 h 94"/>
                  <a:gd name="T26" fmla="*/ 0 w 89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20" y="94"/>
                    </a:lnTo>
                    <a:lnTo>
                      <a:pt x="20" y="29"/>
                    </a:lnTo>
                    <a:lnTo>
                      <a:pt x="21" y="33"/>
                    </a:lnTo>
                    <a:lnTo>
                      <a:pt x="58" y="79"/>
                    </a:lnTo>
                    <a:lnTo>
                      <a:pt x="64" y="87"/>
                    </a:lnTo>
                    <a:lnTo>
                      <a:pt x="69" y="94"/>
                    </a:lnTo>
                    <a:lnTo>
                      <a:pt x="89" y="94"/>
                    </a:lnTo>
                    <a:lnTo>
                      <a:pt x="89" y="0"/>
                    </a:lnTo>
                    <a:lnTo>
                      <a:pt x="69" y="0"/>
                    </a:lnTo>
                    <a:lnTo>
                      <a:pt x="69" y="6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 noEditPoints="1"/>
              </p:cNvSpPr>
              <p:nvPr/>
            </p:nvSpPr>
            <p:spPr bwMode="auto">
              <a:xfrm>
                <a:off x="5024" y="4086"/>
                <a:ext cx="98" cy="98"/>
              </a:xfrm>
              <a:custGeom>
                <a:avLst/>
                <a:gdLst>
                  <a:gd name="T0" fmla="*/ 50 w 98"/>
                  <a:gd name="T1" fmla="*/ 16 h 98"/>
                  <a:gd name="T2" fmla="*/ 62 w 98"/>
                  <a:gd name="T3" fmla="*/ 20 h 98"/>
                  <a:gd name="T4" fmla="*/ 69 w 98"/>
                  <a:gd name="T5" fmla="*/ 27 h 98"/>
                  <a:gd name="T6" fmla="*/ 75 w 98"/>
                  <a:gd name="T7" fmla="*/ 37 h 98"/>
                  <a:gd name="T8" fmla="*/ 75 w 98"/>
                  <a:gd name="T9" fmla="*/ 56 h 98"/>
                  <a:gd name="T10" fmla="*/ 69 w 98"/>
                  <a:gd name="T11" fmla="*/ 73 h 98"/>
                  <a:gd name="T12" fmla="*/ 60 w 98"/>
                  <a:gd name="T13" fmla="*/ 79 h 98"/>
                  <a:gd name="T14" fmla="*/ 48 w 98"/>
                  <a:gd name="T15" fmla="*/ 83 h 98"/>
                  <a:gd name="T16" fmla="*/ 37 w 98"/>
                  <a:gd name="T17" fmla="*/ 79 h 98"/>
                  <a:gd name="T18" fmla="*/ 27 w 98"/>
                  <a:gd name="T19" fmla="*/ 73 h 98"/>
                  <a:gd name="T20" fmla="*/ 21 w 98"/>
                  <a:gd name="T21" fmla="*/ 64 h 98"/>
                  <a:gd name="T22" fmla="*/ 21 w 98"/>
                  <a:gd name="T23" fmla="*/ 50 h 98"/>
                  <a:gd name="T24" fmla="*/ 21 w 98"/>
                  <a:gd name="T25" fmla="*/ 37 h 98"/>
                  <a:gd name="T26" fmla="*/ 27 w 98"/>
                  <a:gd name="T27" fmla="*/ 25 h 98"/>
                  <a:gd name="T28" fmla="*/ 37 w 98"/>
                  <a:gd name="T29" fmla="*/ 20 h 98"/>
                  <a:gd name="T30" fmla="*/ 0 w 98"/>
                  <a:gd name="T31" fmla="*/ 60 h 98"/>
                  <a:gd name="T32" fmla="*/ 8 w 98"/>
                  <a:gd name="T33" fmla="*/ 79 h 98"/>
                  <a:gd name="T34" fmla="*/ 21 w 98"/>
                  <a:gd name="T35" fmla="*/ 92 h 98"/>
                  <a:gd name="T36" fmla="*/ 38 w 98"/>
                  <a:gd name="T37" fmla="*/ 98 h 98"/>
                  <a:gd name="T38" fmla="*/ 56 w 98"/>
                  <a:gd name="T39" fmla="*/ 98 h 98"/>
                  <a:gd name="T40" fmla="*/ 75 w 98"/>
                  <a:gd name="T41" fmla="*/ 92 h 98"/>
                  <a:gd name="T42" fmla="*/ 88 w 98"/>
                  <a:gd name="T43" fmla="*/ 81 h 98"/>
                  <a:gd name="T44" fmla="*/ 96 w 98"/>
                  <a:gd name="T45" fmla="*/ 62 h 98"/>
                  <a:gd name="T46" fmla="*/ 98 w 98"/>
                  <a:gd name="T47" fmla="*/ 39 h 98"/>
                  <a:gd name="T48" fmla="*/ 90 w 98"/>
                  <a:gd name="T49" fmla="*/ 20 h 98"/>
                  <a:gd name="T50" fmla="*/ 75 w 98"/>
                  <a:gd name="T51" fmla="*/ 8 h 98"/>
                  <a:gd name="T52" fmla="*/ 60 w 98"/>
                  <a:gd name="T53" fmla="*/ 0 h 98"/>
                  <a:gd name="T54" fmla="*/ 40 w 98"/>
                  <a:gd name="T55" fmla="*/ 0 h 98"/>
                  <a:gd name="T56" fmla="*/ 23 w 98"/>
                  <a:gd name="T57" fmla="*/ 8 h 98"/>
                  <a:gd name="T58" fmla="*/ 10 w 98"/>
                  <a:gd name="T59" fmla="*/ 20 h 98"/>
                  <a:gd name="T60" fmla="*/ 0 w 98"/>
                  <a:gd name="T61" fmla="*/ 37 h 98"/>
                  <a:gd name="T62" fmla="*/ 0 w 98"/>
                  <a:gd name="T63" fmla="*/ 6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98">
                    <a:moveTo>
                      <a:pt x="42" y="18"/>
                    </a:moveTo>
                    <a:lnTo>
                      <a:pt x="50" y="16"/>
                    </a:lnTo>
                    <a:lnTo>
                      <a:pt x="56" y="18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9" y="27"/>
                    </a:lnTo>
                    <a:lnTo>
                      <a:pt x="73" y="31"/>
                    </a:lnTo>
                    <a:lnTo>
                      <a:pt x="75" y="37"/>
                    </a:lnTo>
                    <a:lnTo>
                      <a:pt x="77" y="44"/>
                    </a:lnTo>
                    <a:lnTo>
                      <a:pt x="75" y="56"/>
                    </a:lnTo>
                    <a:lnTo>
                      <a:pt x="73" y="68"/>
                    </a:lnTo>
                    <a:lnTo>
                      <a:pt x="69" y="73"/>
                    </a:lnTo>
                    <a:lnTo>
                      <a:pt x="65" y="77"/>
                    </a:lnTo>
                    <a:lnTo>
                      <a:pt x="60" y="79"/>
                    </a:lnTo>
                    <a:lnTo>
                      <a:pt x="54" y="81"/>
                    </a:lnTo>
                    <a:lnTo>
                      <a:pt x="48" y="83"/>
                    </a:lnTo>
                    <a:lnTo>
                      <a:pt x="40" y="81"/>
                    </a:lnTo>
                    <a:lnTo>
                      <a:pt x="37" y="79"/>
                    </a:lnTo>
                    <a:lnTo>
                      <a:pt x="31" y="77"/>
                    </a:lnTo>
                    <a:lnTo>
                      <a:pt x="27" y="73"/>
                    </a:lnTo>
                    <a:lnTo>
                      <a:pt x="25" y="68"/>
                    </a:lnTo>
                    <a:lnTo>
                      <a:pt x="21" y="64"/>
                    </a:lnTo>
                    <a:lnTo>
                      <a:pt x="21" y="56"/>
                    </a:lnTo>
                    <a:lnTo>
                      <a:pt x="21" y="50"/>
                    </a:lnTo>
                    <a:lnTo>
                      <a:pt x="21" y="43"/>
                    </a:lnTo>
                    <a:lnTo>
                      <a:pt x="21" y="37"/>
                    </a:lnTo>
                    <a:lnTo>
                      <a:pt x="25" y="31"/>
                    </a:lnTo>
                    <a:lnTo>
                      <a:pt x="27" y="25"/>
                    </a:lnTo>
                    <a:lnTo>
                      <a:pt x="31" y="21"/>
                    </a:lnTo>
                    <a:lnTo>
                      <a:pt x="37" y="20"/>
                    </a:lnTo>
                    <a:lnTo>
                      <a:pt x="42" y="18"/>
                    </a:lnTo>
                    <a:close/>
                    <a:moveTo>
                      <a:pt x="0" y="60"/>
                    </a:moveTo>
                    <a:lnTo>
                      <a:pt x="2" y="71"/>
                    </a:lnTo>
                    <a:lnTo>
                      <a:pt x="8" y="79"/>
                    </a:lnTo>
                    <a:lnTo>
                      <a:pt x="14" y="87"/>
                    </a:lnTo>
                    <a:lnTo>
                      <a:pt x="21" y="92"/>
                    </a:lnTo>
                    <a:lnTo>
                      <a:pt x="29" y="96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56" y="98"/>
                    </a:lnTo>
                    <a:lnTo>
                      <a:pt x="65" y="96"/>
                    </a:lnTo>
                    <a:lnTo>
                      <a:pt x="75" y="92"/>
                    </a:lnTo>
                    <a:lnTo>
                      <a:pt x="83" y="87"/>
                    </a:lnTo>
                    <a:lnTo>
                      <a:pt x="88" y="81"/>
                    </a:lnTo>
                    <a:lnTo>
                      <a:pt x="94" y="71"/>
                    </a:lnTo>
                    <a:lnTo>
                      <a:pt x="96" y="62"/>
                    </a:lnTo>
                    <a:lnTo>
                      <a:pt x="98" y="50"/>
                    </a:lnTo>
                    <a:lnTo>
                      <a:pt x="98" y="39"/>
                    </a:lnTo>
                    <a:lnTo>
                      <a:pt x="94" y="27"/>
                    </a:lnTo>
                    <a:lnTo>
                      <a:pt x="90" y="20"/>
                    </a:lnTo>
                    <a:lnTo>
                      <a:pt x="83" y="12"/>
                    </a:lnTo>
                    <a:lnTo>
                      <a:pt x="75" y="8"/>
                    </a:lnTo>
                    <a:lnTo>
                      <a:pt x="67" y="4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5" y="12"/>
                    </a:lnTo>
                    <a:lnTo>
                      <a:pt x="10" y="20"/>
                    </a:lnTo>
                    <a:lnTo>
                      <a:pt x="4" y="27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5454" y="4088"/>
                <a:ext cx="85" cy="94"/>
              </a:xfrm>
              <a:custGeom>
                <a:avLst/>
                <a:gdLst>
                  <a:gd name="T0" fmla="*/ 19 w 85"/>
                  <a:gd name="T1" fmla="*/ 16 h 94"/>
                  <a:gd name="T2" fmla="*/ 29 w 85"/>
                  <a:gd name="T3" fmla="*/ 16 h 94"/>
                  <a:gd name="T4" fmla="*/ 39 w 85"/>
                  <a:gd name="T5" fmla="*/ 18 h 94"/>
                  <a:gd name="T6" fmla="*/ 44 w 85"/>
                  <a:gd name="T7" fmla="*/ 19 h 94"/>
                  <a:gd name="T8" fmla="*/ 52 w 85"/>
                  <a:gd name="T9" fmla="*/ 21 h 94"/>
                  <a:gd name="T10" fmla="*/ 56 w 85"/>
                  <a:gd name="T11" fmla="*/ 25 h 94"/>
                  <a:gd name="T12" fmla="*/ 60 w 85"/>
                  <a:gd name="T13" fmla="*/ 31 h 94"/>
                  <a:gd name="T14" fmla="*/ 63 w 85"/>
                  <a:gd name="T15" fmla="*/ 39 h 94"/>
                  <a:gd name="T16" fmla="*/ 63 w 85"/>
                  <a:gd name="T17" fmla="*/ 48 h 94"/>
                  <a:gd name="T18" fmla="*/ 63 w 85"/>
                  <a:gd name="T19" fmla="*/ 56 h 94"/>
                  <a:gd name="T20" fmla="*/ 60 w 85"/>
                  <a:gd name="T21" fmla="*/ 64 h 94"/>
                  <a:gd name="T22" fmla="*/ 56 w 85"/>
                  <a:gd name="T23" fmla="*/ 69 h 94"/>
                  <a:gd name="T24" fmla="*/ 52 w 85"/>
                  <a:gd name="T25" fmla="*/ 73 h 94"/>
                  <a:gd name="T26" fmla="*/ 44 w 85"/>
                  <a:gd name="T27" fmla="*/ 75 h 94"/>
                  <a:gd name="T28" fmla="*/ 37 w 85"/>
                  <a:gd name="T29" fmla="*/ 77 h 94"/>
                  <a:gd name="T30" fmla="*/ 29 w 85"/>
                  <a:gd name="T31" fmla="*/ 79 h 94"/>
                  <a:gd name="T32" fmla="*/ 19 w 85"/>
                  <a:gd name="T33" fmla="*/ 79 h 94"/>
                  <a:gd name="T34" fmla="*/ 19 w 85"/>
                  <a:gd name="T35" fmla="*/ 16 h 94"/>
                  <a:gd name="T36" fmla="*/ 0 w 85"/>
                  <a:gd name="T37" fmla="*/ 94 h 94"/>
                  <a:gd name="T38" fmla="*/ 14 w 85"/>
                  <a:gd name="T39" fmla="*/ 94 h 94"/>
                  <a:gd name="T40" fmla="*/ 27 w 85"/>
                  <a:gd name="T41" fmla="*/ 94 h 94"/>
                  <a:gd name="T42" fmla="*/ 40 w 85"/>
                  <a:gd name="T43" fmla="*/ 94 h 94"/>
                  <a:gd name="T44" fmla="*/ 54 w 85"/>
                  <a:gd name="T45" fmla="*/ 90 h 94"/>
                  <a:gd name="T46" fmla="*/ 60 w 85"/>
                  <a:gd name="T47" fmla="*/ 89 h 94"/>
                  <a:gd name="T48" fmla="*/ 65 w 85"/>
                  <a:gd name="T49" fmla="*/ 85 h 94"/>
                  <a:gd name="T50" fmla="*/ 71 w 85"/>
                  <a:gd name="T51" fmla="*/ 81 h 94"/>
                  <a:gd name="T52" fmla="*/ 75 w 85"/>
                  <a:gd name="T53" fmla="*/ 77 h 94"/>
                  <a:gd name="T54" fmla="*/ 79 w 85"/>
                  <a:gd name="T55" fmla="*/ 71 h 94"/>
                  <a:gd name="T56" fmla="*/ 83 w 85"/>
                  <a:gd name="T57" fmla="*/ 64 h 94"/>
                  <a:gd name="T58" fmla="*/ 85 w 85"/>
                  <a:gd name="T59" fmla="*/ 56 h 94"/>
                  <a:gd name="T60" fmla="*/ 85 w 85"/>
                  <a:gd name="T61" fmla="*/ 46 h 94"/>
                  <a:gd name="T62" fmla="*/ 85 w 85"/>
                  <a:gd name="T63" fmla="*/ 37 h 94"/>
                  <a:gd name="T64" fmla="*/ 83 w 85"/>
                  <a:gd name="T65" fmla="*/ 29 h 94"/>
                  <a:gd name="T66" fmla="*/ 79 w 85"/>
                  <a:gd name="T67" fmla="*/ 23 h 94"/>
                  <a:gd name="T68" fmla="*/ 75 w 85"/>
                  <a:gd name="T69" fmla="*/ 18 h 94"/>
                  <a:gd name="T70" fmla="*/ 71 w 85"/>
                  <a:gd name="T71" fmla="*/ 12 h 94"/>
                  <a:gd name="T72" fmla="*/ 65 w 85"/>
                  <a:gd name="T73" fmla="*/ 8 h 94"/>
                  <a:gd name="T74" fmla="*/ 60 w 85"/>
                  <a:gd name="T75" fmla="*/ 6 h 94"/>
                  <a:gd name="T76" fmla="*/ 54 w 85"/>
                  <a:gd name="T77" fmla="*/ 4 h 94"/>
                  <a:gd name="T78" fmla="*/ 27 w 85"/>
                  <a:gd name="T79" fmla="*/ 0 h 94"/>
                  <a:gd name="T80" fmla="*/ 0 w 85"/>
                  <a:gd name="T81" fmla="*/ 0 h 94"/>
                  <a:gd name="T82" fmla="*/ 0 w 85"/>
                  <a:gd name="T8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94">
                    <a:moveTo>
                      <a:pt x="19" y="16"/>
                    </a:moveTo>
                    <a:lnTo>
                      <a:pt x="29" y="16"/>
                    </a:lnTo>
                    <a:lnTo>
                      <a:pt x="39" y="18"/>
                    </a:lnTo>
                    <a:lnTo>
                      <a:pt x="44" y="19"/>
                    </a:lnTo>
                    <a:lnTo>
                      <a:pt x="52" y="21"/>
                    </a:lnTo>
                    <a:lnTo>
                      <a:pt x="56" y="25"/>
                    </a:lnTo>
                    <a:lnTo>
                      <a:pt x="60" y="31"/>
                    </a:lnTo>
                    <a:lnTo>
                      <a:pt x="63" y="39"/>
                    </a:lnTo>
                    <a:lnTo>
                      <a:pt x="63" y="48"/>
                    </a:lnTo>
                    <a:lnTo>
                      <a:pt x="63" y="56"/>
                    </a:lnTo>
                    <a:lnTo>
                      <a:pt x="60" y="64"/>
                    </a:lnTo>
                    <a:lnTo>
                      <a:pt x="56" y="69"/>
                    </a:lnTo>
                    <a:lnTo>
                      <a:pt x="52" y="73"/>
                    </a:lnTo>
                    <a:lnTo>
                      <a:pt x="44" y="75"/>
                    </a:lnTo>
                    <a:lnTo>
                      <a:pt x="37" y="77"/>
                    </a:lnTo>
                    <a:lnTo>
                      <a:pt x="29" y="79"/>
                    </a:lnTo>
                    <a:lnTo>
                      <a:pt x="19" y="79"/>
                    </a:lnTo>
                    <a:lnTo>
                      <a:pt x="19" y="16"/>
                    </a:lnTo>
                    <a:close/>
                    <a:moveTo>
                      <a:pt x="0" y="94"/>
                    </a:moveTo>
                    <a:lnTo>
                      <a:pt x="14" y="94"/>
                    </a:lnTo>
                    <a:lnTo>
                      <a:pt x="27" y="94"/>
                    </a:lnTo>
                    <a:lnTo>
                      <a:pt x="40" y="94"/>
                    </a:lnTo>
                    <a:lnTo>
                      <a:pt x="54" y="90"/>
                    </a:lnTo>
                    <a:lnTo>
                      <a:pt x="60" y="89"/>
                    </a:lnTo>
                    <a:lnTo>
                      <a:pt x="65" y="85"/>
                    </a:lnTo>
                    <a:lnTo>
                      <a:pt x="71" y="81"/>
                    </a:lnTo>
                    <a:lnTo>
                      <a:pt x="75" y="77"/>
                    </a:lnTo>
                    <a:lnTo>
                      <a:pt x="79" y="71"/>
                    </a:lnTo>
                    <a:lnTo>
                      <a:pt x="83" y="64"/>
                    </a:lnTo>
                    <a:lnTo>
                      <a:pt x="85" y="56"/>
                    </a:lnTo>
                    <a:lnTo>
                      <a:pt x="85" y="46"/>
                    </a:lnTo>
                    <a:lnTo>
                      <a:pt x="85" y="37"/>
                    </a:lnTo>
                    <a:lnTo>
                      <a:pt x="83" y="29"/>
                    </a:lnTo>
                    <a:lnTo>
                      <a:pt x="79" y="23"/>
                    </a:lnTo>
                    <a:lnTo>
                      <a:pt x="75" y="18"/>
                    </a:lnTo>
                    <a:lnTo>
                      <a:pt x="71" y="12"/>
                    </a:lnTo>
                    <a:lnTo>
                      <a:pt x="65" y="8"/>
                    </a:lnTo>
                    <a:lnTo>
                      <a:pt x="60" y="6"/>
                    </a:lnTo>
                    <a:lnTo>
                      <a:pt x="54" y="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 noEditPoints="1"/>
              </p:cNvSpPr>
              <p:nvPr/>
            </p:nvSpPr>
            <p:spPr bwMode="auto">
              <a:xfrm>
                <a:off x="4627" y="4086"/>
                <a:ext cx="73" cy="96"/>
              </a:xfrm>
              <a:custGeom>
                <a:avLst/>
                <a:gdLst>
                  <a:gd name="T0" fmla="*/ 19 w 73"/>
                  <a:gd name="T1" fmla="*/ 18 h 96"/>
                  <a:gd name="T2" fmla="*/ 28 w 73"/>
                  <a:gd name="T3" fmla="*/ 18 h 96"/>
                  <a:gd name="T4" fmla="*/ 36 w 73"/>
                  <a:gd name="T5" fmla="*/ 20 h 96"/>
                  <a:gd name="T6" fmla="*/ 38 w 73"/>
                  <a:gd name="T7" fmla="*/ 21 h 96"/>
                  <a:gd name="T8" fmla="*/ 40 w 73"/>
                  <a:gd name="T9" fmla="*/ 25 h 96"/>
                  <a:gd name="T10" fmla="*/ 42 w 73"/>
                  <a:gd name="T11" fmla="*/ 27 h 96"/>
                  <a:gd name="T12" fmla="*/ 44 w 73"/>
                  <a:gd name="T13" fmla="*/ 33 h 96"/>
                  <a:gd name="T14" fmla="*/ 40 w 73"/>
                  <a:gd name="T15" fmla="*/ 39 h 96"/>
                  <a:gd name="T16" fmla="*/ 34 w 73"/>
                  <a:gd name="T17" fmla="*/ 44 h 96"/>
                  <a:gd name="T18" fmla="*/ 28 w 73"/>
                  <a:gd name="T19" fmla="*/ 46 h 96"/>
                  <a:gd name="T20" fmla="*/ 19 w 73"/>
                  <a:gd name="T21" fmla="*/ 44 h 96"/>
                  <a:gd name="T22" fmla="*/ 19 w 73"/>
                  <a:gd name="T23" fmla="*/ 21 h 96"/>
                  <a:gd name="T24" fmla="*/ 19 w 73"/>
                  <a:gd name="T25" fmla="*/ 18 h 96"/>
                  <a:gd name="T26" fmla="*/ 0 w 73"/>
                  <a:gd name="T27" fmla="*/ 96 h 96"/>
                  <a:gd name="T28" fmla="*/ 19 w 73"/>
                  <a:gd name="T29" fmla="*/ 96 h 96"/>
                  <a:gd name="T30" fmla="*/ 19 w 73"/>
                  <a:gd name="T31" fmla="*/ 87 h 96"/>
                  <a:gd name="T32" fmla="*/ 19 w 73"/>
                  <a:gd name="T33" fmla="*/ 77 h 96"/>
                  <a:gd name="T34" fmla="*/ 19 w 73"/>
                  <a:gd name="T35" fmla="*/ 64 h 96"/>
                  <a:gd name="T36" fmla="*/ 19 w 73"/>
                  <a:gd name="T37" fmla="*/ 60 h 96"/>
                  <a:gd name="T38" fmla="*/ 21 w 73"/>
                  <a:gd name="T39" fmla="*/ 60 h 96"/>
                  <a:gd name="T40" fmla="*/ 25 w 73"/>
                  <a:gd name="T41" fmla="*/ 60 h 96"/>
                  <a:gd name="T42" fmla="*/ 28 w 73"/>
                  <a:gd name="T43" fmla="*/ 62 h 96"/>
                  <a:gd name="T44" fmla="*/ 30 w 73"/>
                  <a:gd name="T45" fmla="*/ 64 h 96"/>
                  <a:gd name="T46" fmla="*/ 32 w 73"/>
                  <a:gd name="T47" fmla="*/ 66 h 96"/>
                  <a:gd name="T48" fmla="*/ 50 w 73"/>
                  <a:gd name="T49" fmla="*/ 96 h 96"/>
                  <a:gd name="T50" fmla="*/ 73 w 73"/>
                  <a:gd name="T51" fmla="*/ 96 h 96"/>
                  <a:gd name="T52" fmla="*/ 59 w 73"/>
                  <a:gd name="T53" fmla="*/ 73 h 96"/>
                  <a:gd name="T54" fmla="*/ 46 w 73"/>
                  <a:gd name="T55" fmla="*/ 54 h 96"/>
                  <a:gd name="T56" fmla="*/ 53 w 73"/>
                  <a:gd name="T57" fmla="*/ 48 h 96"/>
                  <a:gd name="T58" fmla="*/ 59 w 73"/>
                  <a:gd name="T59" fmla="*/ 39 h 96"/>
                  <a:gd name="T60" fmla="*/ 61 w 73"/>
                  <a:gd name="T61" fmla="*/ 35 h 96"/>
                  <a:gd name="T62" fmla="*/ 63 w 73"/>
                  <a:gd name="T63" fmla="*/ 29 h 96"/>
                  <a:gd name="T64" fmla="*/ 63 w 73"/>
                  <a:gd name="T65" fmla="*/ 23 h 96"/>
                  <a:gd name="T66" fmla="*/ 61 w 73"/>
                  <a:gd name="T67" fmla="*/ 20 h 96"/>
                  <a:gd name="T68" fmla="*/ 59 w 73"/>
                  <a:gd name="T69" fmla="*/ 14 h 96"/>
                  <a:gd name="T70" fmla="*/ 55 w 73"/>
                  <a:gd name="T71" fmla="*/ 10 h 96"/>
                  <a:gd name="T72" fmla="*/ 50 w 73"/>
                  <a:gd name="T73" fmla="*/ 6 h 96"/>
                  <a:gd name="T74" fmla="*/ 42 w 73"/>
                  <a:gd name="T75" fmla="*/ 4 h 96"/>
                  <a:gd name="T76" fmla="*/ 34 w 73"/>
                  <a:gd name="T77" fmla="*/ 2 h 96"/>
                  <a:gd name="T78" fmla="*/ 25 w 73"/>
                  <a:gd name="T79" fmla="*/ 0 h 96"/>
                  <a:gd name="T80" fmla="*/ 13 w 73"/>
                  <a:gd name="T81" fmla="*/ 0 h 96"/>
                  <a:gd name="T82" fmla="*/ 0 w 73"/>
                  <a:gd name="T83" fmla="*/ 2 h 96"/>
                  <a:gd name="T84" fmla="*/ 0 w 73"/>
                  <a:gd name="T8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" h="96">
                    <a:moveTo>
                      <a:pt x="19" y="18"/>
                    </a:moveTo>
                    <a:lnTo>
                      <a:pt x="28" y="18"/>
                    </a:lnTo>
                    <a:lnTo>
                      <a:pt x="36" y="20"/>
                    </a:lnTo>
                    <a:lnTo>
                      <a:pt x="38" y="21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4" y="33"/>
                    </a:lnTo>
                    <a:lnTo>
                      <a:pt x="40" y="39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19" y="44"/>
                    </a:lnTo>
                    <a:lnTo>
                      <a:pt x="19" y="21"/>
                    </a:lnTo>
                    <a:lnTo>
                      <a:pt x="19" y="18"/>
                    </a:lnTo>
                    <a:close/>
                    <a:moveTo>
                      <a:pt x="0" y="96"/>
                    </a:moveTo>
                    <a:lnTo>
                      <a:pt x="19" y="96"/>
                    </a:lnTo>
                    <a:lnTo>
                      <a:pt x="19" y="87"/>
                    </a:lnTo>
                    <a:lnTo>
                      <a:pt x="19" y="77"/>
                    </a:lnTo>
                    <a:lnTo>
                      <a:pt x="19" y="64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2"/>
                    </a:lnTo>
                    <a:lnTo>
                      <a:pt x="30" y="64"/>
                    </a:lnTo>
                    <a:lnTo>
                      <a:pt x="32" y="66"/>
                    </a:lnTo>
                    <a:lnTo>
                      <a:pt x="50" y="96"/>
                    </a:lnTo>
                    <a:lnTo>
                      <a:pt x="73" y="96"/>
                    </a:lnTo>
                    <a:lnTo>
                      <a:pt x="59" y="73"/>
                    </a:lnTo>
                    <a:lnTo>
                      <a:pt x="46" y="54"/>
                    </a:lnTo>
                    <a:lnTo>
                      <a:pt x="53" y="48"/>
                    </a:lnTo>
                    <a:lnTo>
                      <a:pt x="59" y="39"/>
                    </a:lnTo>
                    <a:lnTo>
                      <a:pt x="61" y="35"/>
                    </a:lnTo>
                    <a:lnTo>
                      <a:pt x="63" y="29"/>
                    </a:lnTo>
                    <a:lnTo>
                      <a:pt x="63" y="23"/>
                    </a:lnTo>
                    <a:lnTo>
                      <a:pt x="61" y="20"/>
                    </a:lnTo>
                    <a:lnTo>
                      <a:pt x="59" y="14"/>
                    </a:lnTo>
                    <a:lnTo>
                      <a:pt x="55" y="10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4189" y="4088"/>
                <a:ext cx="82" cy="96"/>
              </a:xfrm>
              <a:custGeom>
                <a:avLst/>
                <a:gdLst>
                  <a:gd name="T0" fmla="*/ 0 w 82"/>
                  <a:gd name="T1" fmla="*/ 64 h 96"/>
                  <a:gd name="T2" fmla="*/ 2 w 82"/>
                  <a:gd name="T3" fmla="*/ 71 h 96"/>
                  <a:gd name="T4" fmla="*/ 6 w 82"/>
                  <a:gd name="T5" fmla="*/ 79 h 96"/>
                  <a:gd name="T6" fmla="*/ 8 w 82"/>
                  <a:gd name="T7" fmla="*/ 85 h 96"/>
                  <a:gd name="T8" fmla="*/ 11 w 82"/>
                  <a:gd name="T9" fmla="*/ 89 h 96"/>
                  <a:gd name="T10" fmla="*/ 17 w 82"/>
                  <a:gd name="T11" fmla="*/ 90 h 96"/>
                  <a:gd name="T12" fmla="*/ 23 w 82"/>
                  <a:gd name="T13" fmla="*/ 94 h 96"/>
                  <a:gd name="T14" fmla="*/ 34 w 82"/>
                  <a:gd name="T15" fmla="*/ 96 h 96"/>
                  <a:gd name="T16" fmla="*/ 46 w 82"/>
                  <a:gd name="T17" fmla="*/ 96 h 96"/>
                  <a:gd name="T18" fmla="*/ 58 w 82"/>
                  <a:gd name="T19" fmla="*/ 94 h 96"/>
                  <a:gd name="T20" fmla="*/ 69 w 82"/>
                  <a:gd name="T21" fmla="*/ 90 h 96"/>
                  <a:gd name="T22" fmla="*/ 75 w 82"/>
                  <a:gd name="T23" fmla="*/ 83 h 96"/>
                  <a:gd name="T24" fmla="*/ 81 w 82"/>
                  <a:gd name="T25" fmla="*/ 75 h 96"/>
                  <a:gd name="T26" fmla="*/ 82 w 82"/>
                  <a:gd name="T27" fmla="*/ 66 h 96"/>
                  <a:gd name="T28" fmla="*/ 82 w 82"/>
                  <a:gd name="T29" fmla="*/ 52 h 96"/>
                  <a:gd name="T30" fmla="*/ 82 w 82"/>
                  <a:gd name="T31" fmla="*/ 27 h 96"/>
                  <a:gd name="T32" fmla="*/ 82 w 82"/>
                  <a:gd name="T33" fmla="*/ 0 h 96"/>
                  <a:gd name="T34" fmla="*/ 63 w 82"/>
                  <a:gd name="T35" fmla="*/ 0 h 96"/>
                  <a:gd name="T36" fmla="*/ 63 w 82"/>
                  <a:gd name="T37" fmla="*/ 25 h 96"/>
                  <a:gd name="T38" fmla="*/ 63 w 82"/>
                  <a:gd name="T39" fmla="*/ 50 h 96"/>
                  <a:gd name="T40" fmla="*/ 63 w 82"/>
                  <a:gd name="T41" fmla="*/ 62 h 96"/>
                  <a:gd name="T42" fmla="*/ 59 w 82"/>
                  <a:gd name="T43" fmla="*/ 71 h 96"/>
                  <a:gd name="T44" fmla="*/ 58 w 82"/>
                  <a:gd name="T45" fmla="*/ 75 h 96"/>
                  <a:gd name="T46" fmla="*/ 54 w 82"/>
                  <a:gd name="T47" fmla="*/ 77 h 96"/>
                  <a:gd name="T48" fmla="*/ 48 w 82"/>
                  <a:gd name="T49" fmla="*/ 79 h 96"/>
                  <a:gd name="T50" fmla="*/ 42 w 82"/>
                  <a:gd name="T51" fmla="*/ 79 h 96"/>
                  <a:gd name="T52" fmla="*/ 36 w 82"/>
                  <a:gd name="T53" fmla="*/ 79 h 96"/>
                  <a:gd name="T54" fmla="*/ 31 w 82"/>
                  <a:gd name="T55" fmla="*/ 77 h 96"/>
                  <a:gd name="T56" fmla="*/ 27 w 82"/>
                  <a:gd name="T57" fmla="*/ 75 h 96"/>
                  <a:gd name="T58" fmla="*/ 25 w 82"/>
                  <a:gd name="T59" fmla="*/ 71 h 96"/>
                  <a:gd name="T60" fmla="*/ 21 w 82"/>
                  <a:gd name="T61" fmla="*/ 64 h 96"/>
                  <a:gd name="T62" fmla="*/ 21 w 82"/>
                  <a:gd name="T63" fmla="*/ 52 h 96"/>
                  <a:gd name="T64" fmla="*/ 21 w 82"/>
                  <a:gd name="T65" fmla="*/ 0 h 96"/>
                  <a:gd name="T66" fmla="*/ 0 w 82"/>
                  <a:gd name="T67" fmla="*/ 0 h 96"/>
                  <a:gd name="T68" fmla="*/ 0 w 82"/>
                  <a:gd name="T69" fmla="*/ 6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" h="96">
                    <a:moveTo>
                      <a:pt x="0" y="64"/>
                    </a:moveTo>
                    <a:lnTo>
                      <a:pt x="2" y="71"/>
                    </a:lnTo>
                    <a:lnTo>
                      <a:pt x="6" y="79"/>
                    </a:lnTo>
                    <a:lnTo>
                      <a:pt x="8" y="85"/>
                    </a:lnTo>
                    <a:lnTo>
                      <a:pt x="11" y="89"/>
                    </a:lnTo>
                    <a:lnTo>
                      <a:pt x="17" y="90"/>
                    </a:lnTo>
                    <a:lnTo>
                      <a:pt x="23" y="94"/>
                    </a:lnTo>
                    <a:lnTo>
                      <a:pt x="34" y="96"/>
                    </a:lnTo>
                    <a:lnTo>
                      <a:pt x="46" y="96"/>
                    </a:lnTo>
                    <a:lnTo>
                      <a:pt x="58" y="94"/>
                    </a:lnTo>
                    <a:lnTo>
                      <a:pt x="69" y="90"/>
                    </a:lnTo>
                    <a:lnTo>
                      <a:pt x="75" y="83"/>
                    </a:lnTo>
                    <a:lnTo>
                      <a:pt x="81" y="75"/>
                    </a:lnTo>
                    <a:lnTo>
                      <a:pt x="82" y="66"/>
                    </a:lnTo>
                    <a:lnTo>
                      <a:pt x="82" y="52"/>
                    </a:lnTo>
                    <a:lnTo>
                      <a:pt x="82" y="27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63" y="25"/>
                    </a:lnTo>
                    <a:lnTo>
                      <a:pt x="63" y="50"/>
                    </a:lnTo>
                    <a:lnTo>
                      <a:pt x="63" y="62"/>
                    </a:lnTo>
                    <a:lnTo>
                      <a:pt x="59" y="71"/>
                    </a:lnTo>
                    <a:lnTo>
                      <a:pt x="58" y="75"/>
                    </a:lnTo>
                    <a:lnTo>
                      <a:pt x="54" y="77"/>
                    </a:lnTo>
                    <a:lnTo>
                      <a:pt x="48" y="79"/>
                    </a:lnTo>
                    <a:lnTo>
                      <a:pt x="42" y="79"/>
                    </a:lnTo>
                    <a:lnTo>
                      <a:pt x="36" y="79"/>
                    </a:lnTo>
                    <a:lnTo>
                      <a:pt x="31" y="77"/>
                    </a:lnTo>
                    <a:lnTo>
                      <a:pt x="27" y="75"/>
                    </a:lnTo>
                    <a:lnTo>
                      <a:pt x="25" y="71"/>
                    </a:lnTo>
                    <a:lnTo>
                      <a:pt x="21" y="64"/>
                    </a:lnTo>
                    <a:lnTo>
                      <a:pt x="21" y="5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4442" y="4088"/>
                <a:ext cx="96" cy="96"/>
              </a:xfrm>
              <a:custGeom>
                <a:avLst/>
                <a:gdLst>
                  <a:gd name="T0" fmla="*/ 96 w 96"/>
                  <a:gd name="T1" fmla="*/ 0 h 96"/>
                  <a:gd name="T2" fmla="*/ 77 w 96"/>
                  <a:gd name="T3" fmla="*/ 0 h 96"/>
                  <a:gd name="T4" fmla="*/ 71 w 96"/>
                  <a:gd name="T5" fmla="*/ 12 h 96"/>
                  <a:gd name="T6" fmla="*/ 62 w 96"/>
                  <a:gd name="T7" fmla="*/ 33 h 96"/>
                  <a:gd name="T8" fmla="*/ 54 w 96"/>
                  <a:gd name="T9" fmla="*/ 54 h 96"/>
                  <a:gd name="T10" fmla="*/ 48 w 96"/>
                  <a:gd name="T11" fmla="*/ 67 h 96"/>
                  <a:gd name="T12" fmla="*/ 21 w 96"/>
                  <a:gd name="T13" fmla="*/ 0 h 96"/>
                  <a:gd name="T14" fmla="*/ 0 w 96"/>
                  <a:gd name="T15" fmla="*/ 0 h 96"/>
                  <a:gd name="T16" fmla="*/ 39 w 96"/>
                  <a:gd name="T17" fmla="*/ 96 h 96"/>
                  <a:gd name="T18" fmla="*/ 54 w 96"/>
                  <a:gd name="T19" fmla="*/ 96 h 96"/>
                  <a:gd name="T20" fmla="*/ 96 w 96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lnTo>
                      <a:pt x="77" y="0"/>
                    </a:lnTo>
                    <a:lnTo>
                      <a:pt x="71" y="12"/>
                    </a:lnTo>
                    <a:lnTo>
                      <a:pt x="62" y="33"/>
                    </a:lnTo>
                    <a:lnTo>
                      <a:pt x="54" y="54"/>
                    </a:lnTo>
                    <a:lnTo>
                      <a:pt x="48" y="67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39" y="96"/>
                    </a:lnTo>
                    <a:lnTo>
                      <a:pt x="54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5381" y="4088"/>
                <a:ext cx="56" cy="94"/>
              </a:xfrm>
              <a:custGeom>
                <a:avLst/>
                <a:gdLst>
                  <a:gd name="T0" fmla="*/ 0 w 56"/>
                  <a:gd name="T1" fmla="*/ 94 h 94"/>
                  <a:gd name="T2" fmla="*/ 56 w 56"/>
                  <a:gd name="T3" fmla="*/ 94 h 94"/>
                  <a:gd name="T4" fmla="*/ 56 w 56"/>
                  <a:gd name="T5" fmla="*/ 79 h 94"/>
                  <a:gd name="T6" fmla="*/ 21 w 56"/>
                  <a:gd name="T7" fmla="*/ 79 h 94"/>
                  <a:gd name="T8" fmla="*/ 21 w 56"/>
                  <a:gd name="T9" fmla="*/ 54 h 94"/>
                  <a:gd name="T10" fmla="*/ 52 w 56"/>
                  <a:gd name="T11" fmla="*/ 54 h 94"/>
                  <a:gd name="T12" fmla="*/ 52 w 56"/>
                  <a:gd name="T13" fmla="*/ 39 h 94"/>
                  <a:gd name="T14" fmla="*/ 21 w 56"/>
                  <a:gd name="T15" fmla="*/ 39 h 94"/>
                  <a:gd name="T16" fmla="*/ 21 w 56"/>
                  <a:gd name="T17" fmla="*/ 16 h 94"/>
                  <a:gd name="T18" fmla="*/ 52 w 56"/>
                  <a:gd name="T19" fmla="*/ 16 h 94"/>
                  <a:gd name="T20" fmla="*/ 56 w 56"/>
                  <a:gd name="T21" fmla="*/ 0 h 94"/>
                  <a:gd name="T22" fmla="*/ 0 w 56"/>
                  <a:gd name="T23" fmla="*/ 0 h 94"/>
                  <a:gd name="T24" fmla="*/ 0 w 56"/>
                  <a:gd name="T2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94">
                    <a:moveTo>
                      <a:pt x="0" y="94"/>
                    </a:moveTo>
                    <a:lnTo>
                      <a:pt x="56" y="94"/>
                    </a:lnTo>
                    <a:lnTo>
                      <a:pt x="56" y="79"/>
                    </a:lnTo>
                    <a:lnTo>
                      <a:pt x="21" y="79"/>
                    </a:lnTo>
                    <a:lnTo>
                      <a:pt x="21" y="54"/>
                    </a:lnTo>
                    <a:lnTo>
                      <a:pt x="52" y="54"/>
                    </a:lnTo>
                    <a:lnTo>
                      <a:pt x="52" y="39"/>
                    </a:lnTo>
                    <a:lnTo>
                      <a:pt x="21" y="39"/>
                    </a:lnTo>
                    <a:lnTo>
                      <a:pt x="21" y="16"/>
                    </a:lnTo>
                    <a:lnTo>
                      <a:pt x="52" y="16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4705" y="4086"/>
                <a:ext cx="64" cy="98"/>
              </a:xfrm>
              <a:custGeom>
                <a:avLst/>
                <a:gdLst>
                  <a:gd name="T0" fmla="*/ 6 w 64"/>
                  <a:gd name="T1" fmla="*/ 75 h 98"/>
                  <a:gd name="T2" fmla="*/ 0 w 64"/>
                  <a:gd name="T3" fmla="*/ 91 h 98"/>
                  <a:gd name="T4" fmla="*/ 8 w 64"/>
                  <a:gd name="T5" fmla="*/ 94 h 98"/>
                  <a:gd name="T6" fmla="*/ 18 w 64"/>
                  <a:gd name="T7" fmla="*/ 98 h 98"/>
                  <a:gd name="T8" fmla="*/ 27 w 64"/>
                  <a:gd name="T9" fmla="*/ 98 h 98"/>
                  <a:gd name="T10" fmla="*/ 39 w 64"/>
                  <a:gd name="T11" fmla="*/ 98 h 98"/>
                  <a:gd name="T12" fmla="*/ 48 w 64"/>
                  <a:gd name="T13" fmla="*/ 94 h 98"/>
                  <a:gd name="T14" fmla="*/ 56 w 64"/>
                  <a:gd name="T15" fmla="*/ 89 h 98"/>
                  <a:gd name="T16" fmla="*/ 62 w 64"/>
                  <a:gd name="T17" fmla="*/ 83 h 98"/>
                  <a:gd name="T18" fmla="*/ 64 w 64"/>
                  <a:gd name="T19" fmla="*/ 75 h 98"/>
                  <a:gd name="T20" fmla="*/ 64 w 64"/>
                  <a:gd name="T21" fmla="*/ 68 h 98"/>
                  <a:gd name="T22" fmla="*/ 62 w 64"/>
                  <a:gd name="T23" fmla="*/ 60 h 98"/>
                  <a:gd name="T24" fmla="*/ 56 w 64"/>
                  <a:gd name="T25" fmla="*/ 52 h 98"/>
                  <a:gd name="T26" fmla="*/ 48 w 64"/>
                  <a:gd name="T27" fmla="*/ 44 h 98"/>
                  <a:gd name="T28" fmla="*/ 43 w 64"/>
                  <a:gd name="T29" fmla="*/ 43 h 98"/>
                  <a:gd name="T30" fmla="*/ 33 w 64"/>
                  <a:gd name="T31" fmla="*/ 37 h 98"/>
                  <a:gd name="T32" fmla="*/ 29 w 64"/>
                  <a:gd name="T33" fmla="*/ 33 h 98"/>
                  <a:gd name="T34" fmla="*/ 25 w 64"/>
                  <a:gd name="T35" fmla="*/ 31 h 98"/>
                  <a:gd name="T36" fmla="*/ 23 w 64"/>
                  <a:gd name="T37" fmla="*/ 27 h 98"/>
                  <a:gd name="T38" fmla="*/ 25 w 64"/>
                  <a:gd name="T39" fmla="*/ 23 h 98"/>
                  <a:gd name="T40" fmla="*/ 27 w 64"/>
                  <a:gd name="T41" fmla="*/ 20 h 98"/>
                  <a:gd name="T42" fmla="*/ 31 w 64"/>
                  <a:gd name="T43" fmla="*/ 18 h 98"/>
                  <a:gd name="T44" fmla="*/ 37 w 64"/>
                  <a:gd name="T45" fmla="*/ 18 h 98"/>
                  <a:gd name="T46" fmla="*/ 43 w 64"/>
                  <a:gd name="T47" fmla="*/ 18 h 98"/>
                  <a:gd name="T48" fmla="*/ 54 w 64"/>
                  <a:gd name="T49" fmla="*/ 21 h 98"/>
                  <a:gd name="T50" fmla="*/ 60 w 64"/>
                  <a:gd name="T51" fmla="*/ 23 h 98"/>
                  <a:gd name="T52" fmla="*/ 60 w 64"/>
                  <a:gd name="T53" fmla="*/ 6 h 98"/>
                  <a:gd name="T54" fmla="*/ 52 w 64"/>
                  <a:gd name="T55" fmla="*/ 4 h 98"/>
                  <a:gd name="T56" fmla="*/ 45 w 64"/>
                  <a:gd name="T57" fmla="*/ 2 h 98"/>
                  <a:gd name="T58" fmla="*/ 37 w 64"/>
                  <a:gd name="T59" fmla="*/ 0 h 98"/>
                  <a:gd name="T60" fmla="*/ 31 w 64"/>
                  <a:gd name="T61" fmla="*/ 0 h 98"/>
                  <a:gd name="T62" fmla="*/ 20 w 64"/>
                  <a:gd name="T63" fmla="*/ 4 h 98"/>
                  <a:gd name="T64" fmla="*/ 10 w 64"/>
                  <a:gd name="T65" fmla="*/ 10 h 98"/>
                  <a:gd name="T66" fmla="*/ 4 w 64"/>
                  <a:gd name="T67" fmla="*/ 18 h 98"/>
                  <a:gd name="T68" fmla="*/ 2 w 64"/>
                  <a:gd name="T69" fmla="*/ 27 h 98"/>
                  <a:gd name="T70" fmla="*/ 2 w 64"/>
                  <a:gd name="T71" fmla="*/ 33 h 98"/>
                  <a:gd name="T72" fmla="*/ 4 w 64"/>
                  <a:gd name="T73" fmla="*/ 37 h 98"/>
                  <a:gd name="T74" fmla="*/ 6 w 64"/>
                  <a:gd name="T75" fmla="*/ 43 h 98"/>
                  <a:gd name="T76" fmla="*/ 10 w 64"/>
                  <a:gd name="T77" fmla="*/ 46 h 98"/>
                  <a:gd name="T78" fmla="*/ 27 w 64"/>
                  <a:gd name="T79" fmla="*/ 58 h 98"/>
                  <a:gd name="T80" fmla="*/ 43 w 64"/>
                  <a:gd name="T81" fmla="*/ 69 h 98"/>
                  <a:gd name="T82" fmla="*/ 45 w 64"/>
                  <a:gd name="T83" fmla="*/ 71 h 98"/>
                  <a:gd name="T84" fmla="*/ 45 w 64"/>
                  <a:gd name="T85" fmla="*/ 75 h 98"/>
                  <a:gd name="T86" fmla="*/ 43 w 64"/>
                  <a:gd name="T87" fmla="*/ 77 h 98"/>
                  <a:gd name="T88" fmla="*/ 41 w 64"/>
                  <a:gd name="T89" fmla="*/ 79 h 98"/>
                  <a:gd name="T90" fmla="*/ 35 w 64"/>
                  <a:gd name="T91" fmla="*/ 83 h 98"/>
                  <a:gd name="T92" fmla="*/ 29 w 64"/>
                  <a:gd name="T93" fmla="*/ 83 h 98"/>
                  <a:gd name="T94" fmla="*/ 18 w 64"/>
                  <a:gd name="T95" fmla="*/ 81 h 98"/>
                  <a:gd name="T96" fmla="*/ 6 w 64"/>
                  <a:gd name="T97" fmla="*/ 7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98">
                    <a:moveTo>
                      <a:pt x="6" y="75"/>
                    </a:moveTo>
                    <a:lnTo>
                      <a:pt x="0" y="91"/>
                    </a:lnTo>
                    <a:lnTo>
                      <a:pt x="8" y="94"/>
                    </a:lnTo>
                    <a:lnTo>
                      <a:pt x="18" y="98"/>
                    </a:lnTo>
                    <a:lnTo>
                      <a:pt x="27" y="98"/>
                    </a:lnTo>
                    <a:lnTo>
                      <a:pt x="39" y="98"/>
                    </a:lnTo>
                    <a:lnTo>
                      <a:pt x="48" y="94"/>
                    </a:lnTo>
                    <a:lnTo>
                      <a:pt x="56" y="89"/>
                    </a:lnTo>
                    <a:lnTo>
                      <a:pt x="62" y="83"/>
                    </a:lnTo>
                    <a:lnTo>
                      <a:pt x="64" y="75"/>
                    </a:lnTo>
                    <a:lnTo>
                      <a:pt x="64" y="68"/>
                    </a:lnTo>
                    <a:lnTo>
                      <a:pt x="62" y="60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3" y="43"/>
                    </a:lnTo>
                    <a:lnTo>
                      <a:pt x="33" y="37"/>
                    </a:lnTo>
                    <a:lnTo>
                      <a:pt x="29" y="33"/>
                    </a:lnTo>
                    <a:lnTo>
                      <a:pt x="25" y="31"/>
                    </a:lnTo>
                    <a:lnTo>
                      <a:pt x="23" y="27"/>
                    </a:lnTo>
                    <a:lnTo>
                      <a:pt x="25" y="23"/>
                    </a:lnTo>
                    <a:lnTo>
                      <a:pt x="27" y="20"/>
                    </a:lnTo>
                    <a:lnTo>
                      <a:pt x="31" y="18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54" y="21"/>
                    </a:lnTo>
                    <a:lnTo>
                      <a:pt x="60" y="23"/>
                    </a:lnTo>
                    <a:lnTo>
                      <a:pt x="60" y="6"/>
                    </a:lnTo>
                    <a:lnTo>
                      <a:pt x="52" y="4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0" y="4"/>
                    </a:lnTo>
                    <a:lnTo>
                      <a:pt x="10" y="10"/>
                    </a:lnTo>
                    <a:lnTo>
                      <a:pt x="4" y="18"/>
                    </a:lnTo>
                    <a:lnTo>
                      <a:pt x="2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43"/>
                    </a:lnTo>
                    <a:lnTo>
                      <a:pt x="10" y="46"/>
                    </a:lnTo>
                    <a:lnTo>
                      <a:pt x="27" y="58"/>
                    </a:lnTo>
                    <a:lnTo>
                      <a:pt x="43" y="69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3" y="77"/>
                    </a:lnTo>
                    <a:lnTo>
                      <a:pt x="41" y="79"/>
                    </a:lnTo>
                    <a:lnTo>
                      <a:pt x="35" y="83"/>
                    </a:lnTo>
                    <a:lnTo>
                      <a:pt x="29" y="83"/>
                    </a:lnTo>
                    <a:lnTo>
                      <a:pt x="18" y="81"/>
                    </a:lnTo>
                    <a:lnTo>
                      <a:pt x="6" y="7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5310" y="4088"/>
                <a:ext cx="54" cy="94"/>
              </a:xfrm>
              <a:custGeom>
                <a:avLst/>
                <a:gdLst>
                  <a:gd name="T0" fmla="*/ 54 w 54"/>
                  <a:gd name="T1" fmla="*/ 94 h 94"/>
                  <a:gd name="T2" fmla="*/ 54 w 54"/>
                  <a:gd name="T3" fmla="*/ 79 h 94"/>
                  <a:gd name="T4" fmla="*/ 19 w 54"/>
                  <a:gd name="T5" fmla="*/ 79 h 94"/>
                  <a:gd name="T6" fmla="*/ 17 w 54"/>
                  <a:gd name="T7" fmla="*/ 67 h 94"/>
                  <a:gd name="T8" fmla="*/ 19 w 54"/>
                  <a:gd name="T9" fmla="*/ 54 h 94"/>
                  <a:gd name="T10" fmla="*/ 48 w 54"/>
                  <a:gd name="T11" fmla="*/ 54 h 94"/>
                  <a:gd name="T12" fmla="*/ 50 w 54"/>
                  <a:gd name="T13" fmla="*/ 39 h 94"/>
                  <a:gd name="T14" fmla="*/ 19 w 54"/>
                  <a:gd name="T15" fmla="*/ 39 h 94"/>
                  <a:gd name="T16" fmla="*/ 19 w 54"/>
                  <a:gd name="T17" fmla="*/ 33 h 94"/>
                  <a:gd name="T18" fmla="*/ 19 w 54"/>
                  <a:gd name="T19" fmla="*/ 27 h 94"/>
                  <a:gd name="T20" fmla="*/ 21 w 54"/>
                  <a:gd name="T21" fmla="*/ 16 h 94"/>
                  <a:gd name="T22" fmla="*/ 50 w 54"/>
                  <a:gd name="T23" fmla="*/ 16 h 94"/>
                  <a:gd name="T24" fmla="*/ 54 w 54"/>
                  <a:gd name="T25" fmla="*/ 0 h 94"/>
                  <a:gd name="T26" fmla="*/ 0 w 54"/>
                  <a:gd name="T27" fmla="*/ 0 h 94"/>
                  <a:gd name="T28" fmla="*/ 0 w 54"/>
                  <a:gd name="T29" fmla="*/ 94 h 94"/>
                  <a:gd name="T30" fmla="*/ 54 w 54"/>
                  <a:gd name="T3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4">
                    <a:moveTo>
                      <a:pt x="54" y="94"/>
                    </a:moveTo>
                    <a:lnTo>
                      <a:pt x="54" y="79"/>
                    </a:lnTo>
                    <a:lnTo>
                      <a:pt x="19" y="79"/>
                    </a:lnTo>
                    <a:lnTo>
                      <a:pt x="17" y="67"/>
                    </a:lnTo>
                    <a:lnTo>
                      <a:pt x="19" y="54"/>
                    </a:lnTo>
                    <a:lnTo>
                      <a:pt x="48" y="54"/>
                    </a:lnTo>
                    <a:lnTo>
                      <a:pt x="50" y="39"/>
                    </a:lnTo>
                    <a:lnTo>
                      <a:pt x="19" y="39"/>
                    </a:lnTo>
                    <a:lnTo>
                      <a:pt x="19" y="33"/>
                    </a:lnTo>
                    <a:lnTo>
                      <a:pt x="19" y="27"/>
                    </a:lnTo>
                    <a:lnTo>
                      <a:pt x="21" y="16"/>
                    </a:lnTo>
                    <a:lnTo>
                      <a:pt x="50" y="16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54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5546" y="4086"/>
                <a:ext cx="64" cy="98"/>
              </a:xfrm>
              <a:custGeom>
                <a:avLst/>
                <a:gdLst>
                  <a:gd name="T0" fmla="*/ 64 w 64"/>
                  <a:gd name="T1" fmla="*/ 77 h 98"/>
                  <a:gd name="T2" fmla="*/ 64 w 64"/>
                  <a:gd name="T3" fmla="*/ 64 h 98"/>
                  <a:gd name="T4" fmla="*/ 60 w 64"/>
                  <a:gd name="T5" fmla="*/ 56 h 98"/>
                  <a:gd name="T6" fmla="*/ 56 w 64"/>
                  <a:gd name="T7" fmla="*/ 52 h 98"/>
                  <a:gd name="T8" fmla="*/ 52 w 64"/>
                  <a:gd name="T9" fmla="*/ 48 h 98"/>
                  <a:gd name="T10" fmla="*/ 43 w 64"/>
                  <a:gd name="T11" fmla="*/ 43 h 98"/>
                  <a:gd name="T12" fmla="*/ 37 w 64"/>
                  <a:gd name="T13" fmla="*/ 39 h 98"/>
                  <a:gd name="T14" fmla="*/ 29 w 64"/>
                  <a:gd name="T15" fmla="*/ 35 h 98"/>
                  <a:gd name="T16" fmla="*/ 27 w 64"/>
                  <a:gd name="T17" fmla="*/ 33 h 98"/>
                  <a:gd name="T18" fmla="*/ 25 w 64"/>
                  <a:gd name="T19" fmla="*/ 29 h 98"/>
                  <a:gd name="T20" fmla="*/ 23 w 64"/>
                  <a:gd name="T21" fmla="*/ 25 h 98"/>
                  <a:gd name="T22" fmla="*/ 25 w 64"/>
                  <a:gd name="T23" fmla="*/ 21 h 98"/>
                  <a:gd name="T24" fmla="*/ 27 w 64"/>
                  <a:gd name="T25" fmla="*/ 18 h 98"/>
                  <a:gd name="T26" fmla="*/ 31 w 64"/>
                  <a:gd name="T27" fmla="*/ 18 h 98"/>
                  <a:gd name="T28" fmla="*/ 37 w 64"/>
                  <a:gd name="T29" fmla="*/ 18 h 98"/>
                  <a:gd name="T30" fmla="*/ 41 w 64"/>
                  <a:gd name="T31" fmla="*/ 18 h 98"/>
                  <a:gd name="T32" fmla="*/ 52 w 64"/>
                  <a:gd name="T33" fmla="*/ 21 h 98"/>
                  <a:gd name="T34" fmla="*/ 60 w 64"/>
                  <a:gd name="T35" fmla="*/ 23 h 98"/>
                  <a:gd name="T36" fmla="*/ 60 w 64"/>
                  <a:gd name="T37" fmla="*/ 6 h 98"/>
                  <a:gd name="T38" fmla="*/ 50 w 64"/>
                  <a:gd name="T39" fmla="*/ 4 h 98"/>
                  <a:gd name="T40" fmla="*/ 41 w 64"/>
                  <a:gd name="T41" fmla="*/ 2 h 98"/>
                  <a:gd name="T42" fmla="*/ 31 w 64"/>
                  <a:gd name="T43" fmla="*/ 0 h 98"/>
                  <a:gd name="T44" fmla="*/ 23 w 64"/>
                  <a:gd name="T45" fmla="*/ 2 h 98"/>
                  <a:gd name="T46" fmla="*/ 16 w 64"/>
                  <a:gd name="T47" fmla="*/ 6 h 98"/>
                  <a:gd name="T48" fmla="*/ 8 w 64"/>
                  <a:gd name="T49" fmla="*/ 12 h 98"/>
                  <a:gd name="T50" fmla="*/ 4 w 64"/>
                  <a:gd name="T51" fmla="*/ 18 h 98"/>
                  <a:gd name="T52" fmla="*/ 2 w 64"/>
                  <a:gd name="T53" fmla="*/ 27 h 98"/>
                  <a:gd name="T54" fmla="*/ 4 w 64"/>
                  <a:gd name="T55" fmla="*/ 37 h 98"/>
                  <a:gd name="T56" fmla="*/ 8 w 64"/>
                  <a:gd name="T57" fmla="*/ 44 h 98"/>
                  <a:gd name="T58" fmla="*/ 16 w 64"/>
                  <a:gd name="T59" fmla="*/ 50 h 98"/>
                  <a:gd name="T60" fmla="*/ 21 w 64"/>
                  <a:gd name="T61" fmla="*/ 54 h 98"/>
                  <a:gd name="T62" fmla="*/ 29 w 64"/>
                  <a:gd name="T63" fmla="*/ 58 h 98"/>
                  <a:gd name="T64" fmla="*/ 37 w 64"/>
                  <a:gd name="T65" fmla="*/ 62 h 98"/>
                  <a:gd name="T66" fmla="*/ 41 w 64"/>
                  <a:gd name="T67" fmla="*/ 66 h 98"/>
                  <a:gd name="T68" fmla="*/ 43 w 64"/>
                  <a:gd name="T69" fmla="*/ 69 h 98"/>
                  <a:gd name="T70" fmla="*/ 44 w 64"/>
                  <a:gd name="T71" fmla="*/ 73 h 98"/>
                  <a:gd name="T72" fmla="*/ 43 w 64"/>
                  <a:gd name="T73" fmla="*/ 77 h 98"/>
                  <a:gd name="T74" fmla="*/ 41 w 64"/>
                  <a:gd name="T75" fmla="*/ 79 h 98"/>
                  <a:gd name="T76" fmla="*/ 35 w 64"/>
                  <a:gd name="T77" fmla="*/ 83 h 98"/>
                  <a:gd name="T78" fmla="*/ 31 w 64"/>
                  <a:gd name="T79" fmla="*/ 83 h 98"/>
                  <a:gd name="T80" fmla="*/ 23 w 64"/>
                  <a:gd name="T81" fmla="*/ 83 h 98"/>
                  <a:gd name="T82" fmla="*/ 16 w 64"/>
                  <a:gd name="T83" fmla="*/ 79 h 98"/>
                  <a:gd name="T84" fmla="*/ 6 w 64"/>
                  <a:gd name="T85" fmla="*/ 75 h 98"/>
                  <a:gd name="T86" fmla="*/ 0 w 64"/>
                  <a:gd name="T87" fmla="*/ 91 h 98"/>
                  <a:gd name="T88" fmla="*/ 12 w 64"/>
                  <a:gd name="T89" fmla="*/ 94 h 98"/>
                  <a:gd name="T90" fmla="*/ 25 w 64"/>
                  <a:gd name="T91" fmla="*/ 98 h 98"/>
                  <a:gd name="T92" fmla="*/ 31 w 64"/>
                  <a:gd name="T93" fmla="*/ 98 h 98"/>
                  <a:gd name="T94" fmla="*/ 39 w 64"/>
                  <a:gd name="T95" fmla="*/ 98 h 98"/>
                  <a:gd name="T96" fmla="*/ 46 w 64"/>
                  <a:gd name="T97" fmla="*/ 96 h 98"/>
                  <a:gd name="T98" fmla="*/ 54 w 64"/>
                  <a:gd name="T99" fmla="*/ 92 h 98"/>
                  <a:gd name="T100" fmla="*/ 60 w 64"/>
                  <a:gd name="T101" fmla="*/ 87 h 98"/>
                  <a:gd name="T102" fmla="*/ 62 w 64"/>
                  <a:gd name="T103" fmla="*/ 81 h 98"/>
                  <a:gd name="T104" fmla="*/ 64 w 64"/>
                  <a:gd name="T105" fmla="*/ 79 h 98"/>
                  <a:gd name="T106" fmla="*/ 64 w 64"/>
                  <a:gd name="T107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98">
                    <a:moveTo>
                      <a:pt x="64" y="77"/>
                    </a:moveTo>
                    <a:lnTo>
                      <a:pt x="64" y="64"/>
                    </a:lnTo>
                    <a:lnTo>
                      <a:pt x="60" y="56"/>
                    </a:lnTo>
                    <a:lnTo>
                      <a:pt x="56" y="52"/>
                    </a:lnTo>
                    <a:lnTo>
                      <a:pt x="52" y="48"/>
                    </a:lnTo>
                    <a:lnTo>
                      <a:pt x="43" y="43"/>
                    </a:lnTo>
                    <a:lnTo>
                      <a:pt x="37" y="39"/>
                    </a:lnTo>
                    <a:lnTo>
                      <a:pt x="29" y="35"/>
                    </a:lnTo>
                    <a:lnTo>
                      <a:pt x="27" y="33"/>
                    </a:lnTo>
                    <a:lnTo>
                      <a:pt x="25" y="29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52" y="21"/>
                    </a:lnTo>
                    <a:lnTo>
                      <a:pt x="60" y="23"/>
                    </a:lnTo>
                    <a:lnTo>
                      <a:pt x="60" y="6"/>
                    </a:lnTo>
                    <a:lnTo>
                      <a:pt x="50" y="4"/>
                    </a:lnTo>
                    <a:lnTo>
                      <a:pt x="41" y="2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8" y="12"/>
                    </a:lnTo>
                    <a:lnTo>
                      <a:pt x="4" y="18"/>
                    </a:lnTo>
                    <a:lnTo>
                      <a:pt x="2" y="27"/>
                    </a:lnTo>
                    <a:lnTo>
                      <a:pt x="4" y="37"/>
                    </a:lnTo>
                    <a:lnTo>
                      <a:pt x="8" y="44"/>
                    </a:lnTo>
                    <a:lnTo>
                      <a:pt x="16" y="50"/>
                    </a:lnTo>
                    <a:lnTo>
                      <a:pt x="21" y="54"/>
                    </a:lnTo>
                    <a:lnTo>
                      <a:pt x="29" y="58"/>
                    </a:lnTo>
                    <a:lnTo>
                      <a:pt x="37" y="62"/>
                    </a:lnTo>
                    <a:lnTo>
                      <a:pt x="41" y="66"/>
                    </a:lnTo>
                    <a:lnTo>
                      <a:pt x="43" y="69"/>
                    </a:lnTo>
                    <a:lnTo>
                      <a:pt x="44" y="73"/>
                    </a:lnTo>
                    <a:lnTo>
                      <a:pt x="43" y="77"/>
                    </a:lnTo>
                    <a:lnTo>
                      <a:pt x="41" y="79"/>
                    </a:lnTo>
                    <a:lnTo>
                      <a:pt x="35" y="83"/>
                    </a:lnTo>
                    <a:lnTo>
                      <a:pt x="31" y="83"/>
                    </a:lnTo>
                    <a:lnTo>
                      <a:pt x="23" y="83"/>
                    </a:lnTo>
                    <a:lnTo>
                      <a:pt x="16" y="79"/>
                    </a:lnTo>
                    <a:lnTo>
                      <a:pt x="6" y="75"/>
                    </a:lnTo>
                    <a:lnTo>
                      <a:pt x="0" y="91"/>
                    </a:lnTo>
                    <a:lnTo>
                      <a:pt x="12" y="94"/>
                    </a:lnTo>
                    <a:lnTo>
                      <a:pt x="25" y="98"/>
                    </a:lnTo>
                    <a:lnTo>
                      <a:pt x="31" y="98"/>
                    </a:lnTo>
                    <a:lnTo>
                      <a:pt x="39" y="98"/>
                    </a:lnTo>
                    <a:lnTo>
                      <a:pt x="46" y="96"/>
                    </a:lnTo>
                    <a:lnTo>
                      <a:pt x="54" y="92"/>
                    </a:lnTo>
                    <a:lnTo>
                      <a:pt x="60" y="87"/>
                    </a:lnTo>
                    <a:lnTo>
                      <a:pt x="62" y="81"/>
                    </a:lnTo>
                    <a:lnTo>
                      <a:pt x="64" y="79"/>
                    </a:lnTo>
                    <a:lnTo>
                      <a:pt x="64" y="7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4550" y="4088"/>
                <a:ext cx="56" cy="94"/>
              </a:xfrm>
              <a:custGeom>
                <a:avLst/>
                <a:gdLst>
                  <a:gd name="T0" fmla="*/ 0 w 56"/>
                  <a:gd name="T1" fmla="*/ 94 h 94"/>
                  <a:gd name="T2" fmla="*/ 54 w 56"/>
                  <a:gd name="T3" fmla="*/ 94 h 94"/>
                  <a:gd name="T4" fmla="*/ 54 w 56"/>
                  <a:gd name="T5" fmla="*/ 79 h 94"/>
                  <a:gd name="T6" fmla="*/ 27 w 56"/>
                  <a:gd name="T7" fmla="*/ 79 h 94"/>
                  <a:gd name="T8" fmla="*/ 23 w 56"/>
                  <a:gd name="T9" fmla="*/ 79 h 94"/>
                  <a:gd name="T10" fmla="*/ 21 w 56"/>
                  <a:gd name="T11" fmla="*/ 79 h 94"/>
                  <a:gd name="T12" fmla="*/ 19 w 56"/>
                  <a:gd name="T13" fmla="*/ 77 h 94"/>
                  <a:gd name="T14" fmla="*/ 19 w 56"/>
                  <a:gd name="T15" fmla="*/ 73 h 94"/>
                  <a:gd name="T16" fmla="*/ 19 w 56"/>
                  <a:gd name="T17" fmla="*/ 60 h 94"/>
                  <a:gd name="T18" fmla="*/ 21 w 56"/>
                  <a:gd name="T19" fmla="*/ 54 h 94"/>
                  <a:gd name="T20" fmla="*/ 31 w 56"/>
                  <a:gd name="T21" fmla="*/ 54 h 94"/>
                  <a:gd name="T22" fmla="*/ 50 w 56"/>
                  <a:gd name="T23" fmla="*/ 54 h 94"/>
                  <a:gd name="T24" fmla="*/ 50 w 56"/>
                  <a:gd name="T25" fmla="*/ 41 h 94"/>
                  <a:gd name="T26" fmla="*/ 34 w 56"/>
                  <a:gd name="T27" fmla="*/ 39 h 94"/>
                  <a:gd name="T28" fmla="*/ 19 w 56"/>
                  <a:gd name="T29" fmla="*/ 39 h 94"/>
                  <a:gd name="T30" fmla="*/ 19 w 56"/>
                  <a:gd name="T31" fmla="*/ 31 h 94"/>
                  <a:gd name="T32" fmla="*/ 19 w 56"/>
                  <a:gd name="T33" fmla="*/ 25 h 94"/>
                  <a:gd name="T34" fmla="*/ 19 w 56"/>
                  <a:gd name="T35" fmla="*/ 19 h 94"/>
                  <a:gd name="T36" fmla="*/ 19 w 56"/>
                  <a:gd name="T37" fmla="*/ 18 h 94"/>
                  <a:gd name="T38" fmla="*/ 21 w 56"/>
                  <a:gd name="T39" fmla="*/ 16 h 94"/>
                  <a:gd name="T40" fmla="*/ 25 w 56"/>
                  <a:gd name="T41" fmla="*/ 16 h 94"/>
                  <a:gd name="T42" fmla="*/ 38 w 56"/>
                  <a:gd name="T43" fmla="*/ 16 h 94"/>
                  <a:gd name="T44" fmla="*/ 52 w 56"/>
                  <a:gd name="T45" fmla="*/ 14 h 94"/>
                  <a:gd name="T46" fmla="*/ 56 w 56"/>
                  <a:gd name="T47" fmla="*/ 0 h 94"/>
                  <a:gd name="T48" fmla="*/ 0 w 56"/>
                  <a:gd name="T49" fmla="*/ 0 h 94"/>
                  <a:gd name="T50" fmla="*/ 0 w 56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94">
                    <a:moveTo>
                      <a:pt x="0" y="94"/>
                    </a:moveTo>
                    <a:lnTo>
                      <a:pt x="54" y="94"/>
                    </a:lnTo>
                    <a:lnTo>
                      <a:pt x="54" y="79"/>
                    </a:lnTo>
                    <a:lnTo>
                      <a:pt x="27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19" y="77"/>
                    </a:lnTo>
                    <a:lnTo>
                      <a:pt x="19" y="73"/>
                    </a:lnTo>
                    <a:lnTo>
                      <a:pt x="19" y="60"/>
                    </a:lnTo>
                    <a:lnTo>
                      <a:pt x="21" y="54"/>
                    </a:lnTo>
                    <a:lnTo>
                      <a:pt x="31" y="54"/>
                    </a:lnTo>
                    <a:lnTo>
                      <a:pt x="50" y="54"/>
                    </a:lnTo>
                    <a:lnTo>
                      <a:pt x="50" y="41"/>
                    </a:lnTo>
                    <a:lnTo>
                      <a:pt x="34" y="39"/>
                    </a:lnTo>
                    <a:lnTo>
                      <a:pt x="19" y="39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5" y="16"/>
                    </a:lnTo>
                    <a:lnTo>
                      <a:pt x="38" y="16"/>
                    </a:lnTo>
                    <a:lnTo>
                      <a:pt x="52" y="1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4899" y="4088"/>
                <a:ext cx="85" cy="94"/>
              </a:xfrm>
              <a:custGeom>
                <a:avLst/>
                <a:gdLst>
                  <a:gd name="T0" fmla="*/ 0 w 85"/>
                  <a:gd name="T1" fmla="*/ 0 h 94"/>
                  <a:gd name="T2" fmla="*/ 6 w 85"/>
                  <a:gd name="T3" fmla="*/ 10 h 94"/>
                  <a:gd name="T4" fmla="*/ 12 w 85"/>
                  <a:gd name="T5" fmla="*/ 21 h 94"/>
                  <a:gd name="T6" fmla="*/ 25 w 85"/>
                  <a:gd name="T7" fmla="*/ 44 h 94"/>
                  <a:gd name="T8" fmla="*/ 31 w 85"/>
                  <a:gd name="T9" fmla="*/ 56 h 94"/>
                  <a:gd name="T10" fmla="*/ 33 w 85"/>
                  <a:gd name="T11" fmla="*/ 69 h 94"/>
                  <a:gd name="T12" fmla="*/ 33 w 85"/>
                  <a:gd name="T13" fmla="*/ 94 h 94"/>
                  <a:gd name="T14" fmla="*/ 52 w 85"/>
                  <a:gd name="T15" fmla="*/ 94 h 94"/>
                  <a:gd name="T16" fmla="*/ 52 w 85"/>
                  <a:gd name="T17" fmla="*/ 79 h 94"/>
                  <a:gd name="T18" fmla="*/ 52 w 85"/>
                  <a:gd name="T19" fmla="*/ 62 h 94"/>
                  <a:gd name="T20" fmla="*/ 56 w 85"/>
                  <a:gd name="T21" fmla="*/ 50 h 94"/>
                  <a:gd name="T22" fmla="*/ 67 w 85"/>
                  <a:gd name="T23" fmla="*/ 31 h 94"/>
                  <a:gd name="T24" fmla="*/ 77 w 85"/>
                  <a:gd name="T25" fmla="*/ 14 h 94"/>
                  <a:gd name="T26" fmla="*/ 85 w 85"/>
                  <a:gd name="T27" fmla="*/ 0 h 94"/>
                  <a:gd name="T28" fmla="*/ 64 w 85"/>
                  <a:gd name="T29" fmla="*/ 0 h 94"/>
                  <a:gd name="T30" fmla="*/ 43 w 85"/>
                  <a:gd name="T31" fmla="*/ 41 h 94"/>
                  <a:gd name="T32" fmla="*/ 21 w 85"/>
                  <a:gd name="T33" fmla="*/ 0 h 94"/>
                  <a:gd name="T34" fmla="*/ 0 w 85"/>
                  <a:gd name="T3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94">
                    <a:moveTo>
                      <a:pt x="0" y="0"/>
                    </a:moveTo>
                    <a:lnTo>
                      <a:pt x="6" y="10"/>
                    </a:lnTo>
                    <a:lnTo>
                      <a:pt x="12" y="21"/>
                    </a:lnTo>
                    <a:lnTo>
                      <a:pt x="25" y="44"/>
                    </a:lnTo>
                    <a:lnTo>
                      <a:pt x="31" y="56"/>
                    </a:lnTo>
                    <a:lnTo>
                      <a:pt x="33" y="69"/>
                    </a:lnTo>
                    <a:lnTo>
                      <a:pt x="33" y="94"/>
                    </a:lnTo>
                    <a:lnTo>
                      <a:pt x="52" y="94"/>
                    </a:lnTo>
                    <a:lnTo>
                      <a:pt x="52" y="79"/>
                    </a:lnTo>
                    <a:lnTo>
                      <a:pt x="52" y="62"/>
                    </a:lnTo>
                    <a:lnTo>
                      <a:pt x="56" y="50"/>
                    </a:lnTo>
                    <a:lnTo>
                      <a:pt x="67" y="31"/>
                    </a:lnTo>
                    <a:lnTo>
                      <a:pt x="77" y="14"/>
                    </a:lnTo>
                    <a:lnTo>
                      <a:pt x="85" y="0"/>
                    </a:lnTo>
                    <a:lnTo>
                      <a:pt x="64" y="0"/>
                    </a:lnTo>
                    <a:lnTo>
                      <a:pt x="43" y="4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5139" y="4088"/>
                <a:ext cx="56" cy="94"/>
              </a:xfrm>
              <a:custGeom>
                <a:avLst/>
                <a:gdLst>
                  <a:gd name="T0" fmla="*/ 0 w 56"/>
                  <a:gd name="T1" fmla="*/ 94 h 94"/>
                  <a:gd name="T2" fmla="*/ 21 w 56"/>
                  <a:gd name="T3" fmla="*/ 94 h 94"/>
                  <a:gd name="T4" fmla="*/ 21 w 56"/>
                  <a:gd name="T5" fmla="*/ 64 h 94"/>
                  <a:gd name="T6" fmla="*/ 19 w 56"/>
                  <a:gd name="T7" fmla="*/ 58 h 94"/>
                  <a:gd name="T8" fmla="*/ 21 w 56"/>
                  <a:gd name="T9" fmla="*/ 54 h 94"/>
                  <a:gd name="T10" fmla="*/ 50 w 56"/>
                  <a:gd name="T11" fmla="*/ 54 h 94"/>
                  <a:gd name="T12" fmla="*/ 50 w 56"/>
                  <a:gd name="T13" fmla="*/ 39 h 94"/>
                  <a:gd name="T14" fmla="*/ 21 w 56"/>
                  <a:gd name="T15" fmla="*/ 39 h 94"/>
                  <a:gd name="T16" fmla="*/ 21 w 56"/>
                  <a:gd name="T17" fmla="*/ 16 h 94"/>
                  <a:gd name="T18" fmla="*/ 50 w 56"/>
                  <a:gd name="T19" fmla="*/ 16 h 94"/>
                  <a:gd name="T20" fmla="*/ 56 w 56"/>
                  <a:gd name="T21" fmla="*/ 0 h 94"/>
                  <a:gd name="T22" fmla="*/ 0 w 56"/>
                  <a:gd name="T23" fmla="*/ 0 h 94"/>
                  <a:gd name="T24" fmla="*/ 0 w 56"/>
                  <a:gd name="T2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94">
                    <a:moveTo>
                      <a:pt x="0" y="94"/>
                    </a:moveTo>
                    <a:lnTo>
                      <a:pt x="21" y="94"/>
                    </a:lnTo>
                    <a:lnTo>
                      <a:pt x="21" y="64"/>
                    </a:lnTo>
                    <a:lnTo>
                      <a:pt x="19" y="58"/>
                    </a:lnTo>
                    <a:lnTo>
                      <a:pt x="21" y="54"/>
                    </a:lnTo>
                    <a:lnTo>
                      <a:pt x="50" y="54"/>
                    </a:lnTo>
                    <a:lnTo>
                      <a:pt x="50" y="39"/>
                    </a:lnTo>
                    <a:lnTo>
                      <a:pt x="21" y="39"/>
                    </a:lnTo>
                    <a:lnTo>
                      <a:pt x="21" y="16"/>
                    </a:lnTo>
                    <a:lnTo>
                      <a:pt x="50" y="16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4821" y="4088"/>
                <a:ext cx="76" cy="94"/>
              </a:xfrm>
              <a:custGeom>
                <a:avLst/>
                <a:gdLst>
                  <a:gd name="T0" fmla="*/ 26 w 76"/>
                  <a:gd name="T1" fmla="*/ 16 h 94"/>
                  <a:gd name="T2" fmla="*/ 26 w 76"/>
                  <a:gd name="T3" fmla="*/ 94 h 94"/>
                  <a:gd name="T4" fmla="*/ 46 w 76"/>
                  <a:gd name="T5" fmla="*/ 94 h 94"/>
                  <a:gd name="T6" fmla="*/ 46 w 76"/>
                  <a:gd name="T7" fmla="*/ 16 h 94"/>
                  <a:gd name="T8" fmla="*/ 73 w 76"/>
                  <a:gd name="T9" fmla="*/ 16 h 94"/>
                  <a:gd name="T10" fmla="*/ 76 w 76"/>
                  <a:gd name="T11" fmla="*/ 0 h 94"/>
                  <a:gd name="T12" fmla="*/ 0 w 76"/>
                  <a:gd name="T13" fmla="*/ 0 h 94"/>
                  <a:gd name="T14" fmla="*/ 0 w 76"/>
                  <a:gd name="T15" fmla="*/ 14 h 94"/>
                  <a:gd name="T16" fmla="*/ 7 w 76"/>
                  <a:gd name="T17" fmla="*/ 14 h 94"/>
                  <a:gd name="T18" fmla="*/ 13 w 76"/>
                  <a:gd name="T19" fmla="*/ 14 h 94"/>
                  <a:gd name="T20" fmla="*/ 23 w 76"/>
                  <a:gd name="T21" fmla="*/ 14 h 94"/>
                  <a:gd name="T22" fmla="*/ 26 w 76"/>
                  <a:gd name="T23" fmla="*/ 1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94">
                    <a:moveTo>
                      <a:pt x="26" y="16"/>
                    </a:moveTo>
                    <a:lnTo>
                      <a:pt x="26" y="94"/>
                    </a:lnTo>
                    <a:lnTo>
                      <a:pt x="46" y="94"/>
                    </a:lnTo>
                    <a:lnTo>
                      <a:pt x="46" y="16"/>
                    </a:lnTo>
                    <a:lnTo>
                      <a:pt x="73" y="16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3" y="14"/>
                    </a:lnTo>
                    <a:lnTo>
                      <a:pt x="23" y="14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5243" y="4088"/>
                <a:ext cx="54" cy="94"/>
              </a:xfrm>
              <a:custGeom>
                <a:avLst/>
                <a:gdLst>
                  <a:gd name="T0" fmla="*/ 54 w 54"/>
                  <a:gd name="T1" fmla="*/ 79 h 94"/>
                  <a:gd name="T2" fmla="*/ 27 w 54"/>
                  <a:gd name="T3" fmla="*/ 79 h 94"/>
                  <a:gd name="T4" fmla="*/ 25 w 54"/>
                  <a:gd name="T5" fmla="*/ 79 h 94"/>
                  <a:gd name="T6" fmla="*/ 23 w 54"/>
                  <a:gd name="T7" fmla="*/ 79 h 94"/>
                  <a:gd name="T8" fmla="*/ 21 w 54"/>
                  <a:gd name="T9" fmla="*/ 79 h 94"/>
                  <a:gd name="T10" fmla="*/ 21 w 54"/>
                  <a:gd name="T11" fmla="*/ 79 h 94"/>
                  <a:gd name="T12" fmla="*/ 19 w 54"/>
                  <a:gd name="T13" fmla="*/ 79 h 94"/>
                  <a:gd name="T14" fmla="*/ 19 w 54"/>
                  <a:gd name="T15" fmla="*/ 75 h 94"/>
                  <a:gd name="T16" fmla="*/ 19 w 54"/>
                  <a:gd name="T17" fmla="*/ 0 h 94"/>
                  <a:gd name="T18" fmla="*/ 0 w 54"/>
                  <a:gd name="T19" fmla="*/ 0 h 94"/>
                  <a:gd name="T20" fmla="*/ 0 w 54"/>
                  <a:gd name="T21" fmla="*/ 94 h 94"/>
                  <a:gd name="T22" fmla="*/ 54 w 54"/>
                  <a:gd name="T23" fmla="*/ 94 h 94"/>
                  <a:gd name="T24" fmla="*/ 54 w 54"/>
                  <a:gd name="T25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94">
                    <a:moveTo>
                      <a:pt x="54" y="79"/>
                    </a:moveTo>
                    <a:lnTo>
                      <a:pt x="27" y="79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9" y="79"/>
                    </a:lnTo>
                    <a:lnTo>
                      <a:pt x="19" y="7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54" y="94"/>
                    </a:lnTo>
                    <a:lnTo>
                      <a:pt x="54" y="7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4414" y="4088"/>
                <a:ext cx="19" cy="9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4786" y="4088"/>
                <a:ext cx="19" cy="94"/>
              </a:xfrm>
              <a:custGeom>
                <a:avLst/>
                <a:gdLst>
                  <a:gd name="T0" fmla="*/ 0 w 19"/>
                  <a:gd name="T1" fmla="*/ 94 h 94"/>
                  <a:gd name="T2" fmla="*/ 19 w 19"/>
                  <a:gd name="T3" fmla="*/ 94 h 94"/>
                  <a:gd name="T4" fmla="*/ 19 w 19"/>
                  <a:gd name="T5" fmla="*/ 90 h 94"/>
                  <a:gd name="T6" fmla="*/ 19 w 19"/>
                  <a:gd name="T7" fmla="*/ 4 h 94"/>
                  <a:gd name="T8" fmla="*/ 19 w 19"/>
                  <a:gd name="T9" fmla="*/ 0 h 94"/>
                  <a:gd name="T10" fmla="*/ 15 w 19"/>
                  <a:gd name="T11" fmla="*/ 0 h 94"/>
                  <a:gd name="T12" fmla="*/ 12 w 19"/>
                  <a:gd name="T13" fmla="*/ 0 h 94"/>
                  <a:gd name="T14" fmla="*/ 4 w 19"/>
                  <a:gd name="T15" fmla="*/ 0 h 94"/>
                  <a:gd name="T16" fmla="*/ 0 w 19"/>
                  <a:gd name="T17" fmla="*/ 0 h 94"/>
                  <a:gd name="T18" fmla="*/ 0 w 19"/>
                  <a:gd name="T1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94">
                    <a:moveTo>
                      <a:pt x="0" y="94"/>
                    </a:moveTo>
                    <a:lnTo>
                      <a:pt x="19" y="94"/>
                    </a:lnTo>
                    <a:lnTo>
                      <a:pt x="19" y="90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5539" y="3900"/>
                <a:ext cx="13" cy="42"/>
              </a:xfrm>
              <a:custGeom>
                <a:avLst/>
                <a:gdLst>
                  <a:gd name="T0" fmla="*/ 2 w 13"/>
                  <a:gd name="T1" fmla="*/ 42 h 42"/>
                  <a:gd name="T2" fmla="*/ 3 w 13"/>
                  <a:gd name="T3" fmla="*/ 40 h 42"/>
                  <a:gd name="T4" fmla="*/ 3 w 13"/>
                  <a:gd name="T5" fmla="*/ 35 h 42"/>
                  <a:gd name="T6" fmla="*/ 3 w 13"/>
                  <a:gd name="T7" fmla="*/ 6 h 42"/>
                  <a:gd name="T8" fmla="*/ 13 w 13"/>
                  <a:gd name="T9" fmla="*/ 6 h 42"/>
                  <a:gd name="T10" fmla="*/ 13 w 13"/>
                  <a:gd name="T11" fmla="*/ 0 h 42"/>
                  <a:gd name="T12" fmla="*/ 0 w 13"/>
                  <a:gd name="T13" fmla="*/ 0 h 42"/>
                  <a:gd name="T14" fmla="*/ 0 w 13"/>
                  <a:gd name="T15" fmla="*/ 33 h 42"/>
                  <a:gd name="T16" fmla="*/ 0 w 13"/>
                  <a:gd name="T17" fmla="*/ 39 h 42"/>
                  <a:gd name="T18" fmla="*/ 2 w 13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42">
                    <a:moveTo>
                      <a:pt x="2" y="42"/>
                    </a:moveTo>
                    <a:lnTo>
                      <a:pt x="3" y="40"/>
                    </a:lnTo>
                    <a:lnTo>
                      <a:pt x="3" y="35"/>
                    </a:lnTo>
                    <a:lnTo>
                      <a:pt x="3" y="6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5521" y="3900"/>
                <a:ext cx="14" cy="42"/>
              </a:xfrm>
              <a:custGeom>
                <a:avLst/>
                <a:gdLst>
                  <a:gd name="T0" fmla="*/ 2 w 14"/>
                  <a:gd name="T1" fmla="*/ 42 h 42"/>
                  <a:gd name="T2" fmla="*/ 4 w 14"/>
                  <a:gd name="T3" fmla="*/ 39 h 42"/>
                  <a:gd name="T4" fmla="*/ 4 w 14"/>
                  <a:gd name="T5" fmla="*/ 35 h 42"/>
                  <a:gd name="T6" fmla="*/ 4 w 14"/>
                  <a:gd name="T7" fmla="*/ 6 h 42"/>
                  <a:gd name="T8" fmla="*/ 14 w 14"/>
                  <a:gd name="T9" fmla="*/ 6 h 42"/>
                  <a:gd name="T10" fmla="*/ 14 w 14"/>
                  <a:gd name="T11" fmla="*/ 0 h 42"/>
                  <a:gd name="T12" fmla="*/ 0 w 14"/>
                  <a:gd name="T13" fmla="*/ 0 h 42"/>
                  <a:gd name="T14" fmla="*/ 0 w 14"/>
                  <a:gd name="T15" fmla="*/ 33 h 42"/>
                  <a:gd name="T16" fmla="*/ 0 w 14"/>
                  <a:gd name="T17" fmla="*/ 39 h 42"/>
                  <a:gd name="T18" fmla="*/ 2 w 14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2">
                    <a:moveTo>
                      <a:pt x="2" y="42"/>
                    </a:moveTo>
                    <a:lnTo>
                      <a:pt x="4" y="39"/>
                    </a:lnTo>
                    <a:lnTo>
                      <a:pt x="4" y="35"/>
                    </a:lnTo>
                    <a:lnTo>
                      <a:pt x="4" y="6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5504" y="3900"/>
                <a:ext cx="12" cy="42"/>
              </a:xfrm>
              <a:custGeom>
                <a:avLst/>
                <a:gdLst>
                  <a:gd name="T0" fmla="*/ 2 w 12"/>
                  <a:gd name="T1" fmla="*/ 42 h 42"/>
                  <a:gd name="T2" fmla="*/ 4 w 12"/>
                  <a:gd name="T3" fmla="*/ 37 h 42"/>
                  <a:gd name="T4" fmla="*/ 4 w 12"/>
                  <a:gd name="T5" fmla="*/ 25 h 42"/>
                  <a:gd name="T6" fmla="*/ 4 w 12"/>
                  <a:gd name="T7" fmla="*/ 15 h 42"/>
                  <a:gd name="T8" fmla="*/ 4 w 12"/>
                  <a:gd name="T9" fmla="*/ 6 h 42"/>
                  <a:gd name="T10" fmla="*/ 12 w 12"/>
                  <a:gd name="T11" fmla="*/ 6 h 42"/>
                  <a:gd name="T12" fmla="*/ 12 w 12"/>
                  <a:gd name="T13" fmla="*/ 0 h 42"/>
                  <a:gd name="T14" fmla="*/ 0 w 12"/>
                  <a:gd name="T15" fmla="*/ 0 h 42"/>
                  <a:gd name="T16" fmla="*/ 0 w 12"/>
                  <a:gd name="T17" fmla="*/ 39 h 42"/>
                  <a:gd name="T18" fmla="*/ 0 w 12"/>
                  <a:gd name="T19" fmla="*/ 40 h 42"/>
                  <a:gd name="T20" fmla="*/ 2 w 12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42">
                    <a:moveTo>
                      <a:pt x="2" y="42"/>
                    </a:moveTo>
                    <a:lnTo>
                      <a:pt x="4" y="37"/>
                    </a:lnTo>
                    <a:lnTo>
                      <a:pt x="4" y="25"/>
                    </a:lnTo>
                    <a:lnTo>
                      <a:pt x="4" y="15"/>
                    </a:lnTo>
                    <a:lnTo>
                      <a:pt x="4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4569" y="4102"/>
                <a:ext cx="37" cy="80"/>
              </a:xfrm>
              <a:custGeom>
                <a:avLst/>
                <a:gdLst>
                  <a:gd name="T0" fmla="*/ 35 w 37"/>
                  <a:gd name="T1" fmla="*/ 80 h 80"/>
                  <a:gd name="T2" fmla="*/ 37 w 37"/>
                  <a:gd name="T3" fmla="*/ 80 h 80"/>
                  <a:gd name="T4" fmla="*/ 37 w 37"/>
                  <a:gd name="T5" fmla="*/ 65 h 80"/>
                  <a:gd name="T6" fmla="*/ 2 w 37"/>
                  <a:gd name="T7" fmla="*/ 65 h 80"/>
                  <a:gd name="T8" fmla="*/ 2 w 37"/>
                  <a:gd name="T9" fmla="*/ 40 h 80"/>
                  <a:gd name="T10" fmla="*/ 33 w 37"/>
                  <a:gd name="T11" fmla="*/ 40 h 80"/>
                  <a:gd name="T12" fmla="*/ 33 w 37"/>
                  <a:gd name="T13" fmla="*/ 25 h 80"/>
                  <a:gd name="T14" fmla="*/ 2 w 37"/>
                  <a:gd name="T15" fmla="*/ 23 h 80"/>
                  <a:gd name="T16" fmla="*/ 2 w 37"/>
                  <a:gd name="T17" fmla="*/ 2 h 80"/>
                  <a:gd name="T18" fmla="*/ 31 w 37"/>
                  <a:gd name="T19" fmla="*/ 2 h 80"/>
                  <a:gd name="T20" fmla="*/ 33 w 37"/>
                  <a:gd name="T21" fmla="*/ 0 h 80"/>
                  <a:gd name="T22" fmla="*/ 19 w 37"/>
                  <a:gd name="T23" fmla="*/ 2 h 80"/>
                  <a:gd name="T24" fmla="*/ 6 w 37"/>
                  <a:gd name="T25" fmla="*/ 2 h 80"/>
                  <a:gd name="T26" fmla="*/ 2 w 37"/>
                  <a:gd name="T27" fmla="*/ 2 h 80"/>
                  <a:gd name="T28" fmla="*/ 0 w 37"/>
                  <a:gd name="T29" fmla="*/ 4 h 80"/>
                  <a:gd name="T30" fmla="*/ 0 w 37"/>
                  <a:gd name="T31" fmla="*/ 5 h 80"/>
                  <a:gd name="T32" fmla="*/ 0 w 37"/>
                  <a:gd name="T33" fmla="*/ 11 h 80"/>
                  <a:gd name="T34" fmla="*/ 0 w 37"/>
                  <a:gd name="T35" fmla="*/ 17 h 80"/>
                  <a:gd name="T36" fmla="*/ 0 w 37"/>
                  <a:gd name="T37" fmla="*/ 25 h 80"/>
                  <a:gd name="T38" fmla="*/ 15 w 37"/>
                  <a:gd name="T39" fmla="*/ 25 h 80"/>
                  <a:gd name="T40" fmla="*/ 31 w 37"/>
                  <a:gd name="T41" fmla="*/ 27 h 80"/>
                  <a:gd name="T42" fmla="*/ 31 w 37"/>
                  <a:gd name="T43" fmla="*/ 40 h 80"/>
                  <a:gd name="T44" fmla="*/ 12 w 37"/>
                  <a:gd name="T45" fmla="*/ 40 h 80"/>
                  <a:gd name="T46" fmla="*/ 2 w 37"/>
                  <a:gd name="T47" fmla="*/ 40 h 80"/>
                  <a:gd name="T48" fmla="*/ 0 w 37"/>
                  <a:gd name="T49" fmla="*/ 46 h 80"/>
                  <a:gd name="T50" fmla="*/ 0 w 37"/>
                  <a:gd name="T51" fmla="*/ 59 h 80"/>
                  <a:gd name="T52" fmla="*/ 0 w 37"/>
                  <a:gd name="T53" fmla="*/ 63 h 80"/>
                  <a:gd name="T54" fmla="*/ 2 w 37"/>
                  <a:gd name="T55" fmla="*/ 65 h 80"/>
                  <a:gd name="T56" fmla="*/ 4 w 37"/>
                  <a:gd name="T57" fmla="*/ 65 h 80"/>
                  <a:gd name="T58" fmla="*/ 8 w 37"/>
                  <a:gd name="T59" fmla="*/ 65 h 80"/>
                  <a:gd name="T60" fmla="*/ 35 w 37"/>
                  <a:gd name="T61" fmla="*/ 65 h 80"/>
                  <a:gd name="T62" fmla="*/ 35 w 37"/>
                  <a:gd name="T6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80">
                    <a:moveTo>
                      <a:pt x="35" y="80"/>
                    </a:moveTo>
                    <a:lnTo>
                      <a:pt x="37" y="80"/>
                    </a:lnTo>
                    <a:lnTo>
                      <a:pt x="37" y="65"/>
                    </a:lnTo>
                    <a:lnTo>
                      <a:pt x="2" y="65"/>
                    </a:lnTo>
                    <a:lnTo>
                      <a:pt x="2" y="40"/>
                    </a:lnTo>
                    <a:lnTo>
                      <a:pt x="33" y="40"/>
                    </a:lnTo>
                    <a:lnTo>
                      <a:pt x="33" y="25"/>
                    </a:lnTo>
                    <a:lnTo>
                      <a:pt x="2" y="23"/>
                    </a:lnTo>
                    <a:lnTo>
                      <a:pt x="2" y="2"/>
                    </a:lnTo>
                    <a:lnTo>
                      <a:pt x="31" y="2"/>
                    </a:lnTo>
                    <a:lnTo>
                      <a:pt x="33" y="0"/>
                    </a:lnTo>
                    <a:lnTo>
                      <a:pt x="19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15" y="25"/>
                    </a:lnTo>
                    <a:lnTo>
                      <a:pt x="31" y="27"/>
                    </a:lnTo>
                    <a:lnTo>
                      <a:pt x="31" y="40"/>
                    </a:lnTo>
                    <a:lnTo>
                      <a:pt x="12" y="40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35" y="65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5498" y="3891"/>
                <a:ext cx="60" cy="3"/>
              </a:xfrm>
              <a:custGeom>
                <a:avLst/>
                <a:gdLst>
                  <a:gd name="T0" fmla="*/ 6 w 60"/>
                  <a:gd name="T1" fmla="*/ 3 h 3"/>
                  <a:gd name="T2" fmla="*/ 48 w 60"/>
                  <a:gd name="T3" fmla="*/ 3 h 3"/>
                  <a:gd name="T4" fmla="*/ 54 w 60"/>
                  <a:gd name="T5" fmla="*/ 3 h 3"/>
                  <a:gd name="T6" fmla="*/ 56 w 60"/>
                  <a:gd name="T7" fmla="*/ 3 h 3"/>
                  <a:gd name="T8" fmla="*/ 58 w 60"/>
                  <a:gd name="T9" fmla="*/ 1 h 3"/>
                  <a:gd name="T10" fmla="*/ 60 w 60"/>
                  <a:gd name="T11" fmla="*/ 0 h 3"/>
                  <a:gd name="T12" fmla="*/ 48 w 60"/>
                  <a:gd name="T13" fmla="*/ 0 h 3"/>
                  <a:gd name="T14" fmla="*/ 31 w 60"/>
                  <a:gd name="T15" fmla="*/ 0 h 3"/>
                  <a:gd name="T16" fmla="*/ 14 w 60"/>
                  <a:gd name="T17" fmla="*/ 0 h 3"/>
                  <a:gd name="T18" fmla="*/ 0 w 60"/>
                  <a:gd name="T19" fmla="*/ 0 h 3"/>
                  <a:gd name="T20" fmla="*/ 0 w 60"/>
                  <a:gd name="T21" fmla="*/ 1 h 3"/>
                  <a:gd name="T22" fmla="*/ 2 w 60"/>
                  <a:gd name="T23" fmla="*/ 3 h 3"/>
                  <a:gd name="T24" fmla="*/ 4 w 60"/>
                  <a:gd name="T25" fmla="*/ 3 h 3"/>
                  <a:gd name="T26" fmla="*/ 6 w 60"/>
                  <a:gd name="T2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3">
                    <a:moveTo>
                      <a:pt x="6" y="3"/>
                    </a:moveTo>
                    <a:lnTo>
                      <a:pt x="48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1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1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4550" y="4088"/>
                <a:ext cx="56" cy="96"/>
              </a:xfrm>
              <a:custGeom>
                <a:avLst/>
                <a:gdLst>
                  <a:gd name="T0" fmla="*/ 0 w 56"/>
                  <a:gd name="T1" fmla="*/ 94 h 96"/>
                  <a:gd name="T2" fmla="*/ 27 w 56"/>
                  <a:gd name="T3" fmla="*/ 96 h 96"/>
                  <a:gd name="T4" fmla="*/ 56 w 56"/>
                  <a:gd name="T5" fmla="*/ 94 h 96"/>
                  <a:gd name="T6" fmla="*/ 54 w 56"/>
                  <a:gd name="T7" fmla="*/ 94 h 96"/>
                  <a:gd name="T8" fmla="*/ 0 w 56"/>
                  <a:gd name="T9" fmla="*/ 94 h 96"/>
                  <a:gd name="T10" fmla="*/ 0 w 56"/>
                  <a:gd name="T11" fmla="*/ 0 h 96"/>
                  <a:gd name="T12" fmla="*/ 0 w 56"/>
                  <a:gd name="T13" fmla="*/ 0 h 96"/>
                  <a:gd name="T14" fmla="*/ 0 w 56"/>
                  <a:gd name="T15" fmla="*/ 2 h 96"/>
                  <a:gd name="T16" fmla="*/ 0 w 56"/>
                  <a:gd name="T17" fmla="*/ 4 h 96"/>
                  <a:gd name="T18" fmla="*/ 0 w 56"/>
                  <a:gd name="T19" fmla="*/ 6 h 96"/>
                  <a:gd name="T20" fmla="*/ 0 w 56"/>
                  <a:gd name="T21" fmla="*/ 23 h 96"/>
                  <a:gd name="T22" fmla="*/ 0 w 56"/>
                  <a:gd name="T23" fmla="*/ 54 h 96"/>
                  <a:gd name="T24" fmla="*/ 0 w 56"/>
                  <a:gd name="T25" fmla="*/ 81 h 96"/>
                  <a:gd name="T26" fmla="*/ 0 w 56"/>
                  <a:gd name="T27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96">
                    <a:moveTo>
                      <a:pt x="0" y="94"/>
                    </a:moveTo>
                    <a:lnTo>
                      <a:pt x="27" y="96"/>
                    </a:lnTo>
                    <a:lnTo>
                      <a:pt x="56" y="94"/>
                    </a:lnTo>
                    <a:lnTo>
                      <a:pt x="54" y="94"/>
                    </a:lnTo>
                    <a:lnTo>
                      <a:pt x="0" y="9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23"/>
                    </a:lnTo>
                    <a:lnTo>
                      <a:pt x="0" y="54"/>
                    </a:lnTo>
                    <a:lnTo>
                      <a:pt x="0" y="81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5504" y="3954"/>
                <a:ext cx="4" cy="84"/>
              </a:xfrm>
              <a:custGeom>
                <a:avLst/>
                <a:gdLst>
                  <a:gd name="T0" fmla="*/ 0 w 4"/>
                  <a:gd name="T1" fmla="*/ 6 h 84"/>
                  <a:gd name="T2" fmla="*/ 0 w 4"/>
                  <a:gd name="T3" fmla="*/ 8 h 84"/>
                  <a:gd name="T4" fmla="*/ 0 w 4"/>
                  <a:gd name="T5" fmla="*/ 77 h 84"/>
                  <a:gd name="T6" fmla="*/ 0 w 4"/>
                  <a:gd name="T7" fmla="*/ 84 h 84"/>
                  <a:gd name="T8" fmla="*/ 2 w 4"/>
                  <a:gd name="T9" fmla="*/ 84 h 84"/>
                  <a:gd name="T10" fmla="*/ 2 w 4"/>
                  <a:gd name="T11" fmla="*/ 84 h 84"/>
                  <a:gd name="T12" fmla="*/ 4 w 4"/>
                  <a:gd name="T13" fmla="*/ 81 h 84"/>
                  <a:gd name="T14" fmla="*/ 4 w 4"/>
                  <a:gd name="T15" fmla="*/ 79 h 84"/>
                  <a:gd name="T16" fmla="*/ 4 w 4"/>
                  <a:gd name="T17" fmla="*/ 75 h 84"/>
                  <a:gd name="T18" fmla="*/ 4 w 4"/>
                  <a:gd name="T19" fmla="*/ 0 h 84"/>
                  <a:gd name="T20" fmla="*/ 2 w 4"/>
                  <a:gd name="T21" fmla="*/ 9 h 84"/>
                  <a:gd name="T22" fmla="*/ 2 w 4"/>
                  <a:gd name="T23" fmla="*/ 21 h 84"/>
                  <a:gd name="T24" fmla="*/ 2 w 4"/>
                  <a:gd name="T25" fmla="*/ 84 h 84"/>
                  <a:gd name="T26" fmla="*/ 0 w 4"/>
                  <a:gd name="T27" fmla="*/ 67 h 84"/>
                  <a:gd name="T28" fmla="*/ 0 w 4"/>
                  <a:gd name="T29" fmla="*/ 42 h 84"/>
                  <a:gd name="T30" fmla="*/ 2 w 4"/>
                  <a:gd name="T31" fmla="*/ 19 h 84"/>
                  <a:gd name="T32" fmla="*/ 0 w 4"/>
                  <a:gd name="T3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84">
                    <a:moveTo>
                      <a:pt x="0" y="6"/>
                    </a:moveTo>
                    <a:lnTo>
                      <a:pt x="0" y="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5"/>
                    </a:lnTo>
                    <a:lnTo>
                      <a:pt x="4" y="0"/>
                    </a:lnTo>
                    <a:lnTo>
                      <a:pt x="2" y="9"/>
                    </a:lnTo>
                    <a:lnTo>
                      <a:pt x="2" y="21"/>
                    </a:lnTo>
                    <a:lnTo>
                      <a:pt x="2" y="84"/>
                    </a:lnTo>
                    <a:lnTo>
                      <a:pt x="0" y="67"/>
                    </a:lnTo>
                    <a:lnTo>
                      <a:pt x="0" y="42"/>
                    </a:lnTo>
                    <a:lnTo>
                      <a:pt x="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4296" y="4088"/>
                <a:ext cx="23" cy="96"/>
              </a:xfrm>
              <a:custGeom>
                <a:avLst/>
                <a:gdLst>
                  <a:gd name="T0" fmla="*/ 2 w 23"/>
                  <a:gd name="T1" fmla="*/ 94 h 96"/>
                  <a:gd name="T2" fmla="*/ 12 w 23"/>
                  <a:gd name="T3" fmla="*/ 96 h 96"/>
                  <a:gd name="T4" fmla="*/ 22 w 23"/>
                  <a:gd name="T5" fmla="*/ 94 h 96"/>
                  <a:gd name="T6" fmla="*/ 22 w 23"/>
                  <a:gd name="T7" fmla="*/ 85 h 96"/>
                  <a:gd name="T8" fmla="*/ 23 w 23"/>
                  <a:gd name="T9" fmla="*/ 64 h 96"/>
                  <a:gd name="T10" fmla="*/ 22 w 23"/>
                  <a:gd name="T11" fmla="*/ 44 h 96"/>
                  <a:gd name="T12" fmla="*/ 22 w 23"/>
                  <a:gd name="T13" fmla="*/ 33 h 96"/>
                  <a:gd name="T14" fmla="*/ 23 w 23"/>
                  <a:gd name="T15" fmla="*/ 33 h 96"/>
                  <a:gd name="T16" fmla="*/ 22 w 23"/>
                  <a:gd name="T17" fmla="*/ 29 h 96"/>
                  <a:gd name="T18" fmla="*/ 22 w 23"/>
                  <a:gd name="T19" fmla="*/ 94 h 96"/>
                  <a:gd name="T20" fmla="*/ 2 w 23"/>
                  <a:gd name="T21" fmla="*/ 94 h 96"/>
                  <a:gd name="T22" fmla="*/ 2 w 23"/>
                  <a:gd name="T23" fmla="*/ 0 h 96"/>
                  <a:gd name="T24" fmla="*/ 0 w 23"/>
                  <a:gd name="T25" fmla="*/ 2 h 96"/>
                  <a:gd name="T26" fmla="*/ 0 w 23"/>
                  <a:gd name="T27" fmla="*/ 6 h 96"/>
                  <a:gd name="T28" fmla="*/ 2 w 23"/>
                  <a:gd name="T29" fmla="*/ 94 h 96"/>
                  <a:gd name="T30" fmla="*/ 2 w 23"/>
                  <a:gd name="T31" fmla="*/ 94 h 96"/>
                  <a:gd name="T32" fmla="*/ 2 w 23"/>
                  <a:gd name="T3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96">
                    <a:moveTo>
                      <a:pt x="2" y="94"/>
                    </a:moveTo>
                    <a:lnTo>
                      <a:pt x="12" y="96"/>
                    </a:lnTo>
                    <a:lnTo>
                      <a:pt x="22" y="94"/>
                    </a:lnTo>
                    <a:lnTo>
                      <a:pt x="22" y="85"/>
                    </a:lnTo>
                    <a:lnTo>
                      <a:pt x="23" y="64"/>
                    </a:lnTo>
                    <a:lnTo>
                      <a:pt x="22" y="4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2" y="29"/>
                    </a:lnTo>
                    <a:lnTo>
                      <a:pt x="22" y="94"/>
                    </a:lnTo>
                    <a:lnTo>
                      <a:pt x="2" y="9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5516" y="3965"/>
                <a:ext cx="23" cy="23"/>
              </a:xfrm>
              <a:custGeom>
                <a:avLst/>
                <a:gdLst>
                  <a:gd name="T0" fmla="*/ 15 w 23"/>
                  <a:gd name="T1" fmla="*/ 2 h 23"/>
                  <a:gd name="T2" fmla="*/ 19 w 23"/>
                  <a:gd name="T3" fmla="*/ 6 h 23"/>
                  <a:gd name="T4" fmla="*/ 21 w 23"/>
                  <a:gd name="T5" fmla="*/ 10 h 23"/>
                  <a:gd name="T6" fmla="*/ 21 w 23"/>
                  <a:gd name="T7" fmla="*/ 14 h 23"/>
                  <a:gd name="T8" fmla="*/ 21 w 23"/>
                  <a:gd name="T9" fmla="*/ 16 h 23"/>
                  <a:gd name="T10" fmla="*/ 19 w 23"/>
                  <a:gd name="T11" fmla="*/ 18 h 23"/>
                  <a:gd name="T12" fmla="*/ 15 w 23"/>
                  <a:gd name="T13" fmla="*/ 20 h 23"/>
                  <a:gd name="T14" fmla="*/ 13 w 23"/>
                  <a:gd name="T15" fmla="*/ 20 h 23"/>
                  <a:gd name="T16" fmla="*/ 9 w 23"/>
                  <a:gd name="T17" fmla="*/ 20 h 23"/>
                  <a:gd name="T18" fmla="*/ 5 w 23"/>
                  <a:gd name="T19" fmla="*/ 18 h 23"/>
                  <a:gd name="T20" fmla="*/ 3 w 23"/>
                  <a:gd name="T21" fmla="*/ 16 h 23"/>
                  <a:gd name="T22" fmla="*/ 3 w 23"/>
                  <a:gd name="T23" fmla="*/ 14 h 23"/>
                  <a:gd name="T24" fmla="*/ 3 w 23"/>
                  <a:gd name="T25" fmla="*/ 10 h 23"/>
                  <a:gd name="T26" fmla="*/ 3 w 23"/>
                  <a:gd name="T27" fmla="*/ 6 h 23"/>
                  <a:gd name="T28" fmla="*/ 7 w 23"/>
                  <a:gd name="T29" fmla="*/ 4 h 23"/>
                  <a:gd name="T30" fmla="*/ 11 w 23"/>
                  <a:gd name="T31" fmla="*/ 2 h 23"/>
                  <a:gd name="T32" fmla="*/ 15 w 23"/>
                  <a:gd name="T33" fmla="*/ 2 h 23"/>
                  <a:gd name="T34" fmla="*/ 7 w 23"/>
                  <a:gd name="T35" fmla="*/ 0 h 23"/>
                  <a:gd name="T36" fmla="*/ 3 w 23"/>
                  <a:gd name="T37" fmla="*/ 4 h 23"/>
                  <a:gd name="T38" fmla="*/ 1 w 23"/>
                  <a:gd name="T39" fmla="*/ 8 h 23"/>
                  <a:gd name="T40" fmla="*/ 0 w 23"/>
                  <a:gd name="T41" fmla="*/ 12 h 23"/>
                  <a:gd name="T42" fmla="*/ 1 w 23"/>
                  <a:gd name="T43" fmla="*/ 16 h 23"/>
                  <a:gd name="T44" fmla="*/ 3 w 23"/>
                  <a:gd name="T45" fmla="*/ 20 h 23"/>
                  <a:gd name="T46" fmla="*/ 7 w 23"/>
                  <a:gd name="T47" fmla="*/ 22 h 23"/>
                  <a:gd name="T48" fmla="*/ 11 w 23"/>
                  <a:gd name="T49" fmla="*/ 23 h 23"/>
                  <a:gd name="T50" fmla="*/ 17 w 23"/>
                  <a:gd name="T51" fmla="*/ 22 h 23"/>
                  <a:gd name="T52" fmla="*/ 21 w 23"/>
                  <a:gd name="T53" fmla="*/ 20 h 23"/>
                  <a:gd name="T54" fmla="*/ 23 w 23"/>
                  <a:gd name="T55" fmla="*/ 16 h 23"/>
                  <a:gd name="T56" fmla="*/ 23 w 23"/>
                  <a:gd name="T57" fmla="*/ 12 h 23"/>
                  <a:gd name="T58" fmla="*/ 23 w 23"/>
                  <a:gd name="T59" fmla="*/ 6 h 23"/>
                  <a:gd name="T60" fmla="*/ 21 w 23"/>
                  <a:gd name="T61" fmla="*/ 2 h 23"/>
                  <a:gd name="T62" fmla="*/ 17 w 23"/>
                  <a:gd name="T63" fmla="*/ 0 h 23"/>
                  <a:gd name="T64" fmla="*/ 13 w 23"/>
                  <a:gd name="T65" fmla="*/ 0 h 23"/>
                  <a:gd name="T66" fmla="*/ 7 w 23"/>
                  <a:gd name="T6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3">
                    <a:moveTo>
                      <a:pt x="15" y="2"/>
                    </a:moveTo>
                    <a:lnTo>
                      <a:pt x="19" y="6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9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5" y="2"/>
                    </a:lnTo>
                    <a:close/>
                    <a:moveTo>
                      <a:pt x="7" y="0"/>
                    </a:move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7" y="22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5327" y="4142"/>
                <a:ext cx="39" cy="40"/>
              </a:xfrm>
              <a:custGeom>
                <a:avLst/>
                <a:gdLst>
                  <a:gd name="T0" fmla="*/ 37 w 39"/>
                  <a:gd name="T1" fmla="*/ 40 h 40"/>
                  <a:gd name="T2" fmla="*/ 39 w 39"/>
                  <a:gd name="T3" fmla="*/ 33 h 40"/>
                  <a:gd name="T4" fmla="*/ 39 w 39"/>
                  <a:gd name="T5" fmla="*/ 25 h 40"/>
                  <a:gd name="T6" fmla="*/ 4 w 39"/>
                  <a:gd name="T7" fmla="*/ 25 h 40"/>
                  <a:gd name="T8" fmla="*/ 4 w 39"/>
                  <a:gd name="T9" fmla="*/ 0 h 40"/>
                  <a:gd name="T10" fmla="*/ 31 w 39"/>
                  <a:gd name="T11" fmla="*/ 0 h 40"/>
                  <a:gd name="T12" fmla="*/ 31 w 39"/>
                  <a:gd name="T13" fmla="*/ 0 h 40"/>
                  <a:gd name="T14" fmla="*/ 2 w 39"/>
                  <a:gd name="T15" fmla="*/ 0 h 40"/>
                  <a:gd name="T16" fmla="*/ 0 w 39"/>
                  <a:gd name="T17" fmla="*/ 13 h 40"/>
                  <a:gd name="T18" fmla="*/ 2 w 39"/>
                  <a:gd name="T19" fmla="*/ 25 h 40"/>
                  <a:gd name="T20" fmla="*/ 37 w 39"/>
                  <a:gd name="T21" fmla="*/ 25 h 40"/>
                  <a:gd name="T22" fmla="*/ 37 w 39"/>
                  <a:gd name="T2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0">
                    <a:moveTo>
                      <a:pt x="37" y="40"/>
                    </a:moveTo>
                    <a:lnTo>
                      <a:pt x="39" y="33"/>
                    </a:lnTo>
                    <a:lnTo>
                      <a:pt x="39" y="25"/>
                    </a:lnTo>
                    <a:lnTo>
                      <a:pt x="4" y="25"/>
                    </a:lnTo>
                    <a:lnTo>
                      <a:pt x="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2" y="25"/>
                    </a:lnTo>
                    <a:lnTo>
                      <a:pt x="37" y="25"/>
                    </a:lnTo>
                    <a:lnTo>
                      <a:pt x="37" y="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367" y="4088"/>
                <a:ext cx="20" cy="96"/>
              </a:xfrm>
              <a:custGeom>
                <a:avLst/>
                <a:gdLst>
                  <a:gd name="T0" fmla="*/ 20 w 20"/>
                  <a:gd name="T1" fmla="*/ 94 h 96"/>
                  <a:gd name="T2" fmla="*/ 0 w 20"/>
                  <a:gd name="T3" fmla="*/ 94 h 96"/>
                  <a:gd name="T4" fmla="*/ 8 w 20"/>
                  <a:gd name="T5" fmla="*/ 96 h 96"/>
                  <a:gd name="T6" fmla="*/ 16 w 20"/>
                  <a:gd name="T7" fmla="*/ 96 h 96"/>
                  <a:gd name="T8" fmla="*/ 16 w 20"/>
                  <a:gd name="T9" fmla="*/ 96 h 96"/>
                  <a:gd name="T10" fmla="*/ 18 w 20"/>
                  <a:gd name="T11" fmla="*/ 96 h 96"/>
                  <a:gd name="T12" fmla="*/ 20 w 20"/>
                  <a:gd name="T13" fmla="*/ 94 h 96"/>
                  <a:gd name="T14" fmla="*/ 20 w 20"/>
                  <a:gd name="T15" fmla="*/ 94 h 96"/>
                  <a:gd name="T16" fmla="*/ 20 w 20"/>
                  <a:gd name="T17" fmla="*/ 92 h 96"/>
                  <a:gd name="T18" fmla="*/ 20 w 20"/>
                  <a:gd name="T19" fmla="*/ 90 h 96"/>
                  <a:gd name="T20" fmla="*/ 20 w 20"/>
                  <a:gd name="T21" fmla="*/ 89 h 96"/>
                  <a:gd name="T22" fmla="*/ 20 w 20"/>
                  <a:gd name="T23" fmla="*/ 71 h 96"/>
                  <a:gd name="T24" fmla="*/ 20 w 20"/>
                  <a:gd name="T25" fmla="*/ 41 h 96"/>
                  <a:gd name="T26" fmla="*/ 20 w 20"/>
                  <a:gd name="T27" fmla="*/ 14 h 96"/>
                  <a:gd name="T28" fmla="*/ 20 w 20"/>
                  <a:gd name="T29" fmla="*/ 0 h 96"/>
                  <a:gd name="T30" fmla="*/ 20 w 20"/>
                  <a:gd name="T31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96">
                    <a:moveTo>
                      <a:pt x="20" y="94"/>
                    </a:moveTo>
                    <a:lnTo>
                      <a:pt x="0" y="94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96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2"/>
                    </a:lnTo>
                    <a:lnTo>
                      <a:pt x="20" y="90"/>
                    </a:lnTo>
                    <a:lnTo>
                      <a:pt x="20" y="89"/>
                    </a:lnTo>
                    <a:lnTo>
                      <a:pt x="20" y="71"/>
                    </a:lnTo>
                    <a:lnTo>
                      <a:pt x="20" y="41"/>
                    </a:lnTo>
                    <a:lnTo>
                      <a:pt x="20" y="14"/>
                    </a:lnTo>
                    <a:lnTo>
                      <a:pt x="20" y="0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5262" y="4088"/>
                <a:ext cx="35" cy="79"/>
              </a:xfrm>
              <a:custGeom>
                <a:avLst/>
                <a:gdLst>
                  <a:gd name="T0" fmla="*/ 2 w 35"/>
                  <a:gd name="T1" fmla="*/ 79 h 79"/>
                  <a:gd name="T2" fmla="*/ 2 w 35"/>
                  <a:gd name="T3" fmla="*/ 79 h 79"/>
                  <a:gd name="T4" fmla="*/ 4 w 35"/>
                  <a:gd name="T5" fmla="*/ 79 h 79"/>
                  <a:gd name="T6" fmla="*/ 6 w 35"/>
                  <a:gd name="T7" fmla="*/ 79 h 79"/>
                  <a:gd name="T8" fmla="*/ 8 w 35"/>
                  <a:gd name="T9" fmla="*/ 79 h 79"/>
                  <a:gd name="T10" fmla="*/ 35 w 35"/>
                  <a:gd name="T11" fmla="*/ 79 h 79"/>
                  <a:gd name="T12" fmla="*/ 19 w 35"/>
                  <a:gd name="T13" fmla="*/ 79 h 79"/>
                  <a:gd name="T14" fmla="*/ 2 w 35"/>
                  <a:gd name="T15" fmla="*/ 79 h 79"/>
                  <a:gd name="T16" fmla="*/ 2 w 35"/>
                  <a:gd name="T17" fmla="*/ 4 h 79"/>
                  <a:gd name="T18" fmla="*/ 2 w 35"/>
                  <a:gd name="T19" fmla="*/ 0 h 79"/>
                  <a:gd name="T20" fmla="*/ 0 w 35"/>
                  <a:gd name="T21" fmla="*/ 0 h 79"/>
                  <a:gd name="T22" fmla="*/ 0 w 35"/>
                  <a:gd name="T23" fmla="*/ 75 h 79"/>
                  <a:gd name="T24" fmla="*/ 0 w 35"/>
                  <a:gd name="T25" fmla="*/ 79 h 79"/>
                  <a:gd name="T26" fmla="*/ 2 w 35"/>
                  <a:gd name="T2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79">
                    <a:moveTo>
                      <a:pt x="2" y="79"/>
                    </a:move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35" y="79"/>
                    </a:lnTo>
                    <a:lnTo>
                      <a:pt x="19" y="79"/>
                    </a:lnTo>
                    <a:lnTo>
                      <a:pt x="2" y="79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5479" y="3960"/>
                <a:ext cx="25" cy="78"/>
              </a:xfrm>
              <a:custGeom>
                <a:avLst/>
                <a:gdLst>
                  <a:gd name="T0" fmla="*/ 0 w 25"/>
                  <a:gd name="T1" fmla="*/ 78 h 78"/>
                  <a:gd name="T2" fmla="*/ 2 w 25"/>
                  <a:gd name="T3" fmla="*/ 61 h 78"/>
                  <a:gd name="T4" fmla="*/ 2 w 25"/>
                  <a:gd name="T5" fmla="*/ 42 h 78"/>
                  <a:gd name="T6" fmla="*/ 2 w 25"/>
                  <a:gd name="T7" fmla="*/ 21 h 78"/>
                  <a:gd name="T8" fmla="*/ 2 w 25"/>
                  <a:gd name="T9" fmla="*/ 2 h 78"/>
                  <a:gd name="T10" fmla="*/ 25 w 25"/>
                  <a:gd name="T11" fmla="*/ 2 h 78"/>
                  <a:gd name="T12" fmla="*/ 25 w 25"/>
                  <a:gd name="T13" fmla="*/ 0 h 78"/>
                  <a:gd name="T14" fmla="*/ 0 w 25"/>
                  <a:gd name="T15" fmla="*/ 0 h 78"/>
                  <a:gd name="T16" fmla="*/ 0 w 25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8">
                    <a:moveTo>
                      <a:pt x="0" y="78"/>
                    </a:moveTo>
                    <a:lnTo>
                      <a:pt x="2" y="61"/>
                    </a:lnTo>
                    <a:lnTo>
                      <a:pt x="2" y="42"/>
                    </a:lnTo>
                    <a:lnTo>
                      <a:pt x="2" y="21"/>
                    </a:lnTo>
                    <a:lnTo>
                      <a:pt x="2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5552" y="3960"/>
                <a:ext cx="23" cy="78"/>
              </a:xfrm>
              <a:custGeom>
                <a:avLst/>
                <a:gdLst>
                  <a:gd name="T0" fmla="*/ 0 w 23"/>
                  <a:gd name="T1" fmla="*/ 78 h 78"/>
                  <a:gd name="T2" fmla="*/ 0 w 23"/>
                  <a:gd name="T3" fmla="*/ 78 h 78"/>
                  <a:gd name="T4" fmla="*/ 0 w 23"/>
                  <a:gd name="T5" fmla="*/ 71 h 78"/>
                  <a:gd name="T6" fmla="*/ 0 w 23"/>
                  <a:gd name="T7" fmla="*/ 2 h 78"/>
                  <a:gd name="T8" fmla="*/ 23 w 23"/>
                  <a:gd name="T9" fmla="*/ 2 h 78"/>
                  <a:gd name="T10" fmla="*/ 12 w 23"/>
                  <a:gd name="T11" fmla="*/ 0 h 78"/>
                  <a:gd name="T12" fmla="*/ 0 w 23"/>
                  <a:gd name="T13" fmla="*/ 0 h 78"/>
                  <a:gd name="T14" fmla="*/ 0 w 23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23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5139" y="4142"/>
                <a:ext cx="21" cy="42"/>
              </a:xfrm>
              <a:custGeom>
                <a:avLst/>
                <a:gdLst>
                  <a:gd name="T0" fmla="*/ 0 w 21"/>
                  <a:gd name="T1" fmla="*/ 40 h 42"/>
                  <a:gd name="T2" fmla="*/ 2 w 21"/>
                  <a:gd name="T3" fmla="*/ 40 h 42"/>
                  <a:gd name="T4" fmla="*/ 6 w 21"/>
                  <a:gd name="T5" fmla="*/ 42 h 42"/>
                  <a:gd name="T6" fmla="*/ 19 w 21"/>
                  <a:gd name="T7" fmla="*/ 42 h 42"/>
                  <a:gd name="T8" fmla="*/ 19 w 21"/>
                  <a:gd name="T9" fmla="*/ 42 h 42"/>
                  <a:gd name="T10" fmla="*/ 19 w 21"/>
                  <a:gd name="T11" fmla="*/ 40 h 42"/>
                  <a:gd name="T12" fmla="*/ 21 w 21"/>
                  <a:gd name="T13" fmla="*/ 40 h 42"/>
                  <a:gd name="T14" fmla="*/ 21 w 21"/>
                  <a:gd name="T15" fmla="*/ 38 h 42"/>
                  <a:gd name="T16" fmla="*/ 21 w 21"/>
                  <a:gd name="T17" fmla="*/ 36 h 42"/>
                  <a:gd name="T18" fmla="*/ 21 w 21"/>
                  <a:gd name="T19" fmla="*/ 36 h 42"/>
                  <a:gd name="T20" fmla="*/ 21 w 21"/>
                  <a:gd name="T21" fmla="*/ 21 h 42"/>
                  <a:gd name="T22" fmla="*/ 21 w 21"/>
                  <a:gd name="T23" fmla="*/ 12 h 42"/>
                  <a:gd name="T24" fmla="*/ 21 w 21"/>
                  <a:gd name="T25" fmla="*/ 0 h 42"/>
                  <a:gd name="T26" fmla="*/ 19 w 21"/>
                  <a:gd name="T27" fmla="*/ 4 h 42"/>
                  <a:gd name="T28" fmla="*/ 21 w 21"/>
                  <a:gd name="T29" fmla="*/ 10 h 42"/>
                  <a:gd name="T30" fmla="*/ 21 w 21"/>
                  <a:gd name="T31" fmla="*/ 40 h 42"/>
                  <a:gd name="T32" fmla="*/ 0 w 21"/>
                  <a:gd name="T33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42">
                    <a:moveTo>
                      <a:pt x="0" y="40"/>
                    </a:moveTo>
                    <a:lnTo>
                      <a:pt x="2" y="40"/>
                    </a:lnTo>
                    <a:lnTo>
                      <a:pt x="6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21"/>
                    </a:lnTo>
                    <a:lnTo>
                      <a:pt x="21" y="12"/>
                    </a:lnTo>
                    <a:lnTo>
                      <a:pt x="21" y="0"/>
                    </a:lnTo>
                    <a:lnTo>
                      <a:pt x="19" y="4"/>
                    </a:lnTo>
                    <a:lnTo>
                      <a:pt x="21" y="10"/>
                    </a:lnTo>
                    <a:lnTo>
                      <a:pt x="21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4627" y="4146"/>
                <a:ext cx="21" cy="38"/>
              </a:xfrm>
              <a:custGeom>
                <a:avLst/>
                <a:gdLst>
                  <a:gd name="T0" fmla="*/ 0 w 21"/>
                  <a:gd name="T1" fmla="*/ 36 h 38"/>
                  <a:gd name="T2" fmla="*/ 0 w 21"/>
                  <a:gd name="T3" fmla="*/ 36 h 38"/>
                  <a:gd name="T4" fmla="*/ 3 w 21"/>
                  <a:gd name="T5" fmla="*/ 38 h 38"/>
                  <a:gd name="T6" fmla="*/ 11 w 21"/>
                  <a:gd name="T7" fmla="*/ 38 h 38"/>
                  <a:gd name="T8" fmla="*/ 19 w 21"/>
                  <a:gd name="T9" fmla="*/ 36 h 38"/>
                  <a:gd name="T10" fmla="*/ 21 w 21"/>
                  <a:gd name="T11" fmla="*/ 19 h 38"/>
                  <a:gd name="T12" fmla="*/ 21 w 21"/>
                  <a:gd name="T13" fmla="*/ 0 h 38"/>
                  <a:gd name="T14" fmla="*/ 19 w 21"/>
                  <a:gd name="T15" fmla="*/ 0 h 38"/>
                  <a:gd name="T16" fmla="*/ 19 w 21"/>
                  <a:gd name="T17" fmla="*/ 4 h 38"/>
                  <a:gd name="T18" fmla="*/ 19 w 21"/>
                  <a:gd name="T19" fmla="*/ 17 h 38"/>
                  <a:gd name="T20" fmla="*/ 19 w 21"/>
                  <a:gd name="T21" fmla="*/ 27 h 38"/>
                  <a:gd name="T22" fmla="*/ 19 w 21"/>
                  <a:gd name="T23" fmla="*/ 36 h 38"/>
                  <a:gd name="T24" fmla="*/ 0 w 21"/>
                  <a:gd name="T2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38">
                    <a:moveTo>
                      <a:pt x="0" y="36"/>
                    </a:moveTo>
                    <a:lnTo>
                      <a:pt x="0" y="36"/>
                    </a:lnTo>
                    <a:lnTo>
                      <a:pt x="3" y="38"/>
                    </a:lnTo>
                    <a:lnTo>
                      <a:pt x="11" y="38"/>
                    </a:lnTo>
                    <a:lnTo>
                      <a:pt x="19" y="36"/>
                    </a:lnTo>
                    <a:lnTo>
                      <a:pt x="21" y="19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19" y="17"/>
                    </a:lnTo>
                    <a:lnTo>
                      <a:pt x="19" y="27"/>
                    </a:lnTo>
                    <a:lnTo>
                      <a:pt x="19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5329" y="4104"/>
                <a:ext cx="31" cy="38"/>
              </a:xfrm>
              <a:custGeom>
                <a:avLst/>
                <a:gdLst>
                  <a:gd name="T0" fmla="*/ 29 w 31"/>
                  <a:gd name="T1" fmla="*/ 38 h 38"/>
                  <a:gd name="T2" fmla="*/ 29 w 31"/>
                  <a:gd name="T3" fmla="*/ 38 h 38"/>
                  <a:gd name="T4" fmla="*/ 31 w 31"/>
                  <a:gd name="T5" fmla="*/ 36 h 38"/>
                  <a:gd name="T6" fmla="*/ 31 w 31"/>
                  <a:gd name="T7" fmla="*/ 30 h 38"/>
                  <a:gd name="T8" fmla="*/ 31 w 31"/>
                  <a:gd name="T9" fmla="*/ 25 h 38"/>
                  <a:gd name="T10" fmla="*/ 18 w 31"/>
                  <a:gd name="T11" fmla="*/ 21 h 38"/>
                  <a:gd name="T12" fmla="*/ 2 w 31"/>
                  <a:gd name="T13" fmla="*/ 21 h 38"/>
                  <a:gd name="T14" fmla="*/ 2 w 31"/>
                  <a:gd name="T15" fmla="*/ 0 h 38"/>
                  <a:gd name="T16" fmla="*/ 0 w 31"/>
                  <a:gd name="T17" fmla="*/ 11 h 38"/>
                  <a:gd name="T18" fmla="*/ 0 w 31"/>
                  <a:gd name="T19" fmla="*/ 17 h 38"/>
                  <a:gd name="T20" fmla="*/ 0 w 31"/>
                  <a:gd name="T21" fmla="*/ 23 h 38"/>
                  <a:gd name="T22" fmla="*/ 31 w 31"/>
                  <a:gd name="T23" fmla="*/ 23 h 38"/>
                  <a:gd name="T24" fmla="*/ 29 w 31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8">
                    <a:moveTo>
                      <a:pt x="29" y="38"/>
                    </a:moveTo>
                    <a:lnTo>
                      <a:pt x="29" y="38"/>
                    </a:lnTo>
                    <a:lnTo>
                      <a:pt x="31" y="36"/>
                    </a:lnTo>
                    <a:lnTo>
                      <a:pt x="31" y="30"/>
                    </a:lnTo>
                    <a:lnTo>
                      <a:pt x="31" y="25"/>
                    </a:lnTo>
                    <a:lnTo>
                      <a:pt x="18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31" y="23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4819" y="4088"/>
                <a:ext cx="28" cy="16"/>
              </a:xfrm>
              <a:custGeom>
                <a:avLst/>
                <a:gdLst>
                  <a:gd name="T0" fmla="*/ 28 w 28"/>
                  <a:gd name="T1" fmla="*/ 16 h 16"/>
                  <a:gd name="T2" fmla="*/ 25 w 28"/>
                  <a:gd name="T3" fmla="*/ 14 h 16"/>
                  <a:gd name="T4" fmla="*/ 15 w 28"/>
                  <a:gd name="T5" fmla="*/ 14 h 16"/>
                  <a:gd name="T6" fmla="*/ 9 w 28"/>
                  <a:gd name="T7" fmla="*/ 14 h 16"/>
                  <a:gd name="T8" fmla="*/ 2 w 28"/>
                  <a:gd name="T9" fmla="*/ 14 h 16"/>
                  <a:gd name="T10" fmla="*/ 2 w 28"/>
                  <a:gd name="T11" fmla="*/ 0 h 16"/>
                  <a:gd name="T12" fmla="*/ 2 w 28"/>
                  <a:gd name="T13" fmla="*/ 0 h 16"/>
                  <a:gd name="T14" fmla="*/ 2 w 28"/>
                  <a:gd name="T15" fmla="*/ 0 h 16"/>
                  <a:gd name="T16" fmla="*/ 0 w 28"/>
                  <a:gd name="T17" fmla="*/ 16 h 16"/>
                  <a:gd name="T18" fmla="*/ 28 w 28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lnTo>
                      <a:pt x="25" y="14"/>
                    </a:lnTo>
                    <a:lnTo>
                      <a:pt x="15" y="14"/>
                    </a:lnTo>
                    <a:lnTo>
                      <a:pt x="9" y="14"/>
                    </a:lnTo>
                    <a:lnTo>
                      <a:pt x="2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5525" y="3866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7 h 9"/>
                  <a:gd name="T4" fmla="*/ 2 w 2"/>
                  <a:gd name="T5" fmla="*/ 3 h 9"/>
                  <a:gd name="T6" fmla="*/ 2 w 2"/>
                  <a:gd name="T7" fmla="*/ 3 h 9"/>
                  <a:gd name="T8" fmla="*/ 0 w 2"/>
                  <a:gd name="T9" fmla="*/ 5 h 9"/>
                  <a:gd name="T10" fmla="*/ 0 w 2"/>
                  <a:gd name="T11" fmla="*/ 7 h 9"/>
                  <a:gd name="T12" fmla="*/ 2 w 2"/>
                  <a:gd name="T13" fmla="*/ 9 h 9"/>
                  <a:gd name="T14" fmla="*/ 0 w 2"/>
                  <a:gd name="T15" fmla="*/ 5 h 9"/>
                  <a:gd name="T16" fmla="*/ 2 w 2"/>
                  <a:gd name="T17" fmla="*/ 0 h 9"/>
                  <a:gd name="T18" fmla="*/ 0 w 2"/>
                  <a:gd name="T19" fmla="*/ 0 h 9"/>
                  <a:gd name="T20" fmla="*/ 0 w 2"/>
                  <a:gd name="T21" fmla="*/ 3 h 9"/>
                  <a:gd name="T22" fmla="*/ 0 w 2"/>
                  <a:gd name="T23" fmla="*/ 7 h 9"/>
                  <a:gd name="T24" fmla="*/ 0 w 2"/>
                  <a:gd name="T25" fmla="*/ 9 h 9"/>
                  <a:gd name="T26" fmla="*/ 2 w 2"/>
                  <a:gd name="T27" fmla="*/ 9 h 9"/>
                  <a:gd name="T28" fmla="*/ 2 w 2"/>
                  <a:gd name="T2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5516" y="386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7 h 9"/>
                  <a:gd name="T6" fmla="*/ 0 w 3"/>
                  <a:gd name="T7" fmla="*/ 5 h 9"/>
                  <a:gd name="T8" fmla="*/ 1 w 3"/>
                  <a:gd name="T9" fmla="*/ 3 h 9"/>
                  <a:gd name="T10" fmla="*/ 1 w 3"/>
                  <a:gd name="T11" fmla="*/ 3 h 9"/>
                  <a:gd name="T12" fmla="*/ 3 w 3"/>
                  <a:gd name="T13" fmla="*/ 3 h 9"/>
                  <a:gd name="T14" fmla="*/ 3 w 3"/>
                  <a:gd name="T15" fmla="*/ 1 h 9"/>
                  <a:gd name="T16" fmla="*/ 0 w 3"/>
                  <a:gd name="T17" fmla="*/ 0 h 9"/>
                  <a:gd name="T18" fmla="*/ 0 w 3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5537" y="3867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4 h 6"/>
                  <a:gd name="T4" fmla="*/ 2 w 4"/>
                  <a:gd name="T5" fmla="*/ 2 h 6"/>
                  <a:gd name="T6" fmla="*/ 4 w 4"/>
                  <a:gd name="T7" fmla="*/ 2 h 6"/>
                  <a:gd name="T8" fmla="*/ 4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  <a:gd name="T14" fmla="*/ 0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5535" y="3866"/>
                <a:ext cx="6" cy="9"/>
              </a:xfrm>
              <a:custGeom>
                <a:avLst/>
                <a:gdLst>
                  <a:gd name="T0" fmla="*/ 2 w 6"/>
                  <a:gd name="T1" fmla="*/ 7 h 9"/>
                  <a:gd name="T2" fmla="*/ 2 w 6"/>
                  <a:gd name="T3" fmla="*/ 5 h 9"/>
                  <a:gd name="T4" fmla="*/ 2 w 6"/>
                  <a:gd name="T5" fmla="*/ 1 h 9"/>
                  <a:gd name="T6" fmla="*/ 6 w 6"/>
                  <a:gd name="T7" fmla="*/ 1 h 9"/>
                  <a:gd name="T8" fmla="*/ 0 w 6"/>
                  <a:gd name="T9" fmla="*/ 0 h 9"/>
                  <a:gd name="T10" fmla="*/ 0 w 6"/>
                  <a:gd name="T11" fmla="*/ 9 h 9"/>
                  <a:gd name="T12" fmla="*/ 2 w 6"/>
                  <a:gd name="T13" fmla="*/ 9 h 9"/>
                  <a:gd name="T14" fmla="*/ 2 w 6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2" y="7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5525" y="3866"/>
                <a:ext cx="6" cy="9"/>
              </a:xfrm>
              <a:custGeom>
                <a:avLst/>
                <a:gdLst>
                  <a:gd name="T0" fmla="*/ 2 w 6"/>
                  <a:gd name="T1" fmla="*/ 9 h 9"/>
                  <a:gd name="T2" fmla="*/ 0 w 6"/>
                  <a:gd name="T3" fmla="*/ 7 h 9"/>
                  <a:gd name="T4" fmla="*/ 0 w 6"/>
                  <a:gd name="T5" fmla="*/ 5 h 9"/>
                  <a:gd name="T6" fmla="*/ 2 w 6"/>
                  <a:gd name="T7" fmla="*/ 3 h 9"/>
                  <a:gd name="T8" fmla="*/ 2 w 6"/>
                  <a:gd name="T9" fmla="*/ 3 h 9"/>
                  <a:gd name="T10" fmla="*/ 6 w 6"/>
                  <a:gd name="T11" fmla="*/ 3 h 9"/>
                  <a:gd name="T12" fmla="*/ 6 w 6"/>
                  <a:gd name="T13" fmla="*/ 1 h 9"/>
                  <a:gd name="T14" fmla="*/ 6 w 6"/>
                  <a:gd name="T15" fmla="*/ 0 h 9"/>
                  <a:gd name="T16" fmla="*/ 2 w 6"/>
                  <a:gd name="T17" fmla="*/ 0 h 9"/>
                  <a:gd name="T18" fmla="*/ 0 w 6"/>
                  <a:gd name="T19" fmla="*/ 5 h 9"/>
                  <a:gd name="T20" fmla="*/ 2 w 6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5514" y="3866"/>
                <a:ext cx="3" cy="9"/>
              </a:xfrm>
              <a:custGeom>
                <a:avLst/>
                <a:gdLst>
                  <a:gd name="T0" fmla="*/ 2 w 3"/>
                  <a:gd name="T1" fmla="*/ 9 h 9"/>
                  <a:gd name="T2" fmla="*/ 2 w 3"/>
                  <a:gd name="T3" fmla="*/ 9 h 9"/>
                  <a:gd name="T4" fmla="*/ 3 w 3"/>
                  <a:gd name="T5" fmla="*/ 9 h 9"/>
                  <a:gd name="T6" fmla="*/ 3 w 3"/>
                  <a:gd name="T7" fmla="*/ 7 h 9"/>
                  <a:gd name="T8" fmla="*/ 3 w 3"/>
                  <a:gd name="T9" fmla="*/ 5 h 9"/>
                  <a:gd name="T10" fmla="*/ 3 w 3"/>
                  <a:gd name="T11" fmla="*/ 3 h 9"/>
                  <a:gd name="T12" fmla="*/ 3 w 3"/>
                  <a:gd name="T13" fmla="*/ 3 h 9"/>
                  <a:gd name="T14" fmla="*/ 2 w 3"/>
                  <a:gd name="T15" fmla="*/ 5 h 9"/>
                  <a:gd name="T16" fmla="*/ 2 w 3"/>
                  <a:gd name="T17" fmla="*/ 7 h 9"/>
                  <a:gd name="T18" fmla="*/ 2 w 3"/>
                  <a:gd name="T19" fmla="*/ 9 h 9"/>
                  <a:gd name="T20" fmla="*/ 2 w 3"/>
                  <a:gd name="T21" fmla="*/ 9 h 9"/>
                  <a:gd name="T22" fmla="*/ 2 w 3"/>
                  <a:gd name="T23" fmla="*/ 0 h 9"/>
                  <a:gd name="T24" fmla="*/ 0 w 3"/>
                  <a:gd name="T25" fmla="*/ 0 h 9"/>
                  <a:gd name="T26" fmla="*/ 0 w 3"/>
                  <a:gd name="T27" fmla="*/ 3 h 9"/>
                  <a:gd name="T28" fmla="*/ 0 w 3"/>
                  <a:gd name="T29" fmla="*/ 5 h 9"/>
                  <a:gd name="T30" fmla="*/ 0 w 3"/>
                  <a:gd name="T31" fmla="*/ 7 h 9"/>
                  <a:gd name="T32" fmla="*/ 0 w 3"/>
                  <a:gd name="T33" fmla="*/ 9 h 9"/>
                  <a:gd name="T34" fmla="*/ 2 w 3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-12700" y="-58738"/>
              <a:ext cx="9156700" cy="697547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0361" y="0"/>
            <a:ext cx="716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Size distribution at Arctic ground sites – Zeppelin (78N)</a:t>
            </a:r>
            <a:endParaRPr lang="en-GB" sz="2400" b="1" dirty="0"/>
          </a:p>
        </p:txBody>
      </p:sp>
      <p:sp>
        <p:nvSpPr>
          <p:cNvPr id="53" name="Rectangle 52"/>
          <p:cNvSpPr/>
          <p:nvPr/>
        </p:nvSpPr>
        <p:spPr>
          <a:xfrm>
            <a:off x="197643" y="571500"/>
            <a:ext cx="8753475" cy="5219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0" y="1060450"/>
            <a:ext cx="61468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455570" y="889000"/>
            <a:ext cx="233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UKCA-v8.4 ENDGAME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UKCA-v8.4 old dynamics</a:t>
            </a:r>
          </a:p>
          <a:p>
            <a:r>
              <a:rPr lang="en-GB" b="1" dirty="0" smtClean="0"/>
              <a:t>observations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85482" y="686911"/>
            <a:ext cx="3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Spring</a:t>
            </a:r>
            <a:endParaRPr lang="en-GB" b="1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0" y="3629817"/>
            <a:ext cx="289619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70" y="3629817"/>
            <a:ext cx="29464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137882" y="3181350"/>
            <a:ext cx="3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Summer</a:t>
            </a:r>
            <a:endParaRPr lang="en-GB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615907" y="3629817"/>
            <a:ext cx="2283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Missing sub-micron portion of the size distribution but runs do not include boundary layer nucleation</a:t>
            </a:r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932363" y="4352925"/>
            <a:ext cx="16835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8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6" y="4411978"/>
            <a:ext cx="3277961" cy="2366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31" y="1311207"/>
            <a:ext cx="4187270" cy="3086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36" y="3804215"/>
            <a:ext cx="424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3</a:t>
            </a:r>
            <a:r>
              <a:rPr lang="en-GB" b="1" dirty="0" smtClean="0">
                <a:latin typeface="Arial"/>
                <a:cs typeface="Arial"/>
              </a:rPr>
              <a:t>) Seasonal cycle (springtime transition)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870" y="664876"/>
            <a:ext cx="437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2</a:t>
            </a:r>
            <a:r>
              <a:rPr lang="en-GB" b="1" dirty="0" smtClean="0">
                <a:latin typeface="Arial"/>
                <a:cs typeface="Arial"/>
              </a:rPr>
              <a:t>) Arctic haze (mass, composition, size)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2307" y="5875958"/>
            <a:ext cx="267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 smtClean="0">
                <a:latin typeface="Arial"/>
                <a:cs typeface="Arial"/>
              </a:rPr>
              <a:t>Observed size distribution </a:t>
            </a:r>
          </a:p>
          <a:p>
            <a:pPr algn="ctr"/>
            <a:r>
              <a:rPr lang="en-GB" sz="1200" b="1" i="1" dirty="0" smtClean="0">
                <a:latin typeface="Arial"/>
                <a:cs typeface="Arial"/>
              </a:rPr>
              <a:t>– Zeppelin Mountain, Svalbard,78N Strom et al., (2007)</a:t>
            </a:r>
            <a:endParaRPr lang="en-GB" sz="1200" b="1" i="1" dirty="0"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33371" y="4411978"/>
            <a:ext cx="2534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latin typeface="Arial"/>
                <a:cs typeface="Arial"/>
              </a:rPr>
              <a:t>CCN concentration PDF </a:t>
            </a:r>
          </a:p>
          <a:p>
            <a:r>
              <a:rPr lang="en-GB" sz="1200" b="1" i="1" dirty="0" smtClean="0">
                <a:latin typeface="Arial"/>
                <a:cs typeface="Arial"/>
              </a:rPr>
              <a:t>(0-2km) 76N -ACCACIA 20/03/13 </a:t>
            </a:r>
          </a:p>
          <a:p>
            <a:r>
              <a:rPr lang="en-GB" sz="1200" b="1" i="1" dirty="0">
                <a:latin typeface="Arial"/>
                <a:cs typeface="Arial"/>
              </a:rPr>
              <a:t> </a:t>
            </a:r>
            <a:r>
              <a:rPr lang="en-GB" sz="1200" b="1" i="1" dirty="0" smtClean="0">
                <a:latin typeface="Arial"/>
                <a:cs typeface="Arial"/>
              </a:rPr>
              <a:t>         campaign</a:t>
            </a:r>
          </a:p>
        </p:txBody>
      </p:sp>
      <p:pic>
        <p:nvPicPr>
          <p:cNvPr id="69" name="Picture 68" descr="haze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03" y="5058309"/>
            <a:ext cx="2498638" cy="17996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37603" y="5058309"/>
            <a:ext cx="2557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latin typeface="Arial"/>
                <a:cs typeface="Arial"/>
              </a:rPr>
              <a:t>Arctic haze event (76N) 20/03/13</a:t>
            </a:r>
            <a:endParaRPr lang="en-GB" sz="1200" b="1" i="1" dirty="0">
              <a:latin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" y="1311207"/>
            <a:ext cx="4423232" cy="2109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36" y="3420558"/>
            <a:ext cx="4413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Accumulation </a:t>
            </a:r>
            <a:r>
              <a:rPr lang="en-GB" sz="1200" b="1" i="1" dirty="0" smtClean="0">
                <a:latin typeface="Arial"/>
                <a:cs typeface="Arial"/>
              </a:rPr>
              <a:t>mode</a:t>
            </a:r>
            <a:r>
              <a:rPr lang="en-GB" sz="1200" b="1" i="1" dirty="0" smtClean="0"/>
              <a:t> particle concentration</a:t>
            </a:r>
          </a:p>
          <a:p>
            <a:r>
              <a:rPr lang="en-GB" sz="1200" b="1" i="1" dirty="0" smtClean="0"/>
              <a:t>During ASCOS campaign 2008, Birch et al., (2012)  </a:t>
            </a:r>
            <a:endParaRPr lang="en-GB" sz="1200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4346" y="664876"/>
            <a:ext cx="339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1</a:t>
            </a:r>
            <a:r>
              <a:rPr lang="en-GB" b="1" dirty="0" smtClean="0">
                <a:latin typeface="Arial"/>
                <a:cs typeface="Arial"/>
              </a:rPr>
              <a:t>) Summertime low CCN regime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4346" y="128885"/>
            <a:ext cx="573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Arctic </a:t>
            </a:r>
            <a:r>
              <a:rPr lang="en-GB" sz="2400" b="1" dirty="0" smtClean="0">
                <a:latin typeface="Arial"/>
                <a:cs typeface="Arial"/>
              </a:rPr>
              <a:t>aerosol - seasonal extremes</a:t>
            </a:r>
            <a:endParaRPr lang="en-GB" sz="2400" b="1" dirty="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56477" y="6066291"/>
            <a:ext cx="1103144" cy="334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7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94" y="200544"/>
            <a:ext cx="4549489" cy="45243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pring to summer transition controlled by onset of local wet scavenging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seasonal cycle with springtime characterized by anthropogenic haze and summertime by ‘clean’ atmosphere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‘Clean’ summer linked to onset of </a:t>
            </a:r>
            <a:r>
              <a:rPr lang="en-US" b="1" u="sng" dirty="0" smtClean="0">
                <a:solidFill>
                  <a:srgbClr val="000000"/>
                </a:solidFill>
                <a:latin typeface="Arial"/>
                <a:cs typeface="Arial"/>
              </a:rPr>
              <a:t>liquid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cloud scavenging in the marginal ice zone (Garrett et al., 2008: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  <a:cs typeface="Arial"/>
              </a:rPr>
              <a:t>Tunved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 et al., 2013)  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66" y="4355528"/>
            <a:ext cx="425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Zeppelin size distribution compared to accumulated precipitation encountered by air parcel in last 10 –days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(</a:t>
            </a:r>
            <a:r>
              <a:rPr lang="en-US" b="1" dirty="0" err="1" smtClean="0">
                <a:latin typeface="Arial"/>
                <a:cs typeface="Arial"/>
              </a:rPr>
              <a:t>Tunved</a:t>
            </a:r>
            <a:r>
              <a:rPr lang="en-US" b="1" dirty="0" smtClean="0">
                <a:latin typeface="Arial"/>
                <a:cs typeface="Arial"/>
              </a:rPr>
              <a:t> et al., 2013)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83" y="616375"/>
            <a:ext cx="4427740" cy="2942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41770" y="2793018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Mar-Sep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81" y="3682860"/>
            <a:ext cx="4020551" cy="30409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564097" y="5865752"/>
            <a:ext cx="105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Oct-Feb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10160" y="2793019"/>
            <a:ext cx="1069376" cy="15625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6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01" y="87847"/>
            <a:ext cx="2800972" cy="664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Scavenging and Arctic </a:t>
            </a:r>
            <a:r>
              <a:rPr lang="en-US" sz="2400" b="1" dirty="0" smtClean="0">
                <a:latin typeface="Arial"/>
                <a:cs typeface="Arial"/>
              </a:rPr>
              <a:t>haze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Observational evidence </a:t>
            </a:r>
            <a:r>
              <a:rPr lang="en-US" b="1" dirty="0" smtClean="0">
                <a:latin typeface="Arial"/>
                <a:cs typeface="Arial"/>
              </a:rPr>
              <a:t>suggests that transition in the spring  is the result of  local wet scavenging (drizzle)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Impact of global precipitation patterns on Arctic haze accumulation is more complex and must be decoupled from transport processes (Here we need global models)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However, majority of models diverge in the Arctic (compared to ozone or CO)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91" y="920761"/>
            <a:ext cx="5853909" cy="593723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90091" y="531273"/>
            <a:ext cx="592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Multi-model Arctic aerosol evaluation (</a:t>
            </a:r>
            <a:r>
              <a:rPr lang="en-US" b="1" i="1" dirty="0" err="1" smtClean="0"/>
              <a:t>Shindell</a:t>
            </a:r>
            <a:r>
              <a:rPr lang="en-US" b="1" i="1" dirty="0" smtClean="0"/>
              <a:t> et al., 2008)</a:t>
            </a:r>
            <a:endParaRPr lang="en-US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04273" y="5804861"/>
            <a:ext cx="866778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1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01" y="309560"/>
            <a:ext cx="6933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Aerosol Scavenging and the Arctic haze: The importance of ice processes  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1" y="1155532"/>
            <a:ext cx="5173738" cy="22709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1103" y="3439162"/>
            <a:ext cx="567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Bourgeois &amp; </a:t>
            </a:r>
            <a:r>
              <a:rPr lang="en-US" sz="1400" b="1" i="1" dirty="0" err="1" smtClean="0"/>
              <a:t>Bey</a:t>
            </a:r>
            <a:r>
              <a:rPr lang="en-US" sz="1400" b="1" i="1" dirty="0" smtClean="0"/>
              <a:t> (2011) response of Arctic </a:t>
            </a:r>
            <a:r>
              <a:rPr lang="en-US" sz="1400" b="1" i="1" dirty="0" err="1" smtClean="0"/>
              <a:t>sulphate</a:t>
            </a:r>
            <a:r>
              <a:rPr lang="en-US" sz="1400" b="1" i="1" dirty="0" smtClean="0"/>
              <a:t> concentrations to decreases in prescribed scavenging coefficients in ice-phase clouds </a:t>
            </a:r>
            <a:endParaRPr lang="en-US" sz="1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01" y="3962382"/>
            <a:ext cx="5511800" cy="2095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3302" y="6057882"/>
            <a:ext cx="551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Browse et al., (2012) response of </a:t>
            </a:r>
            <a:r>
              <a:rPr lang="en-US" sz="1400" b="1" i="1" dirty="0" err="1" smtClean="0">
                <a:latin typeface="Arial"/>
                <a:cs typeface="Arial"/>
              </a:rPr>
              <a:t>modelled</a:t>
            </a:r>
            <a:r>
              <a:rPr lang="en-US" sz="1400" b="1" i="1" dirty="0" smtClean="0">
                <a:latin typeface="Arial"/>
                <a:cs typeface="Arial"/>
              </a:rPr>
              <a:t> </a:t>
            </a:r>
            <a:r>
              <a:rPr lang="en-US" sz="1400" b="1" i="1" dirty="0" err="1" smtClean="0">
                <a:latin typeface="Arial"/>
                <a:cs typeface="Arial"/>
              </a:rPr>
              <a:t>sulphate</a:t>
            </a:r>
            <a:r>
              <a:rPr lang="en-US" sz="1400" b="1" i="1" dirty="0" smtClean="0">
                <a:latin typeface="Arial"/>
                <a:cs typeface="Arial"/>
              </a:rPr>
              <a:t> concentrations at Barrow and Alert to suppression of ice-phase cloud scavenging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101" y="1225689"/>
            <a:ext cx="33288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Decreasing (or suppressing) in-cloud scavenging in ice-phase clouds improves model representation of Arctic aerosol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Mechanism is plausible, representing the lack of collision and coalescence processes in ice-phase clouds 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However, simulation of cloud phase in global models is heavily parameterized (generally using a temperature proxy) 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  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50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7" y="821330"/>
            <a:ext cx="8404936" cy="56588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3301" y="0"/>
            <a:ext cx="8460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Arctic Aerosol Scavenging; present day understanding 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301" y="6493708"/>
            <a:ext cx="1702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Arial"/>
                <a:cs typeface="Arial"/>
              </a:rPr>
              <a:t>Browse et al., (2012)</a:t>
            </a:r>
            <a:endParaRPr lang="en-US" sz="12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90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680" y="92333"/>
            <a:ext cx="708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mproving on one at a time sensitivity studies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Emulation and the uncertainty ensemble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8" y="3822568"/>
            <a:ext cx="2752312" cy="216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463078" y="5283784"/>
            <a:ext cx="821703" cy="355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40554" y="568940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run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7987760" y="4760564"/>
            <a:ext cx="127547" cy="513567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115307" y="4760564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</a:p>
          <a:p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endParaRPr lang="en-GB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53591" y="4019177"/>
            <a:ext cx="886964" cy="1080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02082" y="3822568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" y="1157478"/>
            <a:ext cx="4750624" cy="431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473" y="5472628"/>
            <a:ext cx="52565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Table: 31 parameters perturbed using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atin hyper-cube</a:t>
            </a: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sampling to yield 280 runs spanning the parametric range. </a:t>
            </a: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perturbs emissions and processes over </a:t>
            </a:r>
          </a:p>
          <a:p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licited ranges.</a:t>
            </a: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280 runs sampled do not represent </a:t>
            </a:r>
          </a:p>
          <a:p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entire uncertainty space.  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2995" y="5997183"/>
            <a:ext cx="3412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PM</a:t>
            </a:r>
            <a:r>
              <a:rPr lang="en-US" sz="1000" b="1" i="1" dirty="0" smtClean="0">
                <a:latin typeface="Arial"/>
                <a:cs typeface="Arial"/>
              </a:rPr>
              <a:t>2.5</a:t>
            </a:r>
            <a:r>
              <a:rPr lang="en-US" sz="1400" b="1" i="1" dirty="0" smtClean="0">
                <a:latin typeface="Arial"/>
                <a:cs typeface="Arial"/>
              </a:rPr>
              <a:t> mass from the model ensemble (grey) compared to observations at Whitehorse (US)</a:t>
            </a:r>
            <a:endParaRPr lang="en-US" sz="1400" b="1" i="1" dirty="0">
              <a:latin typeface="Arial"/>
              <a:cs typeface="Arial"/>
            </a:endParaRPr>
          </a:p>
        </p:txBody>
      </p:sp>
      <p:pic>
        <p:nvPicPr>
          <p:cNvPr id="9" name="Picture 8" descr="latin_cube_cube_sampl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70" y="949026"/>
            <a:ext cx="2996812" cy="213487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31369" y="3083904"/>
            <a:ext cx="3534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"/>
                <a:cs typeface="Arial"/>
              </a:rPr>
              <a:t>3D representation of </a:t>
            </a:r>
            <a:r>
              <a:rPr lang="en-US" sz="1400" b="1" i="1" dirty="0">
                <a:latin typeface="Arial"/>
                <a:cs typeface="Arial"/>
              </a:rPr>
              <a:t>L</a:t>
            </a:r>
            <a:r>
              <a:rPr lang="en-US" sz="1400" b="1" i="1" dirty="0" smtClean="0">
                <a:latin typeface="Arial"/>
                <a:cs typeface="Arial"/>
              </a:rPr>
              <a:t>atin hyper-cube 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sampling. Red dots indicate sampled</a:t>
            </a:r>
          </a:p>
          <a:p>
            <a:r>
              <a:rPr lang="en-US" sz="1400" b="1" i="1" dirty="0">
                <a:latin typeface="Arial"/>
                <a:cs typeface="Arial"/>
              </a:rPr>
              <a:t>r</a:t>
            </a:r>
            <a:r>
              <a:rPr lang="en-US" sz="1400" b="1" i="1" dirty="0" smtClean="0">
                <a:latin typeface="Arial"/>
                <a:cs typeface="Arial"/>
              </a:rPr>
              <a:t>uns within the parametric uncertainty</a:t>
            </a:r>
            <a:endParaRPr lang="en-US" sz="14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65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00" y="223498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6210" y="223498"/>
            <a:ext cx="8734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</a:t>
            </a:r>
            <a:r>
              <a:rPr lang="en-US" sz="2400" b="1" dirty="0" smtClean="0">
                <a:latin typeface="Arial"/>
                <a:cs typeface="Arial"/>
              </a:rPr>
              <a:t>he </a:t>
            </a:r>
            <a:r>
              <a:rPr lang="en-US" sz="2400" b="1" dirty="0" smtClean="0">
                <a:latin typeface="Arial"/>
                <a:cs typeface="Arial"/>
              </a:rPr>
              <a:t>role of </a:t>
            </a:r>
            <a:r>
              <a:rPr lang="en-US" sz="2400" b="1" dirty="0" smtClean="0">
                <a:latin typeface="Arial"/>
                <a:cs typeface="Arial"/>
              </a:rPr>
              <a:t>scavenging parameters </a:t>
            </a: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 err="1" smtClean="0">
                <a:latin typeface="Arial"/>
                <a:cs typeface="Arial"/>
              </a:rPr>
              <a:t>modelled</a:t>
            </a:r>
            <a:r>
              <a:rPr lang="en-US" sz="2400" b="1" dirty="0" smtClean="0">
                <a:latin typeface="Arial"/>
                <a:cs typeface="Arial"/>
              </a:rPr>
              <a:t> Arctic aerosol uncertainty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0" y="1146828"/>
            <a:ext cx="6083300" cy="41783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6210" y="5425805"/>
            <a:ext cx="60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Lee et al., (2012): % of uncertainty attributed to parametric uncertainty based o emulation techniques</a:t>
            </a:r>
            <a:endParaRPr lang="en-US" b="1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591" y="3323959"/>
            <a:ext cx="2483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Scavenging diameter controls aerosol lifetime (greater SCAV_DIAM = longer lifetime)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02655" y="3043850"/>
            <a:ext cx="933776" cy="28010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land_dark_snow_Jason_Box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1"/>
            <a:ext cx="91466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00" y="223498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6210" y="223498"/>
            <a:ext cx="8734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</a:t>
            </a:r>
            <a:r>
              <a:rPr lang="en-US" sz="2400" b="1" dirty="0" smtClean="0">
                <a:latin typeface="Arial"/>
                <a:cs typeface="Arial"/>
              </a:rPr>
              <a:t>he </a:t>
            </a:r>
            <a:r>
              <a:rPr lang="en-US" sz="2400" b="1" dirty="0" smtClean="0">
                <a:latin typeface="Arial"/>
                <a:cs typeface="Arial"/>
              </a:rPr>
              <a:t>role of scavenging </a:t>
            </a:r>
            <a:r>
              <a:rPr lang="en-US" sz="2400" b="1" dirty="0" smtClean="0">
                <a:latin typeface="Arial"/>
                <a:cs typeface="Arial"/>
              </a:rPr>
              <a:t>parameters in </a:t>
            </a:r>
            <a:r>
              <a:rPr lang="en-US" sz="2400" b="1" dirty="0" err="1" smtClean="0">
                <a:latin typeface="Arial"/>
                <a:cs typeface="Arial"/>
              </a:rPr>
              <a:t>modelled</a:t>
            </a:r>
            <a:r>
              <a:rPr lang="en-US" sz="2400" b="1" dirty="0" smtClean="0">
                <a:latin typeface="Arial"/>
                <a:cs typeface="Arial"/>
              </a:rPr>
              <a:t> Arctic aerosol uncertainty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10" y="5425805"/>
            <a:ext cx="608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Arial"/>
                <a:cs typeface="Arial"/>
              </a:rPr>
              <a:t>Regarye</a:t>
            </a:r>
            <a:r>
              <a:rPr lang="en-US" b="1" i="1" dirty="0" smtClean="0">
                <a:latin typeface="Arial"/>
                <a:cs typeface="Arial"/>
              </a:rPr>
              <a:t>. </a:t>
            </a:r>
            <a:r>
              <a:rPr lang="en-US" b="1" i="1" dirty="0">
                <a:latin typeface="Arial"/>
                <a:cs typeface="Arial"/>
              </a:rPr>
              <a:t>e</a:t>
            </a:r>
            <a:r>
              <a:rPr lang="en-US" b="1" i="1" dirty="0" smtClean="0">
                <a:latin typeface="Arial"/>
                <a:cs typeface="Arial"/>
              </a:rPr>
              <a:t>t al, (2014): % of uncertainty in indirect </a:t>
            </a:r>
            <a:r>
              <a:rPr lang="en-US" b="1" i="1" dirty="0" smtClean="0">
                <a:latin typeface="Arial"/>
                <a:cs typeface="Arial"/>
              </a:rPr>
              <a:t>forcing </a:t>
            </a:r>
            <a:r>
              <a:rPr lang="en-US" b="1" i="1" dirty="0" smtClean="0">
                <a:latin typeface="Arial"/>
                <a:cs typeface="Arial"/>
              </a:rPr>
              <a:t>attributed to parametric uncertainty in the Arctic</a:t>
            </a:r>
            <a:endParaRPr lang="en-US" b="1" i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0" y="1146828"/>
            <a:ext cx="6816564" cy="40724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83451" y="1146828"/>
            <a:ext cx="158741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T-Ice = temperature clouds deemed ice-phase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Drizzle_rate</a:t>
            </a:r>
            <a:r>
              <a:rPr lang="en-US" b="1" dirty="0" smtClean="0">
                <a:latin typeface="Arial"/>
                <a:cs typeface="Arial"/>
              </a:rPr>
              <a:t>=stratocumulus  cloud scavenging rate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err="1" smtClean="0">
                <a:latin typeface="Arial"/>
                <a:cs typeface="Arial"/>
              </a:rPr>
              <a:t>Nuc_scav_Diam</a:t>
            </a:r>
            <a:r>
              <a:rPr lang="en-US" b="1" dirty="0" smtClean="0">
                <a:latin typeface="Arial"/>
                <a:cs typeface="Arial"/>
              </a:rPr>
              <a:t> = size threshold for in-cloud aerosol scavenging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0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1152</Words>
  <Application>Microsoft Macintosh PowerPoint</Application>
  <PresentationFormat>On-screen Show (4:3)</PresentationFormat>
  <Paragraphs>141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Browse</dc:creator>
  <cp:lastModifiedBy>Jo Browse</cp:lastModifiedBy>
  <cp:revision>63</cp:revision>
  <dcterms:created xsi:type="dcterms:W3CDTF">2015-01-29T12:14:07Z</dcterms:created>
  <dcterms:modified xsi:type="dcterms:W3CDTF">2015-02-04T15:56:05Z</dcterms:modified>
</cp:coreProperties>
</file>