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70" r:id="rId4"/>
    <p:sldId id="258" r:id="rId5"/>
    <p:sldId id="259" r:id="rId6"/>
    <p:sldId id="272" r:id="rId7"/>
    <p:sldId id="267" r:id="rId8"/>
    <p:sldId id="260" r:id="rId9"/>
    <p:sldId id="261" r:id="rId10"/>
    <p:sldId id="262" r:id="rId11"/>
    <p:sldId id="263" r:id="rId12"/>
    <p:sldId id="266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00" autoAdjust="0"/>
  </p:normalViewPr>
  <p:slideViewPr>
    <p:cSldViewPr>
      <p:cViewPr varScale="1">
        <p:scale>
          <a:sx n="56" d="100"/>
          <a:sy n="5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689F-16CB-4643-9D9B-628724A71CBE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CA1D6-EEF5-45F7-ABC4-635CC447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53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1071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332B0-0700-4BB1-B612-5261985756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5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027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9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8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1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A1D6-EEF5-45F7-ABC4-635CC44732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11B3-A07E-43EF-BEC5-E2A1B341E5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9723-933B-4229-BA34-FE8E3C162A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8077200" cy="2251579"/>
          </a:xfrm>
        </p:spPr>
        <p:txBody>
          <a:bodyPr/>
          <a:lstStyle/>
          <a:p>
            <a:r>
              <a:rPr lang="en-US" dirty="0" smtClean="0"/>
              <a:t>Community observation 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19600"/>
            <a:ext cx="6172200" cy="1123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Maryann Fidel</a:t>
            </a:r>
          </a:p>
          <a:p>
            <a:r>
              <a:rPr lang="en-US" dirty="0" smtClean="0"/>
              <a:t>Project Manager</a:t>
            </a:r>
          </a:p>
          <a:p>
            <a:r>
              <a:rPr lang="en-US" dirty="0" smtClean="0"/>
              <a:t>Aleut International Association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1981200" cy="159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77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81000"/>
            <a:ext cx="9156700" cy="546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57200"/>
            <a:ext cx="918653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6" t="18428" r="36402" b="19512"/>
          <a:stretch/>
        </p:blipFill>
        <p:spPr bwMode="auto">
          <a:xfrm>
            <a:off x="6502399" y="3200400"/>
            <a:ext cx="2603501" cy="352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8653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47996" y="762000"/>
            <a:ext cx="4224528" cy="4669536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Partnerships with Arctic communities important to work toward sustainable future</a:t>
            </a:r>
          </a:p>
          <a:p>
            <a:r>
              <a:rPr lang="en-US" sz="2400" dirty="0" smtClean="0"/>
              <a:t>Northern communities want to contribute to solutions and be involved in research (especially when the research will affect them)</a:t>
            </a:r>
          </a:p>
          <a:p>
            <a:r>
              <a:rPr lang="en-US" sz="2400" dirty="0" smtClean="0"/>
              <a:t>Possibilities for working with rural Arctic communities in research are expanding due in part to advances in communication technology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54480"/>
            <a:ext cx="2457396" cy="1979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Take Home Messages</a:t>
            </a:r>
            <a:endParaRPr lang="en-US" sz="2800" dirty="0"/>
          </a:p>
        </p:txBody>
      </p:sp>
      <p:pic>
        <p:nvPicPr>
          <p:cNvPr id="4098" name="Picture 2" descr="http://www.inklinepress.com/beast/oxygen-cylinder-tree5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599"/>
            <a:ext cx="2663825" cy="32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\\Anc-filesrv01\ram$\_Proj_BSSN\_Maryann\BSSN_pic\IMG_1472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" y="0"/>
            <a:ext cx="9150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4343400"/>
            <a:ext cx="47244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Thank you, Questions?</a:t>
            </a:r>
          </a:p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maryann_aia@alaska.net</a:t>
            </a:r>
          </a:p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Aleut-international.org</a:t>
            </a:r>
          </a:p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www.bssn.net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6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066800"/>
            <a:ext cx="4620768" cy="4364736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most effective black carbon control strategies for Arctic climate benefits will vary by location and </a:t>
            </a:r>
            <a:r>
              <a:rPr lang="en-US" dirty="0" smtClean="0"/>
              <a:t>season</a:t>
            </a:r>
          </a:p>
          <a:p>
            <a:pPr marL="274320" lvl="1" indent="-274320">
              <a:buFont typeface="Arial" pitchFamily="34" charset="0"/>
              <a:buChar char="•"/>
            </a:pPr>
            <a:endParaRPr lang="en-US" dirty="0"/>
          </a:p>
          <a:p>
            <a:pPr marL="274320" lvl="1" indent="-274320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eductions </a:t>
            </a:r>
            <a:r>
              <a:rPr lang="en-US" dirty="0"/>
              <a:t>of Black Carbon will have both climatic and health benefits, it is a ‘no regrets’ </a:t>
            </a:r>
            <a:r>
              <a:rPr lang="en-US" dirty="0" smtClean="0"/>
              <a:t>measure</a:t>
            </a:r>
          </a:p>
          <a:p>
            <a:pPr marL="274320" lvl="1" indent="-274320">
              <a:buFont typeface="Arial" pitchFamily="34" charset="0"/>
              <a:buChar char="•"/>
            </a:pPr>
            <a:endParaRPr lang="en-US" dirty="0"/>
          </a:p>
          <a:p>
            <a:pPr marL="274320" lvl="1" indent="-274320">
              <a:buFont typeface="Arial" pitchFamily="34" charset="0"/>
              <a:buChar char="•"/>
            </a:pPr>
            <a:r>
              <a:rPr lang="en-US" dirty="0"/>
              <a:t>Short-lived climate forcers such as black carbon offer unique opportunities to slow Arctic warming in the near term</a:t>
            </a:r>
            <a:r>
              <a:rPr lang="en-US" dirty="0" smtClean="0"/>
              <a:t>.</a:t>
            </a:r>
            <a:endParaRPr lang="en-US" dirty="0"/>
          </a:p>
          <a:p>
            <a:pPr marL="274320" lvl="1" indent="-274320">
              <a:buFont typeface="Arial" pitchFamily="34" charset="0"/>
              <a:buChar char="•"/>
            </a:pPr>
            <a:endParaRPr lang="en-US" dirty="0" smtClean="0"/>
          </a:p>
          <a:p>
            <a:pPr marL="274320" lvl="1" indent="-274320">
              <a:buFont typeface="Arial" pitchFamily="34" charset="0"/>
              <a:buChar char="•"/>
            </a:pPr>
            <a:r>
              <a:rPr lang="en-US" dirty="0" smtClean="0"/>
              <a:t>Anthropogenic</a:t>
            </a:r>
            <a:r>
              <a:rPr lang="en-US" dirty="0"/>
              <a:t> emissions of black </a:t>
            </a:r>
            <a:r>
              <a:rPr lang="en-US" dirty="0" smtClean="0"/>
              <a:t>carbon and</a:t>
            </a:r>
            <a:r>
              <a:rPr lang="en-US" dirty="0"/>
              <a:t> methane in Arctic  nations are </a:t>
            </a:r>
            <a:r>
              <a:rPr lang="en-US" dirty="0" smtClean="0"/>
              <a:t>significant for the Arctic climate relative to global emissions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Arctic Council Task force on short lived climate forcers</a:t>
            </a:r>
          </a:p>
        </p:txBody>
      </p:sp>
    </p:spTree>
    <p:extLst>
      <p:ext uri="{BB962C8B-B14F-4D97-AF65-F5344CB8AC3E}">
        <p14:creationId xmlns:p14="http://schemas.microsoft.com/office/powerpoint/2010/main" val="328400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581400"/>
            <a:ext cx="2819400" cy="3124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038600" y="695386"/>
            <a:ext cx="4224528" cy="3886200"/>
          </a:xfrm>
        </p:spPr>
        <p:txBody>
          <a:bodyPr>
            <a:noAutofit/>
          </a:bodyPr>
          <a:lstStyle/>
          <a:p>
            <a:r>
              <a:rPr lang="en-GB" sz="1600" b="1" dirty="0">
                <a:latin typeface="Arial"/>
                <a:ea typeface="Cambria"/>
                <a:cs typeface="Times New Roman"/>
              </a:rPr>
              <a:t>Develop a pilot project in Arctic communities for reduction of black carbon emissions, mitigation of its health effects, raising community awareness and building local </a:t>
            </a:r>
            <a:r>
              <a:rPr lang="en-GB" sz="1600" b="1" dirty="0" smtClean="0">
                <a:latin typeface="Arial"/>
                <a:ea typeface="Cambria"/>
                <a:cs typeface="Times New Roman"/>
              </a:rPr>
              <a:t>capacities</a:t>
            </a:r>
          </a:p>
          <a:p>
            <a:r>
              <a:rPr lang="en-US" sz="1600" dirty="0"/>
              <a:t>Assess local sources of black carbon emissions </a:t>
            </a:r>
            <a:r>
              <a:rPr lang="en-US" sz="1600" dirty="0" smtClean="0"/>
              <a:t> in partnership with a representative </a:t>
            </a:r>
            <a:r>
              <a:rPr lang="en-US" sz="1600" dirty="0"/>
              <a:t>sampling of Alaskan, Russian, and Saami </a:t>
            </a:r>
            <a:r>
              <a:rPr lang="en-US" sz="1600" dirty="0" smtClean="0"/>
              <a:t>villages</a:t>
            </a:r>
          </a:p>
          <a:p>
            <a:r>
              <a:rPr lang="en-US" sz="1600" dirty="0"/>
              <a:t>Provide characterization of associated risks to public </a:t>
            </a:r>
            <a:r>
              <a:rPr lang="en-US" sz="1600" dirty="0" smtClean="0"/>
              <a:t>health</a:t>
            </a:r>
            <a:endParaRPr lang="en-GB" sz="1600" b="1" dirty="0" smtClean="0">
              <a:latin typeface="Arial"/>
              <a:ea typeface="Cambria"/>
              <a:cs typeface="Times New Roman"/>
            </a:endParaRPr>
          </a:p>
          <a:p>
            <a:pPr lvl="0"/>
            <a:r>
              <a:rPr lang="en-GB" sz="1600" dirty="0" smtClean="0"/>
              <a:t>Black </a:t>
            </a:r>
            <a:r>
              <a:rPr lang="en-GB" sz="1600" dirty="0"/>
              <a:t>carbon emissions, mitigation, public health and institutional capacity information for communities.</a:t>
            </a:r>
            <a:endParaRPr lang="en-US" sz="1600" dirty="0"/>
          </a:p>
          <a:p>
            <a:pPr lvl="0"/>
            <a:r>
              <a:rPr lang="en-GB" sz="1600" dirty="0" smtClean="0"/>
              <a:t>An </a:t>
            </a:r>
            <a:r>
              <a:rPr lang="en-GB" sz="1600" dirty="0"/>
              <a:t>informational tool that communities will be able to use to assess black carbon exposures, risks and mitigation options.</a:t>
            </a:r>
            <a:endParaRPr lang="en-US" sz="1600" dirty="0"/>
          </a:p>
          <a:p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BASED BLACK CARBON AND PUBLIC HEALTH ASSESSMENT PROJECT</a:t>
            </a:r>
            <a:br>
              <a:rPr lang="en-US" dirty="0" smtClean="0"/>
            </a:br>
            <a:r>
              <a:rPr lang="en-US" dirty="0" smtClean="0"/>
              <a:t>Goals:</a:t>
            </a:r>
            <a:endParaRPr lang="en-US" dirty="0"/>
          </a:p>
        </p:txBody>
      </p:sp>
      <p:pic>
        <p:nvPicPr>
          <p:cNvPr id="4" name="Picture 4" descr="ans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52" y="4568139"/>
            <a:ext cx="1073628" cy="800748"/>
          </a:xfrm>
          <a:prstGeom prst="rect">
            <a:avLst/>
          </a:prstGeom>
          <a:noFill/>
        </p:spPr>
      </p:pic>
      <p:pic>
        <p:nvPicPr>
          <p:cNvPr id="5" name="Picture 4" descr="Macintosh HD:Users:john:Desktop:Arctic Alliance:Communications:Logos:Final logo formats:_AA_FINAL_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315" y="3756211"/>
            <a:ext cx="2250252" cy="6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23" y="5638800"/>
            <a:ext cx="1127208" cy="90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patch.gi.alaska.edu/images/tshold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atch.gi.alaska.edu/images/tshold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i.alaska.edu/files/dept/8/gi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87" y="4581586"/>
            <a:ext cx="840480" cy="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ircle-era.eu/np4/%7B$clientServletPath%7D/?newsId=72&amp;fileName=logo_sep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4" y="5638800"/>
            <a:ext cx="810181" cy="90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9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6049" y="219090"/>
            <a:ext cx="8229600" cy="13843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The Bering Sea Sub-Network (BSSN) &amp; Community based observation network for adaptation and security (CONAS)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6386" name="Picture 2" descr="\\Aia-main\shareddocs\Pictures\Gam_training_7.19.10\gambell_7_10_1 (13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1752600"/>
            <a:ext cx="3394075" cy="4525962"/>
          </a:xfrm>
          <a:prstGeom prst="rect">
            <a:avLst/>
          </a:prstGeom>
          <a:noFill/>
        </p:spPr>
      </p:pic>
      <p:pic>
        <p:nvPicPr>
          <p:cNvPr id="16387" name="Picture 3" descr="\\Aia-main\shareddocs\Pictures\CIMG008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62000" y="3200400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5" descr="UA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2388" y="1792605"/>
            <a:ext cx="990601" cy="434862"/>
          </a:xfrm>
          <a:prstGeom prst="rect">
            <a:avLst/>
          </a:prstGeom>
          <a:noFill/>
        </p:spPr>
      </p:pic>
      <p:pic>
        <p:nvPicPr>
          <p:cNvPr id="9" name="Picture 6" descr="nsf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3647" y="1912314"/>
            <a:ext cx="989666" cy="98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ansc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312565"/>
            <a:ext cx="896809" cy="668870"/>
          </a:xfrm>
          <a:prstGeom prst="rect">
            <a:avLst/>
          </a:prstGeom>
          <a:noFill/>
        </p:spPr>
      </p:pic>
      <p:pic>
        <p:nvPicPr>
          <p:cNvPr id="11" name="Picture 8" descr="CAFF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3766" y="1789432"/>
            <a:ext cx="1117578" cy="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66" y="2412787"/>
            <a:ext cx="2119835" cy="48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eloka-arctic.org/sites/eloka-arctic.org/files/images/eloka_log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81"/>
          <a:stretch/>
        </p:blipFill>
        <p:spPr bwMode="auto">
          <a:xfrm>
            <a:off x="2895600" y="1551426"/>
            <a:ext cx="758750" cy="6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SSNMap_Feb2012_4Power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495800" y="685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495800" y="685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7" name="Picture 28" descr="Gambell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657817"/>
            <a:ext cx="1676400" cy="134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9" descr="Nikolskoye Wi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81600"/>
            <a:ext cx="1676400" cy="12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0" descr="Kanchalan crop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676400"/>
            <a:ext cx="1600200" cy="120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1" descr="SAND_POI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5105400"/>
            <a:ext cx="1600200" cy="1280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019161"/>
            <a:ext cx="1528604" cy="1146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3" descr="IMG_01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455" y="2362200"/>
            <a:ext cx="1676400" cy="125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St_Georg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5334000"/>
            <a:ext cx="180919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SVA_cropp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43918" y="3165614"/>
            <a:ext cx="1837882" cy="119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2845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" y="549584"/>
            <a:ext cx="9065163" cy="5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8" b="23655"/>
          <a:stretch/>
        </p:blipFill>
        <p:spPr bwMode="auto">
          <a:xfrm>
            <a:off x="762000" y="26894"/>
            <a:ext cx="8001000" cy="68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48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8653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http://</a:t>
            </a:r>
            <a:r>
              <a:rPr lang="en-US" sz="2400" b="1" dirty="0" smtClean="0"/>
              <a:t>www.arcticcbm.org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303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http://www.anthc.org/chs/ces/climate/leo/index.cfm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1865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7467600" y="3505200"/>
            <a:ext cx="457200" cy="3048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83255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545</TotalTime>
  <Words>274</Words>
  <Application>Microsoft Office PowerPoint</Application>
  <PresentationFormat>On-screen Show (4:3)</PresentationFormat>
  <Paragraphs>41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Cambria</vt:lpstr>
      <vt:lpstr>Candara</vt:lpstr>
      <vt:lpstr>Times New Roman</vt:lpstr>
      <vt:lpstr>Tradeshow</vt:lpstr>
      <vt:lpstr>Community observation opportunities</vt:lpstr>
      <vt:lpstr>Arctic Council Task force on short lived climate forcers</vt:lpstr>
      <vt:lpstr>Community BASED BLACK CARBON AND PUBLIC HEALTH ASSESSMENT PROJECT Goals:</vt:lpstr>
      <vt:lpstr>The Bering Sea Sub-Network (BSSN) &amp; Community based observation network for adaptation and security (CONAS)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observation opportunities</dc:title>
  <dc:creator>Maryann Fidel</dc:creator>
  <cp:lastModifiedBy>Maryann Fidel</cp:lastModifiedBy>
  <cp:revision>32</cp:revision>
  <dcterms:created xsi:type="dcterms:W3CDTF">2015-01-22T00:43:42Z</dcterms:created>
  <dcterms:modified xsi:type="dcterms:W3CDTF">2015-02-04T15:15:19Z</dcterms:modified>
</cp:coreProperties>
</file>