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72" r:id="rId3"/>
    <p:sldId id="261" r:id="rId4"/>
    <p:sldId id="265" r:id="rId5"/>
    <p:sldId id="268" r:id="rId6"/>
    <p:sldId id="264" r:id="rId7"/>
    <p:sldId id="262" r:id="rId8"/>
    <p:sldId id="260" r:id="rId9"/>
    <p:sldId id="259" r:id="rId10"/>
    <p:sldId id="274" r:id="rId11"/>
    <p:sldId id="278" r:id="rId12"/>
    <p:sldId id="275" r:id="rId13"/>
    <p:sldId id="263" r:id="rId14"/>
    <p:sldId id="266" r:id="rId15"/>
    <p:sldId id="267" r:id="rId16"/>
    <p:sldId id="271" r:id="rId17"/>
    <p:sldId id="276" r:id="rId18"/>
    <p:sldId id="269" r:id="rId19"/>
    <p:sldId id="270" r:id="rId20"/>
    <p:sldId id="277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11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A468B-8BCC-8D4F-9315-4032C4F2CE80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43F26-7DA1-2141-A874-560F80978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4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707583-208F-6B43-AD5E-AB818166B620}" type="slidenum">
              <a:rPr lang="en-US"/>
              <a:pPr/>
              <a:t>10</a:t>
            </a:fld>
            <a:endParaRPr lang="en-US"/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10236" y="685512"/>
            <a:ext cx="4437529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3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1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4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2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2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5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0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4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5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EAC3-2921-D74F-8F09-8F292B03E125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4CE64-FB64-5640-8CA8-F98C96C1C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6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eg"/><Relationship Id="rId7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dacc.org" TargetMode="External"/><Relationship Id="rId5" Type="http://schemas.openxmlformats.org/officeDocument/2006/relationships/image" Target="../media/image12.emf"/><Relationship Id="rId4" Type="http://schemas.openxmlformats.org/officeDocument/2006/relationships/image" Target="../media/image11.gif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2599C"/>
                </a:solidFill>
              </a:rPr>
              <a:t>Role for Observational Networks</a:t>
            </a:r>
            <a:endParaRPr lang="en-US" dirty="0">
              <a:solidFill>
                <a:srgbClr val="32599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400" dirty="0" smtClean="0">
                <a:solidFill>
                  <a:srgbClr val="00AB7B"/>
                </a:solidFill>
              </a:rPr>
              <a:t>Sandy Starkweather, T. </a:t>
            </a:r>
            <a:r>
              <a:rPr lang="en-US" sz="4400" dirty="0" err="1" smtClean="0">
                <a:solidFill>
                  <a:srgbClr val="00AB7B"/>
                </a:solidFill>
              </a:rPr>
              <a:t>Uttal</a:t>
            </a:r>
            <a:r>
              <a:rPr lang="en-US" sz="4400" dirty="0" smtClean="0">
                <a:solidFill>
                  <a:srgbClr val="00AB7B"/>
                </a:solidFill>
              </a:rPr>
              <a:t>, J. </a:t>
            </a:r>
            <a:r>
              <a:rPr lang="en-US" sz="4400" dirty="0" err="1" smtClean="0">
                <a:solidFill>
                  <a:srgbClr val="00AB7B"/>
                </a:solidFill>
              </a:rPr>
              <a:t>Drummon</a:t>
            </a:r>
            <a:r>
              <a:rPr lang="en-US" sz="4400" dirty="0" smtClean="0">
                <a:solidFill>
                  <a:srgbClr val="00AB7B"/>
                </a:solidFill>
              </a:rPr>
              <a:t>, A. </a:t>
            </a:r>
            <a:r>
              <a:rPr lang="en-US" sz="4400" dirty="0" err="1" smtClean="0">
                <a:solidFill>
                  <a:srgbClr val="00AB7B"/>
                </a:solidFill>
              </a:rPr>
              <a:t>Makshtas</a:t>
            </a:r>
            <a:r>
              <a:rPr lang="en-US" sz="4400" dirty="0" smtClean="0">
                <a:solidFill>
                  <a:srgbClr val="00AB7B"/>
                </a:solidFill>
              </a:rPr>
              <a:t>, J. </a:t>
            </a:r>
            <a:r>
              <a:rPr lang="en-US" sz="4400" dirty="0" err="1" smtClean="0">
                <a:solidFill>
                  <a:srgbClr val="00AB7B"/>
                </a:solidFill>
              </a:rPr>
              <a:t>Hannigan</a:t>
            </a:r>
            <a:r>
              <a:rPr lang="en-US" sz="4400" dirty="0" smtClean="0">
                <a:solidFill>
                  <a:srgbClr val="00AB7B"/>
                </a:solidFill>
              </a:rPr>
              <a:t>, M. </a:t>
            </a:r>
            <a:r>
              <a:rPr lang="en-US" sz="4400" dirty="0" err="1" smtClean="0">
                <a:solidFill>
                  <a:srgbClr val="00AB7B"/>
                </a:solidFill>
              </a:rPr>
              <a:t>Shupe</a:t>
            </a:r>
            <a:r>
              <a:rPr lang="en-US" sz="4400" dirty="0" smtClean="0">
                <a:solidFill>
                  <a:srgbClr val="00AB7B"/>
                </a:solidFill>
              </a:rPr>
              <a:t>, K. Strong and IASOA Aerosol WG</a:t>
            </a:r>
            <a:endParaRPr lang="en-US" sz="4400" dirty="0">
              <a:solidFill>
                <a:srgbClr val="00AB7B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118792"/>
            <a:ext cx="9144000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357045" y="6329365"/>
            <a:ext cx="261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A778"/>
                </a:solidFill>
              </a:rPr>
              <a:t>Boulder, CO 3-5 FEB,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42169"/>
            <a:ext cx="3991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2599C"/>
                </a:solidFill>
              </a:rPr>
              <a:t>IASC-IGAC Arctic Air Pollution Workshop </a:t>
            </a:r>
            <a:endParaRPr lang="en-US" dirty="0">
              <a:solidFill>
                <a:srgbClr val="32599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5725"/>
            <a:ext cx="9169639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oast.gkss.de/events/arctic07/images/iasc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4" y="142104"/>
            <a:ext cx="827191" cy="11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igacproject.org/sites/all/themes/bluemasters/images/LogoFiles/IGACLogo/IGAC_300dpi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72" y="118755"/>
            <a:ext cx="1197435" cy="1206199"/>
          </a:xfrm>
          <a:prstGeom prst="rect">
            <a:avLst/>
          </a:prstGeom>
          <a:solidFill>
            <a:srgbClr val="00A778"/>
          </a:solidFill>
        </p:spPr>
      </p:pic>
    </p:spTree>
    <p:extLst>
      <p:ext uri="{BB962C8B-B14F-4D97-AF65-F5344CB8AC3E}">
        <p14:creationId xmlns:p14="http://schemas.microsoft.com/office/powerpoint/2010/main" val="2466583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9" y="1070033"/>
            <a:ext cx="9133920" cy="615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21155"/>
            <a:ext cx="8229600" cy="1049870"/>
          </a:xfrm>
          <a:ln/>
        </p:spPr>
        <p:txBody>
          <a:bodyPr tIns="35203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/>
              <a:t>Ozone March 2011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2947680" y="3911451"/>
            <a:ext cx="591840" cy="1097395"/>
          </a:xfrm>
          <a:prstGeom prst="line">
            <a:avLst/>
          </a:prstGeom>
          <a:noFill/>
          <a:ln w="7308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31041" y="4834588"/>
            <a:ext cx="1730880" cy="63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9622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r>
              <a:rPr lang="en-US" sz="3300" b="1"/>
              <a:t>PEARL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3372480" y="3551413"/>
            <a:ext cx="358560" cy="433486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94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36038" cy="1039813"/>
          </a:xfrm>
        </p:spPr>
        <p:txBody>
          <a:bodyPr/>
          <a:lstStyle/>
          <a:p>
            <a:pPr algn="l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 Canadian Atmospheric Chemistry Experiment (ACE) Validation Project</a:t>
            </a:r>
            <a:endParaRPr lang="en-C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79388" y="1039813"/>
            <a:ext cx="8894762" cy="5624512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SzPct val="120000"/>
            </a:pPr>
            <a:r>
              <a:rPr lang="en-US" sz="2000">
                <a:solidFill>
                  <a:srgbClr val="002060"/>
                </a:solidFill>
                <a:latin typeface="Verdana" charset="0"/>
                <a:ea typeface="MS PGothic" charset="0"/>
                <a:cs typeface="Verdana" charset="0"/>
              </a:rPr>
              <a:t>Ground-based measurements provide critical data for the validation of satellite retrievals of trace gases and for the assessment of long-term stability of these measurements</a:t>
            </a:r>
          </a:p>
          <a:p>
            <a:pPr marL="285750" indent="-285750">
              <a:buClr>
                <a:srgbClr val="FF0000"/>
              </a:buClr>
              <a:buSzPct val="120000"/>
            </a:pPr>
            <a:r>
              <a:rPr lang="en-US" sz="2000">
                <a:solidFill>
                  <a:srgbClr val="002060"/>
                </a:solidFill>
                <a:latin typeface="Verdana" charset="0"/>
                <a:ea typeface="MS PGothic" charset="0"/>
                <a:cs typeface="Verdana" charset="0"/>
              </a:rPr>
              <a:t>11 Canadian Arctic ACE Validation Campaigns have been held each spring (Feb-April) since 2004, with three more just funded</a:t>
            </a:r>
          </a:p>
          <a:p>
            <a:pPr marL="285750" indent="-285750">
              <a:buClr>
                <a:srgbClr val="FF0000"/>
              </a:buClr>
              <a:buSzPct val="120000"/>
            </a:pPr>
            <a:r>
              <a:rPr lang="en-US" sz="2000">
                <a:solidFill>
                  <a:srgbClr val="002060"/>
                </a:solidFill>
                <a:latin typeface="Verdana" charset="0"/>
                <a:ea typeface="MS PGothic" charset="0"/>
                <a:cs typeface="Verdana" charset="0"/>
              </a:rPr>
              <a:t>Take place at the Polar Environment Atmospheric Research Laboratory (PEARL) in Eureka, Nunavut (80N, 86W) and add campaign instruments to those already on site</a:t>
            </a:r>
          </a:p>
          <a:p>
            <a:pPr marL="285750" indent="-285750">
              <a:buClr>
                <a:srgbClr val="FF0000"/>
              </a:buClr>
              <a:buSzPct val="120000"/>
            </a:pPr>
            <a:r>
              <a:rPr lang="en-US" sz="2000">
                <a:solidFill>
                  <a:srgbClr val="002060"/>
                </a:solidFill>
                <a:latin typeface="Verdana" charset="0"/>
                <a:ea typeface="MS PGothic" charset="0"/>
                <a:cs typeface="Verdana" charset="0"/>
              </a:rPr>
              <a:t>Validating ongoing measurements by ACE-FTS and ACE-MAESTRO on ACE, OSIRIS on Odin, GOSAT, OCO-2</a:t>
            </a:r>
          </a:p>
          <a:p>
            <a:pPr marL="285750" indent="-285750">
              <a:buClr>
                <a:srgbClr val="FF0000"/>
              </a:buClr>
              <a:buSzPct val="120000"/>
            </a:pPr>
            <a:r>
              <a:rPr lang="en-US" sz="2000">
                <a:solidFill>
                  <a:srgbClr val="002060"/>
                </a:solidFill>
                <a:latin typeface="Verdana" charset="0"/>
                <a:ea typeface="MS PGothic" charset="0"/>
                <a:cs typeface="Verdana" charset="0"/>
              </a:rPr>
              <a:t>PEARL measurements by </a:t>
            </a:r>
          </a:p>
          <a:p>
            <a:pPr marL="685800" lvl="1">
              <a:buClr>
                <a:srgbClr val="FF0000"/>
              </a:buClr>
              <a:buSzPct val="120000"/>
            </a:pPr>
            <a:r>
              <a:rPr lang="en-US" sz="1800">
                <a:solidFill>
                  <a:srgbClr val="002060"/>
                </a:solidFill>
                <a:latin typeface="Verdana" charset="0"/>
                <a:ea typeface="ＭＳ Ｐゴシック" charset="0"/>
                <a:cs typeface="Verdana" charset="0"/>
              </a:rPr>
              <a:t>FTIR spectrometers: 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Total and partial columns of 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3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CH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4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H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O, NO, NO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ClONO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HNO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3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N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O, HCl, CCl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3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F, CCl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F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HF, CO</a:t>
            </a:r>
            <a:endParaRPr lang="en-US" sz="1800">
              <a:solidFill>
                <a:srgbClr val="002060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marL="685800" lvl="1">
              <a:buClr>
                <a:srgbClr val="FF0000"/>
              </a:buClr>
              <a:buSzPct val="120000"/>
            </a:pPr>
            <a:r>
              <a:rPr lang="en-US" sz="1800">
                <a:solidFill>
                  <a:srgbClr val="002060"/>
                </a:solidFill>
                <a:latin typeface="Verdana" charset="0"/>
                <a:ea typeface="ＭＳ Ｐゴシック" charset="0"/>
                <a:cs typeface="Verdana" charset="0"/>
              </a:rPr>
              <a:t>UV-visible spectrometers: 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Total columns and (some) partial columns of 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3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NO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H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O, OClO, BrO, SO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endParaRPr lang="en-US" sz="1800">
              <a:latin typeface="Verdana" charset="0"/>
              <a:ea typeface="ＭＳ Ｐゴシック" charset="0"/>
              <a:cs typeface="Verdana" charset="0"/>
            </a:endParaRPr>
          </a:p>
          <a:p>
            <a:pPr marL="685800" lvl="1">
              <a:buClr>
                <a:srgbClr val="FF0000"/>
              </a:buClr>
              <a:buSzPct val="120000"/>
            </a:pPr>
            <a:r>
              <a:rPr lang="en-US" sz="1800">
                <a:solidFill>
                  <a:srgbClr val="002060"/>
                </a:solidFill>
                <a:latin typeface="Verdana" charset="0"/>
                <a:ea typeface="ＭＳ Ｐゴシック" charset="0"/>
                <a:cs typeface="Verdana" charset="0"/>
              </a:rPr>
              <a:t>Lidars: 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Profiles of 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3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H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O, temperature, aerosols, clouds</a:t>
            </a:r>
            <a:endParaRPr lang="en-US" sz="1800">
              <a:solidFill>
                <a:srgbClr val="002060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marL="685800" lvl="1">
              <a:buClr>
                <a:srgbClr val="FF0000"/>
              </a:buClr>
              <a:buSzPct val="120000"/>
            </a:pPr>
            <a:r>
              <a:rPr lang="en-US" sz="1800">
                <a:solidFill>
                  <a:srgbClr val="002060"/>
                </a:solidFill>
                <a:latin typeface="Verdana" charset="0"/>
                <a:ea typeface="ＭＳ Ｐゴシック" charset="0"/>
                <a:cs typeface="Verdana" charset="0"/>
              </a:rPr>
              <a:t>Ozonesondes and radiosondes: 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Profiles of O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3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, H</a:t>
            </a:r>
            <a:r>
              <a:rPr lang="en-US" sz="1800" baseline="-25000">
                <a:latin typeface="Verdana" charset="0"/>
                <a:ea typeface="ＭＳ Ｐゴシック" charset="0"/>
                <a:cs typeface="Verdana" charset="0"/>
              </a:rPr>
              <a:t>2</a:t>
            </a:r>
            <a:r>
              <a:rPr lang="en-US" sz="1800">
                <a:latin typeface="Verdana" charset="0"/>
                <a:ea typeface="ＭＳ Ｐゴシック" charset="0"/>
                <a:cs typeface="Verdana" charset="0"/>
              </a:rPr>
              <a:t>O and temperature</a:t>
            </a:r>
            <a:endParaRPr lang="en-CA" sz="1800">
              <a:solidFill>
                <a:srgbClr val="00206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25604" name="Picture 371" descr="img_1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0"/>
            <a:ext cx="146843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161"/>
          <p:cNvSpPr>
            <a:spLocks noChangeArrowheads="1"/>
          </p:cNvSpPr>
          <p:nvPr/>
        </p:nvSpPr>
        <p:spPr bwMode="auto">
          <a:xfrm>
            <a:off x="8278813" y="782638"/>
            <a:ext cx="873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FFFF00"/>
                </a:solidFill>
                <a:latin typeface="Verdana" charset="0"/>
                <a:ea typeface="MS PGothic" charset="0"/>
                <a:cs typeface="Verdana" charset="0"/>
              </a:rPr>
              <a:t>K Walker</a:t>
            </a:r>
          </a:p>
        </p:txBody>
      </p:sp>
    </p:spTree>
    <p:extLst>
      <p:ext uri="{BB962C8B-B14F-4D97-AF65-F5344CB8AC3E}">
        <p14:creationId xmlns:p14="http://schemas.microsoft.com/office/powerpoint/2010/main" val="414863833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0"/>
          <a:stretch>
            <a:fillRect/>
          </a:stretch>
        </p:blipFill>
        <p:spPr bwMode="auto">
          <a:xfrm>
            <a:off x="120650" y="4922838"/>
            <a:ext cx="401637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17"/>
          <p:cNvGrpSpPr>
            <a:grpSpLocks/>
          </p:cNvGrpSpPr>
          <p:nvPr/>
        </p:nvGrpSpPr>
        <p:grpSpPr bwMode="auto">
          <a:xfrm>
            <a:off x="120650" y="2357438"/>
            <a:ext cx="2217738" cy="2752725"/>
            <a:chOff x="372794" y="3352800"/>
            <a:chExt cx="2522806" cy="3400425"/>
          </a:xfrm>
        </p:grpSpPr>
        <p:pic>
          <p:nvPicPr>
            <p:cNvPr id="2664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403600"/>
              <a:ext cx="2057400" cy="334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94" y="3352800"/>
              <a:ext cx="541606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8" name="TextBox 8"/>
          <p:cNvSpPr txBox="1">
            <a:spLocks noChangeArrowheads="1"/>
          </p:cNvSpPr>
          <p:nvPr/>
        </p:nvSpPr>
        <p:spPr bwMode="auto">
          <a:xfrm>
            <a:off x="7010400" y="388938"/>
            <a:ext cx="20574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ACE-FTS O</a:t>
            </a:r>
            <a:r>
              <a:rPr lang="en-CA" sz="1600" b="1" baseline="-25000">
                <a:solidFill>
                  <a:srgbClr val="0000FF"/>
                </a:solidFill>
                <a:ea typeface="MS PGothic" charset="0"/>
                <a:cs typeface="MS PGothic" charset="0"/>
              </a:rPr>
              <a:t>3</a:t>
            </a:r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: </a:t>
            </a:r>
            <a:r>
              <a:rPr lang="en-CA" sz="1600">
                <a:solidFill>
                  <a:srgbClr val="0000FF"/>
                </a:solidFill>
                <a:ea typeface="MS PGothic" charset="0"/>
                <a:cs typeface="MS PGothic" charset="0"/>
              </a:rPr>
              <a:t/>
            </a:r>
            <a:br>
              <a:rPr lang="en-CA" sz="1600">
                <a:solidFill>
                  <a:srgbClr val="0000FF"/>
                </a:solidFill>
                <a:ea typeface="MS PGothic" charset="0"/>
                <a:cs typeface="MS PGothic" charset="0"/>
              </a:rPr>
            </a:br>
            <a:r>
              <a:rPr lang="en-CA" sz="1600" i="1">
                <a:solidFill>
                  <a:srgbClr val="0000FF"/>
                </a:solidFill>
                <a:ea typeface="MS PGothic" charset="0"/>
                <a:cs typeface="MS PGothic" charset="0"/>
              </a:rPr>
              <a:t>Lindenmaier et al., </a:t>
            </a:r>
            <a:br>
              <a:rPr lang="en-CA" sz="1600" i="1">
                <a:solidFill>
                  <a:srgbClr val="0000FF"/>
                </a:solidFill>
                <a:ea typeface="MS PGothic" charset="0"/>
                <a:cs typeface="MS PGothic" charset="0"/>
              </a:rPr>
            </a:br>
            <a:r>
              <a:rPr lang="en-CA" sz="1600" i="1">
                <a:solidFill>
                  <a:srgbClr val="0000FF"/>
                </a:solidFill>
                <a:ea typeface="MS PGothic" charset="0"/>
                <a:cs typeface="MS PGothic" charset="0"/>
              </a:rPr>
              <a:t>JQSRT 2010</a:t>
            </a:r>
          </a:p>
        </p:txBody>
      </p:sp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0" y="0"/>
            <a:ext cx="64008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ACE-FTS O</a:t>
            </a:r>
            <a:r>
              <a:rPr lang="en-CA" sz="1600" b="1" baseline="-25000">
                <a:solidFill>
                  <a:srgbClr val="0000FF"/>
                </a:solidFill>
                <a:ea typeface="MS PGothic" charset="0"/>
                <a:cs typeface="MS PGothic" charset="0"/>
              </a:rPr>
              <a:t>3</a:t>
            </a:r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, HCl, HF, HNO</a:t>
            </a:r>
            <a:r>
              <a:rPr lang="en-CA" sz="1600" b="1" baseline="-25000">
                <a:solidFill>
                  <a:srgbClr val="0000FF"/>
                </a:solidFill>
                <a:ea typeface="MS PGothic" charset="0"/>
                <a:cs typeface="MS PGothic" charset="0"/>
              </a:rPr>
              <a:t>3</a:t>
            </a:r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, ClONO</a:t>
            </a:r>
            <a:r>
              <a:rPr lang="en-CA" sz="1600" b="1" baseline="-25000">
                <a:solidFill>
                  <a:srgbClr val="0000FF"/>
                </a:solidFill>
                <a:ea typeface="MS PGothic" charset="0"/>
                <a:cs typeface="MS PGothic" charset="0"/>
              </a:rPr>
              <a:t>2</a:t>
            </a:r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: </a:t>
            </a:r>
            <a:r>
              <a:rPr lang="en-CA" sz="1600" i="1">
                <a:solidFill>
                  <a:srgbClr val="0000FF"/>
                </a:solidFill>
                <a:ea typeface="MS PGothic" charset="0"/>
                <a:cs typeface="MS PGothic" charset="0"/>
              </a:rPr>
              <a:t>Batchelor et al., AMT 2010</a:t>
            </a: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2338388" y="2552700"/>
            <a:ext cx="2433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GOSAT XCO</a:t>
            </a:r>
            <a:r>
              <a:rPr lang="en-CA" sz="1600" b="1" baseline="-25000">
                <a:solidFill>
                  <a:srgbClr val="0000FF"/>
                </a:solidFill>
                <a:ea typeface="MS PGothic" charset="0"/>
                <a:cs typeface="MS PGothic" charset="0"/>
              </a:rPr>
              <a:t>2</a:t>
            </a:r>
            <a:r>
              <a:rPr lang="en-CA" sz="1600" b="1">
                <a:solidFill>
                  <a:srgbClr val="0000FF"/>
                </a:solidFill>
                <a:ea typeface="MS PGothic" charset="0"/>
                <a:cs typeface="MS PGothic" charset="0"/>
              </a:rPr>
              <a:t>: </a:t>
            </a:r>
            <a:r>
              <a:rPr lang="en-CA" sz="1600" i="1">
                <a:solidFill>
                  <a:srgbClr val="0000FF"/>
                </a:solidFill>
                <a:ea typeface="MS PGothic" charset="0"/>
                <a:cs typeface="MS PGothic" charset="0"/>
              </a:rPr>
              <a:t>Wunch et al., AMT 2011</a:t>
            </a:r>
          </a:p>
        </p:txBody>
      </p:sp>
      <p:grpSp>
        <p:nvGrpSpPr>
          <p:cNvPr id="26631" name="Group 18"/>
          <p:cNvGrpSpPr>
            <a:grpSpLocks/>
          </p:cNvGrpSpPr>
          <p:nvPr/>
        </p:nvGrpSpPr>
        <p:grpSpPr bwMode="auto">
          <a:xfrm>
            <a:off x="3800475" y="3848100"/>
            <a:ext cx="5343525" cy="1438275"/>
            <a:chOff x="2971800" y="4038600"/>
            <a:chExt cx="5943600" cy="1600200"/>
          </a:xfrm>
        </p:grpSpPr>
        <p:grpSp>
          <p:nvGrpSpPr>
            <p:cNvPr id="26637" name="Group 17"/>
            <p:cNvGrpSpPr>
              <a:grpSpLocks/>
            </p:cNvGrpSpPr>
            <p:nvPr/>
          </p:nvGrpSpPr>
          <p:grpSpPr bwMode="auto">
            <a:xfrm>
              <a:off x="2971800" y="4038600"/>
              <a:ext cx="5943600" cy="1600200"/>
              <a:chOff x="2971800" y="4038600"/>
              <a:chExt cx="5943600" cy="1600200"/>
            </a:xfrm>
          </p:grpSpPr>
          <p:pic>
            <p:nvPicPr>
              <p:cNvPr id="26639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4038600"/>
                <a:ext cx="5943600" cy="148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5943601" y="4420105"/>
                <a:ext cx="2895872" cy="12186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277280" y="5410958"/>
                <a:ext cx="836978" cy="151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6638" name="TextBox 14"/>
            <p:cNvSpPr txBox="1">
              <a:spLocks noChangeArrowheads="1"/>
            </p:cNvSpPr>
            <p:nvPr/>
          </p:nvSpPr>
          <p:spPr bwMode="auto">
            <a:xfrm>
              <a:off x="5800568" y="4584630"/>
              <a:ext cx="2832304" cy="650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CA" sz="1600" b="1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GOSAT XCH</a:t>
              </a:r>
              <a:r>
                <a:rPr lang="en-CA" sz="1600" b="1" baseline="-2500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4</a:t>
              </a:r>
              <a:r>
                <a:rPr lang="en-CA" sz="1600" b="1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: </a:t>
              </a:r>
              <a:r>
                <a:rPr lang="en-CA" sz="160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/>
              </a:r>
              <a:br>
                <a:rPr lang="en-CA" sz="1600">
                  <a:solidFill>
                    <a:srgbClr val="0000FF"/>
                  </a:solidFill>
                  <a:ea typeface="MS PGothic" charset="0"/>
                  <a:cs typeface="MS PGothic" charset="0"/>
                </a:rPr>
              </a:br>
              <a:r>
                <a:rPr lang="en-CA" sz="160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Yoshida</a:t>
              </a:r>
              <a:r>
                <a:rPr lang="en-CA" sz="1600" i="1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 et al., AMT 2013</a:t>
              </a:r>
            </a:p>
          </p:txBody>
        </p:sp>
      </p:grpSp>
      <p:pic>
        <p:nvPicPr>
          <p:cNvPr id="266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56748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r="14085" b="10603"/>
          <a:stretch>
            <a:fillRect/>
          </a:stretch>
        </p:blipFill>
        <p:spPr bwMode="auto">
          <a:xfrm>
            <a:off x="5181600" y="11430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762375" y="3779838"/>
            <a:ext cx="5000625" cy="150653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rgbClr val="FFFFFF"/>
              </a:solidFill>
            </a:endParaRPr>
          </a:p>
        </p:txBody>
      </p:sp>
      <p:pic>
        <p:nvPicPr>
          <p:cNvPr id="26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9"/>
          <a:stretch>
            <a:fillRect/>
          </a:stretch>
        </p:blipFill>
        <p:spPr bwMode="auto">
          <a:xfrm>
            <a:off x="4121150" y="5880100"/>
            <a:ext cx="4016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Rectangle 6"/>
          <p:cNvSpPr>
            <a:spLocks noChangeArrowheads="1"/>
          </p:cNvSpPr>
          <p:nvPr/>
        </p:nvSpPr>
        <p:spPr bwMode="auto">
          <a:xfrm>
            <a:off x="4114800" y="5548313"/>
            <a:ext cx="5116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/>
            <a:r>
              <a:rPr lang="en-CA" b="1">
                <a:solidFill>
                  <a:srgbClr val="0000FF"/>
                </a:solidFill>
                <a:latin typeface="Calibri" charset="0"/>
                <a:ea typeface="MS PGothic" charset="0"/>
                <a:cs typeface="MS PGothic" charset="0"/>
              </a:rPr>
              <a:t>OSIRIS NO</a:t>
            </a:r>
            <a:r>
              <a:rPr lang="en-CA" b="1" baseline="-25000">
                <a:solidFill>
                  <a:srgbClr val="0000FF"/>
                </a:solidFill>
                <a:latin typeface="Calibri" charset="0"/>
                <a:ea typeface="MS PGothic" charset="0"/>
                <a:cs typeface="MS PGothic" charset="0"/>
              </a:rPr>
              <a:t>2</a:t>
            </a:r>
            <a:r>
              <a:rPr lang="en-CA" b="1">
                <a:solidFill>
                  <a:srgbClr val="0000FF"/>
                </a:solidFill>
                <a:latin typeface="Calibri" charset="0"/>
                <a:ea typeface="MS PGothic" charset="0"/>
                <a:cs typeface="MS PGothic" charset="0"/>
              </a:rPr>
              <a:t>:  </a:t>
            </a:r>
            <a:r>
              <a:rPr lang="en-CA" i="1">
                <a:solidFill>
                  <a:srgbClr val="0000FF"/>
                </a:solidFill>
                <a:latin typeface="Calibri" charset="0"/>
                <a:ea typeface="MS PGothic" charset="0"/>
                <a:cs typeface="MS PGothic" charset="0"/>
              </a:rPr>
              <a:t>Adams et al., AMT 2012</a:t>
            </a:r>
            <a:endParaRPr lang="en-CA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66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Room for Improvements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Hard to integrate all offerings across sites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Network activities often stop short of full synthesis and assessment; still difficult for modelers to interpret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Networks often designed independent of modeling community needs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Surface site locations often dictated by logistics rather than science; calibration and correction schemes biased to mid-latitudes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TOO SPARSE IN THE ARCTIC, MOSTLY SAMPLING SURFACE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EXTREMELY EXPENSIVE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118792"/>
            <a:ext cx="9144000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357045" y="6329365"/>
            <a:ext cx="261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A778"/>
                </a:solidFill>
              </a:rPr>
              <a:t>Boulder, CO 3-5 FEB,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42169"/>
            <a:ext cx="3991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2599C"/>
                </a:solidFill>
              </a:rPr>
              <a:t>IASC-IGAC Arctic Air Pollution Workshop </a:t>
            </a:r>
            <a:endParaRPr lang="en-US" dirty="0">
              <a:solidFill>
                <a:srgbClr val="32599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5725"/>
            <a:ext cx="9169639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oast.gkss.de/events/arctic07/images/iasc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4" y="142104"/>
            <a:ext cx="827191" cy="11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igacproject.org/sites/all/themes/bluemasters/images/LogoFiles/IGACLogo/IGAC_300dpi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72" y="118755"/>
            <a:ext cx="1197435" cy="1206199"/>
          </a:xfrm>
          <a:prstGeom prst="rect">
            <a:avLst/>
          </a:prstGeom>
          <a:solidFill>
            <a:srgbClr val="00A778"/>
          </a:solidFill>
        </p:spPr>
      </p:pic>
    </p:spTree>
    <p:extLst>
      <p:ext uri="{BB962C8B-B14F-4D97-AF65-F5344CB8AC3E}">
        <p14:creationId xmlns:p14="http://schemas.microsoft.com/office/powerpoint/2010/main" val="388439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IASOA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31" y="1417638"/>
            <a:ext cx="7040468" cy="5440362"/>
          </a:xfrm>
          <a:prstGeom prst="rect">
            <a:avLst/>
          </a:prstGeom>
        </p:spPr>
      </p:pic>
      <p:pic>
        <p:nvPicPr>
          <p:cNvPr id="4" name="Picture 3" descr="iasoa-logo-li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6" y="0"/>
            <a:ext cx="2319428" cy="23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IASOA Model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305511"/>
            <a:ext cx="8229600" cy="42303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1F497D"/>
                </a:solidFill>
              </a:rPr>
              <a:t>Network of networks; brings data together through one portal (TAKE A LOOK)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Brings </a:t>
            </a:r>
            <a:r>
              <a:rPr lang="en-US" i="1" dirty="0" smtClean="0">
                <a:solidFill>
                  <a:srgbClr val="92D050"/>
                </a:solidFill>
              </a:rPr>
              <a:t>investigators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together in working groups to “go the last mile” to develop higher-order data products of use to other communities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Serves as a unified collaboration point for Arctic </a:t>
            </a:r>
            <a:r>
              <a:rPr lang="en-US" dirty="0" err="1" smtClean="0">
                <a:solidFill>
                  <a:srgbClr val="1F497D"/>
                </a:solidFill>
              </a:rPr>
              <a:t>cal-val</a:t>
            </a:r>
            <a:r>
              <a:rPr lang="en-US" dirty="0" smtClean="0">
                <a:solidFill>
                  <a:srgbClr val="1F497D"/>
                </a:solidFill>
              </a:rPr>
              <a:t> needs and other collaborations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Multi-network perspective integrates across disciplines</a:t>
            </a:r>
          </a:p>
          <a:p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Picture 4" descr="iasoa-logo-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6" y="0"/>
            <a:ext cx="2319428" cy="23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0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IASOA Aerosol WG – EBC Comparisons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8" y="1176457"/>
            <a:ext cx="6835239" cy="549013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141635" y="2445487"/>
            <a:ext cx="18412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Figure 1. EBC Monthly averages from the year 2012 normalized by the station’s local annual average of that same year, showing the annual variability in BC at 7 stations within the IASOA network. </a:t>
            </a:r>
          </a:p>
        </p:txBody>
      </p:sp>
      <p:sp>
        <p:nvSpPr>
          <p:cNvPr id="3" name="TextBox 2"/>
          <p:cNvSpPr txBox="1"/>
          <p:nvPr/>
        </p:nvSpPr>
        <p:spPr>
          <a:xfrm rot="20735431">
            <a:off x="1268963" y="3326078"/>
            <a:ext cx="5178490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UNPUBLISHED DRAFT INFORMATION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1184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78" y="1550190"/>
            <a:ext cx="6096000" cy="4426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92345" y="1551057"/>
            <a:ext cx="19370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To what extent can IASOA Flux infrastructure be leveraged to improve understanding of dry deposition rates?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2584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83961"/>
            <a:ext cx="8166100" cy="612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Russian Coverage, </a:t>
            </a:r>
            <a:r>
              <a:rPr lang="en-US" dirty="0" err="1" smtClean="0"/>
              <a:t>Tiksi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57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92340" cy="17047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Russian </a:t>
            </a:r>
            <a:r>
              <a:rPr lang="en-US" dirty="0" err="1" smtClean="0"/>
              <a:t>Coverage?c</a:t>
            </a:r>
            <a:endParaRPr lang="en-US" dirty="0"/>
          </a:p>
        </p:txBody>
      </p:sp>
      <p:pic>
        <p:nvPicPr>
          <p:cNvPr id="3" name="Picture 2" descr="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4826"/>
            <a:ext cx="4836959" cy="3483174"/>
          </a:xfrm>
          <a:prstGeom prst="rect">
            <a:avLst/>
          </a:prstGeom>
        </p:spPr>
      </p:pic>
      <p:pic>
        <p:nvPicPr>
          <p:cNvPr id="5" name="Picture 4" descr="SAM_10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796"/>
            <a:ext cx="6200272" cy="4650204"/>
          </a:xfrm>
          <a:prstGeom prst="rect">
            <a:avLst/>
          </a:prstGeom>
        </p:spPr>
      </p:pic>
      <p:pic>
        <p:nvPicPr>
          <p:cNvPr id="4" name="Picture 3" descr="Garage_#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41" y="3588751"/>
            <a:ext cx="4836959" cy="3269249"/>
          </a:xfrm>
          <a:prstGeom prst="rect">
            <a:avLst/>
          </a:prstGeom>
        </p:spPr>
      </p:pic>
      <p:pic>
        <p:nvPicPr>
          <p:cNvPr id="6" name="Picture 5" descr="ПРИМА 19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67" y="0"/>
            <a:ext cx="5696033" cy="37843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55627" y="2736352"/>
            <a:ext cx="2792340" cy="1704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229478"/>
            <a:ext cx="2792340" cy="1704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Severnaya </a:t>
            </a:r>
            <a:r>
              <a:rPr lang="en-US" dirty="0" err="1" smtClean="0"/>
              <a:t>Zemyla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222" y="3071564"/>
            <a:ext cx="5530777" cy="39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Major Long-Term Observatories – </a:t>
            </a:r>
            <a:br>
              <a:rPr lang="en-US" dirty="0" smtClean="0"/>
            </a:br>
            <a:r>
              <a:rPr lang="en-US" dirty="0" smtClean="0"/>
              <a:t>Air pollution relevant since late 70’s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7040468" cy="5440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239" y="2445487"/>
            <a:ext cx="21476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A Network of networks</a:t>
            </a:r>
          </a:p>
          <a:p>
            <a:r>
              <a:rPr lang="en-US" sz="3600" dirty="0" smtClean="0"/>
              <a:t>LONG TERM TRENDS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6436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04 at 12.32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11024" r="9931" b="14845"/>
          <a:stretch/>
        </p:blipFill>
        <p:spPr>
          <a:xfrm>
            <a:off x="-485563" y="3014258"/>
            <a:ext cx="7264777" cy="3811062"/>
          </a:xfrm>
          <a:prstGeom prst="rect">
            <a:avLst/>
          </a:prstGeom>
        </p:spPr>
      </p:pic>
      <p:pic>
        <p:nvPicPr>
          <p:cNvPr id="6" name="Picture 5" descr="Screen Shot 2015-02-04 at 12.34.0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3" t="16502" r="27494" b="21383"/>
          <a:stretch/>
        </p:blipFill>
        <p:spPr>
          <a:xfrm>
            <a:off x="5035386" y="3202578"/>
            <a:ext cx="4108614" cy="3193241"/>
          </a:xfrm>
          <a:prstGeom prst="rect">
            <a:avLst/>
          </a:prstGeom>
        </p:spPr>
      </p:pic>
      <p:pic>
        <p:nvPicPr>
          <p:cNvPr id="7" name="Picture 6" descr="Screen Shot 2015-02-04 at 12.34.5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8" t="11024" r="24432" b="23926"/>
          <a:stretch/>
        </p:blipFill>
        <p:spPr>
          <a:xfrm>
            <a:off x="1979606" y="130718"/>
            <a:ext cx="4799608" cy="33442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72604" y="224801"/>
            <a:ext cx="19849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Extending coverage in Greenland at St. Nord.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6171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2599C"/>
                </a:solidFill>
              </a:rPr>
              <a:t>Role for Networks</a:t>
            </a:r>
            <a:endParaRPr lang="en-US" dirty="0">
              <a:solidFill>
                <a:srgbClr val="32599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How will climate affect processes</a:t>
            </a:r>
            <a:r>
              <a:rPr lang="en-US" dirty="0" smtClean="0">
                <a:solidFill>
                  <a:srgbClr val="008000"/>
                </a:solidFill>
              </a:rPr>
              <a:t>?  You need to monitor processes over the long term. 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Catching events as they </a:t>
            </a:r>
            <a:r>
              <a:rPr lang="en-US" dirty="0" smtClean="0">
                <a:solidFill>
                  <a:srgbClr val="008000"/>
                </a:solidFill>
              </a:rPr>
              <a:t>evolve.  You need to be deployed and watching. 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Moving upward and </a:t>
            </a:r>
            <a:r>
              <a:rPr lang="en-US" dirty="0" smtClean="0">
                <a:solidFill>
                  <a:srgbClr val="008000"/>
                </a:solidFill>
              </a:rPr>
              <a:t>outward.  </a:t>
            </a:r>
            <a:r>
              <a:rPr lang="en-US" dirty="0" smtClean="0">
                <a:solidFill>
                  <a:srgbClr val="008000"/>
                </a:solidFill>
              </a:rPr>
              <a:t>Hub infrastructure in place for </a:t>
            </a:r>
            <a:r>
              <a:rPr lang="en-US" smtClean="0">
                <a:solidFill>
                  <a:srgbClr val="008000"/>
                </a:solidFill>
              </a:rPr>
              <a:t>extensive campaigns.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Building meta-collaboration infrastructure (e.g. IASOA) for data, data products and networking with other communities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118792"/>
            <a:ext cx="9144000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357045" y="6329365"/>
            <a:ext cx="261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A778"/>
                </a:solidFill>
              </a:rPr>
              <a:t>Boulder, CO 3-5 FEB,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42169"/>
            <a:ext cx="3991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2599C"/>
                </a:solidFill>
              </a:rPr>
              <a:t>IASC-IGAC Arctic Air Pollution Workshop </a:t>
            </a:r>
            <a:endParaRPr lang="en-US" dirty="0">
              <a:solidFill>
                <a:srgbClr val="32599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5725"/>
            <a:ext cx="9169639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oast.gkss.de/events/arctic07/images/iasc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4" y="142104"/>
            <a:ext cx="827191" cy="11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igacproject.org/sites/all/themes/bluemasters/images/LogoFiles/IGACLogo/IGAC_300dpi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72" y="118755"/>
            <a:ext cx="1197435" cy="1206199"/>
          </a:xfrm>
          <a:prstGeom prst="rect">
            <a:avLst/>
          </a:prstGeom>
          <a:solidFill>
            <a:srgbClr val="00A778"/>
          </a:solidFill>
        </p:spPr>
      </p:pic>
    </p:spTree>
    <p:extLst>
      <p:ext uri="{BB962C8B-B14F-4D97-AF65-F5344CB8AC3E}">
        <p14:creationId xmlns:p14="http://schemas.microsoft.com/office/powerpoint/2010/main" val="15884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GAW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9659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WOUDC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285" b="72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9821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TCCON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2146" r="12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0380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</a:t>
            </a:r>
            <a:r>
              <a:rPr lang="en-US" dirty="0" err="1" smtClean="0"/>
              <a:t>AERONet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4416" r="4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220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from Network for Detection of Atmospheric Composition Change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442"/>
            <a:ext cx="9144000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2753" y="38549"/>
            <a:ext cx="621474" cy="62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as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43" y="99704"/>
            <a:ext cx="629761" cy="523872"/>
          </a:xfrm>
          <a:prstGeom prst="rect">
            <a:avLst/>
          </a:prstGeom>
        </p:spPr>
      </p:pic>
      <p:pic>
        <p:nvPicPr>
          <p:cNvPr id="9" name="Picture 8" descr="NDACC_Logo_C10_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58" y="98749"/>
            <a:ext cx="713094" cy="528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8354" y="310149"/>
            <a:ext cx="510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NCAR FTS Observation Program at Thule Greenland</a:t>
            </a:r>
            <a:endParaRPr lang="en-US" b="1" dirty="0"/>
          </a:p>
        </p:txBody>
      </p:sp>
      <p:pic>
        <p:nvPicPr>
          <p:cNvPr id="11" name="Picture 10" descr="TAB_OBS_99_2014042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21730" r="15603" b="9240"/>
          <a:stretch/>
        </p:blipFill>
        <p:spPr>
          <a:xfrm>
            <a:off x="5140203" y="690621"/>
            <a:ext cx="3851111" cy="26616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70243" y="3152779"/>
            <a:ext cx="284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 since Fall 1999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8307" y="760200"/>
            <a:ext cx="5232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i="1" dirty="0" smtClean="0"/>
              <a:t>ounding member of the NDACC (</a:t>
            </a:r>
            <a:r>
              <a:rPr lang="en-US" i="1" dirty="0" smtClean="0">
                <a:hlinkClick r:id="rId6"/>
              </a:rPr>
              <a:t>www.ndacc.org</a:t>
            </a:r>
            <a:r>
              <a:rPr lang="en-US" i="1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NDACC is an organization of PI led observation programs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Over 70 sites globally, 20 FTIR stations, 5 in the Arctic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Data are archived and available at </a:t>
            </a:r>
            <a:r>
              <a:rPr lang="en-US" i="1" dirty="0" err="1" smtClean="0"/>
              <a:t>ndacc.org</a:t>
            </a:r>
            <a:endParaRPr lang="en-US" i="1" dirty="0" smtClean="0"/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T</a:t>
            </a:r>
            <a:r>
              <a:rPr lang="en-US" i="1" dirty="0" smtClean="0"/>
              <a:t>his is a high spectral resolution, solar-viewing autonomously operational in mid</a:t>
            </a:r>
            <a:r>
              <a:rPr lang="en-US" i="1" dirty="0"/>
              <a:t>-</a:t>
            </a:r>
            <a:r>
              <a:rPr lang="en-US" i="1" dirty="0" smtClean="0"/>
              <a:t>IR FTIR (2-15µm)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0000"/>
                </a:solidFill>
              </a:rPr>
              <a:t>O</a:t>
            </a:r>
            <a:r>
              <a:rPr lang="en-US" i="1" dirty="0" smtClean="0"/>
              <a:t>ff-base site is at 225masl (</a:t>
            </a:r>
            <a:r>
              <a:rPr lang="en-US" i="1" dirty="0" err="1" smtClean="0"/>
              <a:t>bldg</a:t>
            </a:r>
            <a:r>
              <a:rPr lang="en-US" i="1" dirty="0" smtClean="0"/>
              <a:t> 1971, South Mtn.)</a:t>
            </a:r>
          </a:p>
        </p:txBody>
      </p:sp>
      <p:pic>
        <p:nvPicPr>
          <p:cNvPr id="14" name="Picture 13" descr="IMG_166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4382" r="36996" b="37456"/>
          <a:stretch/>
        </p:blipFill>
        <p:spPr>
          <a:xfrm>
            <a:off x="517847" y="3340035"/>
            <a:ext cx="2427872" cy="18187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15792" y="3565342"/>
            <a:ext cx="5591670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etrieved profiles of O</a:t>
            </a:r>
            <a:r>
              <a:rPr lang="en-US" baseline="-25000" dirty="0" smtClean="0"/>
              <a:t>3</a:t>
            </a:r>
            <a:r>
              <a:rPr lang="en-US" dirty="0" smtClean="0"/>
              <a:t>, HNO</a:t>
            </a:r>
            <a:r>
              <a:rPr lang="en-US" baseline="-25000" dirty="0" smtClean="0"/>
              <a:t>3</a:t>
            </a:r>
            <a:r>
              <a:rPr lang="en-US" dirty="0" smtClean="0"/>
              <a:t>, HCl, HF, ClONO</a:t>
            </a:r>
            <a:r>
              <a:rPr lang="en-US" baseline="-25000" dirty="0" smtClean="0"/>
              <a:t>2</a:t>
            </a:r>
            <a:r>
              <a:rPr lang="en-US" dirty="0" smtClean="0"/>
              <a:t>, NO</a:t>
            </a:r>
            <a:r>
              <a:rPr lang="en-US" baseline="-25000" dirty="0" smtClean="0"/>
              <a:t>2</a:t>
            </a:r>
            <a:r>
              <a:rPr lang="en-US" dirty="0" smtClean="0"/>
              <a:t>, CH</a:t>
            </a:r>
            <a:r>
              <a:rPr lang="en-US" baseline="-25000" dirty="0" smtClean="0"/>
              <a:t>4</a:t>
            </a:r>
            <a:r>
              <a:rPr lang="en-US" dirty="0" smtClean="0"/>
              <a:t>, CO</a:t>
            </a:r>
            <a:r>
              <a:rPr lang="en-US" baseline="-25000" dirty="0" smtClean="0"/>
              <a:t>2</a:t>
            </a:r>
            <a:r>
              <a:rPr lang="en-US" dirty="0" smtClean="0"/>
              <a:t>, N</a:t>
            </a:r>
            <a:r>
              <a:rPr lang="en-US" baseline="-25000" dirty="0" smtClean="0"/>
              <a:t>2</a:t>
            </a:r>
            <a:r>
              <a:rPr lang="en-US" dirty="0" smtClean="0"/>
              <a:t>O, CO,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,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, HCN + others.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ew state of the art FTIR and solar tracking system will be installed spring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3667" y="5158805"/>
            <a:ext cx="385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8000"/>
                </a:solidFill>
              </a:rPr>
              <a:t>There is space available for other research initiatives at this building</a:t>
            </a:r>
            <a:endParaRPr lang="en-US" i="1" dirty="0">
              <a:solidFill>
                <a:srgbClr val="008000"/>
              </a:solidFill>
            </a:endParaRPr>
          </a:p>
        </p:txBody>
      </p:sp>
      <p:pic>
        <p:nvPicPr>
          <p:cNvPr id="16" name="Picture 15" descr="dsc_4193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32384" r="2785" b="22654"/>
          <a:stretch/>
        </p:blipFill>
        <p:spPr>
          <a:xfrm>
            <a:off x="303314" y="5231819"/>
            <a:ext cx="4741662" cy="1552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0437" y="6061449"/>
            <a:ext cx="335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Contact </a:t>
            </a:r>
            <a:r>
              <a:rPr lang="en-US" dirty="0"/>
              <a:t>James Hannigan, NCAR </a:t>
            </a:r>
            <a:r>
              <a:rPr lang="en-US" b="1" dirty="0" err="1"/>
              <a:t>jamesw@</a:t>
            </a:r>
            <a:r>
              <a:rPr lang="en-US" b="1" dirty="0" err="1" smtClean="0"/>
              <a:t>ucar.edu</a:t>
            </a:r>
            <a:endParaRPr lang="en-US" b="1" dirty="0"/>
          </a:p>
        </p:txBody>
      </p:sp>
      <p:pic>
        <p:nvPicPr>
          <p:cNvPr id="4" name="Picture 3" descr="ncar-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935" y="80464"/>
            <a:ext cx="570325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2599C"/>
                </a:solidFill>
              </a:rPr>
              <a:t>Surface Network Strengths</a:t>
            </a:r>
            <a:endParaRPr lang="en-US" dirty="0">
              <a:solidFill>
                <a:srgbClr val="32599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Maintaining consistent, quality-controlled and accessible data over LONG TERM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Serve as a single coordination point for </a:t>
            </a:r>
            <a:r>
              <a:rPr lang="en-US" dirty="0" err="1" smtClean="0">
                <a:solidFill>
                  <a:srgbClr val="008000"/>
                </a:solidFill>
              </a:rPr>
              <a:t>cal-val</a:t>
            </a:r>
            <a:r>
              <a:rPr lang="en-US" dirty="0" smtClean="0">
                <a:solidFill>
                  <a:srgbClr val="008000"/>
                </a:solidFill>
              </a:rPr>
              <a:t> community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Open data policies, usually supported by substantial </a:t>
            </a:r>
            <a:r>
              <a:rPr lang="en-US" dirty="0" err="1" smtClean="0">
                <a:solidFill>
                  <a:srgbClr val="008000"/>
                </a:solidFill>
              </a:rPr>
              <a:t>cyberinfrastructure</a:t>
            </a:r>
            <a:r>
              <a:rPr lang="en-US" dirty="0" smtClean="0">
                <a:solidFill>
                  <a:srgbClr val="008000"/>
                </a:solidFill>
              </a:rPr>
              <a:t> (e.g. WDC’s)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Some have cold regions working groups to address high latitude specific issues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Provide </a:t>
            </a:r>
            <a:r>
              <a:rPr lang="en-US" i="1" dirty="0" smtClean="0">
                <a:solidFill>
                  <a:srgbClr val="1F497D"/>
                </a:solidFill>
              </a:rPr>
              <a:t>access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to </a:t>
            </a:r>
            <a:r>
              <a:rPr lang="en-US" dirty="0" smtClean="0">
                <a:solidFill>
                  <a:srgbClr val="008000"/>
                </a:solidFill>
              </a:rPr>
              <a:t>under-represented areas like Russia </a:t>
            </a:r>
            <a:r>
              <a:rPr lang="en-US" dirty="0" smtClean="0">
                <a:solidFill>
                  <a:srgbClr val="008000"/>
                </a:solidFill>
              </a:rPr>
              <a:t>under </a:t>
            </a:r>
            <a:r>
              <a:rPr lang="en-US" dirty="0" smtClean="0">
                <a:solidFill>
                  <a:srgbClr val="008000"/>
                </a:solidFill>
              </a:rPr>
              <a:t>umbrellas like WMO; through national monitoring agencies (</a:t>
            </a:r>
            <a:r>
              <a:rPr lang="en-US" dirty="0" err="1" smtClean="0">
                <a:solidFill>
                  <a:srgbClr val="008000"/>
                </a:solidFill>
              </a:rPr>
              <a:t>mou’s</a:t>
            </a:r>
            <a:r>
              <a:rPr lang="en-US" dirty="0" smtClean="0">
                <a:solidFill>
                  <a:srgbClr val="008000"/>
                </a:solidFill>
              </a:rPr>
              <a:t>, etc</a:t>
            </a:r>
            <a:r>
              <a:rPr lang="en-US" dirty="0" smtClean="0">
                <a:solidFill>
                  <a:srgbClr val="008000"/>
                </a:solidFill>
              </a:rPr>
              <a:t>.)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Already MOBILIZED (e.g. Ozone hole)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118792"/>
            <a:ext cx="9144000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357045" y="6329365"/>
            <a:ext cx="261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A778"/>
                </a:solidFill>
              </a:rPr>
              <a:t>Boulder, CO 3-5 FEB,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42169"/>
            <a:ext cx="3991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2599C"/>
                </a:solidFill>
              </a:rPr>
              <a:t>IASC-IGAC Arctic Air Pollution Workshop </a:t>
            </a:r>
            <a:endParaRPr lang="en-US" dirty="0">
              <a:solidFill>
                <a:srgbClr val="32599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25725"/>
            <a:ext cx="9169639" cy="0"/>
          </a:xfrm>
          <a:prstGeom prst="line">
            <a:avLst/>
          </a:prstGeom>
          <a:ln w="38100">
            <a:solidFill>
              <a:srgbClr val="3259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oast.gkss.de/events/arctic07/images/iasc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4" y="142104"/>
            <a:ext cx="827191" cy="11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igacproject.org/sites/all/themes/bluemasters/images/LogoFiles/IGACLogo/IGAC_300dpi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72" y="118755"/>
            <a:ext cx="1197435" cy="1206199"/>
          </a:xfrm>
          <a:prstGeom prst="rect">
            <a:avLst/>
          </a:prstGeom>
          <a:solidFill>
            <a:srgbClr val="00A778"/>
          </a:solidFill>
        </p:spPr>
      </p:pic>
    </p:spTree>
    <p:extLst>
      <p:ext uri="{BB962C8B-B14F-4D97-AF65-F5344CB8AC3E}">
        <p14:creationId xmlns:p14="http://schemas.microsoft.com/office/powerpoint/2010/main" val="2447755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835</Words>
  <Application>Microsoft Office PowerPoint</Application>
  <PresentationFormat>On-screen Show (4:3)</PresentationFormat>
  <Paragraphs>83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Microsoft YaHei</vt:lpstr>
      <vt:lpstr>ＭＳ Ｐゴシック</vt:lpstr>
      <vt:lpstr>ＭＳ Ｐゴシック</vt:lpstr>
      <vt:lpstr>Arial</vt:lpstr>
      <vt:lpstr>Calibri</vt:lpstr>
      <vt:lpstr>Verdana</vt:lpstr>
      <vt:lpstr>Office Theme</vt:lpstr>
      <vt:lpstr>Role for Observational Networks</vt:lpstr>
      <vt:lpstr>Major Long-Term Observatories –  Air pollution relevant since late 70’s</vt:lpstr>
      <vt:lpstr>Example from GAW</vt:lpstr>
      <vt:lpstr>Example from WOUDC</vt:lpstr>
      <vt:lpstr>Example from TCCON</vt:lpstr>
      <vt:lpstr>Example from AERONet</vt:lpstr>
      <vt:lpstr>Example from Network for Detection of Atmospheric Composition Change</vt:lpstr>
      <vt:lpstr>PowerPoint Presentation</vt:lpstr>
      <vt:lpstr>Surface Network Strengths</vt:lpstr>
      <vt:lpstr>Ozone March 2011</vt:lpstr>
      <vt:lpstr>The Canadian Atmospheric Chemistry Experiment (ACE) Validation Project</vt:lpstr>
      <vt:lpstr>PowerPoint Presentation</vt:lpstr>
      <vt:lpstr>Room for Improvements</vt:lpstr>
      <vt:lpstr>IASOA Model</vt:lpstr>
      <vt:lpstr>IASOA Model</vt:lpstr>
      <vt:lpstr>IASOA Aerosol WG – EBC Comparisons</vt:lpstr>
      <vt:lpstr>Flux Infrastructure</vt:lpstr>
      <vt:lpstr>Current Russian Coverage, Tiksi</vt:lpstr>
      <vt:lpstr>Future Russian Coverage?c</vt:lpstr>
      <vt:lpstr>PowerPoint Presentation</vt:lpstr>
      <vt:lpstr>Role for Networks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for Observational Networks</dc:title>
  <dc:creator>Sandy Starkweather</dc:creator>
  <cp:lastModifiedBy>Sandy Starkweather</cp:lastModifiedBy>
  <cp:revision>32</cp:revision>
  <dcterms:created xsi:type="dcterms:W3CDTF">2015-02-03T23:50:31Z</dcterms:created>
  <dcterms:modified xsi:type="dcterms:W3CDTF">2015-02-18T00:19:21Z</dcterms:modified>
</cp:coreProperties>
</file>