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7" r:id="rId3"/>
    <p:sldId id="300" r:id="rId4"/>
    <p:sldId id="288" r:id="rId5"/>
    <p:sldId id="289" r:id="rId6"/>
    <p:sldId id="298" r:id="rId7"/>
    <p:sldId id="292" r:id="rId8"/>
    <p:sldId id="299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4" autoAdjust="0"/>
    <p:restoredTop sz="96892" autoAdjust="0"/>
  </p:normalViewPr>
  <p:slideViewPr>
    <p:cSldViewPr>
      <p:cViewPr varScale="1">
        <p:scale>
          <a:sx n="71" d="100"/>
          <a:sy n="71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DF95-FC46-433F-A358-7DB227DF89B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2307C-C6EF-46F4-82A2-6C32ADD73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the organizing team and science plan writing team.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307C-C6EF-46F4-82A2-6C32ADD73E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 must play a critical</a:t>
            </a:r>
            <a:r>
              <a:rPr lang="en-US" baseline="0" dirty="0" smtClean="0"/>
              <a:t> role (likely lead role) if something like </a:t>
            </a:r>
            <a:r>
              <a:rPr lang="en-US" baseline="0" dirty="0" err="1" smtClean="0"/>
              <a:t>MOSAiC</a:t>
            </a:r>
            <a:r>
              <a:rPr lang="en-US" baseline="0" dirty="0" smtClean="0"/>
              <a:t> is to be successful.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307C-C6EF-46F4-82A2-6C32ADD73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5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current specific science</a:t>
            </a:r>
            <a:r>
              <a:rPr lang="en-US" baseline="0" dirty="0" smtClean="0"/>
              <a:t> questions around which </a:t>
            </a:r>
            <a:r>
              <a:rPr lang="en-US" baseline="0" dirty="0" err="1" smtClean="0"/>
              <a:t>MOSAiC</a:t>
            </a:r>
            <a:r>
              <a:rPr lang="en-US" baseline="0" dirty="0" smtClean="0"/>
              <a:t> is being organized.  They support the broader question related to sea-ice.  These questions were developed via a workshop that was held in Boulder in summer 2012 and will serve as the basis for a science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307C-C6EF-46F4-82A2-6C32ADD73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2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lumMod val="60000"/>
                <a:lumOff val="40000"/>
              </a:schemeClr>
            </a:gs>
            <a:gs pos="0">
              <a:schemeClr val="accent1">
                <a:lumMod val="50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rgbClr val="697B96"/>
            </a:gs>
            <a:gs pos="78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0607-4E70-4D31-8772-96439501721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OSAiC\IMG_0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3" y="-2492"/>
            <a:ext cx="9147323" cy="68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76800"/>
            <a:ext cx="970005" cy="1430046"/>
          </a:xfrm>
          <a:prstGeom prst="rect">
            <a:avLst/>
          </a:prstGeom>
          <a:noFill/>
          <a:ln w="25400" cap="flat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381000"/>
            <a:ext cx="7850263" cy="206210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MOSAiC</a:t>
            </a:r>
            <a:endParaRPr lang="en-US" sz="7200" b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ultidisciplinary drifting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O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bservatory </a:t>
            </a:r>
          </a:p>
          <a:p>
            <a:pPr algn="ctr">
              <a:defRPr/>
            </a:pP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for the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S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tudy of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A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rct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i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limate</a:t>
            </a:r>
            <a:endParaRPr lang="en-US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164" y="3810000"/>
            <a:ext cx="6206836" cy="2923877"/>
          </a:xfrm>
          <a:prstGeom prst="rect">
            <a:avLst/>
          </a:prstGeom>
          <a:solidFill>
            <a:schemeClr val="bg2">
              <a:lumMod val="10000"/>
              <a:alpha val="96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u="sng" dirty="0" smtClean="0">
                <a:solidFill>
                  <a:schemeClr val="bg1"/>
                </a:solidFill>
                <a:latin typeface="Georgia" pitchFamily="18" charset="0"/>
              </a:rPr>
              <a:t>Science Plan Writing Team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Matthew Shupe, David Barber, 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Klaus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Dethloff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Sebastian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Gerland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 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Jun Inoue, Craig Lee,  Brice Loose, 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Alexander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Makshtas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Wieslaw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Maslowski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Marcel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Nicolaus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 Dirk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Notz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Ilka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Peeken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Don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Perovich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 Ola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Persson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Julia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Schmale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sz="2000" b="1" i="1" dirty="0">
                <a:solidFill>
                  <a:schemeClr val="bg1"/>
                </a:solidFill>
                <a:latin typeface="Georgia" pitchFamily="18" charset="0"/>
              </a:rPr>
              <a:t>Michael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Tjernström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Georgia" pitchFamily="18" charset="0"/>
              </a:rPr>
              <a:t>Timo</a:t>
            </a:r>
            <a:r>
              <a:rPr lang="en-US" sz="2000" b="1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Georgia" pitchFamily="18" charset="0"/>
              </a:rPr>
              <a:t>Vihma</a:t>
            </a: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,  </a:t>
            </a:r>
          </a:p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Georgia" pitchFamily="18" charset="0"/>
              </a:rPr>
              <a:t>Jinping Zhao  (w/ many other contributions)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0538" y="2438621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www.mosaicobservatory.org</a:t>
            </a:r>
          </a:p>
        </p:txBody>
      </p:sp>
    </p:spTree>
    <p:extLst>
      <p:ext uri="{BB962C8B-B14F-4D97-AF65-F5344CB8AC3E}">
        <p14:creationId xmlns:p14="http://schemas.microsoft.com/office/powerpoint/2010/main" val="36357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4400" y="1219200"/>
            <a:ext cx="4304469" cy="5401479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Detailed </a:t>
            </a:r>
            <a:r>
              <a:rPr lang="en-US" sz="2000" b="1" u="sng" dirty="0" smtClean="0">
                <a:solidFill>
                  <a:schemeClr val="bg1"/>
                </a:solidFill>
              </a:rPr>
              <a:t>process study </a:t>
            </a:r>
            <a:r>
              <a:rPr lang="en-US" sz="2000" b="1" dirty="0" smtClean="0">
                <a:solidFill>
                  <a:schemeClr val="bg1"/>
                </a:solidFill>
              </a:rPr>
              <a:t>to understand coupled central Arctic climate system</a:t>
            </a: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buAutoNum type="arabicParenR"/>
            </a:pPr>
            <a:r>
              <a:rPr lang="en-US" sz="2000" b="1" dirty="0" smtClean="0">
                <a:solidFill>
                  <a:schemeClr val="bg1"/>
                </a:solidFill>
              </a:rPr>
              <a:t>Central observatory on icebreaker – atmosphere-ice-ocean-BGC</a:t>
            </a: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buAutoNum type="arabicParenR"/>
            </a:pPr>
            <a:r>
              <a:rPr lang="en-US" sz="2000" b="1" dirty="0" smtClean="0">
                <a:solidFill>
                  <a:schemeClr val="bg1"/>
                </a:solidFill>
              </a:rPr>
              <a:t>Distributed observation network on “grid-box scale”</a:t>
            </a:r>
          </a:p>
          <a:p>
            <a:pPr marL="457200" indent="-457200">
              <a:lnSpc>
                <a:spcPts val="1800"/>
              </a:lnSpc>
              <a:spcBef>
                <a:spcPts val="900"/>
              </a:spcBef>
              <a:buAutoNum type="arabicParenR"/>
            </a:pPr>
            <a:r>
              <a:rPr lang="en-US" sz="2000" b="1" dirty="0" smtClean="0">
                <a:solidFill>
                  <a:schemeClr val="bg1"/>
                </a:solidFill>
              </a:rPr>
              <a:t>Coordinated multi-scale modeling activities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Timeframe:  2018-2019  annual cycle 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90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Location: Central Arctic Basin ice pack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Targeting 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</a:rPr>
              <a:t>-year sea ice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Who:  International science team, 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funding and infrastructure.  </a:t>
            </a:r>
          </a:p>
          <a:p>
            <a:pPr>
              <a:lnSpc>
                <a:spcPts val="1800"/>
              </a:lnSpc>
              <a:spcBef>
                <a:spcPts val="900"/>
              </a:spcBef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Coordination through IASC.</a:t>
            </a:r>
          </a:p>
        </p:txBody>
      </p:sp>
      <p:pic>
        <p:nvPicPr>
          <p:cNvPr id="9" name="Picture 2" descr="icextnt11_track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8994" r="6690" b="12810"/>
          <a:stretch/>
        </p:blipFill>
        <p:spPr bwMode="auto">
          <a:xfrm>
            <a:off x="338430" y="1143000"/>
            <a:ext cx="4244568" cy="41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381000"/>
            <a:ext cx="785026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The </a:t>
            </a:r>
            <a:r>
              <a:rPr lang="en-US" sz="44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MOSAiC</a:t>
            </a: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Concept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47900" y="2115351"/>
            <a:ext cx="228600" cy="207564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6645" b="38756"/>
          <a:stretch/>
        </p:blipFill>
        <p:spPr bwMode="auto">
          <a:xfrm>
            <a:off x="685800" y="4860737"/>
            <a:ext cx="3543111" cy="180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806" y="115044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NSIDC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7"/>
          <a:stretch/>
        </p:blipFill>
        <p:spPr bwMode="auto">
          <a:xfrm>
            <a:off x="420018" y="4437529"/>
            <a:ext cx="8298249" cy="135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85026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Year of Polar Prediction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2070318"/>
            <a:ext cx="6553199" cy="1815882"/>
          </a:xfrm>
          <a:prstGeom prst="rect">
            <a:avLst/>
          </a:prstGeom>
          <a:noFill/>
          <a:ln w="3492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An extended period of coordinated intensive observational and modelling activities to improve polar prediction capabilities on a wide range of time scales.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047690"/>
            <a:ext cx="7850263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An initiative of the WWRP Polar Prediction Project</a:t>
            </a:r>
            <a:endParaRPr lang="en-US" sz="50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6096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www.polarprediction.net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1704056"/>
            <a:ext cx="1796734" cy="23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shupe\Pictures\2008-08&amp;09_ASCOS\ice_and_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2291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MOSAiC</a:t>
            </a: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Science Plan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971800"/>
            <a:ext cx="7010400" cy="954107"/>
          </a:xfrm>
          <a:prstGeom prst="rect">
            <a:avLst/>
          </a:prstGeom>
          <a:solidFill>
            <a:schemeClr val="bg1">
              <a:alpha val="28000"/>
            </a:schemeClr>
          </a:solidFill>
          <a:ln w="3492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What are the causes and consequences of an evolving and diminished Arctic sea-ice cover?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371600"/>
            <a:ext cx="411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Interdisciplinary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Processes-study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Inter-seasonal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Sea-ice Life Cycle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Sea-ice </a:t>
            </a:r>
            <a:r>
              <a:rPr lang="en-US" sz="2800" b="1" dirty="0" err="1" smtClean="0">
                <a:solidFill>
                  <a:schemeClr val="bg1"/>
                </a:solidFill>
              </a:rPr>
              <a:t>Lagrangian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ce as an Integrator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Broader Implications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6412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Draft available at  www.mosaicobservatory.org</a:t>
            </a:r>
          </a:p>
        </p:txBody>
      </p:sp>
    </p:spTree>
    <p:extLst>
      <p:ext uri="{BB962C8B-B14F-4D97-AF65-F5344CB8AC3E}">
        <p14:creationId xmlns:p14="http://schemas.microsoft.com/office/powerpoint/2010/main" val="31150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219200"/>
            <a:ext cx="5715000" cy="518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762000" y="4520552"/>
            <a:ext cx="5144834" cy="6261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4436" y="2057400"/>
            <a:ext cx="2937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Energy Budgets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Radiation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Upper Ocean Heat Storage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Mixing Processes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Turbulence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Stratification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Boundary Layers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Momentum Fluxes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Sea-Ice Energy Budgets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7" name="Rectangle 266"/>
          <p:cNvSpPr>
            <a:spLocks noChangeArrowheads="1"/>
          </p:cNvSpPr>
          <p:nvPr/>
        </p:nvSpPr>
        <p:spPr bwMode="auto">
          <a:xfrm>
            <a:off x="741363" y="5149850"/>
            <a:ext cx="5165471" cy="641350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77082" y="2566049"/>
            <a:ext cx="5129752" cy="1929751"/>
          </a:xfrm>
          <a:prstGeom prst="rect">
            <a:avLst/>
          </a:prstGeom>
          <a:gradFill rotWithShape="1">
            <a:gsLst>
              <a:gs pos="0">
                <a:srgbClr val="A9EEFF">
                  <a:alpha val="0"/>
                </a:srgbClr>
              </a:gs>
              <a:gs pos="100000">
                <a:srgbClr val="00CCFF">
                  <a:alpha val="89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52477" y="1584324"/>
            <a:ext cx="5154358" cy="46640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804863" y="2974975"/>
            <a:ext cx="1785937" cy="454025"/>
          </a:xfrm>
          <a:custGeom>
            <a:avLst/>
            <a:gdLst>
              <a:gd name="T0" fmla="*/ 2147483647 w 938"/>
              <a:gd name="T1" fmla="*/ 2147483647 h 503"/>
              <a:gd name="T2" fmla="*/ 2147483647 w 938"/>
              <a:gd name="T3" fmla="*/ 2147483647 h 503"/>
              <a:gd name="T4" fmla="*/ 2147483647 w 938"/>
              <a:gd name="T5" fmla="*/ 2147483647 h 503"/>
              <a:gd name="T6" fmla="*/ 2147483647 w 938"/>
              <a:gd name="T7" fmla="*/ 2147483647 h 503"/>
              <a:gd name="T8" fmla="*/ 2147483647 w 938"/>
              <a:gd name="T9" fmla="*/ 2147483647 h 503"/>
              <a:gd name="T10" fmla="*/ 2147483647 w 938"/>
              <a:gd name="T11" fmla="*/ 2147483647 h 503"/>
              <a:gd name="T12" fmla="*/ 2147483647 w 938"/>
              <a:gd name="T13" fmla="*/ 2147483647 h 503"/>
              <a:gd name="T14" fmla="*/ 2147483647 w 938"/>
              <a:gd name="T15" fmla="*/ 2147483647 h 503"/>
              <a:gd name="T16" fmla="*/ 2147483647 w 938"/>
              <a:gd name="T17" fmla="*/ 2147483647 h 503"/>
              <a:gd name="T18" fmla="*/ 2147483647 w 938"/>
              <a:gd name="T19" fmla="*/ 2147483647 h 503"/>
              <a:gd name="T20" fmla="*/ 2147483647 w 938"/>
              <a:gd name="T21" fmla="*/ 2147483647 h 503"/>
              <a:gd name="T22" fmla="*/ 2147483647 w 938"/>
              <a:gd name="T23" fmla="*/ 2147483647 h 503"/>
              <a:gd name="T24" fmla="*/ 2147483647 w 938"/>
              <a:gd name="T25" fmla="*/ 2147483647 h 503"/>
              <a:gd name="T26" fmla="*/ 2147483647 w 938"/>
              <a:gd name="T27" fmla="*/ 2147483647 h 503"/>
              <a:gd name="T28" fmla="*/ 2147483647 w 938"/>
              <a:gd name="T29" fmla="*/ 2147483647 h 503"/>
              <a:gd name="T30" fmla="*/ 2147483647 w 938"/>
              <a:gd name="T31" fmla="*/ 2147483647 h 503"/>
              <a:gd name="T32" fmla="*/ 2147483647 w 938"/>
              <a:gd name="T33" fmla="*/ 2147483647 h 503"/>
              <a:gd name="T34" fmla="*/ 2147483647 w 938"/>
              <a:gd name="T35" fmla="*/ 2147483647 h 503"/>
              <a:gd name="T36" fmla="*/ 2147483647 w 938"/>
              <a:gd name="T37" fmla="*/ 2147483647 h 503"/>
              <a:gd name="T38" fmla="*/ 2147483647 w 938"/>
              <a:gd name="T39" fmla="*/ 2147483647 h 503"/>
              <a:gd name="T40" fmla="*/ 2147483647 w 938"/>
              <a:gd name="T41" fmla="*/ 2147483647 h 5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8"/>
              <a:gd name="T64" fmla="*/ 0 h 503"/>
              <a:gd name="T65" fmla="*/ 938 w 938"/>
              <a:gd name="T66" fmla="*/ 503 h 5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8" h="503">
                <a:moveTo>
                  <a:pt x="121" y="499"/>
                </a:moveTo>
                <a:cubicBezTo>
                  <a:pt x="231" y="502"/>
                  <a:pt x="573" y="500"/>
                  <a:pt x="697" y="498"/>
                </a:cubicBezTo>
                <a:cubicBezTo>
                  <a:pt x="821" y="496"/>
                  <a:pt x="828" y="496"/>
                  <a:pt x="865" y="490"/>
                </a:cubicBezTo>
                <a:cubicBezTo>
                  <a:pt x="902" y="484"/>
                  <a:pt x="907" y="478"/>
                  <a:pt x="919" y="464"/>
                </a:cubicBezTo>
                <a:cubicBezTo>
                  <a:pt x="931" y="450"/>
                  <a:pt x="938" y="433"/>
                  <a:pt x="937" y="408"/>
                </a:cubicBezTo>
                <a:cubicBezTo>
                  <a:pt x="936" y="383"/>
                  <a:pt x="932" y="342"/>
                  <a:pt x="915" y="316"/>
                </a:cubicBezTo>
                <a:cubicBezTo>
                  <a:pt x="898" y="290"/>
                  <a:pt x="867" y="259"/>
                  <a:pt x="837" y="250"/>
                </a:cubicBezTo>
                <a:cubicBezTo>
                  <a:pt x="807" y="241"/>
                  <a:pt x="759" y="256"/>
                  <a:pt x="737" y="262"/>
                </a:cubicBezTo>
                <a:cubicBezTo>
                  <a:pt x="715" y="268"/>
                  <a:pt x="710" y="284"/>
                  <a:pt x="705" y="284"/>
                </a:cubicBezTo>
                <a:cubicBezTo>
                  <a:pt x="700" y="284"/>
                  <a:pt x="712" y="292"/>
                  <a:pt x="707" y="262"/>
                </a:cubicBezTo>
                <a:cubicBezTo>
                  <a:pt x="702" y="232"/>
                  <a:pt x="707" y="148"/>
                  <a:pt x="677" y="106"/>
                </a:cubicBezTo>
                <a:cubicBezTo>
                  <a:pt x="647" y="64"/>
                  <a:pt x="576" y="16"/>
                  <a:pt x="527" y="8"/>
                </a:cubicBezTo>
                <a:cubicBezTo>
                  <a:pt x="478" y="0"/>
                  <a:pt x="419" y="25"/>
                  <a:pt x="385" y="56"/>
                </a:cubicBezTo>
                <a:cubicBezTo>
                  <a:pt x="351" y="87"/>
                  <a:pt x="334" y="164"/>
                  <a:pt x="324" y="195"/>
                </a:cubicBezTo>
                <a:cubicBezTo>
                  <a:pt x="314" y="226"/>
                  <a:pt x="333" y="239"/>
                  <a:pt x="327" y="244"/>
                </a:cubicBezTo>
                <a:cubicBezTo>
                  <a:pt x="321" y="249"/>
                  <a:pt x="309" y="233"/>
                  <a:pt x="288" y="225"/>
                </a:cubicBezTo>
                <a:cubicBezTo>
                  <a:pt x="267" y="217"/>
                  <a:pt x="241" y="193"/>
                  <a:pt x="203" y="195"/>
                </a:cubicBezTo>
                <a:cubicBezTo>
                  <a:pt x="165" y="197"/>
                  <a:pt x="90" y="211"/>
                  <a:pt x="57" y="238"/>
                </a:cubicBezTo>
                <a:cubicBezTo>
                  <a:pt x="24" y="265"/>
                  <a:pt x="6" y="319"/>
                  <a:pt x="3" y="359"/>
                </a:cubicBezTo>
                <a:cubicBezTo>
                  <a:pt x="0" y="399"/>
                  <a:pt x="19" y="457"/>
                  <a:pt x="39" y="480"/>
                </a:cubicBezTo>
                <a:cubicBezTo>
                  <a:pt x="59" y="503"/>
                  <a:pt x="104" y="495"/>
                  <a:pt x="121" y="49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 rot="-9775179">
            <a:off x="2006753" y="1880035"/>
            <a:ext cx="631825" cy="787749"/>
          </a:xfrm>
          <a:prstGeom prst="upArrow">
            <a:avLst>
              <a:gd name="adj1" fmla="val 50000"/>
              <a:gd name="adj2" fmla="val 39111"/>
            </a:avLst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52600" y="1560770"/>
            <a:ext cx="2214314" cy="2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997" tIns="10799" rIns="17997" bIns="1079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600" b="1" dirty="0">
                <a:solidFill>
                  <a:srgbClr val="FF66FF"/>
                </a:solidFill>
                <a:latin typeface="Times New Roman" pitchFamily="18" charset="0"/>
              </a:rPr>
              <a:t>Incoming solar </a:t>
            </a:r>
            <a:r>
              <a:rPr lang="en-GB" sz="1600" b="1" dirty="0" smtClean="0">
                <a:solidFill>
                  <a:srgbClr val="FF66FF"/>
                </a:solidFill>
                <a:latin typeface="Times New Roman" pitchFamily="18" charset="0"/>
              </a:rPr>
              <a:t>radiation</a:t>
            </a:r>
            <a:endParaRPr lang="en-GB" sz="1600" b="1" dirty="0">
              <a:solidFill>
                <a:srgbClr val="FF66FF"/>
              </a:solidFill>
              <a:latin typeface="Times New Roman" pitchFamily="18" charset="0"/>
            </a:endParaRPr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1447800" y="2644775"/>
            <a:ext cx="701675" cy="327025"/>
          </a:xfrm>
          <a:custGeom>
            <a:avLst/>
            <a:gdLst>
              <a:gd name="T0" fmla="*/ 2147483647 w 552"/>
              <a:gd name="T1" fmla="*/ 0 h 297"/>
              <a:gd name="T2" fmla="*/ 2147483647 w 552"/>
              <a:gd name="T3" fmla="*/ 2147483647 h 297"/>
              <a:gd name="T4" fmla="*/ 0 w 552"/>
              <a:gd name="T5" fmla="*/ 2147483647 h 297"/>
              <a:gd name="T6" fmla="*/ 0 60000 65536"/>
              <a:gd name="T7" fmla="*/ 0 60000 65536"/>
              <a:gd name="T8" fmla="*/ 0 60000 65536"/>
              <a:gd name="T9" fmla="*/ 0 w 552"/>
              <a:gd name="T10" fmla="*/ 0 h 297"/>
              <a:gd name="T11" fmla="*/ 552 w 552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297">
                <a:moveTo>
                  <a:pt x="552" y="0"/>
                </a:moveTo>
                <a:lnTo>
                  <a:pt x="295" y="297"/>
                </a:lnTo>
                <a:lnTo>
                  <a:pt x="0" y="22"/>
                </a:ln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14400" y="2057400"/>
            <a:ext cx="1397001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FF66FF"/>
                </a:solidFill>
                <a:latin typeface="Times New Roman" pitchFamily="18" charset="0"/>
              </a:rPr>
              <a:t>Reflected </a:t>
            </a:r>
            <a:r>
              <a:rPr lang="en-GB" sz="1600" b="1" dirty="0" smtClean="0">
                <a:solidFill>
                  <a:srgbClr val="FF66FF"/>
                </a:solidFill>
                <a:latin typeface="Times New Roman" pitchFamily="18" charset="0"/>
              </a:rPr>
              <a:t>solar</a:t>
            </a:r>
            <a:endParaRPr lang="en-US" sz="1600" b="1" dirty="0">
              <a:solidFill>
                <a:srgbClr val="FF66FF"/>
              </a:solidFill>
              <a:latin typeface="Times New Roman" pitchFamily="18" charset="0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-9775179">
            <a:off x="2115051" y="3534463"/>
            <a:ext cx="371475" cy="448351"/>
          </a:xfrm>
          <a:prstGeom prst="upArrow">
            <a:avLst>
              <a:gd name="adj1" fmla="val 50000"/>
              <a:gd name="adj2" fmla="val 54475"/>
            </a:avLst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1600200" y="4120444"/>
            <a:ext cx="700088" cy="328612"/>
          </a:xfrm>
          <a:custGeom>
            <a:avLst/>
            <a:gdLst>
              <a:gd name="T0" fmla="*/ 2147483647 w 552"/>
              <a:gd name="T1" fmla="*/ 0 h 297"/>
              <a:gd name="T2" fmla="*/ 2147483647 w 552"/>
              <a:gd name="T3" fmla="*/ 2147483647 h 297"/>
              <a:gd name="T4" fmla="*/ 0 w 552"/>
              <a:gd name="T5" fmla="*/ 2147483647 h 297"/>
              <a:gd name="T6" fmla="*/ 0 60000 65536"/>
              <a:gd name="T7" fmla="*/ 0 60000 65536"/>
              <a:gd name="T8" fmla="*/ 0 60000 65536"/>
              <a:gd name="T9" fmla="*/ 0 w 552"/>
              <a:gd name="T10" fmla="*/ 0 h 297"/>
              <a:gd name="T11" fmla="*/ 552 w 552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297">
                <a:moveTo>
                  <a:pt x="552" y="0"/>
                </a:moveTo>
                <a:lnTo>
                  <a:pt x="295" y="297"/>
                </a:lnTo>
                <a:lnTo>
                  <a:pt x="0" y="22"/>
                </a:lnTo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38200" y="3657600"/>
            <a:ext cx="1212850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FF66FF"/>
                </a:solidFill>
                <a:latin typeface="Times New Roman" pitchFamily="18" charset="0"/>
              </a:rPr>
              <a:t>Reflected </a:t>
            </a:r>
            <a:r>
              <a:rPr lang="en-GB" sz="1600" b="1" dirty="0" smtClean="0">
                <a:solidFill>
                  <a:srgbClr val="FF66FF"/>
                </a:solidFill>
                <a:latin typeface="Times New Roman" pitchFamily="18" charset="0"/>
              </a:rPr>
              <a:t>surface</a:t>
            </a:r>
            <a:endParaRPr lang="en-US" sz="1600" b="1" dirty="0">
              <a:solidFill>
                <a:srgbClr val="FF66FF"/>
              </a:solidFill>
              <a:latin typeface="Times New Roman" pitchFamily="18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1673224" y="4512873"/>
            <a:ext cx="320077" cy="32077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590800" y="2438400"/>
            <a:ext cx="13128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FF66FF"/>
                </a:solidFill>
                <a:latin typeface="Times New Roman" pitchFamily="18" charset="0"/>
              </a:rPr>
              <a:t>Absorbed by atmosphere</a:t>
            </a:r>
            <a:endParaRPr lang="en-US" sz="1600" b="1" dirty="0">
              <a:solidFill>
                <a:srgbClr val="FF66FF"/>
              </a:solidFill>
              <a:latin typeface="Times New Roman" pitchFamily="18" charset="0"/>
            </a:endParaRPr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3200400" y="2895600"/>
            <a:ext cx="2209800" cy="404812"/>
          </a:xfrm>
          <a:custGeom>
            <a:avLst/>
            <a:gdLst>
              <a:gd name="T0" fmla="*/ 2147483647 w 938"/>
              <a:gd name="T1" fmla="*/ 2147483647 h 503"/>
              <a:gd name="T2" fmla="*/ 2147483647 w 938"/>
              <a:gd name="T3" fmla="*/ 2147483647 h 503"/>
              <a:gd name="T4" fmla="*/ 2147483647 w 938"/>
              <a:gd name="T5" fmla="*/ 2147483647 h 503"/>
              <a:gd name="T6" fmla="*/ 2147483647 w 938"/>
              <a:gd name="T7" fmla="*/ 2147483647 h 503"/>
              <a:gd name="T8" fmla="*/ 2147483647 w 938"/>
              <a:gd name="T9" fmla="*/ 2147483647 h 503"/>
              <a:gd name="T10" fmla="*/ 2147483647 w 938"/>
              <a:gd name="T11" fmla="*/ 2147483647 h 503"/>
              <a:gd name="T12" fmla="*/ 2147483647 w 938"/>
              <a:gd name="T13" fmla="*/ 2147483647 h 503"/>
              <a:gd name="T14" fmla="*/ 2147483647 w 938"/>
              <a:gd name="T15" fmla="*/ 2147483647 h 503"/>
              <a:gd name="T16" fmla="*/ 2147483647 w 938"/>
              <a:gd name="T17" fmla="*/ 2147483647 h 503"/>
              <a:gd name="T18" fmla="*/ 2147483647 w 938"/>
              <a:gd name="T19" fmla="*/ 2147483647 h 503"/>
              <a:gd name="T20" fmla="*/ 2147483647 w 938"/>
              <a:gd name="T21" fmla="*/ 2147483647 h 503"/>
              <a:gd name="T22" fmla="*/ 2147483647 w 938"/>
              <a:gd name="T23" fmla="*/ 2147483647 h 503"/>
              <a:gd name="T24" fmla="*/ 2147483647 w 938"/>
              <a:gd name="T25" fmla="*/ 2147483647 h 503"/>
              <a:gd name="T26" fmla="*/ 2147483647 w 938"/>
              <a:gd name="T27" fmla="*/ 2147483647 h 503"/>
              <a:gd name="T28" fmla="*/ 2147483647 w 938"/>
              <a:gd name="T29" fmla="*/ 2147483647 h 503"/>
              <a:gd name="T30" fmla="*/ 2147483647 w 938"/>
              <a:gd name="T31" fmla="*/ 2147483647 h 503"/>
              <a:gd name="T32" fmla="*/ 2147483647 w 938"/>
              <a:gd name="T33" fmla="*/ 2147483647 h 503"/>
              <a:gd name="T34" fmla="*/ 2147483647 w 938"/>
              <a:gd name="T35" fmla="*/ 2147483647 h 503"/>
              <a:gd name="T36" fmla="*/ 2147483647 w 938"/>
              <a:gd name="T37" fmla="*/ 2147483647 h 503"/>
              <a:gd name="T38" fmla="*/ 2147483647 w 938"/>
              <a:gd name="T39" fmla="*/ 2147483647 h 503"/>
              <a:gd name="T40" fmla="*/ 2147483647 w 938"/>
              <a:gd name="T41" fmla="*/ 2147483647 h 50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38"/>
              <a:gd name="T64" fmla="*/ 0 h 503"/>
              <a:gd name="T65" fmla="*/ 938 w 938"/>
              <a:gd name="T66" fmla="*/ 503 h 50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38" h="503">
                <a:moveTo>
                  <a:pt x="121" y="499"/>
                </a:moveTo>
                <a:cubicBezTo>
                  <a:pt x="231" y="502"/>
                  <a:pt x="573" y="500"/>
                  <a:pt x="697" y="498"/>
                </a:cubicBezTo>
                <a:cubicBezTo>
                  <a:pt x="821" y="496"/>
                  <a:pt x="828" y="496"/>
                  <a:pt x="865" y="490"/>
                </a:cubicBezTo>
                <a:cubicBezTo>
                  <a:pt x="902" y="484"/>
                  <a:pt x="907" y="478"/>
                  <a:pt x="919" y="464"/>
                </a:cubicBezTo>
                <a:cubicBezTo>
                  <a:pt x="931" y="450"/>
                  <a:pt x="938" y="433"/>
                  <a:pt x="937" y="408"/>
                </a:cubicBezTo>
                <a:cubicBezTo>
                  <a:pt x="936" y="383"/>
                  <a:pt x="932" y="342"/>
                  <a:pt x="915" y="316"/>
                </a:cubicBezTo>
                <a:cubicBezTo>
                  <a:pt x="898" y="290"/>
                  <a:pt x="867" y="259"/>
                  <a:pt x="837" y="250"/>
                </a:cubicBezTo>
                <a:cubicBezTo>
                  <a:pt x="807" y="241"/>
                  <a:pt x="759" y="256"/>
                  <a:pt x="737" y="262"/>
                </a:cubicBezTo>
                <a:cubicBezTo>
                  <a:pt x="715" y="268"/>
                  <a:pt x="710" y="284"/>
                  <a:pt x="705" y="284"/>
                </a:cubicBezTo>
                <a:cubicBezTo>
                  <a:pt x="700" y="284"/>
                  <a:pt x="712" y="292"/>
                  <a:pt x="707" y="262"/>
                </a:cubicBezTo>
                <a:cubicBezTo>
                  <a:pt x="702" y="232"/>
                  <a:pt x="707" y="148"/>
                  <a:pt x="677" y="106"/>
                </a:cubicBezTo>
                <a:cubicBezTo>
                  <a:pt x="647" y="64"/>
                  <a:pt x="576" y="16"/>
                  <a:pt x="527" y="8"/>
                </a:cubicBezTo>
                <a:cubicBezTo>
                  <a:pt x="478" y="0"/>
                  <a:pt x="419" y="25"/>
                  <a:pt x="385" y="56"/>
                </a:cubicBezTo>
                <a:cubicBezTo>
                  <a:pt x="351" y="87"/>
                  <a:pt x="334" y="164"/>
                  <a:pt x="324" y="195"/>
                </a:cubicBezTo>
                <a:cubicBezTo>
                  <a:pt x="314" y="226"/>
                  <a:pt x="333" y="239"/>
                  <a:pt x="327" y="244"/>
                </a:cubicBezTo>
                <a:cubicBezTo>
                  <a:pt x="321" y="249"/>
                  <a:pt x="309" y="233"/>
                  <a:pt x="288" y="225"/>
                </a:cubicBezTo>
                <a:cubicBezTo>
                  <a:pt x="267" y="217"/>
                  <a:pt x="241" y="193"/>
                  <a:pt x="203" y="195"/>
                </a:cubicBezTo>
                <a:cubicBezTo>
                  <a:pt x="165" y="197"/>
                  <a:pt x="90" y="211"/>
                  <a:pt x="57" y="238"/>
                </a:cubicBezTo>
                <a:cubicBezTo>
                  <a:pt x="24" y="265"/>
                  <a:pt x="6" y="319"/>
                  <a:pt x="3" y="359"/>
                </a:cubicBezTo>
                <a:cubicBezTo>
                  <a:pt x="0" y="399"/>
                  <a:pt x="19" y="457"/>
                  <a:pt x="39" y="480"/>
                </a:cubicBezTo>
                <a:cubicBezTo>
                  <a:pt x="59" y="503"/>
                  <a:pt x="104" y="495"/>
                  <a:pt x="121" y="499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8" name="AutoShape 37"/>
          <p:cNvSpPr>
            <a:spLocks noChangeArrowheads="1"/>
          </p:cNvSpPr>
          <p:nvPr/>
        </p:nvSpPr>
        <p:spPr bwMode="auto">
          <a:xfrm rot="10800000">
            <a:off x="4508501" y="3871578"/>
            <a:ext cx="247655" cy="548022"/>
          </a:xfrm>
          <a:prstGeom prst="upArrow">
            <a:avLst>
              <a:gd name="adj1" fmla="val 50000"/>
              <a:gd name="adj2" fmla="val 39744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1427" tIns="45713" rIns="91427" bIns="45713" anchor="ctr"/>
          <a:lstStyle/>
          <a:p>
            <a:endParaRPr lang="de-DE" sz="3600" b="1">
              <a:solidFill>
                <a:srgbClr val="C00000"/>
              </a:solidFill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4078601" y="3962400"/>
            <a:ext cx="250197" cy="511285"/>
          </a:xfrm>
          <a:prstGeom prst="upArrow">
            <a:avLst>
              <a:gd name="adj1" fmla="val 50000"/>
              <a:gd name="adj2" fmla="val 30091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 flipV="1">
            <a:off x="4114800" y="2247899"/>
            <a:ext cx="44260" cy="120816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3505200" y="4630835"/>
            <a:ext cx="1594643" cy="3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sz="1400" b="1" dirty="0" smtClean="0">
                <a:solidFill>
                  <a:srgbClr val="FF0066"/>
                </a:solidFill>
                <a:latin typeface="Times New Roman" pitchFamily="18" charset="0"/>
              </a:rPr>
              <a:t>Emitted-Absorbed </a:t>
            </a:r>
            <a:r>
              <a:rPr lang="en-GB" sz="1400" b="1" dirty="0">
                <a:solidFill>
                  <a:srgbClr val="FF0066"/>
                </a:solidFill>
                <a:latin typeface="Times New Roman" pitchFamily="18" charset="0"/>
              </a:rPr>
              <a:t>by </a:t>
            </a:r>
            <a:r>
              <a:rPr lang="en-GB" sz="1400" b="1" dirty="0" smtClean="0">
                <a:solidFill>
                  <a:srgbClr val="FF0066"/>
                </a:solidFill>
                <a:latin typeface="Times New Roman" pitchFamily="18" charset="0"/>
              </a:rPr>
              <a:t>ice</a:t>
            </a:r>
            <a:endParaRPr lang="en-US" sz="1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2" name="AutoShape 51"/>
          <p:cNvSpPr>
            <a:spLocks noChangeArrowheads="1"/>
          </p:cNvSpPr>
          <p:nvPr/>
        </p:nvSpPr>
        <p:spPr bwMode="auto">
          <a:xfrm rot="19913175">
            <a:off x="1101175" y="1468352"/>
            <a:ext cx="405126" cy="499972"/>
          </a:xfrm>
          <a:prstGeom prst="upArrow">
            <a:avLst>
              <a:gd name="adj1" fmla="val 50000"/>
              <a:gd name="adj2" fmla="val 43294"/>
            </a:avLst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4209730" y="3352800"/>
            <a:ext cx="743270" cy="4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997" tIns="10799" rIns="17997" bIns="1079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400" b="1" dirty="0">
                <a:solidFill>
                  <a:srgbClr val="C00000"/>
                </a:solidFill>
                <a:latin typeface="Times New Roman" pitchFamily="18" charset="0"/>
              </a:rPr>
              <a:t>back </a:t>
            </a:r>
            <a:endParaRPr lang="en-GB" sz="1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GB" sz="1400" b="1" dirty="0" smtClean="0">
                <a:solidFill>
                  <a:srgbClr val="C00000"/>
                </a:solidFill>
                <a:latin typeface="Times New Roman" pitchFamily="18" charset="0"/>
              </a:rPr>
              <a:t>radiation</a:t>
            </a:r>
            <a:endParaRPr lang="en-US" sz="1400" b="1" baseline="30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4114800" y="2057400"/>
            <a:ext cx="1266825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600" b="1" dirty="0">
                <a:solidFill>
                  <a:srgbClr val="C00000"/>
                </a:solidFill>
                <a:latin typeface="Times New Roman" pitchFamily="18" charset="0"/>
              </a:rPr>
              <a:t>emitted by atmosphere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318795" y="1584324"/>
            <a:ext cx="1472405" cy="2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97" tIns="10799" rIns="17997" bIns="1079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1600" b="1" dirty="0">
                <a:solidFill>
                  <a:srgbClr val="C00000"/>
                </a:solidFill>
                <a:latin typeface="Times New Roman" pitchFamily="18" charset="0"/>
              </a:rPr>
              <a:t>Outgoing </a:t>
            </a:r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</a:rPr>
              <a:t>LW </a:t>
            </a:r>
            <a:endParaRPr lang="en-US" sz="1600" b="1" baseline="30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872836" y="4505994"/>
            <a:ext cx="1011237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400" b="1" dirty="0">
                <a:solidFill>
                  <a:srgbClr val="FF0066"/>
                </a:solidFill>
                <a:latin typeface="Times New Roman" pitchFamily="18" charset="0"/>
              </a:rPr>
              <a:t>Absorbed by </a:t>
            </a:r>
            <a:r>
              <a:rPr lang="en-GB" sz="1400" b="1" dirty="0" smtClean="0">
                <a:solidFill>
                  <a:srgbClr val="FF0066"/>
                </a:solidFill>
                <a:latin typeface="Times New Roman" pitchFamily="18" charset="0"/>
              </a:rPr>
              <a:t>ice</a:t>
            </a:r>
            <a:endParaRPr lang="en-US" sz="1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auto">
          <a:xfrm rot="-5400000">
            <a:off x="5320506" y="2478881"/>
            <a:ext cx="434975" cy="811213"/>
          </a:xfrm>
          <a:prstGeom prst="upArrow">
            <a:avLst>
              <a:gd name="adj1" fmla="val 50000"/>
              <a:gd name="adj2" fmla="val 47177"/>
            </a:avLst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65" name="AutoShape 9"/>
          <p:cNvSpPr>
            <a:spLocks noChangeArrowheads="1"/>
          </p:cNvSpPr>
          <p:nvPr/>
        </p:nvSpPr>
        <p:spPr bwMode="auto">
          <a:xfrm>
            <a:off x="4114800" y="1327150"/>
            <a:ext cx="498475" cy="704850"/>
          </a:xfrm>
          <a:prstGeom prst="upArrow">
            <a:avLst>
              <a:gd name="adj1" fmla="val 50000"/>
              <a:gd name="adj2" fmla="val 34931"/>
            </a:avLst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67" name="Line 326"/>
          <p:cNvSpPr>
            <a:spLocks noChangeShapeType="1"/>
          </p:cNvSpPr>
          <p:nvPr/>
        </p:nvSpPr>
        <p:spPr bwMode="auto">
          <a:xfrm flipH="1">
            <a:off x="3013075" y="5346700"/>
            <a:ext cx="3175" cy="12223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Text Box 330"/>
          <p:cNvSpPr txBox="1">
            <a:spLocks noChangeArrowheads="1"/>
          </p:cNvSpPr>
          <p:nvPr/>
        </p:nvSpPr>
        <p:spPr bwMode="auto">
          <a:xfrm>
            <a:off x="4800600" y="4876800"/>
            <a:ext cx="713631" cy="27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 b="1" i="1" dirty="0"/>
              <a:t>Sea ice</a:t>
            </a: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 rot="16200000">
            <a:off x="4697109" y="3971876"/>
            <a:ext cx="1999015" cy="2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97" tIns="10799" rIns="17997" bIns="10799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1600" b="1" dirty="0" smtClean="0">
                <a:solidFill>
                  <a:srgbClr val="00B050"/>
                </a:solidFill>
                <a:latin typeface="Times New Roman" pitchFamily="18" charset="0"/>
              </a:rPr>
              <a:t>Large-scale  advection</a:t>
            </a:r>
            <a:endParaRPr lang="en-US" sz="1600" b="1" baseline="30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5" name="Line 20"/>
          <p:cNvSpPr>
            <a:spLocks noChangeShapeType="1"/>
          </p:cNvSpPr>
          <p:nvPr/>
        </p:nvSpPr>
        <p:spPr bwMode="auto">
          <a:xfrm>
            <a:off x="2362200" y="2648094"/>
            <a:ext cx="248041" cy="399906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Rectangle 266"/>
          <p:cNvSpPr>
            <a:spLocks noChangeArrowheads="1"/>
          </p:cNvSpPr>
          <p:nvPr/>
        </p:nvSpPr>
        <p:spPr bwMode="auto">
          <a:xfrm>
            <a:off x="762000" y="5791200"/>
            <a:ext cx="5144834" cy="457200"/>
          </a:xfrm>
          <a:prstGeom prst="rect">
            <a:avLst/>
          </a:prstGeom>
          <a:solidFill>
            <a:srgbClr val="0066CC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87" name="AutoShape 37"/>
          <p:cNvSpPr>
            <a:spLocks noChangeArrowheads="1"/>
          </p:cNvSpPr>
          <p:nvPr/>
        </p:nvSpPr>
        <p:spPr bwMode="auto">
          <a:xfrm>
            <a:off x="4343400" y="2590800"/>
            <a:ext cx="296865" cy="524745"/>
          </a:xfrm>
          <a:prstGeom prst="upArrow">
            <a:avLst>
              <a:gd name="adj1" fmla="val 50000"/>
              <a:gd name="adj2" fmla="val 39744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1427" tIns="45713" rIns="91427" bIns="45713" anchor="ctr"/>
          <a:lstStyle/>
          <a:p>
            <a:endParaRPr lang="de-DE" sz="3600" b="1">
              <a:solidFill>
                <a:srgbClr val="C00000"/>
              </a:solidFill>
            </a:endParaRPr>
          </a:p>
        </p:txBody>
      </p:sp>
      <p:sp>
        <p:nvSpPr>
          <p:cNvPr id="89" name="Rectangle 266"/>
          <p:cNvSpPr>
            <a:spLocks noChangeArrowheads="1"/>
          </p:cNvSpPr>
          <p:nvPr/>
        </p:nvSpPr>
        <p:spPr bwMode="auto">
          <a:xfrm>
            <a:off x="2438401" y="4495800"/>
            <a:ext cx="697299" cy="640080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048000" y="3589337"/>
            <a:ext cx="1079500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  <a:latin typeface="Times New Roman" pitchFamily="18" charset="0"/>
              </a:rPr>
              <a:t>Turbulence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" name="Line 20"/>
          <p:cNvSpPr>
            <a:spLocks noChangeShapeType="1"/>
          </p:cNvSpPr>
          <p:nvPr/>
        </p:nvSpPr>
        <p:spPr bwMode="auto">
          <a:xfrm>
            <a:off x="2119058" y="4560650"/>
            <a:ext cx="30418" cy="72099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2590800" y="4176481"/>
            <a:ext cx="0" cy="112865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18"/>
          <p:cNvSpPr txBox="1">
            <a:spLocks noChangeArrowheads="1"/>
          </p:cNvSpPr>
          <p:nvPr/>
        </p:nvSpPr>
        <p:spPr bwMode="auto">
          <a:xfrm>
            <a:off x="1295400" y="5224060"/>
            <a:ext cx="1295545" cy="33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600" b="1" dirty="0" smtClean="0">
                <a:solidFill>
                  <a:srgbClr val="FF66FF"/>
                </a:solidFill>
                <a:latin typeface="Times New Roman" pitchFamily="18" charset="0"/>
              </a:rPr>
              <a:t>Transmitted</a:t>
            </a:r>
            <a:endParaRPr lang="en-US" sz="1600" b="1" dirty="0">
              <a:solidFill>
                <a:srgbClr val="FF66FF"/>
              </a:solidFill>
              <a:latin typeface="Times New Roman" pitchFamily="18" charset="0"/>
            </a:endParaRPr>
          </a:p>
        </p:txBody>
      </p:sp>
      <p:sp>
        <p:nvSpPr>
          <p:cNvPr id="93" name="AutoShape 38"/>
          <p:cNvSpPr>
            <a:spLocks noChangeArrowheads="1"/>
          </p:cNvSpPr>
          <p:nvPr/>
        </p:nvSpPr>
        <p:spPr bwMode="auto">
          <a:xfrm>
            <a:off x="4171627" y="5091057"/>
            <a:ext cx="220672" cy="395343"/>
          </a:xfrm>
          <a:prstGeom prst="upArrow">
            <a:avLst>
              <a:gd name="adj1" fmla="val 50000"/>
              <a:gd name="adj2" fmla="val 30091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94" name="AutoShape 38"/>
          <p:cNvSpPr>
            <a:spLocks noChangeArrowheads="1"/>
          </p:cNvSpPr>
          <p:nvPr/>
        </p:nvSpPr>
        <p:spPr bwMode="auto">
          <a:xfrm rot="5400000">
            <a:off x="3107343" y="4702203"/>
            <a:ext cx="151188" cy="339725"/>
          </a:xfrm>
          <a:prstGeom prst="upArrow">
            <a:avLst>
              <a:gd name="adj1" fmla="val 50000"/>
              <a:gd name="adj2" fmla="val 30091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95" name="AutoShape 38"/>
          <p:cNvSpPr>
            <a:spLocks noChangeArrowheads="1"/>
          </p:cNvSpPr>
          <p:nvPr/>
        </p:nvSpPr>
        <p:spPr bwMode="auto">
          <a:xfrm rot="10800000">
            <a:off x="4572001" y="5029200"/>
            <a:ext cx="149613" cy="455868"/>
          </a:xfrm>
          <a:prstGeom prst="upArrow">
            <a:avLst>
              <a:gd name="adj1" fmla="val 50000"/>
              <a:gd name="adj2" fmla="val 30091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96" name="Curved Up Arrow 95"/>
          <p:cNvSpPr/>
          <p:nvPr/>
        </p:nvSpPr>
        <p:spPr>
          <a:xfrm rot="21440599">
            <a:off x="1756527" y="5826790"/>
            <a:ext cx="511065" cy="181263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Curved Up Arrow 96"/>
          <p:cNvSpPr/>
          <p:nvPr/>
        </p:nvSpPr>
        <p:spPr>
          <a:xfrm rot="10800000">
            <a:off x="1938675" y="5698347"/>
            <a:ext cx="499725" cy="210123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Curved Up Arrow 97"/>
          <p:cNvSpPr/>
          <p:nvPr/>
        </p:nvSpPr>
        <p:spPr>
          <a:xfrm rot="16200000">
            <a:off x="3374678" y="4094769"/>
            <a:ext cx="614104" cy="187958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Curved Up Arrow 98"/>
          <p:cNvSpPr/>
          <p:nvPr/>
        </p:nvSpPr>
        <p:spPr>
          <a:xfrm rot="5400000">
            <a:off x="3039798" y="4089356"/>
            <a:ext cx="602764" cy="210123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AutoShape 9"/>
          <p:cNvSpPr>
            <a:spLocks noChangeArrowheads="1"/>
          </p:cNvSpPr>
          <p:nvPr/>
        </p:nvSpPr>
        <p:spPr bwMode="auto">
          <a:xfrm rot="-5400000">
            <a:off x="5320506" y="5603081"/>
            <a:ext cx="434975" cy="811213"/>
          </a:xfrm>
          <a:prstGeom prst="upArrow">
            <a:avLst>
              <a:gd name="adj1" fmla="val 50000"/>
              <a:gd name="adj2" fmla="val 47177"/>
            </a:avLst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2514600" y="5486400"/>
            <a:ext cx="1386568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400" b="1" dirty="0" smtClean="0">
                <a:solidFill>
                  <a:schemeClr val="tx1"/>
                </a:solidFill>
                <a:latin typeface="Times New Roman" pitchFamily="18" charset="0"/>
              </a:rPr>
              <a:t>Turbulence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" name="Curved Up Arrow 101"/>
          <p:cNvSpPr/>
          <p:nvPr/>
        </p:nvSpPr>
        <p:spPr>
          <a:xfrm rot="21440599">
            <a:off x="3128127" y="5293390"/>
            <a:ext cx="511065" cy="181263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Curved Up Arrow 102"/>
          <p:cNvSpPr/>
          <p:nvPr/>
        </p:nvSpPr>
        <p:spPr>
          <a:xfrm rot="10800000">
            <a:off x="3310275" y="5200076"/>
            <a:ext cx="499725" cy="210123"/>
          </a:xfrm>
          <a:prstGeom prst="curved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AutoShape 38"/>
          <p:cNvSpPr>
            <a:spLocks noChangeArrowheads="1"/>
          </p:cNvSpPr>
          <p:nvPr/>
        </p:nvSpPr>
        <p:spPr bwMode="auto">
          <a:xfrm>
            <a:off x="2819400" y="4094380"/>
            <a:ext cx="220672" cy="395343"/>
          </a:xfrm>
          <a:prstGeom prst="upArrow">
            <a:avLst>
              <a:gd name="adj1" fmla="val 50000"/>
              <a:gd name="adj2" fmla="val 30091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105" name="AutoShape 38"/>
          <p:cNvSpPr>
            <a:spLocks noChangeArrowheads="1"/>
          </p:cNvSpPr>
          <p:nvPr/>
        </p:nvSpPr>
        <p:spPr bwMode="auto">
          <a:xfrm>
            <a:off x="4419600" y="5661212"/>
            <a:ext cx="220672" cy="395343"/>
          </a:xfrm>
          <a:prstGeom prst="upArrow">
            <a:avLst>
              <a:gd name="adj1" fmla="val 50000"/>
              <a:gd name="adj2" fmla="val 30091"/>
            </a:avLst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7" tIns="45713" rIns="91427" bIns="45713" anchor="ctr"/>
          <a:lstStyle/>
          <a:p>
            <a:endParaRPr lang="de-DE" sz="3600" b="1">
              <a:solidFill>
                <a:schemeClr val="bg1"/>
              </a:solidFill>
            </a:endParaRPr>
          </a:p>
        </p:txBody>
      </p:sp>
      <p:sp>
        <p:nvSpPr>
          <p:cNvPr id="106" name="Text Box 330"/>
          <p:cNvSpPr txBox="1">
            <a:spLocks noChangeArrowheads="1"/>
          </p:cNvSpPr>
          <p:nvPr/>
        </p:nvSpPr>
        <p:spPr bwMode="auto">
          <a:xfrm rot="16200000">
            <a:off x="132502" y="4641880"/>
            <a:ext cx="801796" cy="30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b="1" i="1" dirty="0"/>
              <a:t>Sea ice</a:t>
            </a:r>
          </a:p>
        </p:txBody>
      </p:sp>
      <p:sp>
        <p:nvSpPr>
          <p:cNvPr id="107" name="Text Box 330"/>
          <p:cNvSpPr txBox="1">
            <a:spLocks noChangeArrowheads="1"/>
          </p:cNvSpPr>
          <p:nvPr/>
        </p:nvSpPr>
        <p:spPr bwMode="auto">
          <a:xfrm rot="16200000">
            <a:off x="181675" y="5691159"/>
            <a:ext cx="731264" cy="30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b="1" i="1" dirty="0" smtClean="0"/>
              <a:t>Ocean</a:t>
            </a:r>
            <a:endParaRPr lang="en-US" sz="1400" b="1" i="1" dirty="0"/>
          </a:p>
        </p:txBody>
      </p:sp>
      <p:sp>
        <p:nvSpPr>
          <p:cNvPr id="108" name="Text Box 330"/>
          <p:cNvSpPr txBox="1">
            <a:spLocks noChangeArrowheads="1"/>
          </p:cNvSpPr>
          <p:nvPr/>
        </p:nvSpPr>
        <p:spPr bwMode="auto">
          <a:xfrm rot="16200000">
            <a:off x="-43402" y="3232522"/>
            <a:ext cx="1229798" cy="30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b="1" i="1" dirty="0" smtClean="0"/>
              <a:t>Atmosphere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2432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BioGeoChem</a:t>
            </a: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Processes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531138" cy="48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9738" y="2286000"/>
            <a:ext cx="3308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Surface Gas Exchange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Carbon Cycle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Nutrient Transfer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Ice Algae / Biota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Sea Ice Ecosystems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Primary Productivity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Aerosol Precursors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Clouds/</a:t>
            </a:r>
            <a:r>
              <a:rPr lang="en-US" sz="44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Precip</a:t>
            </a: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/Aerosols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pic>
        <p:nvPicPr>
          <p:cNvPr id="5" name="Picture 2" descr="C:\Data\papers\2012\NGMixedphaseReview\NGConceptualModelDDFv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/>
          <a:stretch/>
        </p:blipFill>
        <p:spPr bwMode="auto">
          <a:xfrm>
            <a:off x="263828" y="1524000"/>
            <a:ext cx="563820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2036" y="1828800"/>
            <a:ext cx="3241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Phase Partitioning / Mixed-phase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Radiative Processes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Cloud dynamics / Turbulence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Spatial Organization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</a:rPr>
              <a:t>Cyclogenesis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Aerosol Conc. / Source attribution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Precipitation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7192" y="6324600"/>
            <a:ext cx="11144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Morrison </a:t>
            </a:r>
            <a:r>
              <a:rPr lang="en-US" dirty="0">
                <a:solidFill>
                  <a:schemeClr val="tx1"/>
                </a:solidFill>
              </a:rPr>
              <a:t>et </a:t>
            </a:r>
            <a:r>
              <a:rPr lang="en-US" dirty="0" smtClean="0">
                <a:solidFill>
                  <a:schemeClr val="tx1"/>
                </a:solidFill>
              </a:rPr>
              <a:t>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Focusing</a:t>
            </a: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 </a:t>
            </a: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on Aerosols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t="16193" r="28382" b="12500"/>
          <a:stretch/>
        </p:blipFill>
        <p:spPr bwMode="auto">
          <a:xfrm>
            <a:off x="228598" y="2209800"/>
            <a:ext cx="472440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8096" y="2667000"/>
            <a:ext cx="4055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Baseline properties – physical, chemical, optical, CCN &amp; </a:t>
            </a:r>
            <a:r>
              <a:rPr lang="en-US" sz="2400" b="1" dirty="0" smtClean="0">
                <a:solidFill>
                  <a:schemeClr val="bg1"/>
                </a:solidFill>
              </a:rPr>
              <a:t>IN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Sources: local vs. </a:t>
            </a:r>
            <a:r>
              <a:rPr lang="en-US" sz="2400" b="1" dirty="0" err="1" smtClean="0">
                <a:solidFill>
                  <a:schemeClr val="bg1"/>
                </a:solidFill>
              </a:rPr>
              <a:t>advective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Aerosol </a:t>
            </a:r>
            <a:r>
              <a:rPr lang="en-US" sz="2400" b="1" dirty="0" smtClean="0">
                <a:solidFill>
                  <a:schemeClr val="bg1"/>
                </a:solidFill>
              </a:rPr>
              <a:t>evolution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Vertical </a:t>
            </a:r>
            <a:r>
              <a:rPr lang="en-US" sz="2400" b="1" dirty="0" err="1" smtClean="0">
                <a:solidFill>
                  <a:schemeClr val="bg1"/>
                </a:solidFill>
              </a:rPr>
              <a:t>dist’n</a:t>
            </a:r>
            <a:r>
              <a:rPr lang="en-US" sz="2400" b="1" dirty="0" smtClean="0">
                <a:solidFill>
                  <a:schemeClr val="bg1"/>
                </a:solidFill>
              </a:rPr>
              <a:t>/mixing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Impact on cloud formation, phase partitioning, </a:t>
            </a:r>
            <a:r>
              <a:rPr lang="en-US" sz="2400" b="1" dirty="0" smtClean="0">
                <a:solidFill>
                  <a:schemeClr val="bg1"/>
                </a:solidFill>
              </a:rPr>
              <a:t>microphysics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Black carbon’s role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138428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What do we know about central Arctic aerosols? 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n winter?  Annual variability?  Composition?</a:t>
            </a:r>
            <a:endParaRPr lang="en-US" sz="28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ata\Experiments\ascos\ASCOS_2008\IMG_1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-23446"/>
            <a:ext cx="9174968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1000"/>
            <a:ext cx="7850263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Opportunities</a:t>
            </a:r>
            <a:endParaRPr lang="en-US" sz="1050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486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www.mosaicobservatory.org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www.polarprediction.net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76" y="21336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Engage with YOPP: Link and leverage planned and proposed observational activities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Coordinate with various national efforts related to </a:t>
            </a:r>
            <a:r>
              <a:rPr lang="en-US" sz="2800" b="1" dirty="0" err="1" smtClean="0">
                <a:solidFill>
                  <a:schemeClr val="bg1"/>
                </a:solidFill>
              </a:rPr>
              <a:t>MOSAiC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Propose targeted activities (NOAA aircraft missions…)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Promote </a:t>
            </a:r>
            <a:r>
              <a:rPr lang="en-US" sz="2800" b="1" dirty="0" err="1" smtClean="0">
                <a:solidFill>
                  <a:schemeClr val="bg1"/>
                </a:solidFill>
              </a:rPr>
              <a:t>MOSAiC</a:t>
            </a:r>
            <a:r>
              <a:rPr lang="en-US" sz="2800" b="1" dirty="0" smtClean="0">
                <a:solidFill>
                  <a:schemeClr val="bg1"/>
                </a:solidFill>
              </a:rPr>
              <a:t> and YOPP concepts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13163</TotalTime>
  <Words>459</Words>
  <Application>Microsoft Office PowerPoint</Application>
  <PresentationFormat>On-screen Show (4:3)</PresentationFormat>
  <Paragraphs>109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Shupe</dc:creator>
  <cp:lastModifiedBy>Matthew Shupe</cp:lastModifiedBy>
  <cp:revision>126</cp:revision>
  <dcterms:created xsi:type="dcterms:W3CDTF">2012-11-28T23:47:22Z</dcterms:created>
  <dcterms:modified xsi:type="dcterms:W3CDTF">2015-02-04T03:43:49Z</dcterms:modified>
</cp:coreProperties>
</file>