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4" r:id="rId2"/>
    <p:sldId id="271" r:id="rId3"/>
    <p:sldId id="288" r:id="rId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 frameSlides="1"/>
  <p:clrMru>
    <a:srgbClr val="FF0DC3"/>
    <a:srgbClr val="A901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B00CF-4290-2940-91D9-5B6F34089902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AFCE2-2B34-1D4C-A450-A9AA8EEF585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FBBF3-D06B-D446-8CA3-1D7833FACC22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EC11-A765-B742-9144-FADADB1AC86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Climatologically and episodically</a:t>
            </a:r>
            <a:r>
              <a:rPr lang="en-US" altLang="ja-JP" baseline="0" dirty="0" smtClean="0"/>
              <a:t> (BB in 2008, 2010; Chinese haze in 2012)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2EC11-A765-B742-9144-FADADB1AC862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AC9C2-94D9-3846-9D3D-3966207C462A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dirty="0" smtClean="0"/>
              <a:t>International law, post-Kyoto</a:t>
            </a:r>
            <a:r>
              <a:rPr lang="en-US" altLang="ja-JP" baseline="0" dirty="0" smtClean="0"/>
              <a:t> protocol, COP, global warming</a:t>
            </a:r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924" y="202374"/>
            <a:ext cx="9109075" cy="78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3681790"/>
            <a:ext cx="8229600" cy="244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489D-ABF2-724A-9EF2-9932238CBB84}" type="datetimeFigureOut">
              <a:rPr lang="ja-JP" altLang="en-US" smtClean="0"/>
              <a:pPr/>
              <a:t>15.2.5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BCF1-A361-674A-A23D-6B50E9D4BFB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-12700" y="984250"/>
            <a:ext cx="8277225" cy="92075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33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E:\27suisin\iasi2012\metopa_iasi_CO_l2_20120806_day_glob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764" r="2215" b="22146"/>
          <a:stretch>
            <a:fillRect/>
          </a:stretch>
        </p:blipFill>
        <p:spPr bwMode="auto">
          <a:xfrm>
            <a:off x="39699" y="1328878"/>
            <a:ext cx="9060356" cy="438425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900"/>
            <a:ext cx="9100055" cy="8905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200" dirty="0" smtClean="0">
                <a:latin typeface="Arial" pitchFamily="-84" charset="0"/>
              </a:rPr>
              <a:t>“Impacts of Asian air pollution on the Arctic climate and environment” </a:t>
            </a:r>
            <a:br>
              <a:rPr lang="en-US" altLang="ja-JP" sz="2200" dirty="0" smtClean="0">
                <a:latin typeface="Arial" pitchFamily="-84" charset="0"/>
              </a:rPr>
            </a:br>
            <a:r>
              <a:rPr lang="en-US" altLang="ja-JP" sz="2200" dirty="0" smtClean="0">
                <a:latin typeface="Arial" pitchFamily="-84" charset="0"/>
              </a:rPr>
              <a:t>                </a:t>
            </a:r>
            <a:r>
              <a:rPr lang="en-US" altLang="ja-JP" sz="1800" dirty="0" smtClean="0">
                <a:latin typeface="Arial" pitchFamily="-84" charset="0"/>
              </a:rPr>
              <a:t>-- a proposal submitted to the Ministry of Environment, Japan (2015-2017)</a:t>
            </a:r>
          </a:p>
        </p:txBody>
      </p:sp>
      <p:sp>
        <p:nvSpPr>
          <p:cNvPr id="17425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0" y="5724476"/>
            <a:ext cx="9143999" cy="11335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1800" dirty="0" smtClean="0"/>
              <a:t>Does long-range transport of Asian pollution have impacts on Arctic climate &amp; environment?</a:t>
            </a:r>
          </a:p>
          <a:p>
            <a:r>
              <a:rPr lang="en-US" altLang="ja-JP" sz="1800" dirty="0" smtClean="0"/>
              <a:t>How much contribution is from anthropogenic/fire emissions, and where and which sectors?</a:t>
            </a:r>
          </a:p>
          <a:p>
            <a:r>
              <a:rPr lang="en-US" altLang="ja-JP" sz="1800" dirty="0" smtClean="0"/>
              <a:t>What are relative contributions from European, North American and Asian emissions? 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00041" y="1002168"/>
            <a:ext cx="225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IASI Total CO, LATMOS</a:t>
            </a:r>
            <a:endParaRPr kumimoji="1" lang="ja-JP" altLang="en-US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759757" y="1619181"/>
            <a:ext cx="7151221" cy="4077966"/>
            <a:chOff x="759757" y="1449081"/>
            <a:chExt cx="7151221" cy="4077966"/>
          </a:xfrm>
        </p:grpSpPr>
        <p:pic>
          <p:nvPicPr>
            <p:cNvPr id="10" name="図 9" descr="haze-China_AMO_2010018_lrg[1]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6505" y="3616404"/>
              <a:ext cx="2864473" cy="1910643"/>
            </a:xfrm>
            <a:prstGeom prst="rect">
              <a:avLst/>
            </a:prstGeom>
          </p:spPr>
        </p:pic>
        <p:pic>
          <p:nvPicPr>
            <p:cNvPr id="17" name="図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9757" y="3605063"/>
              <a:ext cx="3300199" cy="1910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直線矢印コネクタ 10"/>
            <p:cNvCxnSpPr>
              <a:endCxn id="13" idx="2"/>
            </p:cNvCxnSpPr>
            <p:nvPr/>
          </p:nvCxnSpPr>
          <p:spPr>
            <a:xfrm flipV="1">
              <a:off x="2314091" y="2252911"/>
              <a:ext cx="3290338" cy="12285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10" idx="0"/>
              <a:endCxn id="13" idx="4"/>
            </p:cNvCxnSpPr>
            <p:nvPr/>
          </p:nvCxnSpPr>
          <p:spPr>
            <a:xfrm rot="5400000" flipH="1" flipV="1">
              <a:off x="6316373" y="3219109"/>
              <a:ext cx="559664" cy="2349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5604429" y="1449081"/>
              <a:ext cx="2218480" cy="160765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Links to </a:t>
            </a:r>
            <a:r>
              <a:rPr lang="en-US" altLang="ja-JP" dirty="0" smtClean="0"/>
              <a:t>policymakers / Collaboration within Asia</a:t>
            </a:r>
            <a:endParaRPr lang="en-US" altLang="ja-JP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5" y="1108990"/>
            <a:ext cx="8810624" cy="57490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Yukari </a:t>
            </a:r>
            <a:r>
              <a:rPr lang="en-US" altLang="ja-JP" dirty="0" err="1" smtClean="0"/>
              <a:t>Takamura</a:t>
            </a:r>
            <a:r>
              <a:rPr lang="en-US" altLang="ja-JP" dirty="0" smtClean="0"/>
              <a:t> (co-I) will review/propose an international framework to reduce Arctic pollution and its climatic and environmental </a:t>
            </a:r>
            <a:r>
              <a:rPr lang="en-US" altLang="ja-JP" dirty="0" smtClean="0"/>
              <a:t>impacts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Yugo Kanaya (co-I) and Hiroshi Tanimoto (PI) are on </a:t>
            </a:r>
            <a:r>
              <a:rPr lang="en-US" altLang="ja-JP" dirty="0" err="1" smtClean="0"/>
              <a:t>gov’t</a:t>
            </a:r>
            <a:r>
              <a:rPr lang="en-US" altLang="ja-JP" dirty="0" smtClean="0"/>
              <a:t> committee on Japan’s strategy for Arctic issues (since Aug 2014</a:t>
            </a:r>
            <a:r>
              <a:rPr lang="en-US" altLang="ja-JP" dirty="0" smtClean="0"/>
              <a:t>)</a:t>
            </a:r>
            <a:r>
              <a:rPr lang="en-US" altLang="ja-JP" dirty="0" smtClean="0"/>
              <a:t>, </a:t>
            </a:r>
            <a:r>
              <a:rPr lang="en-US" altLang="ja-JP" dirty="0" smtClean="0"/>
              <a:t>natural </a:t>
            </a:r>
            <a:r>
              <a:rPr lang="en-US" altLang="ja-JP" dirty="0" smtClean="0"/>
              <a:t>and social scientists, policy makers, and </a:t>
            </a:r>
            <a:r>
              <a:rPr lang="en-US" altLang="ja-JP" dirty="0" smtClean="0"/>
              <a:t>politicians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Science-policy dialogue toward co-benefit of global economic growth and Arctic environment protection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Personal-level </a:t>
            </a:r>
            <a:r>
              <a:rPr lang="en-US" altLang="ja-JP" dirty="0" smtClean="0"/>
              <a:t>collaborations exist but become </a:t>
            </a:r>
            <a:r>
              <a:rPr lang="en-US" altLang="ja-JP" dirty="0" smtClean="0"/>
              <a:t>tougher – environmental data is “national secrets (property)”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China 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Institute of Atmospheric Physics, Beijing (Dr. </a:t>
            </a:r>
            <a:r>
              <a:rPr lang="en-US" altLang="ja-JP" dirty="0" err="1" smtClean="0"/>
              <a:t>Zifa</a:t>
            </a:r>
            <a:r>
              <a:rPr lang="en-US" altLang="ja-JP" dirty="0" smtClean="0"/>
              <a:t> Wang, others)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Russia 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Institute of Atmospheric Physics, Moscow (Dr. Oleg </a:t>
            </a:r>
            <a:r>
              <a:rPr lang="en-US" altLang="ja-JP" dirty="0" err="1" smtClean="0"/>
              <a:t>Postylyakov</a:t>
            </a:r>
            <a:r>
              <a:rPr lang="en-US" altLang="ja-JP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Institute of Atmospheric Optics, Tomsk (Dr. Mikhail </a:t>
            </a:r>
            <a:r>
              <a:rPr lang="en-US" altLang="ja-JP" dirty="0" err="1" smtClean="0"/>
              <a:t>Arshinov</a:t>
            </a:r>
            <a:r>
              <a:rPr lang="en-US" altLang="ja-JP" dirty="0" smtClean="0"/>
              <a:t>)</a:t>
            </a:r>
          </a:p>
          <a:p>
            <a:pPr>
              <a:lnSpc>
                <a:spcPct val="120000"/>
              </a:lnSpc>
              <a:buNone/>
            </a:pP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Korea 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KOPRI, </a:t>
            </a:r>
            <a:r>
              <a:rPr lang="en-US" altLang="ja-JP" dirty="0" err="1" smtClean="0"/>
              <a:t>Incheon</a:t>
            </a:r>
            <a:r>
              <a:rPr lang="en-US" altLang="ja-JP" dirty="0" smtClean="0"/>
              <a:t> (Dr. </a:t>
            </a:r>
            <a:r>
              <a:rPr lang="en-US" altLang="ja-JP" dirty="0" err="1" smtClean="0"/>
              <a:t>Jinyoung</a:t>
            </a:r>
            <a:r>
              <a:rPr lang="en-US" altLang="ja-JP" dirty="0" smtClean="0"/>
              <a:t> Jung) – joint work on ARAON icebreaker?</a:t>
            </a:r>
            <a:r>
              <a:rPr lang="en-US" altLang="ja-JP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Effort to establish the IGAC Asia working group 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With particular emphasis on Southeast Asia and South Asia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In future, a potential forum to discuss SLCP emissions in </a:t>
            </a:r>
            <a:r>
              <a:rPr lang="en-US" altLang="ja-JP" dirty="0" smtClean="0"/>
              <a:t>Asia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ASSW 2015 in Japan, April 23-30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rcRect r="41730"/>
          <a:stretch>
            <a:fillRect/>
          </a:stretch>
        </p:blipFill>
        <p:spPr>
          <a:xfrm>
            <a:off x="173211" y="1120330"/>
            <a:ext cx="4810575" cy="5712113"/>
          </a:xfrm>
          <a:prstGeom prst="rect">
            <a:avLst/>
          </a:prstGeom>
        </p:spPr>
      </p:pic>
      <p:pic>
        <p:nvPicPr>
          <p:cNvPr id="5" name="図 4" descr="270px-Hokuriku_Shinkansen_map_j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46" y="1120330"/>
            <a:ext cx="3877467" cy="27285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76146" y="3970320"/>
            <a:ext cx="39628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New bullet </a:t>
            </a:r>
            <a:r>
              <a:rPr lang="en-US" altLang="ja-JP" sz="2200" dirty="0" smtClean="0"/>
              <a:t>train: March 14, 2015</a:t>
            </a:r>
          </a:p>
          <a:p>
            <a:r>
              <a:rPr kumimoji="1" lang="en-US" altLang="ja-JP" sz="2200" dirty="0" smtClean="0"/>
              <a:t>Tokyo – Toyama: </a:t>
            </a:r>
            <a:r>
              <a:rPr lang="en-US" altLang="ja-JP" sz="2200" dirty="0" smtClean="0"/>
              <a:t>2hrs</a:t>
            </a:r>
          </a:p>
        </p:txBody>
      </p:sp>
      <p:pic>
        <p:nvPicPr>
          <p:cNvPr id="7" name="図 6" descr="gaiyou2.jpg"/>
          <p:cNvPicPr>
            <a:picLocks noChangeAspect="1"/>
          </p:cNvPicPr>
          <p:nvPr/>
        </p:nvPicPr>
        <p:blipFill>
          <a:blip r:embed="rId4"/>
          <a:srcRect t="14056" r="27402" b="23427"/>
          <a:stretch>
            <a:fillRect/>
          </a:stretch>
        </p:blipFill>
        <p:spPr>
          <a:xfrm>
            <a:off x="6270635" y="4830134"/>
            <a:ext cx="2833063" cy="196767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085767" y="3316241"/>
            <a:ext cx="7268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Tokyo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49171" y="2136324"/>
            <a:ext cx="6083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NIES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54094" y="984250"/>
            <a:ext cx="9036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Toyama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>
            <a:stCxn id="10" idx="2"/>
          </p:cNvCxnSpPr>
          <p:nvPr/>
        </p:nvCxnSpPr>
        <p:spPr>
          <a:xfrm rot="5400000">
            <a:off x="6704299" y="1403378"/>
            <a:ext cx="551416" cy="451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8" idx="0"/>
          </p:cNvCxnSpPr>
          <p:nvPr/>
        </p:nvCxnSpPr>
        <p:spPr>
          <a:xfrm rot="16200000" flipV="1">
            <a:off x="8102051" y="2969121"/>
            <a:ext cx="605820" cy="884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676" y="2693036"/>
            <a:ext cx="300304" cy="35208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010" y="2545720"/>
            <a:ext cx="300304" cy="3520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494531" y="2758391"/>
            <a:ext cx="698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Narita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01059" y="2767121"/>
            <a:ext cx="826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Haneda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330</Words>
  <Application>Microsoft Macintosh PowerPoint</Application>
  <PresentationFormat>画面に合わせる (4:3)</PresentationFormat>
  <Paragraphs>34</Paragraphs>
  <Slides>3</Slides>
  <Notes>2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“Impacts of Asian air pollution on the Arctic climate and environment”                  -- a proposal submitted to the Ministry of Environment, Japan (2015-2017)</vt:lpstr>
      <vt:lpstr>Links to policymakers / Collaboration within Asia</vt:lpstr>
      <vt:lpstr>ASSW 2015 in Japan, April 23-30</vt:lpstr>
    </vt:vector>
  </TitlesOfParts>
  <Company>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Tanimoto Hiroshi</dc:creator>
  <cp:lastModifiedBy>Tanimoto Hiroshi</cp:lastModifiedBy>
  <cp:revision>168</cp:revision>
  <cp:lastPrinted>2015-01-23T03:42:50Z</cp:lastPrinted>
  <dcterms:created xsi:type="dcterms:W3CDTF">2015-02-04T17:46:48Z</dcterms:created>
  <dcterms:modified xsi:type="dcterms:W3CDTF">2015-02-04T17:51:22Z</dcterms:modified>
</cp:coreProperties>
</file>