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2" r:id="rId4"/>
    <p:sldId id="271" r:id="rId5"/>
    <p:sldId id="272" r:id="rId6"/>
    <p:sldId id="273" r:id="rId7"/>
    <p:sldId id="274" r:id="rId8"/>
    <p:sldId id="264" r:id="rId9"/>
    <p:sldId id="268" r:id="rId10"/>
    <p:sldId id="270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8D62"/>
    <a:srgbClr val="DB7FA7"/>
    <a:srgbClr val="00A778"/>
    <a:srgbClr val="3259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4941" autoAdjust="0"/>
  </p:normalViewPr>
  <p:slideViewPr>
    <p:cSldViewPr snapToGrid="0">
      <p:cViewPr varScale="1">
        <p:scale>
          <a:sx n="51" d="100"/>
          <a:sy n="51" d="100"/>
        </p:scale>
        <p:origin x="-48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55BD7-A477-A240-ABE2-03AF60895490}" type="datetimeFigureOut">
              <a:rPr lang="fr-FR" smtClean="0"/>
              <a:t>05/02/2015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E61CC-B851-B240-A261-57DDC967F4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29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took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the IASC </a:t>
            </a:r>
            <a:r>
              <a:rPr lang="fr-FR" baseline="0" dirty="0" err="1" smtClean="0"/>
              <a:t>funding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request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since</a:t>
            </a:r>
            <a:r>
              <a:rPr lang="fr-FR" baseline="0" dirty="0" smtClean="0"/>
              <a:t> I </a:t>
            </a:r>
            <a:r>
              <a:rPr lang="fr-FR" baseline="0" dirty="0" err="1" smtClean="0"/>
              <a:t>think</a:t>
            </a:r>
            <a:r>
              <a:rPr lang="fr-FR" baseline="0" dirty="0" smtClean="0"/>
              <a:t> are more </a:t>
            </a:r>
            <a:r>
              <a:rPr lang="fr-FR" baseline="0" dirty="0" err="1" smtClean="0"/>
              <a:t>specific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have in </a:t>
            </a:r>
            <a:r>
              <a:rPr lang="fr-FR" baseline="0" dirty="0" err="1" smtClean="0"/>
              <a:t>mind</a:t>
            </a:r>
            <a:r>
              <a:rPr lang="fr-FR" baseline="0" dirty="0" smtClean="0"/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E61CC-B851-B240-A261-57DDC967F47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58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Modified</a:t>
            </a:r>
            <a:r>
              <a:rPr lang="fr-FR" dirty="0" smtClean="0"/>
              <a:t> – I </a:t>
            </a:r>
            <a:r>
              <a:rPr lang="fr-FR" dirty="0" err="1" smtClean="0"/>
              <a:t>think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probably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say</a:t>
            </a:r>
            <a:r>
              <a:rPr lang="fr-FR" baseline="0" dirty="0" smtClean="0"/>
              <a:t> up front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have in </a:t>
            </a:r>
            <a:r>
              <a:rPr lang="fr-FR" baseline="0" dirty="0" err="1" smtClean="0"/>
              <a:t>mind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regard to the </a:t>
            </a:r>
            <a:r>
              <a:rPr lang="fr-FR" baseline="0" dirty="0" err="1" smtClean="0"/>
              <a:t>outcome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the workshop.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E61CC-B851-B240-A261-57DDC967F47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374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Modified</a:t>
            </a:r>
            <a:r>
              <a:rPr lang="fr-FR" dirty="0" smtClean="0"/>
              <a:t> – I </a:t>
            </a:r>
            <a:r>
              <a:rPr lang="fr-FR" dirty="0" err="1" smtClean="0"/>
              <a:t>think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probably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say</a:t>
            </a:r>
            <a:r>
              <a:rPr lang="fr-FR" baseline="0" dirty="0" smtClean="0"/>
              <a:t> up front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have in </a:t>
            </a:r>
            <a:r>
              <a:rPr lang="fr-FR" baseline="0" dirty="0" err="1" smtClean="0"/>
              <a:t>mind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regard to the </a:t>
            </a:r>
            <a:r>
              <a:rPr lang="fr-FR" baseline="0" dirty="0" err="1" smtClean="0"/>
              <a:t>outcome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the workshop.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E61CC-B851-B240-A261-57DDC967F47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374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Modified</a:t>
            </a:r>
            <a:r>
              <a:rPr lang="fr-FR" dirty="0" smtClean="0"/>
              <a:t> – I </a:t>
            </a:r>
            <a:r>
              <a:rPr lang="fr-FR" dirty="0" err="1" smtClean="0"/>
              <a:t>think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probably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say</a:t>
            </a:r>
            <a:r>
              <a:rPr lang="fr-FR" baseline="0" dirty="0" smtClean="0"/>
              <a:t> up front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have in </a:t>
            </a:r>
            <a:r>
              <a:rPr lang="fr-FR" baseline="0" dirty="0" err="1" smtClean="0"/>
              <a:t>mind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regard to the </a:t>
            </a:r>
            <a:r>
              <a:rPr lang="fr-FR" baseline="0" dirty="0" err="1" smtClean="0"/>
              <a:t>outcome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the workshop.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E61CC-B851-B240-A261-57DDC967F47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374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Modified</a:t>
            </a:r>
            <a:r>
              <a:rPr lang="fr-FR" dirty="0" smtClean="0"/>
              <a:t> – I </a:t>
            </a:r>
            <a:r>
              <a:rPr lang="fr-FR" dirty="0" err="1" smtClean="0"/>
              <a:t>think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probably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say</a:t>
            </a:r>
            <a:r>
              <a:rPr lang="fr-FR" baseline="0" dirty="0" smtClean="0"/>
              <a:t> up front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have in </a:t>
            </a:r>
            <a:r>
              <a:rPr lang="fr-FR" baseline="0" dirty="0" err="1" smtClean="0"/>
              <a:t>mind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regard to the </a:t>
            </a:r>
            <a:r>
              <a:rPr lang="fr-FR" baseline="0" dirty="0" err="1" smtClean="0"/>
              <a:t>outcome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the workshop.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E61CC-B851-B240-A261-57DDC967F47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374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Modified</a:t>
            </a:r>
            <a:r>
              <a:rPr lang="fr-FR" dirty="0" smtClean="0"/>
              <a:t> – I </a:t>
            </a:r>
            <a:r>
              <a:rPr lang="fr-FR" dirty="0" err="1" smtClean="0"/>
              <a:t>think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probably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say</a:t>
            </a:r>
            <a:r>
              <a:rPr lang="fr-FR" baseline="0" dirty="0" smtClean="0"/>
              <a:t> up front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have in </a:t>
            </a:r>
            <a:r>
              <a:rPr lang="fr-FR" baseline="0" dirty="0" err="1" smtClean="0"/>
              <a:t>mind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regard to the </a:t>
            </a:r>
            <a:r>
              <a:rPr lang="fr-FR" baseline="0" dirty="0" err="1" smtClean="0"/>
              <a:t>outcome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the workshop.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E61CC-B851-B240-A261-57DDC967F47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374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E61CC-B851-B240-A261-57DDC967F47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246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E61CC-B851-B240-A261-57DDC967F47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37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1A40-E906-44B7-B9B1-F6CDE28FCF9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4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1A40-E906-44B7-B9B1-F6CDE28FCF9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0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1A40-E906-44B7-B9B1-F6CDE28FCF9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6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1A40-E906-44B7-B9B1-F6CDE28FCF9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0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1A40-E906-44B7-B9B1-F6CDE28FCF9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1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1A40-E906-44B7-B9B1-F6CDE28FCF9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7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1A40-E906-44B7-B9B1-F6CDE28FCF9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4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1A40-E906-44B7-B9B1-F6CDE28FCF9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55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1A40-E906-44B7-B9B1-F6CDE28FCF9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3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1A40-E906-44B7-B9B1-F6CDE28FCF9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8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1A40-E906-44B7-B9B1-F6CDE28FCF9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1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91A40-E906-44B7-B9B1-F6CDE28FCF9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8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269" y="1132180"/>
            <a:ext cx="8655652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32599C"/>
                </a:solidFill>
              </a:rPr>
              <a:t/>
            </a:r>
            <a:br>
              <a:rPr lang="en-US" dirty="0">
                <a:solidFill>
                  <a:srgbClr val="32599C"/>
                </a:solidFill>
              </a:rPr>
            </a:br>
            <a:r>
              <a:rPr lang="en-US" b="1" dirty="0" smtClean="0">
                <a:solidFill>
                  <a:srgbClr val="32599C"/>
                </a:solidFill>
              </a:rPr>
              <a:t>Discussion:</a:t>
            </a:r>
            <a:br>
              <a:rPr lang="en-US" b="1" dirty="0" smtClean="0">
                <a:solidFill>
                  <a:srgbClr val="32599C"/>
                </a:solidFill>
              </a:rPr>
            </a:br>
            <a:r>
              <a:rPr lang="en-US" b="1" dirty="0" smtClean="0">
                <a:solidFill>
                  <a:srgbClr val="32599C"/>
                </a:solidFill>
              </a:rPr>
              <a:t>White Paper/ New Arctic Pollution Initiative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18792"/>
            <a:ext cx="9144000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357045" y="6329365"/>
            <a:ext cx="2617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A778"/>
                </a:solidFill>
              </a:rPr>
              <a:t>Boulder, CO 3-5 FEB, 2015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342169"/>
            <a:ext cx="3991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2599C"/>
                </a:solidFill>
              </a:rPr>
              <a:t>IASC-IGAC Arctic Air Pollution Workshop </a:t>
            </a:r>
            <a:endParaRPr lang="en-US" dirty="0">
              <a:solidFill>
                <a:srgbClr val="32599C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2820" y="861701"/>
            <a:ext cx="9169639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coast.gkss.de/events/arctic07/images/iasc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88" y="3568373"/>
            <a:ext cx="1696899" cy="231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www.igacproject.org/sites/all/themes/bluemasters/images/LogoFiles/IGACLogo/IGAC_300dpi_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101" y="3602038"/>
            <a:ext cx="1763851" cy="1776761"/>
          </a:xfrm>
          <a:prstGeom prst="rect">
            <a:avLst/>
          </a:prstGeom>
          <a:solidFill>
            <a:srgbClr val="00A778"/>
          </a:solidFill>
        </p:spPr>
      </p:pic>
    </p:spTree>
    <p:extLst>
      <p:ext uri="{BB962C8B-B14F-4D97-AF65-F5344CB8AC3E}">
        <p14:creationId xmlns:p14="http://schemas.microsoft.com/office/powerpoint/2010/main" val="69304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1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774779" y="1740809"/>
            <a:ext cx="3304572" cy="3281852"/>
          </a:xfrm>
          <a:prstGeom prst="ellipse">
            <a:avLst/>
          </a:prstGeom>
          <a:solidFill>
            <a:srgbClr val="DB7FA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New </a:t>
            </a:r>
            <a:r>
              <a:rPr lang="fr-FR" sz="2400" b="1" dirty="0" err="1" smtClean="0">
                <a:solidFill>
                  <a:schemeClr val="tx1"/>
                </a:solidFill>
              </a:rPr>
              <a:t>Arctic</a:t>
            </a:r>
            <a:r>
              <a:rPr lang="fr-FR" sz="2400" b="1" dirty="0" smtClean="0">
                <a:solidFill>
                  <a:schemeClr val="tx1"/>
                </a:solidFill>
              </a:rPr>
              <a:t> Air Pollution Initiative</a:t>
            </a:r>
          </a:p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NAME???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778233" y="3190200"/>
            <a:ext cx="1359975" cy="1281842"/>
          </a:xfrm>
          <a:prstGeom prst="ellipse">
            <a:avLst/>
          </a:prstGeom>
          <a:solidFill>
            <a:srgbClr val="DB8D6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AMAP </a:t>
            </a:r>
            <a:r>
              <a:rPr lang="fr-FR" dirty="0" err="1" smtClean="0">
                <a:solidFill>
                  <a:schemeClr val="tx1"/>
                </a:solidFill>
              </a:rPr>
              <a:t>EGs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913584" y="4874520"/>
            <a:ext cx="1409173" cy="972884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000000"/>
                </a:solidFill>
              </a:rPr>
              <a:t>MOSAiC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485533" y="4652533"/>
            <a:ext cx="1359975" cy="1281842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000000"/>
                </a:solidFill>
              </a:rPr>
              <a:t>Other</a:t>
            </a:r>
            <a:r>
              <a:rPr lang="fr-FR" dirty="0" smtClean="0">
                <a:solidFill>
                  <a:srgbClr val="000000"/>
                </a:solidFill>
              </a:rPr>
              <a:t> IGAC </a:t>
            </a:r>
            <a:r>
              <a:rPr lang="fr-FR" dirty="0" err="1" smtClean="0">
                <a:solidFill>
                  <a:srgbClr val="000000"/>
                </a:solidFill>
              </a:rPr>
              <a:t>tasks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4935590" y="4335539"/>
            <a:ext cx="1359975" cy="1281842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0000"/>
                </a:solidFill>
              </a:rPr>
              <a:t>PEEX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1601364" y="2044860"/>
            <a:ext cx="1711804" cy="1337546"/>
          </a:xfrm>
          <a:prstGeom prst="ellipse">
            <a:avLst/>
          </a:prstGeom>
          <a:solidFill>
            <a:srgbClr val="DB8D6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000000"/>
                </a:solidFill>
              </a:rPr>
              <a:t>IASOA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2485424" y="1009965"/>
            <a:ext cx="3906778" cy="785316"/>
          </a:xfrm>
          <a:prstGeom prst="ellipse">
            <a:avLst/>
          </a:prstGeom>
          <a:solidFill>
            <a:srgbClr val="DB7FA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IGAC/Future </a:t>
            </a:r>
            <a:r>
              <a:rPr lang="fr-FR" dirty="0" err="1" smtClean="0"/>
              <a:t>Earth</a:t>
            </a:r>
            <a:r>
              <a:rPr lang="fr-FR" dirty="0" smtClean="0"/>
              <a:t> (IASC) 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1843300" y="3479583"/>
            <a:ext cx="1359975" cy="1281842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0000"/>
                </a:solidFill>
              </a:rPr>
              <a:t>NDACC, GAW, </a:t>
            </a:r>
            <a:r>
              <a:rPr lang="fr-FR" dirty="0" err="1" smtClean="0">
                <a:solidFill>
                  <a:srgbClr val="000000"/>
                </a:solidFill>
              </a:rPr>
              <a:t>etc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41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626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32599C"/>
                </a:solidFill>
              </a:rPr>
              <a:t>Workshop Goals</a:t>
            </a:r>
            <a:endParaRPr lang="en-US" sz="4000" dirty="0">
              <a:solidFill>
                <a:srgbClr val="3259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222" y="1825625"/>
            <a:ext cx="8057446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i="1" dirty="0">
                <a:solidFill>
                  <a:srgbClr val="00A778"/>
                </a:solidFill>
              </a:rPr>
              <a:t>T</a:t>
            </a:r>
            <a:r>
              <a:rPr lang="en-US" sz="3200" i="1" dirty="0" smtClean="0">
                <a:solidFill>
                  <a:srgbClr val="00A778"/>
                </a:solidFill>
              </a:rPr>
              <a:t>o </a:t>
            </a:r>
            <a:r>
              <a:rPr lang="en-US" sz="3200" i="1" dirty="0">
                <a:solidFill>
                  <a:srgbClr val="00A778"/>
                </a:solidFill>
              </a:rPr>
              <a:t>review current understanding and future directions related </a:t>
            </a:r>
            <a:r>
              <a:rPr lang="en-US" sz="3200" i="1" dirty="0" smtClean="0">
                <a:solidFill>
                  <a:srgbClr val="00A778"/>
                </a:solidFill>
              </a:rPr>
              <a:t>to Arctic </a:t>
            </a:r>
            <a:r>
              <a:rPr lang="en-US" sz="3200" i="1" dirty="0">
                <a:solidFill>
                  <a:srgbClr val="00A778"/>
                </a:solidFill>
              </a:rPr>
              <a:t>air </a:t>
            </a:r>
            <a:r>
              <a:rPr lang="en-US" sz="3200" i="1" dirty="0" smtClean="0">
                <a:solidFill>
                  <a:srgbClr val="00A778"/>
                </a:solidFill>
              </a:rPr>
              <a:t>pollution</a:t>
            </a:r>
            <a:r>
              <a:rPr lang="fr-FR" sz="3200" i="1" dirty="0">
                <a:solidFill>
                  <a:srgbClr val="00A778"/>
                </a:solidFill>
              </a:rPr>
              <a:t> </a:t>
            </a:r>
            <a:r>
              <a:rPr lang="fr-FR" sz="3200" i="1" dirty="0" err="1" smtClean="0">
                <a:solidFill>
                  <a:srgbClr val="00A778"/>
                </a:solidFill>
              </a:rPr>
              <a:t>research</a:t>
            </a:r>
            <a:r>
              <a:rPr lang="fr-FR" sz="3200" i="1" dirty="0" smtClean="0">
                <a:solidFill>
                  <a:srgbClr val="00A778"/>
                </a:solidFill>
              </a:rPr>
              <a:t> in the </a:t>
            </a:r>
            <a:r>
              <a:rPr lang="fr-FR" sz="3200" i="1" dirty="0" err="1" smtClean="0">
                <a:solidFill>
                  <a:srgbClr val="00A778"/>
                </a:solidFill>
              </a:rPr>
              <a:t>next</a:t>
            </a:r>
            <a:r>
              <a:rPr lang="fr-FR" sz="3200" i="1" dirty="0" smtClean="0">
                <a:solidFill>
                  <a:srgbClr val="00A778"/>
                </a:solidFill>
              </a:rPr>
              <a:t> 10 </a:t>
            </a:r>
            <a:r>
              <a:rPr lang="fr-FR" sz="3200" i="1" dirty="0" err="1" smtClean="0">
                <a:solidFill>
                  <a:srgbClr val="00A778"/>
                </a:solidFill>
              </a:rPr>
              <a:t>years</a:t>
            </a:r>
            <a:endParaRPr lang="fr-FR" sz="3200" i="1" dirty="0" smtClean="0">
              <a:solidFill>
                <a:srgbClr val="00A778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i="1" dirty="0">
                <a:solidFill>
                  <a:srgbClr val="00A778"/>
                </a:solidFill>
              </a:rPr>
              <a:t>T</a:t>
            </a:r>
            <a:r>
              <a:rPr lang="en-US" sz="3200" i="1" dirty="0" smtClean="0">
                <a:solidFill>
                  <a:srgbClr val="00A778"/>
                </a:solidFill>
              </a:rPr>
              <a:t>o identify potential research areas that would benefit from international collaboration (possible roadmaps for tackling them)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i="1" dirty="0" smtClean="0">
                <a:solidFill>
                  <a:srgbClr val="00A778"/>
                </a:solidFill>
              </a:rPr>
              <a:t>To discuss creation of a new international </a:t>
            </a:r>
            <a:r>
              <a:rPr lang="en-US" sz="3200" i="1" dirty="0">
                <a:solidFill>
                  <a:srgbClr val="00A778"/>
                </a:solidFill>
              </a:rPr>
              <a:t>initiative on Arctic air </a:t>
            </a:r>
            <a:r>
              <a:rPr lang="en-US" sz="3200" i="1" dirty="0" smtClean="0">
                <a:solidFill>
                  <a:srgbClr val="00A778"/>
                </a:solidFill>
              </a:rPr>
              <a:t>pollution </a:t>
            </a:r>
            <a:endParaRPr lang="en-US" sz="3200" i="1" dirty="0">
              <a:solidFill>
                <a:srgbClr val="00A778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118792"/>
            <a:ext cx="9144000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57045" y="6329365"/>
            <a:ext cx="2617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A778"/>
                </a:solidFill>
              </a:rPr>
              <a:t>Boulder, CO 3-5 FEB, 2015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342169"/>
            <a:ext cx="3991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2599C"/>
                </a:solidFill>
              </a:rPr>
              <a:t>IASC-IGAC Arctic Air Pollution Workshop </a:t>
            </a:r>
            <a:endParaRPr lang="en-US" dirty="0">
              <a:solidFill>
                <a:srgbClr val="32599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425725"/>
            <a:ext cx="9169639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coast.gkss.de/events/arctic07/images/iasc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84" y="142104"/>
            <a:ext cx="827191" cy="112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igacproject.org/sites/all/themes/bluemasters/images/LogoFiles/IGACLogo/IGAC_300dpi_whi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672" y="118755"/>
            <a:ext cx="1197435" cy="1206199"/>
          </a:xfrm>
          <a:prstGeom prst="rect">
            <a:avLst/>
          </a:prstGeom>
          <a:solidFill>
            <a:srgbClr val="00A778"/>
          </a:solidFill>
        </p:spPr>
      </p:pic>
    </p:spTree>
    <p:extLst>
      <p:ext uri="{BB962C8B-B14F-4D97-AF65-F5344CB8AC3E}">
        <p14:creationId xmlns:p14="http://schemas.microsoft.com/office/powerpoint/2010/main" val="177349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041" y="10281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32599C"/>
                </a:solidFill>
              </a:rPr>
              <a:t>White Paper: Aims</a:t>
            </a:r>
            <a:endParaRPr lang="en-US" sz="4000" dirty="0">
              <a:solidFill>
                <a:srgbClr val="3259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7792"/>
            <a:ext cx="9143999" cy="45250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i="1" dirty="0" smtClean="0">
                <a:solidFill>
                  <a:srgbClr val="00A778"/>
                </a:solidFill>
              </a:rPr>
              <a:t> Summarize </a:t>
            </a:r>
            <a:r>
              <a:rPr lang="en-US" i="1" dirty="0" smtClean="0">
                <a:solidFill>
                  <a:srgbClr val="00A778"/>
                </a:solidFill>
              </a:rPr>
              <a:t>key </a:t>
            </a:r>
            <a:r>
              <a:rPr lang="en-US" sz="2800" i="1" dirty="0" smtClean="0">
                <a:solidFill>
                  <a:srgbClr val="00A778"/>
                </a:solidFill>
              </a:rPr>
              <a:t>science areas which would benefit from collaborative efforts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i="1" dirty="0" smtClean="0">
                <a:solidFill>
                  <a:srgbClr val="00A778"/>
                </a:solidFill>
              </a:rPr>
              <a:t> Summarize needs/advances required to tackle key issues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i="1" dirty="0" smtClean="0">
                <a:solidFill>
                  <a:srgbClr val="00A778"/>
                </a:solidFill>
              </a:rPr>
              <a:t> Launch the roadmap for a new Arctic air pollution initiative</a:t>
            </a:r>
          </a:p>
          <a:p>
            <a:pPr marL="0" indent="0">
              <a:buNone/>
            </a:pPr>
            <a:endParaRPr lang="en-US" i="1" dirty="0">
              <a:solidFill>
                <a:srgbClr val="00A778"/>
              </a:solidFill>
            </a:endParaRPr>
          </a:p>
          <a:p>
            <a:pPr marL="0" indent="0">
              <a:buNone/>
            </a:pPr>
            <a:r>
              <a:rPr lang="en-US" sz="2800" b="1" i="1" dirty="0" smtClean="0">
                <a:solidFill>
                  <a:srgbClr val="00A778"/>
                </a:solidFill>
              </a:rPr>
              <a:t>Who’s the audience? </a:t>
            </a:r>
            <a:r>
              <a:rPr lang="en-US" i="1" dirty="0">
                <a:solidFill>
                  <a:srgbClr val="00A778"/>
                </a:solidFill>
              </a:rPr>
              <a:t>R</a:t>
            </a:r>
            <a:r>
              <a:rPr lang="en-US" sz="2800" i="1" dirty="0" smtClean="0">
                <a:solidFill>
                  <a:srgbClr val="00A778"/>
                </a:solidFill>
              </a:rPr>
              <a:t>esearch agencies, policy makers, stakeholders, local </a:t>
            </a:r>
            <a:r>
              <a:rPr lang="en-US" sz="2800" i="1" dirty="0" smtClean="0">
                <a:solidFill>
                  <a:srgbClr val="00A778"/>
                </a:solidFill>
              </a:rPr>
              <a:t>communities??</a:t>
            </a:r>
            <a:endParaRPr lang="en-US" i="1" dirty="0">
              <a:solidFill>
                <a:srgbClr val="00A778"/>
              </a:solidFill>
            </a:endParaRPr>
          </a:p>
          <a:p>
            <a:pPr marL="0" indent="0">
              <a:buNone/>
            </a:pPr>
            <a:r>
              <a:rPr lang="en-US" sz="2800" i="1" dirty="0" smtClean="0">
                <a:solidFill>
                  <a:srgbClr val="00A778"/>
                </a:solidFill>
              </a:rPr>
              <a:t>What are the key contributions that would motivate your participation in a new initiative?</a:t>
            </a:r>
            <a:endParaRPr lang="en-US" sz="2800" i="1" dirty="0" smtClean="0">
              <a:solidFill>
                <a:srgbClr val="00A778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118792"/>
            <a:ext cx="9144000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57045" y="6329365"/>
            <a:ext cx="2617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A778"/>
                </a:solidFill>
              </a:rPr>
              <a:t>Boulder, CO 3-5 FEB, 2015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342169"/>
            <a:ext cx="3991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2599C"/>
                </a:solidFill>
              </a:rPr>
              <a:t>IASC-IGAC Arctic Air Pollution Workshop </a:t>
            </a:r>
            <a:endParaRPr lang="en-US" dirty="0">
              <a:solidFill>
                <a:srgbClr val="32599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425725"/>
            <a:ext cx="9169639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coast.gkss.de/events/arctic07/images/iasc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84" y="142104"/>
            <a:ext cx="827191" cy="112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igacproject.org/sites/all/themes/bluemasters/images/LogoFiles/IGACLogo/IGAC_300dpi_whi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672" y="118755"/>
            <a:ext cx="1197435" cy="1206199"/>
          </a:xfrm>
          <a:prstGeom prst="rect">
            <a:avLst/>
          </a:prstGeom>
          <a:solidFill>
            <a:srgbClr val="00A778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99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041" y="10281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32599C"/>
                </a:solidFill>
              </a:rPr>
              <a:t>Key Contributions Brainstorm</a:t>
            </a:r>
            <a:endParaRPr lang="en-US" sz="4000" dirty="0">
              <a:solidFill>
                <a:srgbClr val="3259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7792"/>
            <a:ext cx="9143999" cy="45250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i="1" dirty="0" smtClean="0">
                <a:solidFill>
                  <a:srgbClr val="00A778"/>
                </a:solidFill>
              </a:rPr>
              <a:t> </a:t>
            </a:r>
            <a:r>
              <a:rPr lang="en-US" sz="3600" i="1" dirty="0" smtClean="0">
                <a:solidFill>
                  <a:srgbClr val="00A778"/>
                </a:solidFill>
              </a:rPr>
              <a:t>Natural v. Anthropogenic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i="1" dirty="0" smtClean="0">
                <a:solidFill>
                  <a:srgbClr val="00A778"/>
                </a:solidFill>
              </a:rPr>
              <a:t>Deposition Processes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i="1" dirty="0" smtClean="0">
                <a:solidFill>
                  <a:srgbClr val="00A778"/>
                </a:solidFill>
              </a:rPr>
              <a:t>Coordinating Measurement and Model Outputs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i="1" dirty="0" smtClean="0">
                <a:solidFill>
                  <a:srgbClr val="00A778"/>
                </a:solidFill>
              </a:rPr>
              <a:t>Better Satellite Observations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i="1" dirty="0" smtClean="0">
                <a:solidFill>
                  <a:srgbClr val="00A778"/>
                </a:solidFill>
              </a:rPr>
              <a:t>Regular Aircraft Campaign – Vertical Profiles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i="1" dirty="0" smtClean="0">
                <a:solidFill>
                  <a:srgbClr val="00A778"/>
                </a:solidFill>
              </a:rPr>
              <a:t>Shipping, non-shipping, local/community component</a:t>
            </a:r>
            <a:endParaRPr lang="en-US" sz="3200" i="1" dirty="0" smtClean="0">
              <a:solidFill>
                <a:srgbClr val="00A778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118792"/>
            <a:ext cx="9144000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57045" y="6329365"/>
            <a:ext cx="2617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A778"/>
                </a:solidFill>
              </a:rPr>
              <a:t>Boulder, CO 3-5 FEB, 2015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342169"/>
            <a:ext cx="3991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2599C"/>
                </a:solidFill>
              </a:rPr>
              <a:t>IASC-IGAC Arctic Air Pollution Workshop </a:t>
            </a:r>
            <a:endParaRPr lang="en-US" dirty="0">
              <a:solidFill>
                <a:srgbClr val="32599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425725"/>
            <a:ext cx="9169639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coast.gkss.de/events/arctic07/images/iasc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84" y="142104"/>
            <a:ext cx="827191" cy="112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igacproject.org/sites/all/themes/bluemasters/images/LogoFiles/IGACLogo/IGAC_300dpi_whi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672" y="118755"/>
            <a:ext cx="1197435" cy="1206199"/>
          </a:xfrm>
          <a:prstGeom prst="rect">
            <a:avLst/>
          </a:prstGeom>
          <a:solidFill>
            <a:srgbClr val="00A778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922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041" y="10281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32599C"/>
                </a:solidFill>
              </a:rPr>
              <a:t>Key Contributions Brainstorm</a:t>
            </a:r>
            <a:endParaRPr lang="en-US" sz="4000" dirty="0">
              <a:solidFill>
                <a:srgbClr val="3259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7792"/>
            <a:ext cx="9143999" cy="45250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i="1" dirty="0" smtClean="0">
                <a:solidFill>
                  <a:srgbClr val="00A778"/>
                </a:solidFill>
              </a:rPr>
              <a:t>Develop a community monitoring focus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i="1" dirty="0" smtClean="0">
                <a:solidFill>
                  <a:srgbClr val="00A778"/>
                </a:solidFill>
              </a:rPr>
              <a:t>Chemistry payloads on larger aircraft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i="1" dirty="0" smtClean="0">
                <a:solidFill>
                  <a:srgbClr val="00A778"/>
                </a:solidFill>
              </a:rPr>
              <a:t>Road Map from Modelers as to what observations are needed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i="1" dirty="0" smtClean="0">
                <a:solidFill>
                  <a:srgbClr val="00A778"/>
                </a:solidFill>
              </a:rPr>
              <a:t>Deploy e.g. DOE mobile facilities inland (vs coastal bias)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i="1" dirty="0" smtClean="0">
                <a:solidFill>
                  <a:srgbClr val="00A778"/>
                </a:solidFill>
              </a:rPr>
              <a:t>Target Long-Term sites (augment prior)</a:t>
            </a:r>
            <a:endParaRPr lang="en-US" sz="4000" i="1" dirty="0" smtClean="0">
              <a:solidFill>
                <a:srgbClr val="00A778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118792"/>
            <a:ext cx="9144000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57045" y="6329365"/>
            <a:ext cx="2617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A778"/>
                </a:solidFill>
              </a:rPr>
              <a:t>Boulder, CO 3-5 FEB, 2015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342169"/>
            <a:ext cx="3991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2599C"/>
                </a:solidFill>
              </a:rPr>
              <a:t>IASC-IGAC Arctic Air Pollution Workshop </a:t>
            </a:r>
            <a:endParaRPr lang="en-US" dirty="0">
              <a:solidFill>
                <a:srgbClr val="32599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425725"/>
            <a:ext cx="9169639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coast.gkss.de/events/arctic07/images/iasc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84" y="142104"/>
            <a:ext cx="827191" cy="112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igacproject.org/sites/all/themes/bluemasters/images/LogoFiles/IGACLogo/IGAC_300dpi_whi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672" y="118755"/>
            <a:ext cx="1197435" cy="1206199"/>
          </a:xfrm>
          <a:prstGeom prst="rect">
            <a:avLst/>
          </a:prstGeom>
          <a:solidFill>
            <a:srgbClr val="00A778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322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041" y="10281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32599C"/>
                </a:solidFill>
              </a:rPr>
              <a:t>Key Contributions Brainstorm</a:t>
            </a:r>
            <a:endParaRPr lang="en-US" sz="4000" dirty="0">
              <a:solidFill>
                <a:srgbClr val="3259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7792"/>
            <a:ext cx="9143999" cy="45250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i="1" dirty="0" smtClean="0">
                <a:solidFill>
                  <a:srgbClr val="00A778"/>
                </a:solidFill>
              </a:rPr>
              <a:t>Vertical profiles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i="1" dirty="0" smtClean="0">
                <a:solidFill>
                  <a:srgbClr val="00A778"/>
                </a:solidFill>
              </a:rPr>
              <a:t>Several aircraft, simultaneous throughout year (</a:t>
            </a:r>
            <a:r>
              <a:rPr lang="en-US" i="1" dirty="0" err="1" smtClean="0">
                <a:solidFill>
                  <a:srgbClr val="00A778"/>
                </a:solidFill>
              </a:rPr>
              <a:t>esp</a:t>
            </a:r>
            <a:r>
              <a:rPr lang="en-US" i="1" dirty="0" smtClean="0">
                <a:solidFill>
                  <a:srgbClr val="00A778"/>
                </a:solidFill>
              </a:rPr>
              <a:t> spring/summer)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i="1" dirty="0" smtClean="0">
                <a:solidFill>
                  <a:srgbClr val="00A778"/>
                </a:solidFill>
              </a:rPr>
              <a:t>Common species/calibrations for comparison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i="1" dirty="0" smtClean="0">
                <a:solidFill>
                  <a:srgbClr val="00A778"/>
                </a:solidFill>
              </a:rPr>
              <a:t>Equip </a:t>
            </a:r>
            <a:r>
              <a:rPr lang="en-US" i="1" dirty="0" err="1" smtClean="0">
                <a:solidFill>
                  <a:srgbClr val="00A778"/>
                </a:solidFill>
              </a:rPr>
              <a:t>commericial</a:t>
            </a:r>
            <a:r>
              <a:rPr lang="en-US" i="1" dirty="0" smtClean="0">
                <a:solidFill>
                  <a:srgbClr val="00A778"/>
                </a:solidFill>
              </a:rPr>
              <a:t> aircraft (e.g. First Air), cargo ships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i="1" dirty="0" smtClean="0">
                <a:solidFill>
                  <a:srgbClr val="00A778"/>
                </a:solidFill>
              </a:rPr>
              <a:t>Characterization of local pollution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i="1" dirty="0" smtClean="0">
                <a:solidFill>
                  <a:srgbClr val="00A778"/>
                </a:solidFill>
              </a:rPr>
              <a:t>Better characterization of E. Asia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i="1" dirty="0" smtClean="0">
                <a:solidFill>
                  <a:srgbClr val="00A778"/>
                </a:solidFill>
              </a:rPr>
              <a:t>Winter Observations</a:t>
            </a:r>
            <a:endParaRPr lang="en-US" i="1" dirty="0" smtClean="0">
              <a:solidFill>
                <a:srgbClr val="00A778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rgbClr val="00A778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118792"/>
            <a:ext cx="9144000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57045" y="6329365"/>
            <a:ext cx="2617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A778"/>
                </a:solidFill>
              </a:rPr>
              <a:t>Boulder, CO 3-5 FEB, 2015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342169"/>
            <a:ext cx="3991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2599C"/>
                </a:solidFill>
              </a:rPr>
              <a:t>IASC-IGAC Arctic Air Pollution Workshop </a:t>
            </a:r>
            <a:endParaRPr lang="en-US" dirty="0">
              <a:solidFill>
                <a:srgbClr val="32599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425725"/>
            <a:ext cx="9169639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coast.gkss.de/events/arctic07/images/iasc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84" y="142104"/>
            <a:ext cx="827191" cy="112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igacproject.org/sites/all/themes/bluemasters/images/LogoFiles/IGACLogo/IGAC_300dpi_whi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672" y="118755"/>
            <a:ext cx="1197435" cy="1206199"/>
          </a:xfrm>
          <a:prstGeom prst="rect">
            <a:avLst/>
          </a:prstGeom>
          <a:solidFill>
            <a:srgbClr val="00A778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856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041" y="10281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32599C"/>
                </a:solidFill>
              </a:rPr>
              <a:t>Key Contributions Brainstorm</a:t>
            </a:r>
            <a:endParaRPr lang="en-US" sz="4000" dirty="0">
              <a:solidFill>
                <a:srgbClr val="3259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7792"/>
            <a:ext cx="9143999" cy="452509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200" i="1" dirty="0" smtClean="0">
                <a:solidFill>
                  <a:srgbClr val="00A778"/>
                </a:solidFill>
              </a:rPr>
              <a:t>New Collaboration “Infrastructure” under IGAC or IASC</a:t>
            </a:r>
          </a:p>
          <a:p>
            <a:pPr>
              <a:buFontTx/>
              <a:buChar char="-"/>
            </a:pPr>
            <a:r>
              <a:rPr lang="en-US" sz="3200" i="1" dirty="0" smtClean="0">
                <a:solidFill>
                  <a:srgbClr val="00A778"/>
                </a:solidFill>
              </a:rPr>
              <a:t>Road Map from Modelers about what to observe</a:t>
            </a:r>
          </a:p>
          <a:p>
            <a:pPr>
              <a:buFontTx/>
              <a:buChar char="-"/>
            </a:pPr>
            <a:r>
              <a:rPr lang="en-US" sz="3200" i="1" dirty="0" smtClean="0">
                <a:solidFill>
                  <a:srgbClr val="00A778"/>
                </a:solidFill>
              </a:rPr>
              <a:t>Ties to Social Science/</a:t>
            </a:r>
            <a:r>
              <a:rPr lang="en-US" sz="3200" i="1" dirty="0" err="1" smtClean="0">
                <a:solidFill>
                  <a:srgbClr val="00A778"/>
                </a:solidFill>
              </a:rPr>
              <a:t>Regulartor</a:t>
            </a:r>
            <a:r>
              <a:rPr lang="en-US" sz="3200" i="1" dirty="0" smtClean="0">
                <a:solidFill>
                  <a:srgbClr val="00A778"/>
                </a:solidFill>
              </a:rPr>
              <a:t> (think about stakeholders)</a:t>
            </a:r>
          </a:p>
          <a:p>
            <a:pPr>
              <a:buFontTx/>
              <a:buChar char="-"/>
            </a:pPr>
            <a:r>
              <a:rPr lang="en-US" sz="3200" i="1" dirty="0" smtClean="0">
                <a:solidFill>
                  <a:srgbClr val="00A778"/>
                </a:solidFill>
              </a:rPr>
              <a:t>Vertical profiling</a:t>
            </a:r>
          </a:p>
          <a:p>
            <a:pPr>
              <a:buFontTx/>
              <a:buChar char="-"/>
            </a:pPr>
            <a:r>
              <a:rPr lang="en-US" sz="3200" i="1" dirty="0" smtClean="0">
                <a:solidFill>
                  <a:srgbClr val="00A778"/>
                </a:solidFill>
              </a:rPr>
              <a:t>Capacity Building at long-term sites</a:t>
            </a:r>
          </a:p>
          <a:p>
            <a:pPr>
              <a:buFontTx/>
              <a:buChar char="-"/>
            </a:pPr>
            <a:r>
              <a:rPr lang="en-US" sz="3200" i="1" dirty="0" smtClean="0">
                <a:solidFill>
                  <a:srgbClr val="00A778"/>
                </a:solidFill>
              </a:rPr>
              <a:t>Link Arctic to Global.  Chemistry-Climate changes.  Impact on mid-latitudes</a:t>
            </a:r>
          </a:p>
          <a:p>
            <a:pPr>
              <a:buFontTx/>
              <a:buChar char="-"/>
            </a:pPr>
            <a:endParaRPr lang="en-US" sz="3200" i="1" dirty="0" smtClean="0">
              <a:solidFill>
                <a:srgbClr val="00A778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118792"/>
            <a:ext cx="9144000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57045" y="6329365"/>
            <a:ext cx="2617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A778"/>
                </a:solidFill>
              </a:rPr>
              <a:t>Boulder, CO 3-5 FEB, 2015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342169"/>
            <a:ext cx="3991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2599C"/>
                </a:solidFill>
              </a:rPr>
              <a:t>IASC-IGAC Arctic Air Pollution Workshop </a:t>
            </a:r>
            <a:endParaRPr lang="en-US" dirty="0">
              <a:solidFill>
                <a:srgbClr val="32599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425725"/>
            <a:ext cx="9169639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coast.gkss.de/events/arctic07/images/iasc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84" y="142104"/>
            <a:ext cx="827191" cy="112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igacproject.org/sites/all/themes/bluemasters/images/LogoFiles/IGACLogo/IGAC_300dpi_whi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672" y="118755"/>
            <a:ext cx="1197435" cy="1206199"/>
          </a:xfrm>
          <a:prstGeom prst="rect">
            <a:avLst/>
          </a:prstGeom>
          <a:solidFill>
            <a:srgbClr val="00A778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226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234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32599C"/>
                </a:solidFill>
              </a:rPr>
              <a:t>White Paper: Possible Structure</a:t>
            </a:r>
            <a:endParaRPr lang="en-US" sz="4000" dirty="0">
              <a:solidFill>
                <a:srgbClr val="32599C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304666"/>
            <a:ext cx="9144000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57045" y="6329365"/>
            <a:ext cx="2617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A778"/>
                </a:solidFill>
              </a:rPr>
              <a:t>Boulder, CO 3-5 FEB, 2015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342169"/>
            <a:ext cx="3991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2599C"/>
                </a:solidFill>
              </a:rPr>
              <a:t>IASC-IGAC Arctic Air Pollution Workshop </a:t>
            </a:r>
            <a:endParaRPr lang="en-US" dirty="0">
              <a:solidFill>
                <a:srgbClr val="32599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398113"/>
            <a:ext cx="9169639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coast.gkss.de/events/arctic07/images/iasc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84" y="142104"/>
            <a:ext cx="827191" cy="112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igacproject.org/sites/all/themes/bluemasters/images/LogoFiles/IGACLogo/IGAC_300dpi_whi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672" y="118755"/>
            <a:ext cx="1197435" cy="1206199"/>
          </a:xfrm>
          <a:prstGeom prst="rect">
            <a:avLst/>
          </a:prstGeom>
          <a:solidFill>
            <a:srgbClr val="00A778"/>
          </a:solidFill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0" y="1425926"/>
            <a:ext cx="9263067" cy="48418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i="1" dirty="0" smtClean="0">
                <a:solidFill>
                  <a:srgbClr val="00A778"/>
                </a:solidFill>
              </a:rPr>
              <a:t>Title? </a:t>
            </a:r>
            <a:r>
              <a:rPr lang="en-US" sz="3200" b="1" i="1" dirty="0" smtClean="0">
                <a:solidFill>
                  <a:srgbClr val="00A778"/>
                </a:solidFill>
              </a:rPr>
              <a:t>Arctic Air Pollution Research: the next decade</a:t>
            </a:r>
            <a:r>
              <a:rPr lang="en-US" sz="3200" i="1" dirty="0" smtClean="0">
                <a:solidFill>
                  <a:srgbClr val="00A778"/>
                </a:solidFill>
              </a:rPr>
              <a:t> (10 pages)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i="1" dirty="0">
                <a:solidFill>
                  <a:srgbClr val="00A778"/>
                </a:solidFill>
              </a:rPr>
              <a:t> </a:t>
            </a:r>
            <a:r>
              <a:rPr lang="en-US" b="1" i="1" dirty="0" smtClean="0">
                <a:solidFill>
                  <a:srgbClr val="00A778"/>
                </a:solidFill>
              </a:rPr>
              <a:t>Introduction</a:t>
            </a:r>
            <a:r>
              <a:rPr lang="en-US" i="1" dirty="0" smtClean="0">
                <a:solidFill>
                  <a:srgbClr val="00A778"/>
                </a:solidFill>
              </a:rPr>
              <a:t> (why?) – Needs, context (</a:t>
            </a:r>
            <a:r>
              <a:rPr lang="en-US" i="1" dirty="0">
                <a:solidFill>
                  <a:srgbClr val="00A778"/>
                </a:solidFill>
              </a:rPr>
              <a:t>1 page) </a:t>
            </a:r>
            <a:endParaRPr lang="en-US" i="1" dirty="0" smtClean="0">
              <a:solidFill>
                <a:srgbClr val="00A778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i="1" dirty="0">
                <a:solidFill>
                  <a:srgbClr val="00A778"/>
                </a:solidFill>
              </a:rPr>
              <a:t> </a:t>
            </a:r>
            <a:r>
              <a:rPr lang="en-US" b="1" i="1" dirty="0" smtClean="0">
                <a:solidFill>
                  <a:srgbClr val="00A778"/>
                </a:solidFill>
              </a:rPr>
              <a:t>Science issues</a:t>
            </a:r>
            <a:r>
              <a:rPr lang="en-US" i="1" dirty="0" smtClean="0">
                <a:solidFill>
                  <a:srgbClr val="00A778"/>
                </a:solidFill>
              </a:rPr>
              <a:t> (what?) (5-6 topics) (4 pages)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i="1" dirty="0">
                <a:solidFill>
                  <a:srgbClr val="00A778"/>
                </a:solidFill>
              </a:rPr>
              <a:t> </a:t>
            </a:r>
            <a:r>
              <a:rPr lang="en-US" b="1" i="1" dirty="0" smtClean="0">
                <a:solidFill>
                  <a:srgbClr val="00A778"/>
                </a:solidFill>
              </a:rPr>
              <a:t>Advances/approaches</a:t>
            </a:r>
            <a:r>
              <a:rPr lang="en-US" i="1" dirty="0" smtClean="0">
                <a:solidFill>
                  <a:srgbClr val="00A778"/>
                </a:solidFill>
              </a:rPr>
              <a:t>  (how?) (1-2 pages)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i="1" dirty="0">
                <a:solidFill>
                  <a:srgbClr val="00A778"/>
                </a:solidFill>
              </a:rPr>
              <a:t> </a:t>
            </a:r>
            <a:r>
              <a:rPr lang="en-US" b="1" i="1" dirty="0" smtClean="0">
                <a:solidFill>
                  <a:srgbClr val="00A778"/>
                </a:solidFill>
              </a:rPr>
              <a:t>Opportunitie</a:t>
            </a:r>
            <a:r>
              <a:rPr lang="en-US" i="1" dirty="0" smtClean="0">
                <a:solidFill>
                  <a:srgbClr val="00A778"/>
                </a:solidFill>
              </a:rPr>
              <a:t>s for collaboration, existing + future programs (how?) (1 page)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i="1" dirty="0">
                <a:solidFill>
                  <a:srgbClr val="00A778"/>
                </a:solidFill>
              </a:rPr>
              <a:t> </a:t>
            </a:r>
            <a:r>
              <a:rPr lang="en-US" b="1" i="1" dirty="0" smtClean="0">
                <a:solidFill>
                  <a:srgbClr val="00A778"/>
                </a:solidFill>
              </a:rPr>
              <a:t>Roadmap</a:t>
            </a:r>
            <a:r>
              <a:rPr lang="en-US" i="1" dirty="0" smtClean="0">
                <a:solidFill>
                  <a:srgbClr val="00A778"/>
                </a:solidFill>
              </a:rPr>
              <a:t> for new Arctic air pollution initiative (how?) (1 page)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i="1" dirty="0">
                <a:solidFill>
                  <a:srgbClr val="00A778"/>
                </a:solidFill>
              </a:rPr>
              <a:t> </a:t>
            </a:r>
            <a:r>
              <a:rPr lang="en-US" b="1" i="1" dirty="0" smtClean="0">
                <a:solidFill>
                  <a:srgbClr val="00A778"/>
                </a:solidFill>
              </a:rPr>
              <a:t>Participants</a:t>
            </a:r>
            <a:r>
              <a:rPr lang="en-US" i="1" dirty="0" smtClean="0">
                <a:solidFill>
                  <a:srgbClr val="00A778"/>
                </a:solidFill>
              </a:rPr>
              <a:t> - list of interested groups etc. (who?, where?)</a:t>
            </a:r>
          </a:p>
        </p:txBody>
      </p:sp>
    </p:spTree>
    <p:extLst>
      <p:ext uri="{BB962C8B-B14F-4D97-AF65-F5344CB8AC3E}">
        <p14:creationId xmlns:p14="http://schemas.microsoft.com/office/powerpoint/2010/main" val="202509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041" y="10281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32599C"/>
                </a:solidFill>
              </a:rPr>
              <a:t>White Paper: Timeline</a:t>
            </a:r>
            <a:endParaRPr lang="en-US" sz="4000" dirty="0">
              <a:solidFill>
                <a:srgbClr val="3259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3894"/>
            <a:ext cx="9143999" cy="55597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00A778"/>
                </a:solidFill>
              </a:rPr>
              <a:t>Today: </a:t>
            </a:r>
          </a:p>
          <a:p>
            <a:pPr lvl="1"/>
            <a:r>
              <a:rPr lang="en-US" i="1" dirty="0" smtClean="0">
                <a:solidFill>
                  <a:srgbClr val="00A778"/>
                </a:solidFill>
              </a:rPr>
              <a:t>Consensus on Theme reports (to serve as draft material)</a:t>
            </a:r>
          </a:p>
          <a:p>
            <a:pPr lvl="1"/>
            <a:r>
              <a:rPr lang="en-US" i="1" dirty="0" smtClean="0">
                <a:solidFill>
                  <a:srgbClr val="00A778"/>
                </a:solidFill>
              </a:rPr>
              <a:t>Discuss the new Arctic air pollution initiative – White Paper (where to publish), NAME!!!, </a:t>
            </a:r>
            <a:r>
              <a:rPr lang="en-US" i="1" dirty="0">
                <a:solidFill>
                  <a:srgbClr val="00A778"/>
                </a:solidFill>
              </a:rPr>
              <a:t>funding </a:t>
            </a:r>
            <a:r>
              <a:rPr lang="en-US" i="1" dirty="0" smtClean="0">
                <a:solidFill>
                  <a:srgbClr val="00A778"/>
                </a:solidFill>
              </a:rPr>
              <a:t>opportunitie</a:t>
            </a:r>
            <a:r>
              <a:rPr lang="en-US" dirty="0" smtClean="0">
                <a:solidFill>
                  <a:srgbClr val="00A778"/>
                </a:solidFill>
              </a:rPr>
              <a:t>s</a:t>
            </a:r>
            <a:endParaRPr lang="en-US" i="1" dirty="0" smtClean="0">
              <a:solidFill>
                <a:srgbClr val="00A778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00A778"/>
                </a:solidFill>
              </a:rPr>
              <a:t>By mid-March: </a:t>
            </a:r>
            <a:r>
              <a:rPr lang="en-US" i="1" dirty="0" smtClean="0">
                <a:solidFill>
                  <a:srgbClr val="00A778"/>
                </a:solidFill>
              </a:rPr>
              <a:t>Session leads (organizing committee + volunteers) to come up with first draft </a:t>
            </a:r>
            <a:endParaRPr lang="en-US" i="1" dirty="0">
              <a:solidFill>
                <a:srgbClr val="00A778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00A778"/>
                </a:solidFill>
              </a:rPr>
              <a:t>Mid-April: </a:t>
            </a:r>
            <a:r>
              <a:rPr lang="en-US" i="1" dirty="0" smtClean="0">
                <a:solidFill>
                  <a:srgbClr val="00A778"/>
                </a:solidFill>
              </a:rPr>
              <a:t>Final draft – circulate to all interested parties for comments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00A778"/>
                </a:solidFill>
              </a:rPr>
              <a:t>Early summer</a:t>
            </a:r>
            <a:r>
              <a:rPr lang="en-US" i="1" dirty="0" smtClean="0">
                <a:solidFill>
                  <a:srgbClr val="00A778"/>
                </a:solidFill>
              </a:rPr>
              <a:t>: submit for publication (submit to IGAC)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118792"/>
            <a:ext cx="9144000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57045" y="6329365"/>
            <a:ext cx="2617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A778"/>
                </a:solidFill>
              </a:rPr>
              <a:t>Boulder, CO 3-5 FEB, 2015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342169"/>
            <a:ext cx="3991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2599C"/>
                </a:solidFill>
              </a:rPr>
              <a:t>IASC-IGAC Arctic Air Pollution Workshop </a:t>
            </a:r>
            <a:endParaRPr lang="en-US" dirty="0">
              <a:solidFill>
                <a:srgbClr val="32599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425725"/>
            <a:ext cx="9169639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coast.gkss.de/events/arctic07/images/iasc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84" y="142104"/>
            <a:ext cx="827191" cy="112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igacproject.org/sites/all/themes/bluemasters/images/LogoFiles/IGACLogo/IGAC_300dpi_whi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672" y="118755"/>
            <a:ext cx="1197435" cy="1206199"/>
          </a:xfrm>
          <a:prstGeom prst="rect">
            <a:avLst/>
          </a:prstGeom>
          <a:solidFill>
            <a:srgbClr val="00A778"/>
          </a:solidFill>
        </p:spPr>
      </p:pic>
    </p:spTree>
    <p:extLst>
      <p:ext uri="{BB962C8B-B14F-4D97-AF65-F5344CB8AC3E}">
        <p14:creationId xmlns:p14="http://schemas.microsoft.com/office/powerpoint/2010/main" val="51529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741</TotalTime>
  <Words>733</Words>
  <Application>Microsoft Office PowerPoint</Application>
  <PresentationFormat>On-screen Show (4:3)</PresentationFormat>
  <Paragraphs>96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Discussion: White Paper/ New Arctic Pollution Initiative</vt:lpstr>
      <vt:lpstr>Workshop Goals</vt:lpstr>
      <vt:lpstr>White Paper: Aims</vt:lpstr>
      <vt:lpstr>Key Contributions Brainstorm</vt:lpstr>
      <vt:lpstr>Key Contributions Brainstorm</vt:lpstr>
      <vt:lpstr>Key Contributions Brainstorm</vt:lpstr>
      <vt:lpstr>Key Contributions Brainstorm</vt:lpstr>
      <vt:lpstr>White Paper: Possible Structure</vt:lpstr>
      <vt:lpstr>White Paper: Timeline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IASC-IGAC Arctic Air Pollution Workshop Goals</dc:title>
  <dc:creator>Sandy Starkweather</dc:creator>
  <cp:lastModifiedBy>CIRES</cp:lastModifiedBy>
  <cp:revision>39</cp:revision>
  <dcterms:created xsi:type="dcterms:W3CDTF">2015-01-30T15:02:47Z</dcterms:created>
  <dcterms:modified xsi:type="dcterms:W3CDTF">2015-02-05T18:32:09Z</dcterms:modified>
</cp:coreProperties>
</file>