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74" r:id="rId4"/>
    <p:sldId id="271" r:id="rId5"/>
    <p:sldId id="272" r:id="rId6"/>
    <p:sldId id="269" r:id="rId7"/>
    <p:sldId id="270" r:id="rId8"/>
    <p:sldId id="266" r:id="rId9"/>
    <p:sldId id="267" r:id="rId10"/>
    <p:sldId id="268" r:id="rId11"/>
    <p:sldId id="279" r:id="rId12"/>
    <p:sldId id="280" r:id="rId13"/>
    <p:sldId id="275" r:id="rId14"/>
    <p:sldId id="276" r:id="rId15"/>
    <p:sldId id="277" r:id="rId16"/>
    <p:sldId id="278" r:id="rId17"/>
    <p:sldId id="281" r:id="rId18"/>
    <p:sldId id="282" r:id="rId19"/>
    <p:sldId id="262" r:id="rId20"/>
    <p:sldId id="263" r:id="rId21"/>
    <p:sldId id="264" r:id="rId22"/>
    <p:sldId id="265" r:id="rId23"/>
    <p:sldId id="259" r:id="rId24"/>
    <p:sldId id="260" r:id="rId25"/>
    <p:sldId id="261" r:id="rId26"/>
    <p:sldId id="257" r:id="rId27"/>
    <p:sldId id="25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9" d="100"/>
          <a:sy n="59" d="100"/>
        </p:scale>
        <p:origin x="-25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3AC21-5AEF-134C-830C-1C2045A77869}"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117240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AC21-5AEF-134C-830C-1C2045A77869}"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381412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AC21-5AEF-134C-830C-1C2045A77869}"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320621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3AC21-5AEF-134C-830C-1C2045A77869}"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148053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3AC21-5AEF-134C-830C-1C2045A77869}"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353839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3AC21-5AEF-134C-830C-1C2045A77869}"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132795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3AC21-5AEF-134C-830C-1C2045A77869}" type="datetimeFigureOut">
              <a:rPr lang="en-US" smtClean="0"/>
              <a:t>2/10/15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213445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3AC21-5AEF-134C-830C-1C2045A77869}" type="datetimeFigureOut">
              <a:rPr lang="en-US" smtClean="0"/>
              <a:t>2/10/15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15529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3AC21-5AEF-134C-830C-1C2045A77869}" type="datetimeFigureOut">
              <a:rPr lang="en-US" smtClean="0"/>
              <a:t>2/10/15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1196008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3AC21-5AEF-134C-830C-1C2045A77869}"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125074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3AC21-5AEF-134C-830C-1C2045A77869}"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1A76FA-7167-7742-9A91-DB045A11E4D2}" type="slidenum">
              <a:rPr lang="en-US" smtClean="0"/>
              <a:t>‹#›</a:t>
            </a:fld>
            <a:endParaRPr lang="en-US"/>
          </a:p>
        </p:txBody>
      </p:sp>
    </p:spTree>
    <p:extLst>
      <p:ext uri="{BB962C8B-B14F-4D97-AF65-F5344CB8AC3E}">
        <p14:creationId xmlns:p14="http://schemas.microsoft.com/office/powerpoint/2010/main" val="346283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3AC21-5AEF-134C-830C-1C2045A77869}" type="datetimeFigureOut">
              <a:rPr lang="en-US" smtClean="0"/>
              <a:t>2/10/15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A76FA-7167-7742-9A91-DB045A11E4D2}" type="slidenum">
              <a:rPr lang="en-US" smtClean="0"/>
              <a:t>‹#›</a:t>
            </a:fld>
            <a:endParaRPr lang="en-US"/>
          </a:p>
        </p:txBody>
      </p:sp>
    </p:spTree>
    <p:extLst>
      <p:ext uri="{BB962C8B-B14F-4D97-AF65-F5344CB8AC3E}">
        <p14:creationId xmlns:p14="http://schemas.microsoft.com/office/powerpoint/2010/main" val="4104043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Arctic Air Pollution – Report Backs</a:t>
            </a:r>
            <a:endParaRPr lang="en-US" dirty="0"/>
          </a:p>
        </p:txBody>
      </p:sp>
      <p:sp>
        <p:nvSpPr>
          <p:cNvPr id="3" name="Subtitle 2"/>
          <p:cNvSpPr>
            <a:spLocks noGrp="1"/>
          </p:cNvSpPr>
          <p:nvPr>
            <p:ph type="subTitle" idx="1"/>
          </p:nvPr>
        </p:nvSpPr>
        <p:spPr/>
        <p:txBody>
          <a:bodyPr/>
          <a:lstStyle/>
          <a:p>
            <a:r>
              <a:rPr lang="en-US" dirty="0" smtClean="0"/>
              <a:t>All sessions and questions </a:t>
            </a:r>
            <a:endParaRPr lang="en-US" dirty="0"/>
          </a:p>
        </p:txBody>
      </p:sp>
    </p:spTree>
    <p:extLst>
      <p:ext uri="{BB962C8B-B14F-4D97-AF65-F5344CB8AC3E}">
        <p14:creationId xmlns:p14="http://schemas.microsoft.com/office/powerpoint/2010/main" val="1567647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492896"/>
            <a:ext cx="8483624" cy="3970318"/>
          </a:xfrm>
          <a:prstGeom prst="rect">
            <a:avLst/>
          </a:prstGeom>
          <a:noFill/>
        </p:spPr>
        <p:txBody>
          <a:bodyPr wrap="square" rtlCol="0">
            <a:spAutoFit/>
          </a:bodyPr>
          <a:lstStyle/>
          <a:p>
            <a:pPr marL="342900" indent="-342900">
              <a:buFont typeface="+mj-lt"/>
              <a:buAutoNum type="arabicPeriod"/>
            </a:pPr>
            <a:r>
              <a:rPr lang="en-CA" dirty="0" smtClean="0"/>
              <a:t>Arctic treaty - high-level political treaty for open science access to high-Arctic and Russian Arctic </a:t>
            </a:r>
          </a:p>
          <a:p>
            <a:pPr marL="342900" indent="-342900">
              <a:buFont typeface="+mj-lt"/>
              <a:buAutoNum type="arabicPeriod"/>
            </a:pPr>
            <a:endParaRPr lang="en-CA" dirty="0" smtClean="0"/>
          </a:p>
          <a:p>
            <a:pPr marL="342900" indent="-342900">
              <a:buFont typeface="+mj-lt"/>
              <a:buAutoNum type="arabicPeriod"/>
            </a:pPr>
            <a:endParaRPr lang="en-CA" dirty="0" smtClean="0"/>
          </a:p>
          <a:p>
            <a:pPr marL="342900" indent="-342900">
              <a:buFont typeface="+mj-lt"/>
              <a:buAutoNum type="arabicPeriod"/>
            </a:pPr>
            <a:r>
              <a:rPr lang="en-CA" dirty="0" smtClean="0"/>
              <a:t>Data archive for model and measurements </a:t>
            </a:r>
          </a:p>
          <a:p>
            <a:pPr marL="342900" indent="-342900">
              <a:buFont typeface="+mj-lt"/>
              <a:buAutoNum type="arabicPeriod"/>
            </a:pPr>
            <a:endParaRPr lang="en-CA" dirty="0" smtClean="0"/>
          </a:p>
          <a:p>
            <a:pPr marL="342900" indent="-342900">
              <a:buFont typeface="+mj-lt"/>
              <a:buAutoNum type="arabicPeriod"/>
            </a:pPr>
            <a:endParaRPr lang="en-CA" dirty="0" smtClean="0"/>
          </a:p>
          <a:p>
            <a:pPr marL="342900" indent="-342900">
              <a:buFont typeface="+mj-lt"/>
              <a:buAutoNum type="arabicPeriod"/>
            </a:pPr>
            <a:r>
              <a:rPr lang="en-CA" dirty="0" smtClean="0"/>
              <a:t>Socioeconomic effects on </a:t>
            </a:r>
            <a:r>
              <a:rPr lang="en-US" dirty="0" smtClean="0"/>
              <a:t>i</a:t>
            </a:r>
            <a:r>
              <a:rPr lang="en-US" altLang="ja-JP" dirty="0" smtClean="0"/>
              <a:t>ndigenous people - emission changes  </a:t>
            </a:r>
            <a:endParaRPr lang="en-CA" dirty="0" smtClean="0"/>
          </a:p>
          <a:p>
            <a:pPr marL="342900" indent="-342900">
              <a:buFont typeface="+mj-lt"/>
              <a:buAutoNum type="arabicPeriod"/>
            </a:pPr>
            <a:endParaRPr lang="en-CA" dirty="0"/>
          </a:p>
          <a:p>
            <a:pPr marL="342900" indent="-342900">
              <a:buFont typeface="+mj-lt"/>
              <a:buAutoNum type="arabicPeriod"/>
            </a:pPr>
            <a:endParaRPr lang="en-CA" dirty="0" smtClean="0"/>
          </a:p>
          <a:p>
            <a:pPr marL="342900" indent="-342900">
              <a:buFont typeface="+mj-lt"/>
              <a:buAutoNum type="arabicPeriod"/>
            </a:pPr>
            <a:r>
              <a:rPr lang="en-CA" dirty="0" smtClean="0"/>
              <a:t>Better linking of modeling and measurements – science planning and analysis </a:t>
            </a:r>
          </a:p>
          <a:p>
            <a:pPr marL="342900" indent="-342900">
              <a:buFont typeface="+mj-lt"/>
              <a:buAutoNum type="arabicPeriod"/>
            </a:pPr>
            <a:endParaRPr lang="en-CA" dirty="0"/>
          </a:p>
          <a:p>
            <a:pPr marL="342900" indent="-342900">
              <a:buFont typeface="+mj-lt"/>
              <a:buAutoNum type="arabicPeriod"/>
            </a:pPr>
            <a:endParaRPr lang="en-CA" dirty="0" smtClean="0"/>
          </a:p>
          <a:p>
            <a:pPr marL="342900" indent="-342900">
              <a:buFont typeface="+mj-lt"/>
              <a:buAutoNum type="arabicPeriod"/>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3001382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36293"/>
            <a:ext cx="3528392" cy="2032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71388" y="597079"/>
            <a:ext cx="4948684" cy="2031325"/>
          </a:xfrm>
          <a:prstGeom prst="rect">
            <a:avLst/>
          </a:prstGeom>
          <a:noFill/>
        </p:spPr>
        <p:txBody>
          <a:bodyPr wrap="square" rtlCol="0">
            <a:spAutoFit/>
          </a:bodyPr>
          <a:lstStyle/>
          <a:p>
            <a:r>
              <a:rPr lang="en-CA" sz="1400" b="1" dirty="0" smtClean="0"/>
              <a:t>Table #</a:t>
            </a:r>
            <a:r>
              <a:rPr lang="en-CA" sz="1400" dirty="0" smtClean="0"/>
              <a:t>: 1</a:t>
            </a:r>
          </a:p>
          <a:p>
            <a:r>
              <a:rPr lang="en-CA" sz="1400" b="1" dirty="0" smtClean="0"/>
              <a:t>Theme #</a:t>
            </a:r>
            <a:r>
              <a:rPr lang="en-CA" sz="1400" dirty="0" smtClean="0"/>
              <a:t>: 2</a:t>
            </a:r>
          </a:p>
          <a:p>
            <a:r>
              <a:rPr lang="en-CA" sz="1400" b="1" dirty="0" smtClean="0"/>
              <a:t>Question(s)</a:t>
            </a:r>
            <a:r>
              <a:rPr lang="en-CA" sz="1400" dirty="0" smtClean="0"/>
              <a:t>: </a:t>
            </a:r>
          </a:p>
          <a:p>
            <a:r>
              <a:rPr lang="en-CA" sz="1400" dirty="0" smtClean="0"/>
              <a:t>What observations or instrument developments are needed (platforms, new instruments, sites, coordinated campaigns, Satellite data </a:t>
            </a:r>
            <a:r>
              <a:rPr lang="en-CA" sz="1400" dirty="0" err="1" smtClean="0"/>
              <a:t>etc</a:t>
            </a:r>
            <a:r>
              <a:rPr lang="en-CA" sz="1400" dirty="0" smtClean="0"/>
              <a:t>)? Which key advancements are top of the list?</a:t>
            </a:r>
            <a:endParaRPr lang="en-CA" sz="1400" dirty="0"/>
          </a:p>
          <a:p>
            <a:endParaRPr lang="en-CA" sz="1400" dirty="0" smtClean="0"/>
          </a:p>
          <a:p>
            <a:endParaRPr lang="en-US" sz="1400" dirty="0"/>
          </a:p>
        </p:txBody>
      </p:sp>
      <p:sp>
        <p:nvSpPr>
          <p:cNvPr id="8" name="TextBox 7"/>
          <p:cNvSpPr txBox="1"/>
          <p:nvPr/>
        </p:nvSpPr>
        <p:spPr>
          <a:xfrm>
            <a:off x="208585" y="2158926"/>
            <a:ext cx="8814196" cy="4708981"/>
          </a:xfrm>
          <a:prstGeom prst="rect">
            <a:avLst/>
          </a:prstGeom>
          <a:noFill/>
        </p:spPr>
        <p:txBody>
          <a:bodyPr wrap="square" rtlCol="0">
            <a:spAutoFit/>
          </a:bodyPr>
          <a:lstStyle/>
          <a:p>
            <a:r>
              <a:rPr lang="en-CA" sz="1500" b="1" dirty="0" smtClean="0"/>
              <a:t>List 10 points discussed</a:t>
            </a:r>
            <a:r>
              <a:rPr lang="en-CA" sz="1500" dirty="0" smtClean="0"/>
              <a:t>:</a:t>
            </a:r>
          </a:p>
          <a:p>
            <a:r>
              <a:rPr lang="en-CA" sz="1500" dirty="0" smtClean="0"/>
              <a:t>1. Surface sites – provide sustained measurements in rapidly changing Arctic, existing sites and measurements, coastal bias, missing sites more inland and high arctic, missing radio </a:t>
            </a:r>
            <a:r>
              <a:rPr lang="en-CA" sz="1500" dirty="0" err="1" smtClean="0"/>
              <a:t>sondes</a:t>
            </a:r>
            <a:r>
              <a:rPr lang="en-CA" sz="1500" dirty="0" smtClean="0"/>
              <a:t>, quality assurance across sites</a:t>
            </a:r>
          </a:p>
          <a:p>
            <a:r>
              <a:rPr lang="en-CA" sz="1500" dirty="0" smtClean="0"/>
              <a:t>2. High arctic -  missing measurements due to </a:t>
            </a:r>
            <a:r>
              <a:rPr lang="en-CA" sz="1500" dirty="0" err="1" smtClean="0"/>
              <a:t>accessibilty</a:t>
            </a:r>
            <a:r>
              <a:rPr lang="en-CA" sz="1500" dirty="0" smtClean="0"/>
              <a:t> with aircrafts and satellites, buoys with basic </a:t>
            </a:r>
            <a:r>
              <a:rPr lang="en-CA" sz="1500" dirty="0" err="1" smtClean="0"/>
              <a:t>meteo</a:t>
            </a:r>
            <a:r>
              <a:rPr lang="en-CA" sz="1500" dirty="0" smtClean="0"/>
              <a:t>, </a:t>
            </a:r>
            <a:r>
              <a:rPr lang="en-CA" sz="1500" dirty="0" err="1" smtClean="0"/>
              <a:t>lidar</a:t>
            </a:r>
            <a:r>
              <a:rPr lang="en-CA" sz="1500" dirty="0" smtClean="0"/>
              <a:t> backscatter (20 buoys planned)</a:t>
            </a:r>
          </a:p>
          <a:p>
            <a:r>
              <a:rPr lang="en-CA" sz="1500" dirty="0" smtClean="0"/>
              <a:t>3. Deposition measurements in the Arctic – few studies, not easy to measure (one is approach eddy covariance), importance for models, information from snow tables </a:t>
            </a:r>
          </a:p>
          <a:p>
            <a:r>
              <a:rPr lang="en-CA" sz="1500" dirty="0" smtClean="0"/>
              <a:t>4. Airborne measurements – coordinated </a:t>
            </a:r>
            <a:r>
              <a:rPr lang="en-CA" sz="1500" dirty="0" err="1" smtClean="0"/>
              <a:t>lagrangian</a:t>
            </a:r>
            <a:r>
              <a:rPr lang="en-CA" sz="1500" dirty="0" smtClean="0"/>
              <a:t> for plume studies, vertical regular profiling for model evaluation, long term monitoring, automated instruments on commercial/regular flying aircrafts, zeppelins for emission source characterisation</a:t>
            </a:r>
          </a:p>
          <a:p>
            <a:r>
              <a:rPr lang="en-CA" sz="1500" dirty="0"/>
              <a:t>5. </a:t>
            </a:r>
            <a:r>
              <a:rPr lang="en-CA" sz="1500" dirty="0" smtClean="0"/>
              <a:t>UAVs: - basic </a:t>
            </a:r>
            <a:r>
              <a:rPr lang="en-CA" sz="1500" dirty="0" err="1"/>
              <a:t>meteo</a:t>
            </a:r>
            <a:r>
              <a:rPr lang="en-CA" sz="1500" dirty="0"/>
              <a:t> on sites and emission </a:t>
            </a:r>
            <a:r>
              <a:rPr lang="en-CA" sz="1500" dirty="0" smtClean="0"/>
              <a:t>sources (up to 12000ft); e.g. </a:t>
            </a:r>
            <a:r>
              <a:rPr lang="en-CA" sz="1500" dirty="0" err="1" smtClean="0"/>
              <a:t>Ny</a:t>
            </a:r>
            <a:r>
              <a:rPr lang="en-CA" sz="1500" dirty="0" smtClean="0"/>
              <a:t> </a:t>
            </a:r>
            <a:r>
              <a:rPr lang="en-CA" sz="1500" dirty="0" err="1" smtClean="0"/>
              <a:t>Alesund</a:t>
            </a:r>
            <a:r>
              <a:rPr lang="en-CA" sz="1500" dirty="0" smtClean="0"/>
              <a:t>, different payload on same UAV in regular operation on sites</a:t>
            </a:r>
            <a:endParaRPr lang="en-CA" sz="1500" dirty="0"/>
          </a:p>
          <a:p>
            <a:r>
              <a:rPr lang="en-CA" sz="1500" dirty="0" smtClean="0"/>
              <a:t>6. Availability of satellite data, especially high arctic (CALIPSO to 82°N, IASI up to North Pole MOPITT for CO, GFAS as a </a:t>
            </a:r>
            <a:r>
              <a:rPr lang="en-CA" sz="1500" dirty="0"/>
              <a:t>fire </a:t>
            </a:r>
            <a:r>
              <a:rPr lang="en-CA" sz="1500" dirty="0" smtClean="0"/>
              <a:t>database), </a:t>
            </a:r>
            <a:r>
              <a:rPr lang="en-CA" sz="1500" dirty="0"/>
              <a:t>cloud </a:t>
            </a:r>
            <a:r>
              <a:rPr lang="en-CA" sz="1500" dirty="0" smtClean="0"/>
              <a:t>cover is a challenge</a:t>
            </a:r>
          </a:p>
          <a:p>
            <a:r>
              <a:rPr lang="en-CA" sz="1500" dirty="0" smtClean="0"/>
              <a:t>7. Missing measurements –  tracer (gaseous mercury, N2O), VOCs on ground sites, PM2.5, brown carbon, refractory black carbon, particles &lt; 100nm, uptake coefficients for the models</a:t>
            </a:r>
          </a:p>
          <a:p>
            <a:r>
              <a:rPr lang="en-CA" sz="1500" dirty="0" smtClean="0"/>
              <a:t>8. Polar night measurements gap - haze build up, deposition begins when sun comes up</a:t>
            </a:r>
          </a:p>
          <a:p>
            <a:r>
              <a:rPr lang="en-CA" sz="1500" dirty="0" smtClean="0"/>
              <a:t>9. Dust plumes – impacts on surface temps, uncertainty on frequency of occurrence</a:t>
            </a:r>
          </a:p>
          <a:p>
            <a:r>
              <a:rPr lang="en-CA" sz="1500" dirty="0" smtClean="0"/>
              <a:t>10 Low cost easy to use instrument for arctic communities (group at UC)</a:t>
            </a:r>
          </a:p>
        </p:txBody>
      </p:sp>
    </p:spTree>
    <p:extLst>
      <p:ext uri="{BB962C8B-B14F-4D97-AF65-F5344CB8AC3E}">
        <p14:creationId xmlns:p14="http://schemas.microsoft.com/office/powerpoint/2010/main" val="1324319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492896"/>
            <a:ext cx="8064896" cy="4801314"/>
          </a:xfrm>
          <a:prstGeom prst="rect">
            <a:avLst/>
          </a:prstGeom>
          <a:noFill/>
        </p:spPr>
        <p:txBody>
          <a:bodyPr wrap="square" rtlCol="0">
            <a:spAutoFit/>
          </a:bodyPr>
          <a:lstStyle/>
          <a:p>
            <a:r>
              <a:rPr lang="en-CA" dirty="0" smtClean="0"/>
              <a:t>1. Review of current existing measurement sites with respect to available data and the question of additional sites (high arctic, inland) and additional measurements (trace gases, VOCs). Perhaps IASOA could expand its data portal. </a:t>
            </a:r>
          </a:p>
          <a:p>
            <a:endParaRPr lang="en-CA" dirty="0" smtClean="0"/>
          </a:p>
          <a:p>
            <a:r>
              <a:rPr lang="en-CA" dirty="0" smtClean="0"/>
              <a:t>2. International coordinated airborne measurement campaigns based on process orientated questions and model needs (examples: </a:t>
            </a:r>
            <a:r>
              <a:rPr lang="en-CA" dirty="0" err="1" smtClean="0"/>
              <a:t>lagrangian</a:t>
            </a:r>
            <a:r>
              <a:rPr lang="en-CA" dirty="0" smtClean="0"/>
              <a:t> experiments, HIPPO type studies with vertical profiling)</a:t>
            </a:r>
          </a:p>
          <a:p>
            <a:endParaRPr lang="en-CA" dirty="0" smtClean="0"/>
          </a:p>
          <a:p>
            <a:r>
              <a:rPr lang="en-CA" dirty="0" smtClean="0"/>
              <a:t>3. Long Term Monitoring needed in rapidly changing arctic conditions to provide the baseline, trends, etc.</a:t>
            </a:r>
          </a:p>
          <a:p>
            <a:endParaRPr lang="en-CA" dirty="0" smtClean="0"/>
          </a:p>
          <a:p>
            <a:r>
              <a:rPr lang="en-CA" dirty="0" smtClean="0"/>
              <a:t>4.Filling the major measurement gaps over the arctic ocean and the Russian Arctic region</a:t>
            </a:r>
          </a:p>
          <a:p>
            <a:endParaRPr lang="en-CA" dirty="0"/>
          </a:p>
          <a:p>
            <a:endParaRPr lang="en-CA"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300898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200520" y="135360"/>
            <a:ext cx="3954600" cy="456120"/>
          </a:xfrm>
          <a:prstGeom prst="rect">
            <a:avLst/>
          </a:prstGeom>
          <a:noFill/>
          <a:ln>
            <a:noFill/>
          </a:ln>
        </p:spPr>
        <p:txBody>
          <a:bodyPr wrap="none" lIns="90000" tIns="45000" rIns="90000" bIns="45000"/>
          <a:lstStyle/>
          <a:p>
            <a:pPr>
              <a:lnSpc>
                <a:spcPct val="100000"/>
              </a:lnSpc>
            </a:pPr>
            <a:r>
              <a:rPr lang="en-US" sz="2400" b="1">
                <a:solidFill>
                  <a:srgbClr val="000000"/>
                </a:solidFill>
                <a:latin typeface="Arial"/>
              </a:rPr>
              <a:t>Rapporteur’s suggestions</a:t>
            </a:r>
            <a:endParaRPr/>
          </a:p>
        </p:txBody>
      </p:sp>
      <p:pic>
        <p:nvPicPr>
          <p:cNvPr id="40" name="Picture 3"/>
          <p:cNvPicPr/>
          <p:nvPr/>
        </p:nvPicPr>
        <p:blipFill>
          <a:blip r:embed="rId2"/>
          <a:stretch>
            <a:fillRect/>
          </a:stretch>
        </p:blipFill>
        <p:spPr>
          <a:xfrm>
            <a:off x="4500000" y="120240"/>
            <a:ext cx="4493520" cy="2588040"/>
          </a:xfrm>
          <a:prstGeom prst="rect">
            <a:avLst/>
          </a:prstGeom>
          <a:ln>
            <a:noFill/>
          </a:ln>
        </p:spPr>
      </p:pic>
      <p:sp>
        <p:nvSpPr>
          <p:cNvPr id="41" name="CustomShape 2"/>
          <p:cNvSpPr/>
          <p:nvPr/>
        </p:nvSpPr>
        <p:spPr>
          <a:xfrm>
            <a:off x="179640" y="836640"/>
            <a:ext cx="3816000" cy="1795320"/>
          </a:xfrm>
          <a:prstGeom prst="rect">
            <a:avLst/>
          </a:prstGeom>
          <a:noFill/>
          <a:ln>
            <a:noFill/>
          </a:ln>
        </p:spPr>
        <p:txBody>
          <a:bodyPr lIns="90000" tIns="45000" rIns="90000" bIns="45000"/>
          <a:lstStyle/>
          <a:p>
            <a:pPr>
              <a:lnSpc>
                <a:spcPct val="100000"/>
              </a:lnSpc>
            </a:pPr>
            <a:r>
              <a:rPr lang="en-US" sz="1400" b="1">
                <a:solidFill>
                  <a:srgbClr val="000000"/>
                </a:solidFill>
                <a:latin typeface="Arial"/>
              </a:rPr>
              <a:t>Table 2</a:t>
            </a:r>
            <a:r>
              <a:rPr lang="en-US" sz="1400">
                <a:solidFill>
                  <a:srgbClr val="000000"/>
                </a:solidFill>
                <a:latin typeface="Arial"/>
              </a:rPr>
              <a:t>:</a:t>
            </a:r>
            <a:endParaRPr/>
          </a:p>
          <a:p>
            <a:pPr>
              <a:lnSpc>
                <a:spcPct val="100000"/>
              </a:lnSpc>
            </a:pPr>
            <a:r>
              <a:rPr lang="en-US" sz="1400" b="1">
                <a:solidFill>
                  <a:srgbClr val="000000"/>
                </a:solidFill>
                <a:latin typeface="Arial"/>
              </a:rPr>
              <a:t>Theme 2</a:t>
            </a:r>
            <a:r>
              <a:rPr lang="en-US" sz="1400">
                <a:solidFill>
                  <a:srgbClr val="000000"/>
                </a:solidFill>
                <a:latin typeface="Arial"/>
              </a:rPr>
              <a:t>:</a:t>
            </a:r>
            <a:endParaRPr/>
          </a:p>
          <a:p>
            <a:pPr>
              <a:lnSpc>
                <a:spcPct val="100000"/>
              </a:lnSpc>
            </a:pPr>
            <a:r>
              <a:rPr lang="en-US" sz="1400" b="1">
                <a:solidFill>
                  <a:srgbClr val="000000"/>
                </a:solidFill>
                <a:latin typeface="Arial"/>
              </a:rPr>
              <a:t>Question(s)</a:t>
            </a:r>
            <a:r>
              <a:rPr lang="en-US" sz="1400">
                <a:solidFill>
                  <a:srgbClr val="000000"/>
                </a:solidFill>
                <a:latin typeface="Arial"/>
              </a:rPr>
              <a:t>:</a:t>
            </a:r>
            <a:endParaRPr/>
          </a:p>
          <a:p>
            <a:pPr>
              <a:lnSpc>
                <a:spcPct val="100000"/>
              </a:lnSpc>
            </a:pPr>
            <a:r>
              <a:rPr lang="en-US" sz="1400">
                <a:solidFill>
                  <a:srgbClr val="000000"/>
                </a:solidFill>
                <a:latin typeface="Arial"/>
              </a:rPr>
              <a:t>What types of modeling approaches/ developments are needed and within which types of frameworks?</a:t>
            </a:r>
            <a:endParaRPr/>
          </a:p>
          <a:p>
            <a:pPr>
              <a:lnSpc>
                <a:spcPct val="100000"/>
              </a:lnSpc>
            </a:pPr>
            <a:endParaRPr/>
          </a:p>
          <a:p>
            <a:pPr>
              <a:lnSpc>
                <a:spcPct val="100000"/>
              </a:lnSpc>
            </a:pPr>
            <a:r>
              <a:rPr lang="en-US" sz="1400">
                <a:solidFill>
                  <a:srgbClr val="000000"/>
                </a:solidFill>
                <a:latin typeface="Arial"/>
              </a:rPr>
              <a:t>Which key advances are on top of the list?</a:t>
            </a:r>
            <a:endParaRPr/>
          </a:p>
        </p:txBody>
      </p:sp>
      <p:sp>
        <p:nvSpPr>
          <p:cNvPr id="42" name="CustomShape 3"/>
          <p:cNvSpPr/>
          <p:nvPr/>
        </p:nvSpPr>
        <p:spPr>
          <a:xfrm>
            <a:off x="179640" y="2771640"/>
            <a:ext cx="8813880" cy="4534560"/>
          </a:xfrm>
          <a:prstGeom prst="rect">
            <a:avLst/>
          </a:prstGeom>
          <a:noFill/>
          <a:ln>
            <a:noFill/>
          </a:ln>
        </p:spPr>
        <p:txBody>
          <a:bodyPr lIns="90000" tIns="45000" rIns="90000" bIns="45000"/>
          <a:lstStyle/>
          <a:p>
            <a:pPr>
              <a:lnSpc>
                <a:spcPct val="100000"/>
              </a:lnSpc>
            </a:pPr>
            <a:r>
              <a:rPr lang="en-US" b="1">
                <a:solidFill>
                  <a:srgbClr val="000000"/>
                </a:solidFill>
                <a:latin typeface="Arial"/>
              </a:rPr>
              <a:t>List 10 points discussed</a:t>
            </a:r>
            <a:r>
              <a:rPr lang="en-US">
                <a:solidFill>
                  <a:srgbClr val="000000"/>
                </a:solidFill>
                <a:latin typeface="Arial"/>
              </a:rPr>
              <a:t>:</a:t>
            </a:r>
            <a:endParaRPr/>
          </a:p>
          <a:p>
            <a:pPr>
              <a:lnSpc>
                <a:spcPct val="100000"/>
              </a:lnSpc>
            </a:pPr>
            <a:r>
              <a:rPr lang="en-US">
                <a:solidFill>
                  <a:srgbClr val="000000"/>
                </a:solidFill>
                <a:latin typeface="Arial"/>
              </a:rPr>
              <a:t>1. Scavenging (liquid and ice): </a:t>
            </a:r>
            <a:r>
              <a:rPr lang="en-US">
                <a:solidFill>
                  <a:srgbClr val="000000"/>
                </a:solidFill>
                <a:latin typeface="Arial"/>
                <a:ea typeface="WenQuanYi Zen Hei"/>
              </a:rPr>
              <a:t>Cloud micro physics not included in much of the models.</a:t>
            </a:r>
            <a:endParaRPr/>
          </a:p>
          <a:p>
            <a:pPr>
              <a:lnSpc>
                <a:spcPct val="100000"/>
              </a:lnSpc>
            </a:pPr>
            <a:r>
              <a:rPr lang="en-US">
                <a:solidFill>
                  <a:srgbClr val="000000"/>
                </a:solidFill>
                <a:latin typeface="Arial"/>
              </a:rPr>
              <a:t>2. Deposition, both dry and wet</a:t>
            </a:r>
            <a:endParaRPr/>
          </a:p>
          <a:p>
            <a:pPr>
              <a:lnSpc>
                <a:spcPct val="100000"/>
              </a:lnSpc>
            </a:pPr>
            <a:r>
              <a:rPr lang="en-US">
                <a:solidFill>
                  <a:srgbClr val="000000"/>
                </a:solidFill>
                <a:latin typeface="Arial"/>
              </a:rPr>
              <a:t>3. Emission inventories: spatial, temporal and quantity and injection height. </a:t>
            </a:r>
            <a:endParaRPr/>
          </a:p>
          <a:p>
            <a:pPr>
              <a:lnSpc>
                <a:spcPct val="100000"/>
              </a:lnSpc>
            </a:pPr>
            <a:r>
              <a:rPr lang="en-US">
                <a:solidFill>
                  <a:srgbClr val="000000"/>
                </a:solidFill>
                <a:latin typeface="Arial"/>
              </a:rPr>
              <a:t>4. Modeling snow cover and land surface interactions correct.</a:t>
            </a:r>
            <a:endParaRPr/>
          </a:p>
          <a:p>
            <a:pPr>
              <a:lnSpc>
                <a:spcPct val="100000"/>
              </a:lnSpc>
            </a:pPr>
            <a:r>
              <a:rPr lang="en-US">
                <a:solidFill>
                  <a:srgbClr val="000000"/>
                </a:solidFill>
                <a:latin typeface="Arial"/>
              </a:rPr>
              <a:t>5. Vertical resolution of models. Observational constraints. Are different layers represented good enough? Column numbers vs surface measurements and how to use them?</a:t>
            </a:r>
            <a:endParaRPr/>
          </a:p>
          <a:p>
            <a:pPr>
              <a:lnSpc>
                <a:spcPct val="100000"/>
              </a:lnSpc>
            </a:pPr>
            <a:r>
              <a:rPr lang="en-US">
                <a:solidFill>
                  <a:srgbClr val="000000"/>
                </a:solidFill>
                <a:latin typeface="Arial"/>
              </a:rPr>
              <a:t>6. CO in winter and getting the chemistry right. CO/BC ratio.</a:t>
            </a:r>
            <a:endParaRPr/>
          </a:p>
          <a:p>
            <a:pPr>
              <a:lnSpc>
                <a:spcPct val="100000"/>
              </a:lnSpc>
            </a:pPr>
            <a:r>
              <a:rPr lang="en-US">
                <a:solidFill>
                  <a:srgbClr val="000000"/>
                </a:solidFill>
                <a:latin typeface="Arial"/>
              </a:rPr>
              <a:t>7. Small scale processes to constrain models. </a:t>
            </a:r>
            <a:r>
              <a:rPr lang="en-US">
                <a:solidFill>
                  <a:srgbClr val="000000"/>
                </a:solidFill>
                <a:latin typeface="Arial"/>
                <a:ea typeface="WenQuanYi Zen Hei"/>
              </a:rPr>
              <a:t>What parameters are robust in models in comparison to other input parameters? </a:t>
            </a:r>
            <a:endParaRPr/>
          </a:p>
          <a:p>
            <a:pPr>
              <a:lnSpc>
                <a:spcPct val="100000"/>
              </a:lnSpc>
            </a:pPr>
            <a:r>
              <a:rPr lang="en-US">
                <a:solidFill>
                  <a:srgbClr val="000000"/>
                </a:solidFill>
                <a:latin typeface="Arial"/>
              </a:rPr>
              <a:t>8. Modeling across scales and resolution</a:t>
            </a:r>
            <a:endParaRPr/>
          </a:p>
          <a:p>
            <a:pPr>
              <a:lnSpc>
                <a:spcPct val="100000"/>
              </a:lnSpc>
            </a:pPr>
            <a:r>
              <a:rPr lang="en-US">
                <a:solidFill>
                  <a:srgbClr val="000000"/>
                </a:solidFill>
                <a:latin typeface="Arial"/>
              </a:rPr>
              <a:t>9. Long-range transport and aging processes PAN, HNO</a:t>
            </a:r>
            <a:r>
              <a:rPr lang="en-US" baseline="-33000">
                <a:solidFill>
                  <a:srgbClr val="000000"/>
                </a:solidFill>
                <a:latin typeface="Arial"/>
              </a:rPr>
              <a:t>3</a:t>
            </a:r>
            <a:r>
              <a:rPr lang="en-US">
                <a:solidFill>
                  <a:srgbClr val="000000"/>
                </a:solidFill>
                <a:latin typeface="Arial"/>
              </a:rPr>
              <a:t>, NO</a:t>
            </a:r>
            <a:r>
              <a:rPr lang="en-US" baseline="-33000">
                <a:solidFill>
                  <a:srgbClr val="000000"/>
                </a:solidFill>
                <a:latin typeface="Arial"/>
              </a:rPr>
              <a:t>Y</a:t>
            </a:r>
            <a:r>
              <a:rPr lang="en-US">
                <a:solidFill>
                  <a:srgbClr val="000000"/>
                </a:solidFill>
                <a:latin typeface="Arial"/>
              </a:rPr>
              <a:t> partitioning </a:t>
            </a:r>
            <a:endParaRPr/>
          </a:p>
          <a:p>
            <a:pPr>
              <a:lnSpc>
                <a:spcPct val="100000"/>
              </a:lnSpc>
            </a:pPr>
            <a:endParaRPr/>
          </a:p>
          <a:p>
            <a:pPr>
              <a:lnSpc>
                <a:spcPct val="100000"/>
              </a:lnSpc>
            </a:pPr>
            <a:endParaRPr/>
          </a:p>
        </p:txBody>
      </p:sp>
    </p:spTree>
    <p:extLst>
      <p:ext uri="{BB962C8B-B14F-4D97-AF65-F5344CB8AC3E}">
        <p14:creationId xmlns:p14="http://schemas.microsoft.com/office/powerpoint/2010/main" val="367376861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129240" y="404280"/>
            <a:ext cx="5717880" cy="395280"/>
          </a:xfrm>
          <a:prstGeom prst="rect">
            <a:avLst/>
          </a:prstGeom>
          <a:noFill/>
          <a:ln>
            <a:noFill/>
          </a:ln>
        </p:spPr>
        <p:txBody>
          <a:bodyPr wrap="none" lIns="90000" tIns="45000" rIns="90000" bIns="45000"/>
          <a:lstStyle/>
          <a:p>
            <a:pPr>
              <a:lnSpc>
                <a:spcPct val="100000"/>
              </a:lnSpc>
            </a:pPr>
            <a:r>
              <a:rPr lang="en-US" sz="2000" b="1">
                <a:solidFill>
                  <a:srgbClr val="000000"/>
                </a:solidFill>
                <a:latin typeface="Arial"/>
              </a:rPr>
              <a:t>Recommendations by Table: at most 4 points.</a:t>
            </a:r>
            <a:endParaRPr/>
          </a:p>
        </p:txBody>
      </p:sp>
      <p:sp>
        <p:nvSpPr>
          <p:cNvPr id="44" name="CustomShape 2"/>
          <p:cNvSpPr/>
          <p:nvPr/>
        </p:nvSpPr>
        <p:spPr>
          <a:xfrm>
            <a:off x="355680" y="2493000"/>
            <a:ext cx="8064360" cy="4204440"/>
          </a:xfrm>
          <a:prstGeom prst="rect">
            <a:avLst/>
          </a:prstGeom>
          <a:noFill/>
          <a:ln>
            <a:noFill/>
          </a:ln>
        </p:spPr>
        <p:txBody>
          <a:bodyPr lIns="90000" tIns="45000" rIns="90000" bIns="45000"/>
          <a:lstStyle/>
          <a:p>
            <a:pPr>
              <a:lnSpc>
                <a:spcPct val="100000"/>
              </a:lnSpc>
            </a:pPr>
            <a:r>
              <a:rPr lang="en-US">
                <a:solidFill>
                  <a:srgbClr val="000000"/>
                </a:solidFill>
                <a:latin typeface="Arial"/>
              </a:rPr>
              <a:t>1. Improving the understanding of uncertainties in model parameters and processes using multiple approaches using adjoint modeling, uncertainty emulator and ensembles.</a:t>
            </a:r>
            <a:endParaRPr/>
          </a:p>
          <a:p>
            <a:pPr>
              <a:lnSpc>
                <a:spcPct val="100000"/>
              </a:lnSpc>
            </a:pPr>
            <a:endParaRPr/>
          </a:p>
          <a:p>
            <a:pPr>
              <a:lnSpc>
                <a:spcPct val="100000"/>
              </a:lnSpc>
            </a:pPr>
            <a:r>
              <a:rPr lang="en-US">
                <a:solidFill>
                  <a:srgbClr val="000000"/>
                </a:solidFill>
                <a:latin typeface="Arial"/>
              </a:rPr>
              <a:t>2. Polar winter observations are under represented and poorly modeled and should be a focus moving forward. </a:t>
            </a:r>
            <a:endParaRPr/>
          </a:p>
          <a:p>
            <a:pPr>
              <a:lnSpc>
                <a:spcPct val="100000"/>
              </a:lnSpc>
            </a:pPr>
            <a:endParaRPr/>
          </a:p>
          <a:p>
            <a:pPr>
              <a:lnSpc>
                <a:spcPct val="100000"/>
              </a:lnSpc>
            </a:pPr>
            <a:r>
              <a:rPr lang="en-US">
                <a:solidFill>
                  <a:srgbClr val="000000"/>
                </a:solidFill>
                <a:latin typeface="Arial"/>
              </a:rPr>
              <a:t>3. The big polar cloud on the ground: </a:t>
            </a:r>
            <a:r>
              <a:rPr lang="en-US">
                <a:solidFill>
                  <a:srgbClr val="000000"/>
                </a:solidFill>
                <a:latin typeface="Arial"/>
                <a:ea typeface="WenQuanYi Zen Hei"/>
              </a:rPr>
              <a:t>A massive reactive surface. It is not treated as an emission source.</a:t>
            </a:r>
            <a:endParaRPr/>
          </a:p>
          <a:p>
            <a:pPr>
              <a:lnSpc>
                <a:spcPct val="100000"/>
              </a:lnSpc>
            </a:pPr>
            <a:endParaRPr/>
          </a:p>
          <a:p>
            <a:pPr>
              <a:lnSpc>
                <a:spcPct val="100000"/>
              </a:lnSpc>
            </a:pPr>
            <a:r>
              <a:rPr lang="en-US">
                <a:solidFill>
                  <a:srgbClr val="000000"/>
                </a:solidFill>
                <a:latin typeface="Arial"/>
              </a:rPr>
              <a:t>4. New modeling tools are emerging (dynamical cores): how to utilize them in the Arctic region? </a:t>
            </a:r>
            <a:endParaRPr/>
          </a:p>
          <a:p>
            <a:pPr>
              <a:lnSpc>
                <a:spcPct val="100000"/>
              </a:lnSpc>
            </a:pPr>
            <a:endParaRPr/>
          </a:p>
          <a:p>
            <a:pPr>
              <a:lnSpc>
                <a:spcPct val="100000"/>
              </a:lnSpc>
            </a:pPr>
            <a:endParaRPr/>
          </a:p>
          <a:p>
            <a:pPr>
              <a:lnSpc>
                <a:spcPct val="100000"/>
              </a:lnSpc>
            </a:pPr>
            <a:endParaRPr/>
          </a:p>
        </p:txBody>
      </p:sp>
      <p:pic>
        <p:nvPicPr>
          <p:cNvPr id="45" name="Picture 4"/>
          <p:cNvPicPr/>
          <p:nvPr/>
        </p:nvPicPr>
        <p:blipFill>
          <a:blip r:embed="rId2"/>
          <a:stretch>
            <a:fillRect/>
          </a:stretch>
        </p:blipFill>
        <p:spPr>
          <a:xfrm>
            <a:off x="5979240" y="116640"/>
            <a:ext cx="2976120" cy="2232000"/>
          </a:xfrm>
          <a:prstGeom prst="rect">
            <a:avLst/>
          </a:prstGeom>
          <a:ln>
            <a:noFill/>
          </a:ln>
        </p:spPr>
      </p:pic>
    </p:spTree>
    <p:extLst>
      <p:ext uri="{BB962C8B-B14F-4D97-AF65-F5344CB8AC3E}">
        <p14:creationId xmlns:p14="http://schemas.microsoft.com/office/powerpoint/2010/main" val="365185432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2031325"/>
          </a:xfrm>
          <a:prstGeom prst="rect">
            <a:avLst/>
          </a:prstGeom>
          <a:noFill/>
        </p:spPr>
        <p:txBody>
          <a:bodyPr wrap="square" rtlCol="0">
            <a:spAutoFit/>
          </a:bodyPr>
          <a:lstStyle/>
          <a:p>
            <a:r>
              <a:rPr lang="en-CA" sz="1400" b="1" dirty="0" smtClean="0"/>
              <a:t>Table #</a:t>
            </a:r>
            <a:r>
              <a:rPr lang="en-CA" sz="1400" dirty="0" smtClean="0"/>
              <a:t>: 3 </a:t>
            </a:r>
          </a:p>
          <a:p>
            <a:r>
              <a:rPr lang="en-CA" sz="1400" b="1" dirty="0" smtClean="0"/>
              <a:t>Theme #</a:t>
            </a:r>
            <a:r>
              <a:rPr lang="en-CA" sz="1400" smtClean="0"/>
              <a:t>: 2</a:t>
            </a:r>
            <a:endParaRPr lang="en-CA" sz="1400" dirty="0" smtClean="0"/>
          </a:p>
          <a:p>
            <a:r>
              <a:rPr lang="en-CA" sz="1400" b="1" dirty="0" smtClean="0"/>
              <a:t>Question(s)</a:t>
            </a:r>
            <a:r>
              <a:rPr lang="en-CA" sz="1400" dirty="0" smtClean="0"/>
              <a:t>: </a:t>
            </a:r>
            <a:r>
              <a:rPr lang="en-CA" sz="1400" dirty="0"/>
              <a:t>How can models and observations be combined to improve our understanding of processes</a:t>
            </a:r>
          </a:p>
          <a:p>
            <a:endParaRPr lang="en-CA" sz="1400" dirty="0" smtClean="0"/>
          </a:p>
          <a:p>
            <a:endParaRPr lang="en-CA" sz="1400" dirty="0"/>
          </a:p>
          <a:p>
            <a:endParaRPr lang="en-CA" sz="1400" dirty="0" smtClean="0"/>
          </a:p>
          <a:p>
            <a:endParaRPr lang="en-US" sz="1400" dirty="0"/>
          </a:p>
        </p:txBody>
      </p:sp>
      <p:sp>
        <p:nvSpPr>
          <p:cNvPr id="8" name="TextBox 7"/>
          <p:cNvSpPr txBox="1"/>
          <p:nvPr/>
        </p:nvSpPr>
        <p:spPr>
          <a:xfrm>
            <a:off x="179512" y="2771636"/>
            <a:ext cx="8814196" cy="3693319"/>
          </a:xfrm>
          <a:prstGeom prst="rect">
            <a:avLst/>
          </a:prstGeom>
          <a:noFill/>
        </p:spPr>
        <p:txBody>
          <a:bodyPr wrap="square" rtlCol="0">
            <a:spAutoFit/>
          </a:bodyPr>
          <a:lstStyle/>
          <a:p>
            <a:r>
              <a:rPr lang="en-CA" b="1" dirty="0" smtClean="0"/>
              <a:t>List 10 points discussed</a:t>
            </a:r>
            <a:r>
              <a:rPr lang="en-CA" dirty="0" smtClean="0"/>
              <a:t>:</a:t>
            </a:r>
          </a:p>
          <a:p>
            <a:pPr marL="342900" indent="-342900">
              <a:buAutoNum type="arabicPeriod"/>
            </a:pPr>
            <a:r>
              <a:rPr lang="en-CA" dirty="0" smtClean="0"/>
              <a:t>Can we use models to decide what kind of observation are useful</a:t>
            </a:r>
            <a:endParaRPr lang="en-CA" dirty="0"/>
          </a:p>
          <a:p>
            <a:pPr marL="342900" indent="-342900">
              <a:buAutoNum type="arabicPeriod"/>
            </a:pPr>
            <a:r>
              <a:rPr lang="en-CA" dirty="0" smtClean="0"/>
              <a:t>Can we consistently compare model results with satellite data</a:t>
            </a:r>
          </a:p>
          <a:p>
            <a:pPr marL="342900" indent="-342900">
              <a:buAutoNum type="arabicPeriod"/>
            </a:pPr>
            <a:r>
              <a:rPr lang="en-CA" dirty="0" smtClean="0"/>
              <a:t>What is the most important altitude range for model validation </a:t>
            </a:r>
          </a:p>
          <a:p>
            <a:pPr marL="342900" indent="-342900">
              <a:buFontTx/>
              <a:buAutoNum type="arabicPeriod"/>
            </a:pPr>
            <a:r>
              <a:rPr lang="en-CA" dirty="0"/>
              <a:t>Discrepancy between </a:t>
            </a:r>
            <a:r>
              <a:rPr lang="en-CA" dirty="0" smtClean="0"/>
              <a:t>spatial </a:t>
            </a:r>
            <a:r>
              <a:rPr lang="en-CA" dirty="0"/>
              <a:t>and temporal resolution between model and </a:t>
            </a:r>
            <a:r>
              <a:rPr lang="en-CA" dirty="0" smtClean="0"/>
              <a:t>measurements</a:t>
            </a:r>
          </a:p>
          <a:p>
            <a:pPr marL="342900" indent="-342900">
              <a:buAutoNum type="arabicPeriod"/>
            </a:pPr>
            <a:r>
              <a:rPr lang="en-CA" dirty="0" smtClean="0"/>
              <a:t>Vertical model resolution is lower than measured resolution</a:t>
            </a:r>
            <a:endParaRPr lang="en-CA" dirty="0"/>
          </a:p>
          <a:p>
            <a:pPr marL="342900" indent="-342900">
              <a:buAutoNum type="arabicPeriod"/>
            </a:pPr>
            <a:r>
              <a:rPr lang="en-CA" dirty="0" err="1" smtClean="0"/>
              <a:t>Lagrangian</a:t>
            </a:r>
            <a:r>
              <a:rPr lang="en-CA" dirty="0" smtClean="0"/>
              <a:t> studies are useful for validating processes</a:t>
            </a:r>
          </a:p>
          <a:p>
            <a:pPr marL="342900" indent="-342900">
              <a:buAutoNum type="arabicPeriod"/>
            </a:pPr>
            <a:r>
              <a:rPr lang="en-CA" dirty="0" smtClean="0"/>
              <a:t>Need for </a:t>
            </a:r>
            <a:r>
              <a:rPr lang="en-CA" dirty="0" err="1" smtClean="0"/>
              <a:t>Longtherm</a:t>
            </a:r>
            <a:r>
              <a:rPr lang="en-CA" dirty="0" smtClean="0"/>
              <a:t> records and seasonal data information</a:t>
            </a:r>
            <a:endParaRPr lang="en-CA" dirty="0"/>
          </a:p>
          <a:p>
            <a:pPr marL="342900" indent="-342900">
              <a:buAutoNum type="arabicPeriod"/>
            </a:pPr>
            <a:r>
              <a:rPr lang="en-CA" dirty="0" smtClean="0"/>
              <a:t>Single column models can be used for direct comparison with measurements</a:t>
            </a:r>
          </a:p>
          <a:p>
            <a:r>
              <a:rPr lang="en-CA" dirty="0" smtClean="0"/>
              <a:t>9.  Sensitivity runs to identify key processes in certain areas</a:t>
            </a:r>
          </a:p>
          <a:p>
            <a:r>
              <a:rPr lang="en-CA" dirty="0" smtClean="0"/>
              <a:t>10. Interaction communication between modellers and observer</a:t>
            </a:r>
          </a:p>
          <a:p>
            <a:endParaRPr lang="en-CA" dirty="0" smtClean="0"/>
          </a:p>
        </p:txBody>
      </p:sp>
    </p:spTree>
    <p:extLst>
      <p:ext uri="{BB962C8B-B14F-4D97-AF65-F5344CB8AC3E}">
        <p14:creationId xmlns:p14="http://schemas.microsoft.com/office/powerpoint/2010/main" val="25928471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509416"/>
            <a:ext cx="8064896" cy="4524316"/>
          </a:xfrm>
          <a:prstGeom prst="rect">
            <a:avLst/>
          </a:prstGeom>
          <a:noFill/>
        </p:spPr>
        <p:txBody>
          <a:bodyPr wrap="square" rtlCol="0">
            <a:spAutoFit/>
          </a:bodyPr>
          <a:lstStyle/>
          <a:p>
            <a:pPr marL="342900" indent="-342900">
              <a:buAutoNum type="arabicPeriod"/>
            </a:pPr>
            <a:r>
              <a:rPr lang="en-CA" b="1" dirty="0" smtClean="0"/>
              <a:t>Vertical information is needed – </a:t>
            </a:r>
            <a:r>
              <a:rPr lang="en-CA" dirty="0" smtClean="0"/>
              <a:t>Using of detailed aircraft measurements and new systems, like UAS</a:t>
            </a:r>
          </a:p>
          <a:p>
            <a:pPr marL="342900" indent="-342900">
              <a:buAutoNum type="arabicPeriod"/>
            </a:pPr>
            <a:endParaRPr lang="en-CA" dirty="0"/>
          </a:p>
          <a:p>
            <a:r>
              <a:rPr lang="en-CA" dirty="0" smtClean="0"/>
              <a:t>2. </a:t>
            </a:r>
            <a:r>
              <a:rPr lang="en-CA" b="1" dirty="0" smtClean="0"/>
              <a:t>Joint language</a:t>
            </a:r>
            <a:r>
              <a:rPr lang="en-CA" dirty="0" smtClean="0"/>
              <a:t>– </a:t>
            </a:r>
            <a:r>
              <a:rPr lang="en-CA" dirty="0"/>
              <a:t>Interaction communication between modellers and observer</a:t>
            </a:r>
          </a:p>
          <a:p>
            <a:endParaRPr lang="en-CA" dirty="0" smtClean="0"/>
          </a:p>
          <a:p>
            <a:endParaRPr lang="en-CA" dirty="0"/>
          </a:p>
          <a:p>
            <a:r>
              <a:rPr lang="en-CA" dirty="0" smtClean="0"/>
              <a:t>3. </a:t>
            </a:r>
            <a:r>
              <a:rPr lang="en-CA" b="1" dirty="0" smtClean="0"/>
              <a:t>Column models</a:t>
            </a:r>
            <a:r>
              <a:rPr lang="en-CA" dirty="0" smtClean="0"/>
              <a:t> – These models can </a:t>
            </a:r>
            <a:r>
              <a:rPr lang="en-CA" dirty="0"/>
              <a:t>be used for direct comparison with </a:t>
            </a:r>
            <a:r>
              <a:rPr lang="en-CA" dirty="0" smtClean="0"/>
              <a:t>measurements to understand processes</a:t>
            </a:r>
            <a:endParaRPr lang="en-CA" dirty="0"/>
          </a:p>
          <a:p>
            <a:endParaRPr lang="en-CA" dirty="0"/>
          </a:p>
          <a:p>
            <a:endParaRPr lang="en-CA" dirty="0" smtClean="0"/>
          </a:p>
          <a:p>
            <a:r>
              <a:rPr lang="en-CA" dirty="0" smtClean="0"/>
              <a:t>4. </a:t>
            </a:r>
            <a:r>
              <a:rPr lang="en-CA" b="1" dirty="0" smtClean="0"/>
              <a:t>Data input </a:t>
            </a:r>
            <a:r>
              <a:rPr lang="en-CA" dirty="0"/>
              <a:t>– Need for </a:t>
            </a:r>
            <a:r>
              <a:rPr lang="en-CA" dirty="0" smtClean="0"/>
              <a:t>Long-</a:t>
            </a:r>
            <a:r>
              <a:rPr lang="en-CA" dirty="0" err="1" smtClean="0"/>
              <a:t>therm</a:t>
            </a:r>
            <a:r>
              <a:rPr lang="en-CA" dirty="0" smtClean="0"/>
              <a:t> </a:t>
            </a:r>
            <a:r>
              <a:rPr lang="en-CA" dirty="0"/>
              <a:t>records and seasonal data </a:t>
            </a:r>
            <a:r>
              <a:rPr lang="en-CA" dirty="0" smtClean="0"/>
              <a:t>information the validate different models</a:t>
            </a:r>
            <a:endParaRPr lang="en-CA" dirty="0"/>
          </a:p>
          <a:p>
            <a:endParaRPr lang="en-CA" dirty="0"/>
          </a:p>
          <a:p>
            <a:endParaRPr lang="en-CA"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34190891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0"/>
            <a:ext cx="2549500" cy="1468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1815882"/>
          </a:xfrm>
          <a:prstGeom prst="rect">
            <a:avLst/>
          </a:prstGeom>
          <a:noFill/>
        </p:spPr>
        <p:txBody>
          <a:bodyPr wrap="square" rtlCol="0">
            <a:spAutoFit/>
          </a:bodyPr>
          <a:lstStyle/>
          <a:p>
            <a:r>
              <a:rPr lang="en-CA" sz="1400" b="1" dirty="0" smtClean="0"/>
              <a:t>Table #</a:t>
            </a:r>
            <a:r>
              <a:rPr lang="en-CA" sz="1400" dirty="0" smtClean="0"/>
              <a:t>: 4</a:t>
            </a:r>
          </a:p>
          <a:p>
            <a:r>
              <a:rPr lang="en-CA" sz="1400" b="1" dirty="0" smtClean="0"/>
              <a:t>Theme #</a:t>
            </a:r>
            <a:r>
              <a:rPr lang="en-CA" sz="1400" dirty="0" smtClean="0"/>
              <a:t>: 2</a:t>
            </a:r>
          </a:p>
          <a:p>
            <a:r>
              <a:rPr lang="en-CA" sz="1400" b="1" dirty="0" smtClean="0"/>
              <a:t>Question(s)</a:t>
            </a:r>
            <a:r>
              <a:rPr lang="en-CA" sz="1400" dirty="0" smtClean="0"/>
              <a:t>: What opportunities exist? Making use of existing or planned efforts</a:t>
            </a:r>
          </a:p>
          <a:p>
            <a:endParaRPr lang="en-CA" sz="1400" dirty="0" smtClean="0"/>
          </a:p>
          <a:p>
            <a:endParaRPr lang="en-CA" sz="1400" dirty="0"/>
          </a:p>
          <a:p>
            <a:endParaRPr lang="en-CA" sz="1400" dirty="0" smtClean="0"/>
          </a:p>
          <a:p>
            <a:endParaRPr lang="en-US" sz="1400" dirty="0"/>
          </a:p>
        </p:txBody>
      </p:sp>
      <p:sp>
        <p:nvSpPr>
          <p:cNvPr id="8" name="TextBox 7"/>
          <p:cNvSpPr txBox="1"/>
          <p:nvPr/>
        </p:nvSpPr>
        <p:spPr>
          <a:xfrm>
            <a:off x="179512" y="2060848"/>
            <a:ext cx="8814196" cy="4801315"/>
          </a:xfrm>
          <a:prstGeom prst="rect">
            <a:avLst/>
          </a:prstGeom>
          <a:noFill/>
        </p:spPr>
        <p:txBody>
          <a:bodyPr wrap="square" rtlCol="0">
            <a:spAutoFit/>
          </a:bodyPr>
          <a:lstStyle/>
          <a:p>
            <a:r>
              <a:rPr lang="en-CA" b="1" dirty="0" smtClean="0"/>
              <a:t>List 10 points discussed</a:t>
            </a:r>
            <a:r>
              <a:rPr lang="en-CA" dirty="0" smtClean="0"/>
              <a:t>:</a:t>
            </a:r>
          </a:p>
          <a:p>
            <a:pPr marL="342900" indent="-342900">
              <a:buFont typeface="+mj-lt"/>
              <a:buAutoNum type="arabicPeriod"/>
            </a:pPr>
            <a:r>
              <a:rPr lang="en-CA" dirty="0"/>
              <a:t>IASOA </a:t>
            </a:r>
            <a:r>
              <a:rPr lang="en-CA" dirty="0" smtClean="0"/>
              <a:t>– Need vertical profiles over the long term sites, may need additional sites with long term observations, is there a way for campaign data to be included?</a:t>
            </a:r>
          </a:p>
          <a:p>
            <a:pPr marL="342900" indent="-342900">
              <a:buFont typeface="+mj-lt"/>
              <a:buAutoNum type="arabicPeriod"/>
            </a:pPr>
            <a:r>
              <a:rPr lang="en-CA" dirty="0" smtClean="0"/>
              <a:t>Measuring and modeling deposition processes – gases and aerosols, should this be a focus of a new activity</a:t>
            </a:r>
            <a:endParaRPr lang="en-CA" dirty="0"/>
          </a:p>
          <a:p>
            <a:pPr marL="342900" indent="-342900">
              <a:buFont typeface="+mj-lt"/>
              <a:buAutoNum type="arabicPeriod"/>
            </a:pPr>
            <a:r>
              <a:rPr lang="en-US" dirty="0" err="1" smtClean="0"/>
              <a:t>ATom</a:t>
            </a:r>
            <a:r>
              <a:rPr lang="en-US" dirty="0" smtClean="0"/>
              <a:t> – some data may be collected in the Arctic, chance for other measurements.</a:t>
            </a:r>
            <a:endParaRPr lang="en-CA" dirty="0" smtClean="0"/>
          </a:p>
          <a:p>
            <a:pPr marL="342900" indent="-342900">
              <a:buFont typeface="+mj-lt"/>
              <a:buAutoNum type="arabicPeriod"/>
            </a:pPr>
            <a:r>
              <a:rPr lang="en-CA" dirty="0" smtClean="0"/>
              <a:t>YOPP </a:t>
            </a:r>
            <a:r>
              <a:rPr lang="en-CA" dirty="0"/>
              <a:t>– driven by </a:t>
            </a:r>
            <a:r>
              <a:rPr lang="en-CA" dirty="0" smtClean="0"/>
              <a:t>WMO - Year </a:t>
            </a:r>
            <a:r>
              <a:rPr lang="en-CA" dirty="0"/>
              <a:t>of polar </a:t>
            </a:r>
            <a:r>
              <a:rPr lang="en-CA" dirty="0" smtClean="0"/>
              <a:t>prediction</a:t>
            </a:r>
          </a:p>
          <a:p>
            <a:pPr marL="342900" indent="-342900">
              <a:buFont typeface="+mj-lt"/>
              <a:buAutoNum type="arabicPeriod"/>
            </a:pPr>
            <a:r>
              <a:rPr lang="en-CA" dirty="0" smtClean="0"/>
              <a:t>MOSAIC/IAGOS – commercial aircraft, expansion or similar on Arctic aircraft</a:t>
            </a:r>
          </a:p>
          <a:p>
            <a:pPr marL="342900" indent="-342900">
              <a:buFont typeface="+mj-lt"/>
              <a:buAutoNum type="arabicPeriod"/>
            </a:pPr>
            <a:r>
              <a:rPr lang="en-US" dirty="0" smtClean="0"/>
              <a:t>Korean </a:t>
            </a:r>
            <a:r>
              <a:rPr lang="en-US" dirty="0"/>
              <a:t>icebreaker </a:t>
            </a:r>
            <a:r>
              <a:rPr lang="en-US" dirty="0" smtClean="0"/>
              <a:t>is equipped </a:t>
            </a:r>
            <a:r>
              <a:rPr lang="en-US" dirty="0"/>
              <a:t>with </a:t>
            </a:r>
            <a:r>
              <a:rPr lang="en-US" dirty="0" smtClean="0"/>
              <a:t>chemical measurements – looking for collaborations</a:t>
            </a:r>
            <a:endParaRPr lang="en-CA" dirty="0" smtClean="0"/>
          </a:p>
          <a:p>
            <a:pPr marL="342900" indent="-342900">
              <a:buFont typeface="+mj-lt"/>
              <a:buAutoNum type="arabicPeriod"/>
            </a:pPr>
            <a:r>
              <a:rPr lang="en-CA" dirty="0" smtClean="0"/>
              <a:t>Buoy platforms – </a:t>
            </a:r>
            <a:r>
              <a:rPr lang="en-US" dirty="0" err="1" smtClean="0"/>
              <a:t>iAOOS</a:t>
            </a:r>
            <a:r>
              <a:rPr lang="en-US" dirty="0" smtClean="0"/>
              <a:t> and O-Buoy</a:t>
            </a:r>
            <a:endParaRPr lang="en-CA" dirty="0" smtClean="0"/>
          </a:p>
          <a:p>
            <a:pPr marL="342900" indent="-342900">
              <a:buFont typeface="+mj-lt"/>
              <a:buAutoNum type="arabicPeriod"/>
            </a:pPr>
            <a:r>
              <a:rPr lang="en-US" dirty="0" smtClean="0"/>
              <a:t>MACC </a:t>
            </a:r>
            <a:r>
              <a:rPr lang="en-US" dirty="0"/>
              <a:t>– </a:t>
            </a:r>
            <a:r>
              <a:rPr lang="en-US" dirty="0" smtClean="0"/>
              <a:t>now is called CAMS </a:t>
            </a:r>
            <a:r>
              <a:rPr lang="en-US" dirty="0"/>
              <a:t>– </a:t>
            </a:r>
            <a:r>
              <a:rPr lang="en-US" dirty="0" smtClean="0"/>
              <a:t>useful for Arctic forecasts (campaign planning), may have a validation focus in the Arctic </a:t>
            </a:r>
            <a:endParaRPr lang="en-CA" dirty="0" smtClean="0"/>
          </a:p>
          <a:p>
            <a:pPr marL="342900" indent="-342900">
              <a:buFont typeface="+mj-lt"/>
              <a:buAutoNum type="arabicPeriod"/>
            </a:pPr>
            <a:r>
              <a:rPr lang="en-US" dirty="0" smtClean="0"/>
              <a:t>Arctic </a:t>
            </a:r>
            <a:r>
              <a:rPr lang="en-US" dirty="0"/>
              <a:t>Observing System </a:t>
            </a:r>
            <a:r>
              <a:rPr lang="en-US" dirty="0" smtClean="0"/>
              <a:t>– through the Arctic observing summit, mainly focused on the ocean historically</a:t>
            </a:r>
          </a:p>
          <a:p>
            <a:pPr marL="342900" indent="-342900">
              <a:buFont typeface="+mj-lt"/>
              <a:buAutoNum type="arabicPeriod"/>
            </a:pPr>
            <a:r>
              <a:rPr lang="en-US" dirty="0"/>
              <a:t>Single ozone measurements without anything </a:t>
            </a:r>
            <a:r>
              <a:rPr lang="en-US" dirty="0" smtClean="0"/>
              <a:t>else don’t add much</a:t>
            </a:r>
            <a:endParaRPr lang="en-CA" dirty="0" smtClean="0"/>
          </a:p>
        </p:txBody>
      </p:sp>
    </p:spTree>
    <p:extLst>
      <p:ext uri="{BB962C8B-B14F-4D97-AF65-F5344CB8AC3E}">
        <p14:creationId xmlns:p14="http://schemas.microsoft.com/office/powerpoint/2010/main" val="4138650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23528" y="2276872"/>
            <a:ext cx="8064896" cy="4524316"/>
          </a:xfrm>
          <a:prstGeom prst="rect">
            <a:avLst/>
          </a:prstGeom>
          <a:noFill/>
        </p:spPr>
        <p:txBody>
          <a:bodyPr wrap="square" rtlCol="0">
            <a:spAutoFit/>
          </a:bodyPr>
          <a:lstStyle/>
          <a:p>
            <a:pPr marL="342900" indent="-342900">
              <a:buAutoNum type="arabicPeriod"/>
            </a:pPr>
            <a:r>
              <a:rPr lang="en-CA" dirty="0" smtClean="0"/>
              <a:t>Vertical profiles are needed (trace gases and aerosols)</a:t>
            </a:r>
          </a:p>
          <a:p>
            <a:pPr marL="342900" indent="-342900">
              <a:buAutoNum type="arabicPeriod"/>
            </a:pPr>
            <a:endParaRPr lang="en-CA" dirty="0" smtClean="0"/>
          </a:p>
          <a:p>
            <a:endParaRPr lang="en-CA" dirty="0"/>
          </a:p>
          <a:p>
            <a:r>
              <a:rPr lang="en-CA" dirty="0" smtClean="0"/>
              <a:t>2.  Need integration / communication between ongoing projects and expanding ground based measurements coordinated at the international level (an IASOA like effort for campaigns?)</a:t>
            </a:r>
          </a:p>
          <a:p>
            <a:endParaRPr lang="en-CA" dirty="0" smtClean="0"/>
          </a:p>
          <a:p>
            <a:endParaRPr lang="en-CA" dirty="0"/>
          </a:p>
          <a:p>
            <a:r>
              <a:rPr lang="en-CA" dirty="0" smtClean="0"/>
              <a:t>3.  We have to focus on getting the atmosphere on the Arctic agenda internationally</a:t>
            </a:r>
          </a:p>
          <a:p>
            <a:endParaRPr lang="en-CA" dirty="0"/>
          </a:p>
          <a:p>
            <a:endParaRPr lang="en-CA" dirty="0" smtClean="0"/>
          </a:p>
          <a:p>
            <a:pPr marL="342900" indent="-342900">
              <a:buAutoNum type="arabicPeriod" startAt="4"/>
            </a:pPr>
            <a:r>
              <a:rPr lang="en-CA" dirty="0" smtClean="0"/>
              <a:t>Can we build on automation that is being built in large projects – buoys, UAVs, small sensors to get a much wider Arctic coverage (spatially and vertically)</a:t>
            </a:r>
          </a:p>
          <a:p>
            <a:pPr marL="342900" indent="-342900">
              <a:buAutoNum type="arabicPeriod" startAt="4"/>
            </a:pPr>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1364859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2677656"/>
          </a:xfrm>
          <a:prstGeom prst="rect">
            <a:avLst/>
          </a:prstGeom>
          <a:noFill/>
        </p:spPr>
        <p:txBody>
          <a:bodyPr wrap="square" rtlCol="0">
            <a:spAutoFit/>
          </a:bodyPr>
          <a:lstStyle/>
          <a:p>
            <a:r>
              <a:rPr lang="en-CA" sz="1400" b="1" dirty="0" smtClean="0"/>
              <a:t>Table #</a:t>
            </a:r>
            <a:r>
              <a:rPr lang="en-CA" sz="1400" dirty="0" smtClean="0"/>
              <a:t>: 1</a:t>
            </a:r>
          </a:p>
          <a:p>
            <a:r>
              <a:rPr lang="en-CA" sz="1400" b="1" dirty="0" smtClean="0"/>
              <a:t>Theme #</a:t>
            </a:r>
            <a:r>
              <a:rPr lang="en-CA" sz="1400" dirty="0" smtClean="0"/>
              <a:t>:3</a:t>
            </a:r>
          </a:p>
          <a:p>
            <a:r>
              <a:rPr lang="en-CA" sz="1400" b="1" dirty="0" smtClean="0"/>
              <a:t>Question(s)</a:t>
            </a:r>
            <a:r>
              <a:rPr lang="en-CA" sz="1400" dirty="0" smtClean="0"/>
              <a:t>: </a:t>
            </a:r>
            <a:r>
              <a:rPr lang="en-GB" sz="1400" dirty="0"/>
              <a:t>How could themes recommended in session 1 and 2 benefit from an overarching conceptual framework? what might that look like?</a:t>
            </a:r>
            <a:endParaRPr lang="en-US" sz="1400" dirty="0"/>
          </a:p>
          <a:p>
            <a:endParaRPr lang="en-CA" sz="1400" dirty="0" smtClean="0"/>
          </a:p>
          <a:p>
            <a:endParaRPr lang="en-CA" sz="1400" dirty="0"/>
          </a:p>
          <a:p>
            <a:endParaRPr lang="en-CA" sz="1400" dirty="0" smtClean="0"/>
          </a:p>
          <a:p>
            <a:endParaRPr lang="en-CA" sz="1400" dirty="0"/>
          </a:p>
          <a:p>
            <a:endParaRPr lang="en-CA" sz="1400" dirty="0" smtClean="0"/>
          </a:p>
          <a:p>
            <a:endParaRPr lang="en-US" sz="1400" dirty="0"/>
          </a:p>
        </p:txBody>
      </p:sp>
      <p:sp>
        <p:nvSpPr>
          <p:cNvPr id="8" name="TextBox 7"/>
          <p:cNvSpPr txBox="1"/>
          <p:nvPr/>
        </p:nvSpPr>
        <p:spPr>
          <a:xfrm>
            <a:off x="179512" y="2771636"/>
            <a:ext cx="8814196" cy="4247317"/>
          </a:xfrm>
          <a:prstGeom prst="rect">
            <a:avLst/>
          </a:prstGeom>
          <a:noFill/>
        </p:spPr>
        <p:txBody>
          <a:bodyPr wrap="square" rtlCol="0">
            <a:spAutoFit/>
          </a:bodyPr>
          <a:lstStyle/>
          <a:p>
            <a:r>
              <a:rPr lang="en-CA" b="1" dirty="0" smtClean="0"/>
              <a:t>List 10 points discussed</a:t>
            </a:r>
            <a:r>
              <a:rPr lang="en-CA" dirty="0" smtClean="0"/>
              <a:t>:</a:t>
            </a:r>
          </a:p>
          <a:p>
            <a:pPr lvl="0"/>
            <a:r>
              <a:rPr lang="en-CA" dirty="0" smtClean="0"/>
              <a:t>1. </a:t>
            </a:r>
            <a:r>
              <a:rPr lang="en-GB" dirty="0"/>
              <a:t>Opportunities </a:t>
            </a:r>
            <a:r>
              <a:rPr lang="en-GB" dirty="0" smtClean="0"/>
              <a:t>for collaboration </a:t>
            </a:r>
            <a:r>
              <a:rPr lang="en-GB" dirty="0"/>
              <a:t>from different science disciplines. </a:t>
            </a:r>
            <a:endParaRPr lang="en-US" dirty="0"/>
          </a:p>
          <a:p>
            <a:r>
              <a:rPr lang="en-CA" dirty="0" smtClean="0"/>
              <a:t>2. </a:t>
            </a:r>
            <a:r>
              <a:rPr lang="en-GB" dirty="0" smtClean="0"/>
              <a:t>Overarching </a:t>
            </a:r>
            <a:r>
              <a:rPr lang="en-GB" dirty="0"/>
              <a:t>science question.</a:t>
            </a:r>
            <a:endParaRPr lang="en-CA" dirty="0" smtClean="0"/>
          </a:p>
          <a:p>
            <a:r>
              <a:rPr lang="en-CA" dirty="0" smtClean="0"/>
              <a:t>3. </a:t>
            </a:r>
            <a:r>
              <a:rPr lang="en-GB" dirty="0" smtClean="0"/>
              <a:t>Not </a:t>
            </a:r>
            <a:r>
              <a:rPr lang="en-GB" dirty="0"/>
              <a:t>just the science but policy questions and regulations, political approaches to how climate is going to affect the community</a:t>
            </a:r>
            <a:endParaRPr lang="en-CA" dirty="0" smtClean="0"/>
          </a:p>
          <a:p>
            <a:pPr lvl="0"/>
            <a:r>
              <a:rPr lang="en-CA" dirty="0" smtClean="0"/>
              <a:t>4. </a:t>
            </a:r>
            <a:r>
              <a:rPr lang="en-GB" dirty="0" smtClean="0"/>
              <a:t>What </a:t>
            </a:r>
            <a:r>
              <a:rPr lang="en-GB" dirty="0"/>
              <a:t>is the interest of countries members of the Arctic Council in changes in the Arctic, factors: energy development, security, arctic amplification. </a:t>
            </a:r>
            <a:endParaRPr lang="en-US" dirty="0"/>
          </a:p>
          <a:p>
            <a:pPr lvl="0"/>
            <a:r>
              <a:rPr lang="en-CA" dirty="0" smtClean="0"/>
              <a:t>5. </a:t>
            </a:r>
            <a:r>
              <a:rPr lang="en-GB" dirty="0"/>
              <a:t>Follow an approach as in CLRTAP (Convention on Long-range </a:t>
            </a:r>
            <a:r>
              <a:rPr lang="en-GB" dirty="0" err="1"/>
              <a:t>Transboundary</a:t>
            </a:r>
            <a:r>
              <a:rPr lang="en-GB" dirty="0"/>
              <a:t> Air </a:t>
            </a:r>
            <a:r>
              <a:rPr lang="en-GB" dirty="0" smtClean="0"/>
              <a:t>Pollution</a:t>
            </a:r>
            <a:r>
              <a:rPr lang="en-US" dirty="0"/>
              <a:t> </a:t>
            </a:r>
            <a:r>
              <a:rPr lang="en-US" dirty="0" smtClean="0"/>
              <a:t>- </a:t>
            </a:r>
            <a:r>
              <a:rPr lang="en-GB" dirty="0" smtClean="0"/>
              <a:t>air </a:t>
            </a:r>
            <a:r>
              <a:rPr lang="en-GB" dirty="0" err="1"/>
              <a:t>polution</a:t>
            </a:r>
            <a:r>
              <a:rPr lang="en-GB" dirty="0"/>
              <a:t> is more accepted as a research topic than climate change</a:t>
            </a:r>
            <a:r>
              <a:rPr lang="en-GB" dirty="0" smtClean="0"/>
              <a:t>.</a:t>
            </a:r>
            <a:endParaRPr lang="en-CA" dirty="0" smtClean="0"/>
          </a:p>
          <a:p>
            <a:r>
              <a:rPr lang="en-CA" dirty="0" smtClean="0"/>
              <a:t>6. </a:t>
            </a:r>
            <a:r>
              <a:rPr lang="en-GB" dirty="0"/>
              <a:t>Need for more connection with other groups: sea-ice, oceanographers</a:t>
            </a:r>
            <a:endParaRPr lang="en-CA" dirty="0" smtClean="0"/>
          </a:p>
          <a:p>
            <a:r>
              <a:rPr lang="en-CA" dirty="0" smtClean="0"/>
              <a:t>7. Cost of air pollution – integrated assessment models</a:t>
            </a:r>
          </a:p>
          <a:p>
            <a:r>
              <a:rPr lang="en-CA" dirty="0" smtClean="0"/>
              <a:t>8. Connecting to MOSAIC</a:t>
            </a:r>
          </a:p>
          <a:p>
            <a:r>
              <a:rPr lang="en-CA" dirty="0" smtClean="0"/>
              <a:t>9. Air Pollution from long range and local sources</a:t>
            </a:r>
          </a:p>
          <a:p>
            <a:r>
              <a:rPr lang="en-CA" dirty="0" smtClean="0"/>
              <a:t>10. Standardizing stations and </a:t>
            </a:r>
            <a:r>
              <a:rPr lang="en-CA" dirty="0" err="1" smtClean="0"/>
              <a:t>measurments</a:t>
            </a:r>
            <a:endParaRPr lang="en-CA" dirty="0" smtClean="0"/>
          </a:p>
          <a:p>
            <a:endParaRPr lang="en-CA" dirty="0" smtClean="0"/>
          </a:p>
        </p:txBody>
      </p:sp>
    </p:spTree>
    <p:extLst>
      <p:ext uri="{BB962C8B-B14F-4D97-AF65-F5344CB8AC3E}">
        <p14:creationId xmlns:p14="http://schemas.microsoft.com/office/powerpoint/2010/main" val="17198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2031325"/>
          </a:xfrm>
          <a:prstGeom prst="rect">
            <a:avLst/>
          </a:prstGeom>
          <a:noFill/>
        </p:spPr>
        <p:txBody>
          <a:bodyPr wrap="square" rtlCol="0">
            <a:spAutoFit/>
          </a:bodyPr>
          <a:lstStyle/>
          <a:p>
            <a:r>
              <a:rPr lang="en-CA" sz="1400" b="1" dirty="0" smtClean="0"/>
              <a:t>Table #</a:t>
            </a:r>
            <a:r>
              <a:rPr lang="en-CA" sz="1400" dirty="0" smtClean="0"/>
              <a:t>: 1 </a:t>
            </a:r>
          </a:p>
          <a:p>
            <a:r>
              <a:rPr lang="en-CA" sz="1400" b="1" dirty="0" smtClean="0"/>
              <a:t>Theme #</a:t>
            </a:r>
            <a:r>
              <a:rPr lang="en-CA" sz="1400" dirty="0" smtClean="0"/>
              <a:t>: 1</a:t>
            </a:r>
          </a:p>
          <a:p>
            <a:r>
              <a:rPr lang="en-CA" sz="1400" b="1" dirty="0" smtClean="0"/>
              <a:t>Question(s)</a:t>
            </a:r>
            <a:r>
              <a:rPr lang="en-CA" sz="1400" dirty="0" smtClean="0"/>
              <a:t>: Which within Arctic science areas require special attention?</a:t>
            </a:r>
          </a:p>
          <a:p>
            <a:endParaRPr lang="en-CA" sz="1400" dirty="0"/>
          </a:p>
          <a:p>
            <a:endParaRPr lang="en-CA" sz="1400" dirty="0" smtClean="0"/>
          </a:p>
          <a:p>
            <a:endParaRPr lang="en-CA" sz="1400" dirty="0"/>
          </a:p>
          <a:p>
            <a:endParaRPr lang="en-CA" sz="1400" dirty="0" smtClean="0"/>
          </a:p>
          <a:p>
            <a:endParaRPr lang="en-US" sz="1400" dirty="0"/>
          </a:p>
        </p:txBody>
      </p:sp>
      <p:sp>
        <p:nvSpPr>
          <p:cNvPr id="8" name="TextBox 7"/>
          <p:cNvSpPr txBox="1"/>
          <p:nvPr/>
        </p:nvSpPr>
        <p:spPr>
          <a:xfrm>
            <a:off x="179512" y="2771636"/>
            <a:ext cx="8814196" cy="3693319"/>
          </a:xfrm>
          <a:prstGeom prst="rect">
            <a:avLst/>
          </a:prstGeom>
          <a:noFill/>
        </p:spPr>
        <p:txBody>
          <a:bodyPr wrap="square" rtlCol="0">
            <a:spAutoFit/>
          </a:bodyPr>
          <a:lstStyle/>
          <a:p>
            <a:r>
              <a:rPr lang="en-CA" b="1" dirty="0" smtClean="0"/>
              <a:t>List 10 points discussed</a:t>
            </a:r>
            <a:r>
              <a:rPr lang="en-CA" dirty="0" smtClean="0"/>
              <a:t>:</a:t>
            </a:r>
          </a:p>
          <a:p>
            <a:pPr marL="342900" indent="-342900">
              <a:buAutoNum type="arabicPeriod"/>
            </a:pPr>
            <a:r>
              <a:rPr lang="en-CA" dirty="0" smtClean="0"/>
              <a:t>Anthropogenic emissions – oil/gas, ships.</a:t>
            </a:r>
          </a:p>
          <a:p>
            <a:pPr marL="342900" indent="-342900">
              <a:buAutoNum type="arabicPeriod"/>
            </a:pPr>
            <a:r>
              <a:rPr lang="en-CA" dirty="0" smtClean="0"/>
              <a:t>Natural Emissions – biogenic, fires, DMS, sea-salt</a:t>
            </a:r>
            <a:endParaRPr lang="en-CA" dirty="0"/>
          </a:p>
          <a:p>
            <a:pPr marL="342900" indent="-342900">
              <a:buAutoNum type="arabicPeriod"/>
            </a:pPr>
            <a:r>
              <a:rPr lang="en-CA" dirty="0" smtClean="0"/>
              <a:t>Aerosols – deposition, cloud-processing – present and future understanding.</a:t>
            </a:r>
            <a:endParaRPr lang="en-CA" dirty="0"/>
          </a:p>
          <a:p>
            <a:pPr marL="342900" indent="-342900">
              <a:buAutoNum type="arabicPeriod"/>
            </a:pPr>
            <a:r>
              <a:rPr lang="en-CA" dirty="0" smtClean="0"/>
              <a:t>Halogens – mercury deposition – ecosystems and society.</a:t>
            </a:r>
          </a:p>
          <a:p>
            <a:r>
              <a:rPr lang="en-CA" dirty="0"/>
              <a:t>5</a:t>
            </a:r>
            <a:r>
              <a:rPr lang="en-CA" dirty="0" smtClean="0"/>
              <a:t>.  Sea-ice change – DMS emissions, sea-salt, dynamics (more cloud?) Less stratified BL)</a:t>
            </a:r>
          </a:p>
          <a:p>
            <a:r>
              <a:rPr lang="en-CA" dirty="0"/>
              <a:t>6</a:t>
            </a:r>
            <a:r>
              <a:rPr lang="en-CA" dirty="0" smtClean="0"/>
              <a:t>.  Need more collaboration to get data in Russia/Siberia</a:t>
            </a:r>
          </a:p>
          <a:p>
            <a:r>
              <a:rPr lang="en-CA" dirty="0" smtClean="0"/>
              <a:t>7. Ocean acidification – biogenic emissions from oceans.</a:t>
            </a:r>
          </a:p>
          <a:p>
            <a:r>
              <a:rPr lang="en-CA" dirty="0" smtClean="0"/>
              <a:t>8. Emissions – need to get more estimates of EF, where are they emitted.</a:t>
            </a:r>
          </a:p>
          <a:p>
            <a:r>
              <a:rPr lang="en-CA" dirty="0" smtClean="0"/>
              <a:t>9. Gap in someone who is responsible for creating emission inventory.</a:t>
            </a:r>
          </a:p>
          <a:p>
            <a:r>
              <a:rPr lang="en-CA" dirty="0" smtClean="0"/>
              <a:t>10. </a:t>
            </a:r>
          </a:p>
          <a:p>
            <a:endParaRPr lang="en-CA" dirty="0" smtClean="0"/>
          </a:p>
        </p:txBody>
      </p:sp>
    </p:spTree>
    <p:extLst>
      <p:ext uri="{BB962C8B-B14F-4D97-AF65-F5344CB8AC3E}">
        <p14:creationId xmlns:p14="http://schemas.microsoft.com/office/powerpoint/2010/main" val="279814342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492896"/>
            <a:ext cx="8064896" cy="4801314"/>
          </a:xfrm>
          <a:prstGeom prst="rect">
            <a:avLst/>
          </a:prstGeom>
          <a:noFill/>
        </p:spPr>
        <p:txBody>
          <a:bodyPr wrap="square" rtlCol="0">
            <a:spAutoFit/>
          </a:bodyPr>
          <a:lstStyle/>
          <a:p>
            <a:r>
              <a:rPr lang="en-CA" dirty="0" smtClean="0"/>
              <a:t>1. Ultimate goal of science activities was some framework for regulation of Arctic Air Pollution </a:t>
            </a:r>
          </a:p>
          <a:p>
            <a:endParaRPr lang="en-CA" dirty="0" smtClean="0"/>
          </a:p>
          <a:p>
            <a:endParaRPr lang="en-CA" dirty="0"/>
          </a:p>
          <a:p>
            <a:r>
              <a:rPr lang="en-CA" dirty="0" smtClean="0"/>
              <a:t>2. Better connections with oceanographic, sea ice, and social science communities are important</a:t>
            </a:r>
          </a:p>
          <a:p>
            <a:endParaRPr lang="en-CA" dirty="0" smtClean="0"/>
          </a:p>
          <a:p>
            <a:endParaRPr lang="en-CA" dirty="0"/>
          </a:p>
          <a:p>
            <a:r>
              <a:rPr lang="en-CA" dirty="0" smtClean="0"/>
              <a:t>3. What is the economic impact of air pollution</a:t>
            </a:r>
          </a:p>
          <a:p>
            <a:endParaRPr lang="en-CA" dirty="0"/>
          </a:p>
          <a:p>
            <a:endParaRPr lang="en-CA" dirty="0" smtClean="0"/>
          </a:p>
          <a:p>
            <a:r>
              <a:rPr lang="en-CA" dirty="0" smtClean="0"/>
              <a:t>4. </a:t>
            </a:r>
            <a:r>
              <a:rPr lang="en-US"/>
              <a:t>How does Air Pollution impact the Sustainability (and Resiliency) of the Arctic </a:t>
            </a:r>
          </a:p>
          <a:p>
            <a:endParaRPr lang="en-CA" dirty="0" smtClean="0"/>
          </a:p>
          <a:p>
            <a:endParaRPr lang="en-CA" dirty="0"/>
          </a:p>
          <a:p>
            <a:endParaRPr lang="en-CA"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2332375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7552" y="660400"/>
            <a:ext cx="3886200" cy="1470025"/>
          </a:xfrm>
        </p:spPr>
        <p:txBody>
          <a:bodyPr>
            <a:normAutofit fontScale="90000"/>
          </a:bodyPr>
          <a:lstStyle/>
          <a:p>
            <a:r>
              <a:rPr lang="en-US" sz="2400" dirty="0" smtClean="0"/>
              <a:t>Theme 3, Question 2 What collaborations are working well?  How can we build off them?</a:t>
            </a:r>
            <a:endParaRPr lang="en-US" sz="2400" dirty="0"/>
          </a:p>
        </p:txBody>
      </p:sp>
      <p:sp>
        <p:nvSpPr>
          <p:cNvPr id="3" name="Subtitle 2"/>
          <p:cNvSpPr>
            <a:spLocks noGrp="1"/>
          </p:cNvSpPr>
          <p:nvPr>
            <p:ph type="subTitle" idx="1"/>
          </p:nvPr>
        </p:nvSpPr>
        <p:spPr>
          <a:xfrm>
            <a:off x="672469" y="2130425"/>
            <a:ext cx="7154891" cy="3508375"/>
          </a:xfrm>
        </p:spPr>
        <p:txBody>
          <a:bodyPr>
            <a:normAutofit fontScale="92500" lnSpcReduction="20000"/>
          </a:bodyPr>
          <a:lstStyle/>
          <a:p>
            <a:pPr marL="457200" indent="-457200" algn="l">
              <a:buFont typeface="+mj-lt"/>
              <a:buAutoNum type="arabicPeriod"/>
            </a:pPr>
            <a:r>
              <a:rPr lang="en-US" sz="2400" dirty="0" smtClean="0"/>
              <a:t>AMAP – Assessments – but not data collection</a:t>
            </a:r>
          </a:p>
          <a:p>
            <a:pPr marL="457200" indent="-457200" algn="l">
              <a:buFont typeface="+mj-lt"/>
              <a:buAutoNum type="arabicPeriod"/>
            </a:pPr>
            <a:r>
              <a:rPr lang="en-US" sz="2400" dirty="0" err="1" smtClean="0"/>
              <a:t>Netcare</a:t>
            </a:r>
            <a:r>
              <a:rPr lang="en-US" sz="2400" dirty="0" smtClean="0"/>
              <a:t> – funded project that brings </a:t>
            </a:r>
            <a:r>
              <a:rPr lang="en-US" sz="2400" dirty="0" err="1" smtClean="0"/>
              <a:t>modellers</a:t>
            </a:r>
            <a:r>
              <a:rPr lang="en-US" sz="2400" dirty="0" smtClean="0"/>
              <a:t> and measurement people together</a:t>
            </a:r>
          </a:p>
          <a:p>
            <a:pPr marL="457200" indent="-457200" algn="l">
              <a:buFont typeface="+mj-lt"/>
              <a:buAutoNum type="arabicPeriod"/>
            </a:pPr>
            <a:r>
              <a:rPr lang="en-US" sz="2400" dirty="0" smtClean="0"/>
              <a:t>IGAC – could move for endorsement</a:t>
            </a:r>
          </a:p>
          <a:p>
            <a:pPr marL="457200" indent="-457200" algn="l">
              <a:buFont typeface="+mj-lt"/>
              <a:buAutoNum type="arabicPeriod"/>
            </a:pPr>
            <a:r>
              <a:rPr lang="en-US" sz="2400" dirty="0" smtClean="0"/>
              <a:t>IASOA – works well but does not yet include all Arctic Stations – Station pages should point back to IASOA</a:t>
            </a:r>
          </a:p>
          <a:p>
            <a:pPr marL="457200" indent="-457200" algn="l">
              <a:buFont typeface="+mj-lt"/>
              <a:buAutoNum type="arabicPeriod"/>
            </a:pPr>
            <a:r>
              <a:rPr lang="en-US" sz="2400" dirty="0" smtClean="0"/>
              <a:t>NDAC – brings together measurement people making common measurements</a:t>
            </a:r>
          </a:p>
          <a:p>
            <a:pPr marL="457200" indent="-457200" algn="l">
              <a:buFont typeface="+mj-lt"/>
              <a:buAutoNum type="arabicPeriod"/>
            </a:pPr>
            <a:r>
              <a:rPr lang="en-US" sz="2400" dirty="0" smtClean="0"/>
              <a:t>MOSAIC – the ball is rolling we could try to jump on the band wagon</a:t>
            </a:r>
          </a:p>
          <a:p>
            <a:pPr marL="457200" indent="-457200" algn="l">
              <a:buFont typeface="+mj-lt"/>
              <a:buAutoNum type="arabicPeriod"/>
            </a:pPr>
            <a:r>
              <a:rPr lang="en-US" sz="2400" dirty="0" smtClean="0"/>
              <a:t>Plumbing is broken in Arctic Networks</a:t>
            </a:r>
            <a:endParaRPr lang="en-US" sz="2400" dirty="0"/>
          </a:p>
        </p:txBody>
      </p:sp>
    </p:spTree>
    <p:extLst>
      <p:ext uri="{BB962C8B-B14F-4D97-AF65-F5344CB8AC3E}">
        <p14:creationId xmlns:p14="http://schemas.microsoft.com/office/powerpoint/2010/main" val="719512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190"/>
            <a:ext cx="5299430" cy="1143000"/>
          </a:xfrm>
        </p:spPr>
        <p:txBody>
          <a:bodyPr>
            <a:noAutofit/>
          </a:bodyPr>
          <a:lstStyle/>
          <a:p>
            <a:r>
              <a:rPr lang="en-US" sz="2800" dirty="0"/>
              <a:t>Theme 3, Question 2 What collaborations are working well?  How can we build off them?</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Personal interaction is important – need to increase opportunities for long term observation people to interact with </a:t>
            </a:r>
            <a:r>
              <a:rPr lang="en-US" dirty="0" err="1" smtClean="0"/>
              <a:t>modellers</a:t>
            </a:r>
            <a:r>
              <a:rPr lang="en-US" dirty="0" smtClean="0"/>
              <a:t>.  Student </a:t>
            </a:r>
            <a:r>
              <a:rPr lang="en-US" smtClean="0"/>
              <a:t>participation important.</a:t>
            </a:r>
            <a:endParaRPr lang="en-US" dirty="0" smtClean="0"/>
          </a:p>
          <a:p>
            <a:pPr marL="514350" indent="-514350">
              <a:buFont typeface="+mj-lt"/>
              <a:buAutoNum type="arabicPeriod"/>
            </a:pPr>
            <a:r>
              <a:rPr lang="en-US" dirty="0" smtClean="0"/>
              <a:t>NDAC works because it is common people talking nuts and bolts</a:t>
            </a:r>
          </a:p>
          <a:p>
            <a:pPr marL="514350" indent="-514350">
              <a:buFont typeface="+mj-lt"/>
              <a:buAutoNum type="arabicPeriod"/>
            </a:pPr>
            <a:r>
              <a:rPr lang="en-US" dirty="0" smtClean="0"/>
              <a:t>IASOA meeting would be good but who would it include?</a:t>
            </a:r>
          </a:p>
          <a:p>
            <a:pPr marL="514350" indent="-514350">
              <a:buFont typeface="+mj-lt"/>
              <a:buAutoNum type="arabicPeriod"/>
            </a:pPr>
            <a:r>
              <a:rPr lang="en-US" dirty="0" smtClean="0"/>
              <a:t>IGAC – AICI model. Workshop every other year. AGU/EGU sessions. Special issue every 4 years.</a:t>
            </a:r>
            <a:endParaRPr lang="en-US" dirty="0"/>
          </a:p>
        </p:txBody>
      </p:sp>
    </p:spTree>
    <p:extLst>
      <p:ext uri="{BB962C8B-B14F-4D97-AF65-F5344CB8AC3E}">
        <p14:creationId xmlns:p14="http://schemas.microsoft.com/office/powerpoint/2010/main" val="2688341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764704"/>
            <a:ext cx="3816424" cy="2462213"/>
          </a:xfrm>
          <a:prstGeom prst="rect">
            <a:avLst/>
          </a:prstGeom>
          <a:noFill/>
        </p:spPr>
        <p:txBody>
          <a:bodyPr wrap="square" rtlCol="0">
            <a:spAutoFit/>
          </a:bodyPr>
          <a:lstStyle/>
          <a:p>
            <a:r>
              <a:rPr lang="en-CA" sz="1400" b="1" dirty="0" smtClean="0"/>
              <a:t>Table #</a:t>
            </a:r>
            <a:r>
              <a:rPr lang="en-CA" sz="1400" dirty="0" smtClean="0"/>
              <a:t>: 3</a:t>
            </a:r>
          </a:p>
          <a:p>
            <a:r>
              <a:rPr lang="en-CA" sz="1400" b="1" dirty="0" smtClean="0"/>
              <a:t>Theme #</a:t>
            </a:r>
            <a:r>
              <a:rPr lang="en-CA" sz="1400" dirty="0" smtClean="0"/>
              <a:t>: 3</a:t>
            </a:r>
          </a:p>
          <a:p>
            <a:r>
              <a:rPr lang="en-CA" sz="1400" b="1" dirty="0" smtClean="0"/>
              <a:t>Question(s)</a:t>
            </a:r>
            <a:r>
              <a:rPr lang="en-CA" sz="1400" dirty="0" smtClean="0"/>
              <a:t>: How can we best interface our science with social/regulatory issues that could help organize our approaches? (How and where will problem orientation help?)</a:t>
            </a:r>
          </a:p>
          <a:p>
            <a:endParaRPr lang="en-CA" sz="1400" dirty="0"/>
          </a:p>
          <a:p>
            <a:endParaRPr lang="en-CA" sz="1400" dirty="0" smtClean="0"/>
          </a:p>
          <a:p>
            <a:endParaRPr lang="en-CA" sz="1400" dirty="0"/>
          </a:p>
          <a:p>
            <a:endParaRPr lang="en-CA" sz="1400" dirty="0" smtClean="0"/>
          </a:p>
          <a:p>
            <a:endParaRPr lang="en-US" sz="1400" dirty="0"/>
          </a:p>
        </p:txBody>
      </p:sp>
      <p:sp>
        <p:nvSpPr>
          <p:cNvPr id="8" name="TextBox 7"/>
          <p:cNvSpPr txBox="1"/>
          <p:nvPr/>
        </p:nvSpPr>
        <p:spPr>
          <a:xfrm>
            <a:off x="179512" y="2771636"/>
            <a:ext cx="8814196" cy="4524315"/>
          </a:xfrm>
          <a:prstGeom prst="rect">
            <a:avLst/>
          </a:prstGeom>
          <a:noFill/>
        </p:spPr>
        <p:txBody>
          <a:bodyPr wrap="square" rtlCol="0">
            <a:spAutoFit/>
          </a:bodyPr>
          <a:lstStyle/>
          <a:p>
            <a:r>
              <a:rPr lang="en-CA" b="1" dirty="0" smtClean="0"/>
              <a:t>List 10 points discussed</a:t>
            </a:r>
            <a:r>
              <a:rPr lang="en-CA" dirty="0" smtClean="0"/>
              <a:t>:</a:t>
            </a:r>
          </a:p>
          <a:p>
            <a:r>
              <a:rPr lang="en-CA" dirty="0" smtClean="0"/>
              <a:t>1. Making our science relevant to local communities, policy makers and stakeholders</a:t>
            </a:r>
          </a:p>
          <a:p>
            <a:r>
              <a:rPr lang="en-CA" dirty="0" smtClean="0"/>
              <a:t>2. Identifying collaborative opportunities in the Arctic Council and with stakeholders, inviting stakeholders into the discussions, finding arenas for communication, more continuity. Increase interaction with Arctic Council. </a:t>
            </a:r>
          </a:p>
          <a:p>
            <a:r>
              <a:rPr lang="en-US" dirty="0" smtClean="0"/>
              <a:t>3. Lobbying for funding, </a:t>
            </a:r>
            <a:r>
              <a:rPr lang="en-US" dirty="0"/>
              <a:t>the science-policy interface is </a:t>
            </a:r>
            <a:r>
              <a:rPr lang="en-US" dirty="0" smtClean="0"/>
              <a:t>dialogue</a:t>
            </a:r>
          </a:p>
          <a:p>
            <a:pPr lvl="0"/>
            <a:r>
              <a:rPr lang="en-US" dirty="0"/>
              <a:t>4. Language, communication, make information available</a:t>
            </a:r>
            <a:r>
              <a:rPr lang="nb-NO" dirty="0"/>
              <a:t>, </a:t>
            </a:r>
            <a:r>
              <a:rPr lang="nb-NO" dirty="0" err="1"/>
              <a:t>framing</a:t>
            </a:r>
            <a:r>
              <a:rPr lang="nb-NO" dirty="0"/>
              <a:t> </a:t>
            </a:r>
            <a:r>
              <a:rPr lang="nb-NO" dirty="0" err="1"/>
              <a:t>of</a:t>
            </a:r>
            <a:r>
              <a:rPr lang="nb-NO" dirty="0"/>
              <a:t> research questions, </a:t>
            </a:r>
            <a:r>
              <a:rPr lang="nb-NO" dirty="0" err="1"/>
              <a:t>awareness</a:t>
            </a:r>
            <a:r>
              <a:rPr lang="nb-NO" dirty="0"/>
              <a:t> </a:t>
            </a:r>
            <a:r>
              <a:rPr lang="nb-NO" dirty="0" err="1"/>
              <a:t>of</a:t>
            </a:r>
            <a:r>
              <a:rPr lang="nb-NO" dirty="0"/>
              <a:t> </a:t>
            </a:r>
            <a:r>
              <a:rPr lang="nb-NO" dirty="0" err="1"/>
              <a:t>how</a:t>
            </a:r>
            <a:r>
              <a:rPr lang="nb-NO" dirty="0"/>
              <a:t> policy </a:t>
            </a:r>
            <a:r>
              <a:rPr lang="nb-NO" dirty="0" err="1"/>
              <a:t>making</a:t>
            </a:r>
            <a:r>
              <a:rPr lang="nb-NO" dirty="0"/>
              <a:t> </a:t>
            </a:r>
            <a:r>
              <a:rPr lang="nb-NO" dirty="0" err="1" smtClean="0"/>
              <a:t>works</a:t>
            </a:r>
            <a:endParaRPr lang="en-CA" dirty="0" smtClean="0"/>
          </a:p>
          <a:p>
            <a:pPr lvl="0"/>
            <a:r>
              <a:rPr lang="en-CA" dirty="0" smtClean="0"/>
              <a:t>5. </a:t>
            </a:r>
            <a:r>
              <a:rPr lang="en-US" dirty="0" smtClean="0"/>
              <a:t>Communication </a:t>
            </a:r>
            <a:r>
              <a:rPr lang="en-US" dirty="0"/>
              <a:t>with local communities </a:t>
            </a:r>
            <a:r>
              <a:rPr lang="en-US" dirty="0" smtClean="0"/>
              <a:t>e.g., during campaigns</a:t>
            </a:r>
            <a:r>
              <a:rPr lang="en-US" dirty="0"/>
              <a:t>, establish support, </a:t>
            </a:r>
            <a:r>
              <a:rPr lang="en-US" dirty="0" smtClean="0"/>
              <a:t>outreach</a:t>
            </a:r>
            <a:endParaRPr lang="en-CA" dirty="0" smtClean="0"/>
          </a:p>
          <a:p>
            <a:pPr lvl="0"/>
            <a:r>
              <a:rPr lang="en-CA" dirty="0" smtClean="0"/>
              <a:t>6.</a:t>
            </a:r>
            <a:r>
              <a:rPr lang="en-US" dirty="0" smtClean="0"/>
              <a:t> </a:t>
            </a:r>
            <a:r>
              <a:rPr lang="en-US" dirty="0"/>
              <a:t>Training/education in the Arctic, local technicians can keep long term measurements </a:t>
            </a:r>
            <a:r>
              <a:rPr lang="en-US" dirty="0" smtClean="0"/>
              <a:t>ongoing</a:t>
            </a:r>
            <a:endParaRPr lang="en-CA" dirty="0" smtClean="0"/>
          </a:p>
          <a:p>
            <a:r>
              <a:rPr lang="en-CA" dirty="0" smtClean="0"/>
              <a:t>7. Problem orientation may </a:t>
            </a:r>
            <a:r>
              <a:rPr lang="en-US" dirty="0" smtClean="0"/>
              <a:t>drive interdisciplinary research </a:t>
            </a:r>
            <a:r>
              <a:rPr lang="en-US" dirty="0"/>
              <a:t>in a real </a:t>
            </a:r>
            <a:r>
              <a:rPr lang="en-US" dirty="0" smtClean="0"/>
              <a:t>way</a:t>
            </a:r>
            <a:r>
              <a:rPr lang="en-CA" dirty="0"/>
              <a:t> </a:t>
            </a:r>
            <a:r>
              <a:rPr lang="en-CA" dirty="0" smtClean="0"/>
              <a:t>and help identifying where </a:t>
            </a:r>
            <a:r>
              <a:rPr lang="en-US" dirty="0" smtClean="0"/>
              <a:t>existing and new funding </a:t>
            </a:r>
            <a:r>
              <a:rPr lang="en-US" dirty="0"/>
              <a:t>opportunities are</a:t>
            </a:r>
            <a:endParaRPr lang="en-CA" dirty="0" smtClean="0"/>
          </a:p>
          <a:p>
            <a:pPr lvl="0"/>
            <a:r>
              <a:rPr lang="en-CA" dirty="0" smtClean="0"/>
              <a:t> </a:t>
            </a:r>
          </a:p>
          <a:p>
            <a:endParaRPr lang="en-CA" dirty="0" smtClean="0"/>
          </a:p>
        </p:txBody>
      </p:sp>
    </p:spTree>
    <p:extLst>
      <p:ext uri="{BB962C8B-B14F-4D97-AF65-F5344CB8AC3E}">
        <p14:creationId xmlns:p14="http://schemas.microsoft.com/office/powerpoint/2010/main" val="4012609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1815882"/>
          </a:xfrm>
          <a:prstGeom prst="rect">
            <a:avLst/>
          </a:prstGeom>
          <a:noFill/>
        </p:spPr>
        <p:txBody>
          <a:bodyPr wrap="square" rtlCol="0">
            <a:spAutoFit/>
          </a:bodyPr>
          <a:lstStyle/>
          <a:p>
            <a:r>
              <a:rPr lang="en-CA" sz="1400" b="1" dirty="0" smtClean="0"/>
              <a:t>Table #</a:t>
            </a:r>
            <a:r>
              <a:rPr lang="en-CA" sz="1400" dirty="0" smtClean="0"/>
              <a:t>:</a:t>
            </a:r>
          </a:p>
          <a:p>
            <a:r>
              <a:rPr lang="en-CA" sz="1400" b="1" dirty="0" smtClean="0"/>
              <a:t>Theme #</a:t>
            </a:r>
            <a:r>
              <a:rPr lang="en-CA" sz="1400" dirty="0" smtClean="0"/>
              <a:t>:</a:t>
            </a:r>
          </a:p>
          <a:p>
            <a:r>
              <a:rPr lang="en-CA" sz="1400" b="1" dirty="0" smtClean="0"/>
              <a:t>Question(s)</a:t>
            </a:r>
            <a:r>
              <a:rPr lang="en-CA" sz="1400" dirty="0" smtClean="0"/>
              <a:t>:</a:t>
            </a:r>
          </a:p>
          <a:p>
            <a:endParaRPr lang="en-CA" sz="1400" dirty="0"/>
          </a:p>
          <a:p>
            <a:endParaRPr lang="en-CA" sz="1400" dirty="0" smtClean="0"/>
          </a:p>
          <a:p>
            <a:endParaRPr lang="en-CA" sz="1400" dirty="0"/>
          </a:p>
          <a:p>
            <a:endParaRPr lang="en-CA" sz="1400" dirty="0" smtClean="0"/>
          </a:p>
          <a:p>
            <a:endParaRPr lang="en-US" sz="1400" dirty="0"/>
          </a:p>
        </p:txBody>
      </p:sp>
      <p:sp>
        <p:nvSpPr>
          <p:cNvPr id="8" name="TextBox 7"/>
          <p:cNvSpPr txBox="1"/>
          <p:nvPr/>
        </p:nvSpPr>
        <p:spPr>
          <a:xfrm>
            <a:off x="179512" y="2771636"/>
            <a:ext cx="8814196" cy="2308324"/>
          </a:xfrm>
          <a:prstGeom prst="rect">
            <a:avLst/>
          </a:prstGeom>
          <a:noFill/>
        </p:spPr>
        <p:txBody>
          <a:bodyPr wrap="square" rtlCol="0">
            <a:spAutoFit/>
          </a:bodyPr>
          <a:lstStyle/>
          <a:p>
            <a:r>
              <a:rPr lang="en-CA" b="1" dirty="0" smtClean="0"/>
              <a:t>List 10 points discussed</a:t>
            </a:r>
            <a:r>
              <a:rPr lang="en-CA" dirty="0" smtClean="0"/>
              <a:t>:</a:t>
            </a:r>
          </a:p>
          <a:p>
            <a:pPr lvl="0"/>
            <a:r>
              <a:rPr lang="en-CA" dirty="0" smtClean="0"/>
              <a:t>8. We are often e</a:t>
            </a:r>
            <a:r>
              <a:rPr lang="en-US" dirty="0" err="1" smtClean="0"/>
              <a:t>ncouraged</a:t>
            </a:r>
            <a:r>
              <a:rPr lang="en-US" dirty="0" smtClean="0"/>
              <a:t> </a:t>
            </a:r>
            <a:r>
              <a:rPr lang="en-US" dirty="0"/>
              <a:t>to include policy/regulatory issues in </a:t>
            </a:r>
            <a:r>
              <a:rPr lang="en-US" dirty="0" smtClean="0"/>
              <a:t>applications, </a:t>
            </a:r>
            <a:r>
              <a:rPr lang="en-US" dirty="0"/>
              <a:t>but </a:t>
            </a:r>
            <a:r>
              <a:rPr lang="en-US" dirty="0" smtClean="0"/>
              <a:t>the results </a:t>
            </a:r>
            <a:r>
              <a:rPr lang="en-US" dirty="0"/>
              <a:t>lack clear </a:t>
            </a:r>
            <a:r>
              <a:rPr lang="en-US" dirty="0" smtClean="0"/>
              <a:t>advice/recommendations. </a:t>
            </a:r>
            <a:endParaRPr lang="en-CA" dirty="0" smtClean="0"/>
          </a:p>
          <a:p>
            <a:pPr lvl="0"/>
            <a:r>
              <a:rPr lang="en-CA" dirty="0" smtClean="0"/>
              <a:t>9</a:t>
            </a:r>
            <a:r>
              <a:rPr lang="en-CA" dirty="0"/>
              <a:t>. Arctic in a global perspective - </a:t>
            </a:r>
            <a:r>
              <a:rPr lang="en-US" dirty="0"/>
              <a:t>Impact of Arctic changes on other latitudes, global equilibrium, changes potentially affecting a lot more people and </a:t>
            </a:r>
            <a:r>
              <a:rPr lang="en-US" dirty="0" smtClean="0"/>
              <a:t>nations</a:t>
            </a:r>
            <a:endParaRPr lang="en-CA" dirty="0"/>
          </a:p>
          <a:p>
            <a:r>
              <a:rPr lang="en-CA" dirty="0" smtClean="0"/>
              <a:t>10.</a:t>
            </a:r>
            <a:r>
              <a:rPr lang="en-US" dirty="0"/>
              <a:t> </a:t>
            </a:r>
            <a:r>
              <a:rPr lang="en-US" dirty="0" smtClean="0"/>
              <a:t>Arctic integrated </a:t>
            </a:r>
            <a:r>
              <a:rPr lang="en-US" dirty="0"/>
              <a:t>in </a:t>
            </a:r>
            <a:r>
              <a:rPr lang="en-US" dirty="0" smtClean="0"/>
              <a:t>IPCC (Arctic report, specific scenarios</a:t>
            </a:r>
            <a:r>
              <a:rPr lang="en-US" dirty="0"/>
              <a:t>, simulations, analysis for Arctic within </a:t>
            </a:r>
            <a:r>
              <a:rPr lang="en-US" dirty="0" smtClean="0"/>
              <a:t>CMIP6)</a:t>
            </a:r>
            <a:endParaRPr lang="en-CA" dirty="0"/>
          </a:p>
          <a:p>
            <a:endParaRPr lang="en-CA" dirty="0" smtClean="0"/>
          </a:p>
        </p:txBody>
      </p:sp>
    </p:spTree>
    <p:extLst>
      <p:ext uri="{BB962C8B-B14F-4D97-AF65-F5344CB8AC3E}">
        <p14:creationId xmlns:p14="http://schemas.microsoft.com/office/powerpoint/2010/main" val="158578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492896"/>
            <a:ext cx="8064896" cy="3970318"/>
          </a:xfrm>
          <a:prstGeom prst="rect">
            <a:avLst/>
          </a:prstGeom>
          <a:noFill/>
        </p:spPr>
        <p:txBody>
          <a:bodyPr wrap="square" rtlCol="0">
            <a:spAutoFit/>
          </a:bodyPr>
          <a:lstStyle/>
          <a:p>
            <a:r>
              <a:rPr lang="en-CA" dirty="0" smtClean="0"/>
              <a:t>1. More actively incorporating risk assessment in the framing of our science questions</a:t>
            </a:r>
          </a:p>
          <a:p>
            <a:endParaRPr lang="en-CA" dirty="0"/>
          </a:p>
          <a:p>
            <a:r>
              <a:rPr lang="en-CA" dirty="0" smtClean="0"/>
              <a:t>2. Identify stakeholders, establish contact and actively work to maintain network, invite stakeholders into the process early on, being proactive</a:t>
            </a:r>
          </a:p>
          <a:p>
            <a:endParaRPr lang="en-CA" dirty="0" smtClean="0"/>
          </a:p>
          <a:p>
            <a:endParaRPr lang="en-CA" dirty="0"/>
          </a:p>
          <a:p>
            <a:r>
              <a:rPr lang="en-CA" dirty="0" smtClean="0"/>
              <a:t>3. Maintaining and increasing training, education and outreach in local communities, e.g., when conducting a campaign</a:t>
            </a:r>
          </a:p>
          <a:p>
            <a:endParaRPr lang="en-CA" dirty="0"/>
          </a:p>
          <a:p>
            <a:endParaRPr lang="en-CA" dirty="0" smtClean="0"/>
          </a:p>
          <a:p>
            <a:r>
              <a:rPr lang="en-CA" dirty="0" smtClean="0"/>
              <a:t>4. Explore opportunities for </a:t>
            </a:r>
            <a:r>
              <a:rPr lang="en-US" dirty="0" smtClean="0"/>
              <a:t>integrating Arctic </a:t>
            </a:r>
            <a:r>
              <a:rPr lang="en-US" dirty="0"/>
              <a:t>in </a:t>
            </a:r>
            <a:r>
              <a:rPr lang="nb-NO" dirty="0" smtClean="0"/>
              <a:t>IPCC AR6 (sub-reports, CMIP6 Arctic </a:t>
            </a:r>
            <a:r>
              <a:rPr lang="nb-NO" dirty="0" err="1" smtClean="0"/>
              <a:t>specific</a:t>
            </a:r>
            <a:r>
              <a:rPr lang="nb-NO" dirty="0" smtClean="0"/>
              <a:t> </a:t>
            </a:r>
            <a:r>
              <a:rPr lang="nb-NO" dirty="0" err="1" smtClean="0"/>
              <a:t>simulations</a:t>
            </a:r>
            <a:r>
              <a:rPr lang="nb-NO" dirty="0" smtClean="0"/>
              <a:t>/</a:t>
            </a:r>
            <a:r>
              <a:rPr lang="nb-NO" dirty="0" err="1" smtClean="0"/>
              <a:t>analysis</a:t>
            </a:r>
            <a:r>
              <a:rPr lang="nb-NO" dirty="0" smtClean="0"/>
              <a:t>)</a:t>
            </a:r>
            <a:endParaRPr lang="en-CA" dirty="0" smtClean="0"/>
          </a:p>
          <a:p>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448633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2246769"/>
          </a:xfrm>
          <a:prstGeom prst="rect">
            <a:avLst/>
          </a:prstGeom>
          <a:noFill/>
        </p:spPr>
        <p:txBody>
          <a:bodyPr wrap="square" rtlCol="0">
            <a:spAutoFit/>
          </a:bodyPr>
          <a:lstStyle/>
          <a:p>
            <a:r>
              <a:rPr lang="en-CA" sz="1400" b="1" dirty="0" smtClean="0"/>
              <a:t>Table #</a:t>
            </a:r>
            <a:r>
              <a:rPr lang="en-CA" sz="1400" dirty="0" smtClean="0"/>
              <a:t>: 4</a:t>
            </a:r>
          </a:p>
          <a:p>
            <a:r>
              <a:rPr lang="en-CA" sz="1400" b="1" dirty="0" smtClean="0"/>
              <a:t>Theme #</a:t>
            </a:r>
            <a:r>
              <a:rPr lang="en-CA" sz="1400" dirty="0" smtClean="0"/>
              <a:t>: 3</a:t>
            </a:r>
          </a:p>
          <a:p>
            <a:r>
              <a:rPr lang="en-CA" sz="1400" b="1" dirty="0" smtClean="0"/>
              <a:t>Question(s)</a:t>
            </a:r>
            <a:r>
              <a:rPr lang="en-CA" sz="1400" dirty="0" smtClean="0"/>
              <a:t>: How would a new initiative distinguish itself? How do we sell/fund a new initiative? </a:t>
            </a:r>
          </a:p>
          <a:p>
            <a:endParaRPr lang="en-CA" sz="1400" dirty="0"/>
          </a:p>
          <a:p>
            <a:endParaRPr lang="en-CA" sz="1400" dirty="0" smtClean="0"/>
          </a:p>
          <a:p>
            <a:endParaRPr lang="en-CA" sz="1400" dirty="0"/>
          </a:p>
          <a:p>
            <a:endParaRPr lang="en-CA" sz="1400" dirty="0" smtClean="0"/>
          </a:p>
          <a:p>
            <a:endParaRPr lang="en-US" sz="1400" dirty="0"/>
          </a:p>
        </p:txBody>
      </p:sp>
      <p:sp>
        <p:nvSpPr>
          <p:cNvPr id="8" name="TextBox 7"/>
          <p:cNvSpPr txBox="1"/>
          <p:nvPr/>
        </p:nvSpPr>
        <p:spPr>
          <a:xfrm>
            <a:off x="0" y="2771636"/>
            <a:ext cx="9144000" cy="3416320"/>
          </a:xfrm>
          <a:prstGeom prst="rect">
            <a:avLst/>
          </a:prstGeom>
          <a:noFill/>
        </p:spPr>
        <p:txBody>
          <a:bodyPr wrap="square" rtlCol="0">
            <a:spAutoFit/>
          </a:bodyPr>
          <a:lstStyle/>
          <a:p>
            <a:r>
              <a:rPr lang="en-CA" b="1" dirty="0" smtClean="0"/>
              <a:t>List 10 points discussed</a:t>
            </a:r>
            <a:r>
              <a:rPr lang="en-CA" dirty="0" smtClean="0"/>
              <a:t>:</a:t>
            </a:r>
          </a:p>
          <a:p>
            <a:r>
              <a:rPr lang="en-CA" dirty="0" smtClean="0"/>
              <a:t>1. Address (</a:t>
            </a:r>
            <a:r>
              <a:rPr lang="en-CA" dirty="0" err="1" smtClean="0"/>
              <a:t>mis</a:t>
            </a:r>
            <a:r>
              <a:rPr lang="en-CA" dirty="0" smtClean="0"/>
              <a:t>)-perception of already too many projects taking place in the Arctic</a:t>
            </a:r>
          </a:p>
          <a:p>
            <a:r>
              <a:rPr lang="en-CA" dirty="0" smtClean="0"/>
              <a:t>2. Expanded spatial coverage or targeting of different regions</a:t>
            </a:r>
          </a:p>
          <a:p>
            <a:r>
              <a:rPr lang="en-CA" dirty="0" smtClean="0"/>
              <a:t>3. Expanded temporal coverage (all seasons including polar winter, </a:t>
            </a:r>
            <a:r>
              <a:rPr lang="en-CA" dirty="0" err="1" smtClean="0"/>
              <a:t>interannual</a:t>
            </a:r>
            <a:r>
              <a:rPr lang="en-CA" dirty="0" smtClean="0"/>
              <a:t>)</a:t>
            </a:r>
          </a:p>
          <a:p>
            <a:r>
              <a:rPr lang="en-CA" dirty="0" smtClean="0"/>
              <a:t>4. Inclusion of socio-economic components, community engagement</a:t>
            </a:r>
          </a:p>
          <a:p>
            <a:r>
              <a:rPr lang="en-CA" dirty="0" smtClean="0"/>
              <a:t>5. Full column concept (e.g. SHEBA) lends itself to 1D modelling and scavenging/</a:t>
            </a:r>
            <a:r>
              <a:rPr lang="en-CA" dirty="0" err="1" smtClean="0"/>
              <a:t>dep</a:t>
            </a:r>
            <a:endParaRPr lang="en-CA" dirty="0" smtClean="0"/>
          </a:p>
          <a:p>
            <a:r>
              <a:rPr lang="en-CA" dirty="0" smtClean="0"/>
              <a:t>6. Emphasize cloud-aerosol science to distinguish from POLARCAT</a:t>
            </a:r>
          </a:p>
          <a:p>
            <a:r>
              <a:rPr lang="en-CA" dirty="0" smtClean="0"/>
              <a:t>7. Better integration between long-term and campaign-style activities</a:t>
            </a:r>
          </a:p>
          <a:p>
            <a:r>
              <a:rPr lang="en-CA" dirty="0" smtClean="0"/>
              <a:t>8. Increased involvement of modelling community in all stages of initiative </a:t>
            </a:r>
          </a:p>
          <a:p>
            <a:r>
              <a:rPr lang="en-CA" dirty="0" smtClean="0"/>
              <a:t>9. Emphasize recent observational/modelling advances (when these exist)</a:t>
            </a:r>
          </a:p>
          <a:p>
            <a:r>
              <a:rPr lang="en-CA" dirty="0" smtClean="0"/>
              <a:t>10. Build connection to POPs community – shared interests of LRT and health impacts</a:t>
            </a:r>
          </a:p>
          <a:p>
            <a:endParaRPr lang="en-CA" dirty="0" smtClean="0"/>
          </a:p>
        </p:txBody>
      </p:sp>
    </p:spTree>
    <p:extLst>
      <p:ext uri="{BB962C8B-B14F-4D97-AF65-F5344CB8AC3E}">
        <p14:creationId xmlns:p14="http://schemas.microsoft.com/office/powerpoint/2010/main" val="16667756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492896"/>
            <a:ext cx="8064896" cy="5078313"/>
          </a:xfrm>
          <a:prstGeom prst="rect">
            <a:avLst/>
          </a:prstGeom>
          <a:noFill/>
        </p:spPr>
        <p:txBody>
          <a:bodyPr wrap="square" rtlCol="0">
            <a:spAutoFit/>
          </a:bodyPr>
          <a:lstStyle/>
          <a:p>
            <a:r>
              <a:rPr lang="en-CA" dirty="0" smtClean="0"/>
              <a:t>1</a:t>
            </a:r>
            <a:r>
              <a:rPr lang="en-CA" dirty="0"/>
              <a:t>. Emphasize existing data strengths and weaknesses and identify gaps in surface monitoring strategies</a:t>
            </a:r>
          </a:p>
          <a:p>
            <a:endParaRPr lang="en-CA" dirty="0" smtClean="0"/>
          </a:p>
          <a:p>
            <a:endParaRPr lang="en-CA" dirty="0"/>
          </a:p>
          <a:p>
            <a:r>
              <a:rPr lang="en-CA" dirty="0" smtClean="0"/>
              <a:t>2. </a:t>
            </a:r>
            <a:r>
              <a:rPr lang="en-CA" dirty="0" err="1" smtClean="0"/>
              <a:t>Lagrangian</a:t>
            </a:r>
            <a:r>
              <a:rPr lang="en-CA" dirty="0" smtClean="0"/>
              <a:t> sampling strategy from mid-latitude sources to the Arctic, require international collaboration on multiple platforms</a:t>
            </a:r>
          </a:p>
          <a:p>
            <a:endParaRPr lang="en-CA" dirty="0" smtClean="0"/>
          </a:p>
          <a:p>
            <a:endParaRPr lang="en-CA" dirty="0"/>
          </a:p>
          <a:p>
            <a:r>
              <a:rPr lang="en-CA" dirty="0" smtClean="0"/>
              <a:t>3. Multiple scale strategy– local process scale (predictability for future impacts of development) vs long-range transport (climatology); sites along an impact gradient identified by Arctic Council</a:t>
            </a:r>
          </a:p>
          <a:p>
            <a:endParaRPr lang="en-CA" dirty="0"/>
          </a:p>
          <a:p>
            <a:endParaRPr lang="en-CA" dirty="0" smtClean="0"/>
          </a:p>
          <a:p>
            <a:r>
              <a:rPr lang="en-CA" dirty="0" smtClean="0"/>
              <a:t>4</a:t>
            </a:r>
            <a:r>
              <a:rPr lang="en-CA" dirty="0"/>
              <a:t>. Pursue a funding source ‘Arctic Sustainability Fund’ that gets funding from </a:t>
            </a:r>
            <a:r>
              <a:rPr lang="en-CA"/>
              <a:t>industry </a:t>
            </a:r>
            <a:r>
              <a:rPr lang="en-CA" smtClean="0"/>
              <a:t>stakeholders (shipping</a:t>
            </a:r>
            <a:r>
              <a:rPr lang="en-CA" dirty="0"/>
              <a:t>, resource extraction, insurance, defense)</a:t>
            </a:r>
          </a:p>
          <a:p>
            <a:endParaRPr lang="en-CA" dirty="0"/>
          </a:p>
          <a:p>
            <a:endParaRPr lang="en-CA"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35525923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509416"/>
            <a:ext cx="8064896" cy="5078314"/>
          </a:xfrm>
          <a:prstGeom prst="rect">
            <a:avLst/>
          </a:prstGeom>
          <a:noFill/>
        </p:spPr>
        <p:txBody>
          <a:bodyPr wrap="square" rtlCol="0">
            <a:spAutoFit/>
          </a:bodyPr>
          <a:lstStyle/>
          <a:p>
            <a:r>
              <a:rPr lang="en-CA" dirty="0" smtClean="0"/>
              <a:t>1.</a:t>
            </a:r>
            <a:r>
              <a:rPr lang="en-CA" b="1" dirty="0" smtClean="0"/>
              <a:t> Emissions </a:t>
            </a:r>
            <a:r>
              <a:rPr lang="en-CA" dirty="0" smtClean="0"/>
              <a:t>– oil/gas, ships – EF validation, emission location, Russian/Siberian emissions – need collaboration, is there existing data – unfiltered long-term, aircraft with new emission estimation in models. Natural emissions.</a:t>
            </a:r>
          </a:p>
          <a:p>
            <a:endParaRPr lang="en-CA" dirty="0" smtClean="0"/>
          </a:p>
          <a:p>
            <a:endParaRPr lang="en-CA" dirty="0"/>
          </a:p>
          <a:p>
            <a:r>
              <a:rPr lang="en-CA" dirty="0" smtClean="0"/>
              <a:t>2. </a:t>
            </a:r>
            <a:r>
              <a:rPr lang="en-CA" b="1" dirty="0" smtClean="0"/>
              <a:t>Removal processes </a:t>
            </a:r>
            <a:r>
              <a:rPr lang="en-CA" dirty="0" smtClean="0"/>
              <a:t>– aerosol/gas – dry deposition on snow (O3/BC), vegetation (O3/</a:t>
            </a:r>
            <a:r>
              <a:rPr lang="en-CA" dirty="0" err="1" smtClean="0"/>
              <a:t>NOy</a:t>
            </a:r>
            <a:r>
              <a:rPr lang="en-CA" dirty="0" smtClean="0"/>
              <a:t>), in-cloud scavenging.</a:t>
            </a:r>
          </a:p>
          <a:p>
            <a:endParaRPr lang="en-CA" dirty="0" smtClean="0"/>
          </a:p>
          <a:p>
            <a:endParaRPr lang="en-CA" dirty="0"/>
          </a:p>
          <a:p>
            <a:r>
              <a:rPr lang="en-CA" dirty="0" smtClean="0"/>
              <a:t>3. </a:t>
            </a:r>
            <a:r>
              <a:rPr lang="en-CA" b="1" dirty="0" smtClean="0"/>
              <a:t>Halogens</a:t>
            </a:r>
            <a:r>
              <a:rPr lang="en-CA" dirty="0" smtClean="0"/>
              <a:t> – mercury deposition, future change in emissions with snow/ice, ecosystem impacts.</a:t>
            </a:r>
            <a:endParaRPr lang="en-CA" b="1" dirty="0" smtClean="0"/>
          </a:p>
          <a:p>
            <a:endParaRPr lang="en-CA" dirty="0"/>
          </a:p>
          <a:p>
            <a:endParaRPr lang="en-CA" dirty="0" smtClean="0"/>
          </a:p>
          <a:p>
            <a:r>
              <a:rPr lang="en-CA" dirty="0" smtClean="0"/>
              <a:t>4. </a:t>
            </a:r>
            <a:r>
              <a:rPr lang="en-CA" b="1" dirty="0" smtClean="0"/>
              <a:t>Sea-ice variability </a:t>
            </a:r>
            <a:r>
              <a:rPr lang="en-CA" dirty="0" smtClean="0"/>
              <a:t>– DMS emissions &amp; biogenic emissions, dynamics – more cloud/more vertical mixing.</a:t>
            </a:r>
          </a:p>
          <a:p>
            <a:endParaRPr lang="en-CA" dirty="0"/>
          </a:p>
          <a:p>
            <a:endParaRPr lang="en-CA"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10131308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20352"/>
            <a:ext cx="3989660" cy="2298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1569660"/>
          </a:xfrm>
          <a:prstGeom prst="rect">
            <a:avLst/>
          </a:prstGeom>
          <a:noFill/>
        </p:spPr>
        <p:txBody>
          <a:bodyPr wrap="square" rtlCol="0">
            <a:spAutoFit/>
          </a:bodyPr>
          <a:lstStyle/>
          <a:p>
            <a:r>
              <a:rPr lang="en-CA" sz="1400" b="1" dirty="0" smtClean="0"/>
              <a:t>Table #</a:t>
            </a:r>
            <a:r>
              <a:rPr lang="en-CA" sz="1400" dirty="0" smtClean="0"/>
              <a:t>:  2</a:t>
            </a:r>
          </a:p>
          <a:p>
            <a:r>
              <a:rPr lang="en-CA" sz="1400" b="1" dirty="0"/>
              <a:t>Question(s)</a:t>
            </a:r>
            <a:r>
              <a:rPr lang="en-CA" sz="1400" dirty="0" smtClean="0"/>
              <a:t>:  </a:t>
            </a:r>
          </a:p>
          <a:p>
            <a:r>
              <a:rPr lang="en-CA" dirty="0" smtClean="0"/>
              <a:t>Which Science areas related to long range transport require special attention?</a:t>
            </a:r>
            <a:endParaRPr lang="en-CA" sz="1400" dirty="0" smtClean="0"/>
          </a:p>
          <a:p>
            <a:endParaRPr lang="en-CA" sz="1400" dirty="0"/>
          </a:p>
        </p:txBody>
      </p:sp>
      <p:sp>
        <p:nvSpPr>
          <p:cNvPr id="8" name="TextBox 7"/>
          <p:cNvSpPr txBox="1"/>
          <p:nvPr/>
        </p:nvSpPr>
        <p:spPr>
          <a:xfrm>
            <a:off x="179512" y="2342183"/>
            <a:ext cx="8814196" cy="4524316"/>
          </a:xfrm>
          <a:prstGeom prst="rect">
            <a:avLst/>
          </a:prstGeom>
          <a:noFill/>
        </p:spPr>
        <p:txBody>
          <a:bodyPr wrap="square" rtlCol="0">
            <a:spAutoFit/>
          </a:bodyPr>
          <a:lstStyle/>
          <a:p>
            <a:r>
              <a:rPr lang="en-CA" b="1" dirty="0" smtClean="0"/>
              <a:t>List 10 points discussed</a:t>
            </a:r>
            <a:r>
              <a:rPr lang="en-CA" dirty="0" smtClean="0"/>
              <a:t>:</a:t>
            </a:r>
          </a:p>
          <a:p>
            <a:r>
              <a:rPr lang="en-CA" dirty="0" smtClean="0"/>
              <a:t>1. Arctic rapidly changing – We are trying to understand a moving target.</a:t>
            </a:r>
          </a:p>
          <a:p>
            <a:r>
              <a:rPr lang="en-CA" dirty="0" smtClean="0"/>
              <a:t>2. </a:t>
            </a:r>
            <a:r>
              <a:rPr lang="en-CA" dirty="0"/>
              <a:t>Need for more integrated approach to transport, dynamics, chemistry, ocean/ice/atmosphere, sources, radiation, water </a:t>
            </a:r>
            <a:r>
              <a:rPr lang="en-CA" dirty="0" err="1"/>
              <a:t>vapor</a:t>
            </a:r>
            <a:r>
              <a:rPr lang="en-CA" dirty="0"/>
              <a:t>.</a:t>
            </a:r>
          </a:p>
          <a:p>
            <a:r>
              <a:rPr lang="en-CA" dirty="0" smtClean="0"/>
              <a:t>3. Emission inventories, natural versus anthropogenic sources.</a:t>
            </a:r>
          </a:p>
          <a:p>
            <a:r>
              <a:rPr lang="en-CA" dirty="0" smtClean="0"/>
              <a:t>4</a:t>
            </a:r>
            <a:r>
              <a:rPr lang="en-CA" dirty="0"/>
              <a:t>. Ageing within a plume during </a:t>
            </a:r>
            <a:r>
              <a:rPr lang="en-CA" dirty="0" smtClean="0"/>
              <a:t>transport / changing oxidation capacity / heterogeneous reactions.</a:t>
            </a:r>
          </a:p>
          <a:p>
            <a:r>
              <a:rPr lang="en-CA" dirty="0" smtClean="0"/>
              <a:t>5. BVOC in warming northern forests : new species migrating north, changing emission patterns, increased shipping: pollution sources.</a:t>
            </a:r>
          </a:p>
          <a:p>
            <a:r>
              <a:rPr lang="en-CA" dirty="0" smtClean="0"/>
              <a:t>6. Understanding pathway variations in a changing vertical atmospheric structure/stability </a:t>
            </a:r>
          </a:p>
          <a:p>
            <a:r>
              <a:rPr lang="en-CA" dirty="0" smtClean="0"/>
              <a:t>7. Better understanding of scavenging and deposition processes</a:t>
            </a:r>
          </a:p>
          <a:p>
            <a:r>
              <a:rPr lang="en-CA" dirty="0" smtClean="0"/>
              <a:t>8</a:t>
            </a:r>
            <a:r>
              <a:rPr lang="en-CA" dirty="0"/>
              <a:t>. </a:t>
            </a:r>
            <a:r>
              <a:rPr lang="en-CA"/>
              <a:t>Snow pH modification with transport.</a:t>
            </a:r>
          </a:p>
          <a:p>
            <a:r>
              <a:rPr lang="en-CA" smtClean="0"/>
              <a:t>9</a:t>
            </a:r>
            <a:r>
              <a:rPr lang="en-CA" dirty="0"/>
              <a:t>. Aerosol / cloud interactions </a:t>
            </a:r>
          </a:p>
          <a:p>
            <a:r>
              <a:rPr lang="en-CA" dirty="0" smtClean="0"/>
              <a:t>10</a:t>
            </a:r>
            <a:r>
              <a:rPr lang="en-CA" dirty="0"/>
              <a:t>. Measurements for better metrics for model assessment.</a:t>
            </a:r>
          </a:p>
          <a:p>
            <a:endParaRPr lang="en-CA" dirty="0" smtClean="0"/>
          </a:p>
        </p:txBody>
      </p:sp>
    </p:spTree>
    <p:extLst>
      <p:ext uri="{BB962C8B-B14F-4D97-AF65-F5344CB8AC3E}">
        <p14:creationId xmlns:p14="http://schemas.microsoft.com/office/powerpoint/2010/main" val="4097038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492896"/>
            <a:ext cx="8064896" cy="4801315"/>
          </a:xfrm>
          <a:prstGeom prst="rect">
            <a:avLst/>
          </a:prstGeom>
          <a:noFill/>
        </p:spPr>
        <p:txBody>
          <a:bodyPr wrap="square" rtlCol="0">
            <a:spAutoFit/>
          </a:bodyPr>
          <a:lstStyle/>
          <a:p>
            <a:pPr marL="342900" indent="-342900">
              <a:buAutoNum type="arabicPeriod"/>
            </a:pPr>
            <a:r>
              <a:rPr lang="en-CA" dirty="0" smtClean="0"/>
              <a:t>Continue to improve emission inventories. Considering evolution in time. Understand anthropogenic, </a:t>
            </a:r>
            <a:r>
              <a:rPr lang="en-CA" dirty="0" err="1" smtClean="0"/>
              <a:t>ie</a:t>
            </a:r>
            <a:r>
              <a:rPr lang="en-CA" dirty="0" smtClean="0"/>
              <a:t> flaring, mining, extraction, shipping urbanization; natural, forced changes </a:t>
            </a:r>
            <a:r>
              <a:rPr lang="en-CA" dirty="0" err="1" smtClean="0"/>
              <a:t>ie</a:t>
            </a:r>
            <a:r>
              <a:rPr lang="en-CA" dirty="0" smtClean="0"/>
              <a:t> DMS with less sea ice.  </a:t>
            </a:r>
          </a:p>
          <a:p>
            <a:pPr marL="342900" indent="-342900">
              <a:buAutoNum type="arabicPeriod"/>
            </a:pPr>
            <a:endParaRPr lang="en-CA" dirty="0"/>
          </a:p>
          <a:p>
            <a:r>
              <a:rPr lang="en-CA" dirty="0" smtClean="0"/>
              <a:t>2</a:t>
            </a:r>
            <a:r>
              <a:rPr lang="en-CA" dirty="0"/>
              <a:t>. Contribution of small scale </a:t>
            </a:r>
            <a:r>
              <a:rPr lang="en-CA" dirty="0" err="1"/>
              <a:t>vs</a:t>
            </a:r>
            <a:r>
              <a:rPr lang="en-CA" dirty="0"/>
              <a:t> large scale on vertical distributions of </a:t>
            </a:r>
            <a:r>
              <a:rPr lang="en-CA" dirty="0" smtClean="0"/>
              <a:t>pollutants.  Metrics for model assessment/improvement. Observations to assess vertically resolved attributes of transport pathways.  </a:t>
            </a:r>
          </a:p>
          <a:p>
            <a:endParaRPr lang="en-CA" dirty="0"/>
          </a:p>
          <a:p>
            <a:r>
              <a:rPr lang="en-CA" dirty="0" smtClean="0"/>
              <a:t>3.  More integrated approach in understanding processes to discern attribution of different components to transport and their modification with changing Arctic</a:t>
            </a:r>
          </a:p>
          <a:p>
            <a:endParaRPr lang="en-CA" dirty="0"/>
          </a:p>
          <a:p>
            <a:endParaRPr lang="en-CA" dirty="0" smtClean="0"/>
          </a:p>
          <a:p>
            <a:r>
              <a:rPr lang="en-CA" dirty="0" smtClean="0"/>
              <a:t>4.</a:t>
            </a:r>
          </a:p>
          <a:p>
            <a:endParaRPr lang="en-CA" dirty="0"/>
          </a:p>
          <a:p>
            <a:endParaRPr lang="en-CA"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119864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1815882"/>
          </a:xfrm>
          <a:prstGeom prst="rect">
            <a:avLst/>
          </a:prstGeom>
          <a:noFill/>
        </p:spPr>
        <p:txBody>
          <a:bodyPr wrap="square" rtlCol="0">
            <a:spAutoFit/>
          </a:bodyPr>
          <a:lstStyle/>
          <a:p>
            <a:r>
              <a:rPr lang="en-CA" sz="1400" b="1" dirty="0" smtClean="0"/>
              <a:t>Table #</a:t>
            </a:r>
            <a:r>
              <a:rPr lang="en-CA" sz="1400" dirty="0" smtClean="0"/>
              <a:t>: 3</a:t>
            </a:r>
          </a:p>
          <a:p>
            <a:r>
              <a:rPr lang="en-CA" sz="1400" b="1" dirty="0" smtClean="0"/>
              <a:t>Theme #</a:t>
            </a:r>
            <a:r>
              <a:rPr lang="en-CA" sz="1400" dirty="0" smtClean="0"/>
              <a:t>:</a:t>
            </a:r>
          </a:p>
          <a:p>
            <a:r>
              <a:rPr lang="en-CA" sz="1400" b="1" dirty="0" smtClean="0"/>
              <a:t>Question(s)</a:t>
            </a:r>
            <a:r>
              <a:rPr lang="en-CA" sz="1400" dirty="0" smtClean="0"/>
              <a:t>: </a:t>
            </a:r>
          </a:p>
          <a:p>
            <a:endParaRPr lang="en-CA" sz="1400" dirty="0"/>
          </a:p>
          <a:p>
            <a:r>
              <a:rPr lang="en-CA" sz="1400" dirty="0" smtClean="0"/>
              <a:t>What issues are driven by societal issues/benefits?</a:t>
            </a:r>
            <a:endParaRPr lang="en-CA" sz="1400" dirty="0"/>
          </a:p>
          <a:p>
            <a:endParaRPr lang="en-CA" sz="1400" dirty="0" smtClean="0"/>
          </a:p>
          <a:p>
            <a:endParaRPr lang="en-US" sz="1400" dirty="0"/>
          </a:p>
        </p:txBody>
      </p:sp>
      <p:sp>
        <p:nvSpPr>
          <p:cNvPr id="8" name="TextBox 7"/>
          <p:cNvSpPr txBox="1"/>
          <p:nvPr/>
        </p:nvSpPr>
        <p:spPr>
          <a:xfrm>
            <a:off x="179512" y="2771636"/>
            <a:ext cx="8814196" cy="3693319"/>
          </a:xfrm>
          <a:prstGeom prst="rect">
            <a:avLst/>
          </a:prstGeom>
          <a:noFill/>
        </p:spPr>
        <p:txBody>
          <a:bodyPr wrap="square" rtlCol="0">
            <a:spAutoFit/>
          </a:bodyPr>
          <a:lstStyle/>
          <a:p>
            <a:r>
              <a:rPr lang="en-CA" b="1" dirty="0" smtClean="0"/>
              <a:t>List 10 points discussed</a:t>
            </a:r>
            <a:r>
              <a:rPr lang="en-CA" dirty="0" smtClean="0"/>
              <a:t>:</a:t>
            </a:r>
          </a:p>
          <a:p>
            <a:r>
              <a:rPr lang="en-CA" dirty="0" smtClean="0"/>
              <a:t>1. Health (low level and local sources)</a:t>
            </a:r>
          </a:p>
          <a:p>
            <a:r>
              <a:rPr lang="en-CA" dirty="0" smtClean="0"/>
              <a:t>2. Impacts from climate change</a:t>
            </a:r>
          </a:p>
          <a:p>
            <a:r>
              <a:rPr lang="en-CA" dirty="0" smtClean="0"/>
              <a:t>3. Local sources of pollution (ship emissions, gas/oil extraction, garbage burning, forest fires)</a:t>
            </a:r>
          </a:p>
          <a:p>
            <a:r>
              <a:rPr lang="en-CA" dirty="0" smtClean="0"/>
              <a:t>4. Geopolitics: rules for shipping</a:t>
            </a:r>
          </a:p>
          <a:p>
            <a:r>
              <a:rPr lang="en-CA" dirty="0" smtClean="0"/>
              <a:t>5. Transport (also consider reemission of pollutants)</a:t>
            </a:r>
          </a:p>
          <a:p>
            <a:r>
              <a:rPr lang="en-CA" dirty="0" smtClean="0"/>
              <a:t>6. Mercury deposition </a:t>
            </a:r>
            <a:r>
              <a:rPr lang="en-CA" dirty="0" smtClean="0">
                <a:sym typeface="Wingdings" panose="05000000000000000000" pitchFamily="2" charset="2"/>
              </a:rPr>
              <a:t> food chain</a:t>
            </a:r>
            <a:endParaRPr lang="en-CA" dirty="0" smtClean="0"/>
          </a:p>
          <a:p>
            <a:r>
              <a:rPr lang="en-CA" dirty="0" smtClean="0"/>
              <a:t>7. Increasing Arctic development</a:t>
            </a:r>
          </a:p>
          <a:p>
            <a:r>
              <a:rPr lang="en-CA" dirty="0" smtClean="0"/>
              <a:t>8. Need to know more about emissions in the Russian Arctic</a:t>
            </a:r>
          </a:p>
          <a:p>
            <a:r>
              <a:rPr lang="en-CA" dirty="0" smtClean="0"/>
              <a:t>9. Societal values regarding developments varies among groups</a:t>
            </a:r>
          </a:p>
          <a:p>
            <a:r>
              <a:rPr lang="en-CA" dirty="0" smtClean="0"/>
              <a:t>10. </a:t>
            </a:r>
            <a:r>
              <a:rPr lang="en-CA" dirty="0" smtClean="0">
                <a:sym typeface="Wingdings" panose="05000000000000000000" pitchFamily="2" charset="2"/>
              </a:rPr>
              <a:t> social justice</a:t>
            </a:r>
            <a:endParaRPr lang="en-CA" dirty="0" smtClean="0"/>
          </a:p>
          <a:p>
            <a:endParaRPr lang="en-CA" dirty="0" smtClean="0"/>
          </a:p>
        </p:txBody>
      </p:sp>
    </p:spTree>
    <p:extLst>
      <p:ext uri="{BB962C8B-B14F-4D97-AF65-F5344CB8AC3E}">
        <p14:creationId xmlns:p14="http://schemas.microsoft.com/office/powerpoint/2010/main" val="1656465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04363"/>
            <a:ext cx="5761705" cy="400110"/>
          </a:xfrm>
          <a:prstGeom prst="rect">
            <a:avLst/>
          </a:prstGeom>
          <a:noFill/>
        </p:spPr>
        <p:txBody>
          <a:bodyPr wrap="none" rtlCol="0">
            <a:spAutoFit/>
          </a:bodyPr>
          <a:lstStyle/>
          <a:p>
            <a:r>
              <a:rPr lang="en-CA" sz="2000" b="1" dirty="0" smtClean="0"/>
              <a:t>Recommendations by Table: at most 4 points.</a:t>
            </a:r>
            <a:endParaRPr lang="en-US" sz="2000" b="1" dirty="0"/>
          </a:p>
        </p:txBody>
      </p:sp>
      <p:sp>
        <p:nvSpPr>
          <p:cNvPr id="4" name="TextBox 3"/>
          <p:cNvSpPr txBox="1"/>
          <p:nvPr/>
        </p:nvSpPr>
        <p:spPr>
          <a:xfrm>
            <a:off x="355576" y="2492896"/>
            <a:ext cx="8064896" cy="2862322"/>
          </a:xfrm>
          <a:prstGeom prst="rect">
            <a:avLst/>
          </a:prstGeom>
          <a:noFill/>
        </p:spPr>
        <p:txBody>
          <a:bodyPr wrap="square" rtlCol="0">
            <a:spAutoFit/>
          </a:bodyPr>
          <a:lstStyle/>
          <a:p>
            <a:r>
              <a:rPr lang="en-CA" dirty="0" smtClean="0"/>
              <a:t>1. Better </a:t>
            </a:r>
            <a:r>
              <a:rPr lang="en-CA" dirty="0"/>
              <a:t>quantification of local pollution sources</a:t>
            </a:r>
          </a:p>
          <a:p>
            <a:endParaRPr lang="en-CA" dirty="0"/>
          </a:p>
          <a:p>
            <a:r>
              <a:rPr lang="en-CA" dirty="0"/>
              <a:t>2</a:t>
            </a:r>
            <a:r>
              <a:rPr lang="en-CA" dirty="0" smtClean="0"/>
              <a:t>. Consider the effects of local emissions for health</a:t>
            </a:r>
          </a:p>
          <a:p>
            <a:endParaRPr lang="en-CA" dirty="0"/>
          </a:p>
          <a:p>
            <a:r>
              <a:rPr lang="en-CA" dirty="0" smtClean="0"/>
              <a:t>3. </a:t>
            </a:r>
            <a:r>
              <a:rPr lang="en-CA" dirty="0"/>
              <a:t>Improve predictions and perform exposure </a:t>
            </a:r>
            <a:r>
              <a:rPr lang="en-CA" dirty="0" smtClean="0"/>
              <a:t>studies</a:t>
            </a:r>
          </a:p>
          <a:p>
            <a:endParaRPr lang="en-CA" dirty="0"/>
          </a:p>
          <a:p>
            <a:r>
              <a:rPr lang="en-CA" dirty="0"/>
              <a:t>4</a:t>
            </a:r>
            <a:r>
              <a:rPr lang="en-CA" dirty="0" smtClean="0"/>
              <a:t>. Clean fuel standard for shipping in the Arctic will be important</a:t>
            </a:r>
          </a:p>
          <a:p>
            <a:endParaRPr lang="en-CA" dirty="0"/>
          </a:p>
          <a:p>
            <a:endParaRPr lang="en-CA"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9367" y="116632"/>
            <a:ext cx="2976331" cy="2232248"/>
          </a:xfrm>
          <a:prstGeom prst="rect">
            <a:avLst/>
          </a:prstGeom>
        </p:spPr>
      </p:pic>
    </p:spTree>
    <p:extLst>
      <p:ext uri="{BB962C8B-B14F-4D97-AF65-F5344CB8AC3E}">
        <p14:creationId xmlns:p14="http://schemas.microsoft.com/office/powerpoint/2010/main" val="401662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954107"/>
          </a:xfrm>
          <a:prstGeom prst="rect">
            <a:avLst/>
          </a:prstGeom>
          <a:noFill/>
        </p:spPr>
        <p:txBody>
          <a:bodyPr wrap="square" rtlCol="0">
            <a:spAutoFit/>
          </a:bodyPr>
          <a:lstStyle/>
          <a:p>
            <a:r>
              <a:rPr lang="en-CA" sz="1400" b="1" dirty="0" smtClean="0"/>
              <a:t>Table #</a:t>
            </a:r>
            <a:r>
              <a:rPr lang="en-CA" sz="1400" dirty="0" smtClean="0"/>
              <a:t>: 4</a:t>
            </a:r>
          </a:p>
          <a:p>
            <a:r>
              <a:rPr lang="en-CA" sz="1400" b="1" dirty="0" smtClean="0"/>
              <a:t>Theme #</a:t>
            </a:r>
            <a:r>
              <a:rPr lang="en-CA" sz="1400" dirty="0" smtClean="0"/>
              <a:t>: 1</a:t>
            </a:r>
          </a:p>
          <a:p>
            <a:r>
              <a:rPr lang="en-CA" sz="1400" b="1" dirty="0" smtClean="0"/>
              <a:t>Question(s)</a:t>
            </a:r>
            <a:r>
              <a:rPr lang="en-CA" sz="1400" dirty="0" smtClean="0"/>
              <a:t>: Which issues would benefit from a collaborative approach?</a:t>
            </a:r>
          </a:p>
        </p:txBody>
      </p:sp>
      <p:sp>
        <p:nvSpPr>
          <p:cNvPr id="8" name="TextBox 7"/>
          <p:cNvSpPr txBox="1"/>
          <p:nvPr/>
        </p:nvSpPr>
        <p:spPr>
          <a:xfrm>
            <a:off x="177404" y="2819400"/>
            <a:ext cx="8814196" cy="3416320"/>
          </a:xfrm>
          <a:prstGeom prst="rect">
            <a:avLst/>
          </a:prstGeom>
          <a:noFill/>
        </p:spPr>
        <p:txBody>
          <a:bodyPr wrap="square" rtlCol="0">
            <a:spAutoFit/>
          </a:bodyPr>
          <a:lstStyle/>
          <a:p>
            <a:r>
              <a:rPr lang="en-CA" b="1" dirty="0" smtClean="0"/>
              <a:t>List 10 points discussed</a:t>
            </a:r>
            <a:r>
              <a:rPr lang="en-CA" dirty="0" smtClean="0"/>
              <a:t>:</a:t>
            </a:r>
          </a:p>
          <a:p>
            <a:pPr marL="342900" indent="-342900">
              <a:buFont typeface="+mj-lt"/>
              <a:buAutoNum type="arabicPeriod"/>
            </a:pPr>
            <a:r>
              <a:rPr lang="en-US" altLang="ja-JP" dirty="0" smtClean="0">
                <a:solidFill>
                  <a:srgbClr val="FF0000"/>
                </a:solidFill>
              </a:rPr>
              <a:t>More vertical profiling </a:t>
            </a:r>
            <a:r>
              <a:rPr lang="en-US" altLang="ja-JP" dirty="0" smtClean="0"/>
              <a:t>– spatial/temporal coverage, commercial aircraft for standardized vertical profiling</a:t>
            </a:r>
          </a:p>
          <a:p>
            <a:pPr marL="342900" indent="-342900">
              <a:buFont typeface="+mj-lt"/>
              <a:buAutoNum type="arabicPeriod"/>
            </a:pPr>
            <a:r>
              <a:rPr lang="en-US" altLang="ja-JP" dirty="0" smtClean="0">
                <a:solidFill>
                  <a:srgbClr val="FF0000"/>
                </a:solidFill>
              </a:rPr>
              <a:t>Data access/quality/corrections </a:t>
            </a:r>
            <a:r>
              <a:rPr lang="en-US" altLang="ja-JP" dirty="0" smtClean="0"/>
              <a:t>– aircraft archive by NASA, ground by ?</a:t>
            </a:r>
          </a:p>
          <a:p>
            <a:pPr marL="342900" indent="-342900">
              <a:buFont typeface="+mj-lt"/>
              <a:buAutoNum type="arabicPeriod"/>
            </a:pPr>
            <a:r>
              <a:rPr lang="en-CA" dirty="0" smtClean="0">
                <a:solidFill>
                  <a:srgbClr val="FF0000"/>
                </a:solidFill>
              </a:rPr>
              <a:t>Modeling effort</a:t>
            </a:r>
            <a:r>
              <a:rPr lang="en-CA" dirty="0" smtClean="0"/>
              <a:t> </a:t>
            </a:r>
            <a:r>
              <a:rPr lang="en-US" altLang="ja-JP" dirty="0" smtClean="0"/>
              <a:t>–</a:t>
            </a:r>
            <a:r>
              <a:rPr lang="en-CA" dirty="0" smtClean="0"/>
              <a:t> measurement real-time analysis tools, model output of measurement locations, portal for communications, standardized data communication (MOZART, MACC),</a:t>
            </a:r>
            <a:r>
              <a:rPr lang="en-US" altLang="ja-JP" dirty="0" smtClean="0"/>
              <a:t> identify which/where/when meas. will constrain models? model diagnostics among diff. models</a:t>
            </a:r>
          </a:p>
          <a:p>
            <a:pPr marL="342900" indent="-342900">
              <a:buFont typeface="+mj-lt"/>
              <a:buAutoNum type="arabicPeriod"/>
            </a:pPr>
            <a:r>
              <a:rPr lang="en-US" altLang="ja-JP" dirty="0" smtClean="0">
                <a:solidFill>
                  <a:srgbClr val="FF0000"/>
                </a:solidFill>
              </a:rPr>
              <a:t>Integration of modeling + campaigns </a:t>
            </a:r>
            <a:r>
              <a:rPr lang="en-US" altLang="ja-JP" dirty="0" smtClean="0"/>
              <a:t>– retro-evaluation of past campaigns to guide experimental design </a:t>
            </a:r>
            <a:r>
              <a:rPr lang="en-CA" dirty="0" smtClean="0"/>
              <a:t>  </a:t>
            </a:r>
          </a:p>
          <a:p>
            <a:pPr marL="342900" indent="-342900">
              <a:buFont typeface="+mj-lt"/>
              <a:buAutoNum type="arabicPeriod"/>
            </a:pPr>
            <a:r>
              <a:rPr lang="en-US" altLang="ja-JP" dirty="0" smtClean="0">
                <a:solidFill>
                  <a:srgbClr val="FF0000"/>
                </a:solidFill>
              </a:rPr>
              <a:t>Russian Arctic </a:t>
            </a:r>
            <a:r>
              <a:rPr lang="en-US" altLang="ja-JP" dirty="0" smtClean="0"/>
              <a:t>– local new sources, BB, model comparison, data sharing, Pan-Eurasian program, currently personal-basis, WMO-Russia contacts?</a:t>
            </a:r>
            <a:r>
              <a:rPr lang="en-CA" altLang="ja-JP" dirty="0" smtClean="0"/>
              <a:t> </a:t>
            </a:r>
            <a:endParaRPr lang="en-CA" dirty="0" smtClean="0"/>
          </a:p>
        </p:txBody>
      </p:sp>
    </p:spTree>
    <p:extLst>
      <p:ext uri="{BB962C8B-B14F-4D97-AF65-F5344CB8AC3E}">
        <p14:creationId xmlns:p14="http://schemas.microsoft.com/office/powerpoint/2010/main" val="286838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35414"/>
            <a:ext cx="3996607" cy="461665"/>
          </a:xfrm>
          <a:prstGeom prst="rect">
            <a:avLst/>
          </a:prstGeom>
          <a:noFill/>
        </p:spPr>
        <p:txBody>
          <a:bodyPr wrap="none" rtlCol="0">
            <a:spAutoFit/>
          </a:bodyPr>
          <a:lstStyle/>
          <a:p>
            <a:r>
              <a:rPr lang="en-CA" sz="2400" b="1" smtClean="0"/>
              <a:t>Rapporteur’s </a:t>
            </a:r>
            <a:r>
              <a:rPr lang="en-CA" sz="2400" b="1" dirty="0" smtClean="0"/>
              <a:t>suggestions</a:t>
            </a:r>
            <a:endParaRPr lang="en-US" sz="2400" b="1" dirty="0"/>
          </a:p>
        </p:txBody>
      </p:sp>
      <p:pic>
        <p:nvPicPr>
          <p:cNvPr id="5" name="Picture 3" descr="wake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20352"/>
            <a:ext cx="4493716" cy="25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9512" y="836712"/>
            <a:ext cx="3816424" cy="954107"/>
          </a:xfrm>
          <a:prstGeom prst="rect">
            <a:avLst/>
          </a:prstGeom>
          <a:noFill/>
        </p:spPr>
        <p:txBody>
          <a:bodyPr wrap="square" rtlCol="0">
            <a:spAutoFit/>
          </a:bodyPr>
          <a:lstStyle/>
          <a:p>
            <a:r>
              <a:rPr lang="en-CA" sz="1400" b="1" dirty="0" smtClean="0"/>
              <a:t>Table #</a:t>
            </a:r>
            <a:r>
              <a:rPr lang="en-CA" sz="1400" dirty="0" smtClean="0"/>
              <a:t>: 4</a:t>
            </a:r>
          </a:p>
          <a:p>
            <a:r>
              <a:rPr lang="en-CA" sz="1400" b="1" dirty="0" smtClean="0"/>
              <a:t>Theme #</a:t>
            </a:r>
            <a:r>
              <a:rPr lang="en-CA" sz="1400" dirty="0" smtClean="0"/>
              <a:t>: 1</a:t>
            </a:r>
          </a:p>
          <a:p>
            <a:r>
              <a:rPr lang="en-CA" sz="1400" b="1" dirty="0" smtClean="0"/>
              <a:t>Question(s)</a:t>
            </a:r>
            <a:r>
              <a:rPr lang="en-CA" sz="1400" dirty="0" smtClean="0"/>
              <a:t>: Which issues would benefit from a collaborative approach?</a:t>
            </a:r>
          </a:p>
        </p:txBody>
      </p:sp>
      <p:sp>
        <p:nvSpPr>
          <p:cNvPr id="8" name="TextBox 7"/>
          <p:cNvSpPr txBox="1"/>
          <p:nvPr/>
        </p:nvSpPr>
        <p:spPr>
          <a:xfrm>
            <a:off x="101204" y="3048000"/>
            <a:ext cx="8966596" cy="3139321"/>
          </a:xfrm>
          <a:prstGeom prst="rect">
            <a:avLst/>
          </a:prstGeom>
          <a:noFill/>
        </p:spPr>
        <p:txBody>
          <a:bodyPr wrap="square" rtlCol="0">
            <a:spAutoFit/>
          </a:bodyPr>
          <a:lstStyle/>
          <a:p>
            <a:r>
              <a:rPr lang="en-CA" b="1" dirty="0" smtClean="0"/>
              <a:t>List 10 points discussed</a:t>
            </a:r>
            <a:r>
              <a:rPr lang="en-CA" dirty="0" smtClean="0"/>
              <a:t>:</a:t>
            </a:r>
          </a:p>
          <a:p>
            <a:pPr marL="342900" indent="-342900">
              <a:buFont typeface="+mj-lt"/>
              <a:buAutoNum type="arabicPeriod" startAt="6"/>
            </a:pPr>
            <a:r>
              <a:rPr lang="en-US" altLang="ja-JP" dirty="0" smtClean="0">
                <a:solidFill>
                  <a:srgbClr val="FF0000"/>
                </a:solidFill>
              </a:rPr>
              <a:t>High (Central) Arctic </a:t>
            </a:r>
            <a:r>
              <a:rPr lang="en-US" altLang="ja-JP" dirty="0" smtClean="0"/>
              <a:t>– key area of CC, under-sampled by aircrafts/satellite, vertical profiles, Russia did lots of air/seawater but not shared with int’l community, (open access) Arctic treaty for research, observation by drifting stations, ship, </a:t>
            </a:r>
            <a:r>
              <a:rPr lang="en-CA" altLang="ja-JP" dirty="0" smtClean="0"/>
              <a:t>a</a:t>
            </a:r>
            <a:r>
              <a:rPr lang="en-CA" dirty="0" smtClean="0"/>
              <a:t>ircraft, shipping routes</a:t>
            </a:r>
          </a:p>
          <a:p>
            <a:pPr marL="342900" indent="-342900">
              <a:buFont typeface="+mj-lt"/>
              <a:buAutoNum type="arabicPeriod" startAt="6"/>
            </a:pPr>
            <a:r>
              <a:rPr lang="en-CA" dirty="0" smtClean="0">
                <a:solidFill>
                  <a:srgbClr val="FF0000"/>
                </a:solidFill>
              </a:rPr>
              <a:t>Local emissions </a:t>
            </a:r>
            <a:r>
              <a:rPr lang="en-CA" dirty="0" smtClean="0"/>
              <a:t>– </a:t>
            </a:r>
            <a:r>
              <a:rPr lang="en-US" dirty="0" smtClean="0"/>
              <a:t>c</a:t>
            </a:r>
            <a:r>
              <a:rPr lang="en-US" altLang="ja-JP" dirty="0" smtClean="0"/>
              <a:t>onnect up by local sampling of emissions, </a:t>
            </a:r>
            <a:r>
              <a:rPr lang="en-CA" dirty="0" smtClean="0"/>
              <a:t>exchange measurements/techniques, </a:t>
            </a:r>
          </a:p>
          <a:p>
            <a:pPr marL="342900" indent="-342900">
              <a:buFont typeface="+mj-lt"/>
              <a:buAutoNum type="arabicPeriod" startAt="6"/>
            </a:pPr>
            <a:r>
              <a:rPr lang="en-CA" dirty="0" smtClean="0"/>
              <a:t>Collaboration with </a:t>
            </a:r>
            <a:r>
              <a:rPr lang="en-CA" dirty="0" smtClean="0">
                <a:solidFill>
                  <a:srgbClr val="FF0000"/>
                </a:solidFill>
              </a:rPr>
              <a:t>oil/gas companies </a:t>
            </a:r>
            <a:r>
              <a:rPr lang="en-CA" dirty="0" smtClean="0"/>
              <a:t>– EF, monitoring, Total, Statoil, NOAA</a:t>
            </a:r>
          </a:p>
          <a:p>
            <a:pPr marL="342900" indent="-342900">
              <a:buFont typeface="+mj-lt"/>
              <a:buAutoNum type="arabicPeriod" startAt="6"/>
            </a:pPr>
            <a:r>
              <a:rPr lang="en-CA" dirty="0" smtClean="0"/>
              <a:t>Coordinating </a:t>
            </a:r>
            <a:r>
              <a:rPr lang="en-CA" dirty="0" smtClean="0">
                <a:solidFill>
                  <a:srgbClr val="FF0000"/>
                </a:solidFill>
              </a:rPr>
              <a:t>meteorological measurements </a:t>
            </a:r>
            <a:r>
              <a:rPr lang="en-CA" dirty="0" smtClean="0"/>
              <a:t>– identify gaps, </a:t>
            </a:r>
            <a:r>
              <a:rPr lang="en-CA" dirty="0" err="1" smtClean="0"/>
              <a:t>radiosonde</a:t>
            </a:r>
            <a:r>
              <a:rPr lang="en-CA" dirty="0" smtClean="0"/>
              <a:t> locations?</a:t>
            </a:r>
          </a:p>
          <a:p>
            <a:pPr marL="342900" indent="-342900">
              <a:buFont typeface="+mj-lt"/>
              <a:buAutoNum type="arabicPeriod" startAt="6"/>
            </a:pPr>
            <a:r>
              <a:rPr lang="en-CA" dirty="0" smtClean="0">
                <a:solidFill>
                  <a:srgbClr val="FF0000"/>
                </a:solidFill>
              </a:rPr>
              <a:t>Social economic emission modeling </a:t>
            </a:r>
            <a:r>
              <a:rPr lang="en-CA" dirty="0" smtClean="0"/>
              <a:t>for indigenous people - future development, transfer of knowledge of local impacts from local people to others </a:t>
            </a:r>
          </a:p>
        </p:txBody>
      </p:sp>
    </p:spTree>
    <p:extLst>
      <p:ext uri="{BB962C8B-B14F-4D97-AF65-F5344CB8AC3E}">
        <p14:creationId xmlns:p14="http://schemas.microsoft.com/office/powerpoint/2010/main" val="1104826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3368</Words>
  <Application>Microsoft Macintosh PowerPoint</Application>
  <PresentationFormat>On-screen Show (4:3)</PresentationFormat>
  <Paragraphs>334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Arctic Air Pollution – Report Backs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Theme 3, Question 2 What collaborations are working well?  How can we build off them?</vt:lpstr>
      <vt:lpstr>Theme 3, Question 2 What collaborations are working well?  How can we build off them?</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Starkweather</dc:creator>
  <cp:lastModifiedBy>Sandy Starkweather</cp:lastModifiedBy>
  <cp:revision>7</cp:revision>
  <dcterms:created xsi:type="dcterms:W3CDTF">2015-02-10T20:10:37Z</dcterms:created>
  <dcterms:modified xsi:type="dcterms:W3CDTF">2015-02-10T20:26:23Z</dcterms:modified>
</cp:coreProperties>
</file>