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 id="256" r:id="rId4"/>
    <p:sldId id="257"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BEEE"/>
    <a:srgbClr val="77AC31"/>
    <a:srgbClr val="7D2F8E"/>
    <a:srgbClr val="EEB1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p:restoredTop sz="94672"/>
  </p:normalViewPr>
  <p:slideViewPr>
    <p:cSldViewPr snapToGrid="0" snapToObjects="1">
      <p:cViewPr varScale="1">
        <p:scale>
          <a:sx n="139" d="100"/>
          <a:sy n="139" d="100"/>
        </p:scale>
        <p:origin x="184"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A0C0A-FA0B-F34A-976B-20FAF6C4D1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EA7EF2-13BE-A248-9A19-5F2CCAE035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B360EF-FFAB-EB45-ABE4-731AC85C25E7}"/>
              </a:ext>
            </a:extLst>
          </p:cNvPr>
          <p:cNvSpPr>
            <a:spLocks noGrp="1"/>
          </p:cNvSpPr>
          <p:nvPr>
            <p:ph type="dt" sz="half" idx="10"/>
          </p:nvPr>
        </p:nvSpPr>
        <p:spPr/>
        <p:txBody>
          <a:bodyPr/>
          <a:lstStyle/>
          <a:p>
            <a:fld id="{CB792FD9-1B33-EB4A-A088-39F818412C65}" type="datetimeFigureOut">
              <a:rPr lang="en-US" smtClean="0"/>
              <a:t>2/19/19</a:t>
            </a:fld>
            <a:endParaRPr lang="en-US"/>
          </a:p>
        </p:txBody>
      </p:sp>
      <p:sp>
        <p:nvSpPr>
          <p:cNvPr id="5" name="Footer Placeholder 4">
            <a:extLst>
              <a:ext uri="{FF2B5EF4-FFF2-40B4-BE49-F238E27FC236}">
                <a16:creationId xmlns:a16="http://schemas.microsoft.com/office/drawing/2014/main" id="{A816C1A8-8A3D-D34A-9B2B-BF059644B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D0A09-5177-0343-9FFA-62BC83DFE5DF}"/>
              </a:ext>
            </a:extLst>
          </p:cNvPr>
          <p:cNvSpPr>
            <a:spLocks noGrp="1"/>
          </p:cNvSpPr>
          <p:nvPr>
            <p:ph type="sldNum" sz="quarter" idx="12"/>
          </p:nvPr>
        </p:nvSpPr>
        <p:spPr/>
        <p:txBody>
          <a:bodyPr/>
          <a:lstStyle/>
          <a:p>
            <a:fld id="{A56963D7-CF7B-1943-B30B-F0E3F2F2D0A4}" type="slidenum">
              <a:rPr lang="en-US" smtClean="0"/>
              <a:t>‹#›</a:t>
            </a:fld>
            <a:endParaRPr lang="en-US"/>
          </a:p>
        </p:txBody>
      </p:sp>
    </p:spTree>
    <p:extLst>
      <p:ext uri="{BB962C8B-B14F-4D97-AF65-F5344CB8AC3E}">
        <p14:creationId xmlns:p14="http://schemas.microsoft.com/office/powerpoint/2010/main" val="68764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1729-9237-3146-8E91-F6AC7B7103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E8EDB4-17E6-6349-B33F-A9A5D799B7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05953-1ACC-D942-B81E-79A40D1D8AF3}"/>
              </a:ext>
            </a:extLst>
          </p:cNvPr>
          <p:cNvSpPr>
            <a:spLocks noGrp="1"/>
          </p:cNvSpPr>
          <p:nvPr>
            <p:ph type="dt" sz="half" idx="10"/>
          </p:nvPr>
        </p:nvSpPr>
        <p:spPr/>
        <p:txBody>
          <a:bodyPr/>
          <a:lstStyle/>
          <a:p>
            <a:fld id="{CB792FD9-1B33-EB4A-A088-39F818412C65}" type="datetimeFigureOut">
              <a:rPr lang="en-US" smtClean="0"/>
              <a:t>2/19/19</a:t>
            </a:fld>
            <a:endParaRPr lang="en-US"/>
          </a:p>
        </p:txBody>
      </p:sp>
      <p:sp>
        <p:nvSpPr>
          <p:cNvPr id="5" name="Footer Placeholder 4">
            <a:extLst>
              <a:ext uri="{FF2B5EF4-FFF2-40B4-BE49-F238E27FC236}">
                <a16:creationId xmlns:a16="http://schemas.microsoft.com/office/drawing/2014/main" id="{07F918D7-1232-2945-9E0B-0D4783484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1AD2F-F8CF-6B4C-A0EF-C2BC59D5C569}"/>
              </a:ext>
            </a:extLst>
          </p:cNvPr>
          <p:cNvSpPr>
            <a:spLocks noGrp="1"/>
          </p:cNvSpPr>
          <p:nvPr>
            <p:ph type="sldNum" sz="quarter" idx="12"/>
          </p:nvPr>
        </p:nvSpPr>
        <p:spPr/>
        <p:txBody>
          <a:bodyPr/>
          <a:lstStyle/>
          <a:p>
            <a:fld id="{A56963D7-CF7B-1943-B30B-F0E3F2F2D0A4}" type="slidenum">
              <a:rPr lang="en-US" smtClean="0"/>
              <a:t>‹#›</a:t>
            </a:fld>
            <a:endParaRPr lang="en-US"/>
          </a:p>
        </p:txBody>
      </p:sp>
    </p:spTree>
    <p:extLst>
      <p:ext uri="{BB962C8B-B14F-4D97-AF65-F5344CB8AC3E}">
        <p14:creationId xmlns:p14="http://schemas.microsoft.com/office/powerpoint/2010/main" val="331423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AF3DF3-63F6-934E-8338-4B0B36C249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7670F5-3D46-C445-AF77-347616CA27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3623F-4124-884E-B329-B37B91094E55}"/>
              </a:ext>
            </a:extLst>
          </p:cNvPr>
          <p:cNvSpPr>
            <a:spLocks noGrp="1"/>
          </p:cNvSpPr>
          <p:nvPr>
            <p:ph type="dt" sz="half" idx="10"/>
          </p:nvPr>
        </p:nvSpPr>
        <p:spPr/>
        <p:txBody>
          <a:bodyPr/>
          <a:lstStyle/>
          <a:p>
            <a:fld id="{CB792FD9-1B33-EB4A-A088-39F818412C65}" type="datetimeFigureOut">
              <a:rPr lang="en-US" smtClean="0"/>
              <a:t>2/19/19</a:t>
            </a:fld>
            <a:endParaRPr lang="en-US"/>
          </a:p>
        </p:txBody>
      </p:sp>
      <p:sp>
        <p:nvSpPr>
          <p:cNvPr id="5" name="Footer Placeholder 4">
            <a:extLst>
              <a:ext uri="{FF2B5EF4-FFF2-40B4-BE49-F238E27FC236}">
                <a16:creationId xmlns:a16="http://schemas.microsoft.com/office/drawing/2014/main" id="{7430B58B-E485-B94F-A8BD-4F9BC43D7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1B5B3-CDBC-A94A-B22F-73BF13526EE4}"/>
              </a:ext>
            </a:extLst>
          </p:cNvPr>
          <p:cNvSpPr>
            <a:spLocks noGrp="1"/>
          </p:cNvSpPr>
          <p:nvPr>
            <p:ph type="sldNum" sz="quarter" idx="12"/>
          </p:nvPr>
        </p:nvSpPr>
        <p:spPr/>
        <p:txBody>
          <a:bodyPr/>
          <a:lstStyle/>
          <a:p>
            <a:fld id="{A56963D7-CF7B-1943-B30B-F0E3F2F2D0A4}" type="slidenum">
              <a:rPr lang="en-US" smtClean="0"/>
              <a:t>‹#›</a:t>
            </a:fld>
            <a:endParaRPr lang="en-US"/>
          </a:p>
        </p:txBody>
      </p:sp>
    </p:spTree>
    <p:extLst>
      <p:ext uri="{BB962C8B-B14F-4D97-AF65-F5344CB8AC3E}">
        <p14:creationId xmlns:p14="http://schemas.microsoft.com/office/powerpoint/2010/main" val="160501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F1081-B2E7-7448-BF98-402476FD85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FE2442-4F02-C644-B2D4-E35AEEED26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BFBAD-7E24-8741-AB68-D41C08D2567F}"/>
              </a:ext>
            </a:extLst>
          </p:cNvPr>
          <p:cNvSpPr>
            <a:spLocks noGrp="1"/>
          </p:cNvSpPr>
          <p:nvPr>
            <p:ph type="dt" sz="half" idx="10"/>
          </p:nvPr>
        </p:nvSpPr>
        <p:spPr/>
        <p:txBody>
          <a:bodyPr/>
          <a:lstStyle/>
          <a:p>
            <a:fld id="{CB792FD9-1B33-EB4A-A088-39F818412C65}" type="datetimeFigureOut">
              <a:rPr lang="en-US" smtClean="0"/>
              <a:t>2/19/19</a:t>
            </a:fld>
            <a:endParaRPr lang="en-US"/>
          </a:p>
        </p:txBody>
      </p:sp>
      <p:sp>
        <p:nvSpPr>
          <p:cNvPr id="5" name="Footer Placeholder 4">
            <a:extLst>
              <a:ext uri="{FF2B5EF4-FFF2-40B4-BE49-F238E27FC236}">
                <a16:creationId xmlns:a16="http://schemas.microsoft.com/office/drawing/2014/main" id="{BDBAA150-AAAF-864A-8CCD-92DEED507F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47A4C-4739-E24E-9427-0FD5E5947910}"/>
              </a:ext>
            </a:extLst>
          </p:cNvPr>
          <p:cNvSpPr>
            <a:spLocks noGrp="1"/>
          </p:cNvSpPr>
          <p:nvPr>
            <p:ph type="sldNum" sz="quarter" idx="12"/>
          </p:nvPr>
        </p:nvSpPr>
        <p:spPr/>
        <p:txBody>
          <a:bodyPr/>
          <a:lstStyle/>
          <a:p>
            <a:fld id="{A56963D7-CF7B-1943-B30B-F0E3F2F2D0A4}" type="slidenum">
              <a:rPr lang="en-US" smtClean="0"/>
              <a:t>‹#›</a:t>
            </a:fld>
            <a:endParaRPr lang="en-US"/>
          </a:p>
        </p:txBody>
      </p:sp>
    </p:spTree>
    <p:extLst>
      <p:ext uri="{BB962C8B-B14F-4D97-AF65-F5344CB8AC3E}">
        <p14:creationId xmlns:p14="http://schemas.microsoft.com/office/powerpoint/2010/main" val="4234071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35C7-E646-724F-B13E-C3E96D4945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AEC7AC-58F5-3A49-AF9B-9B3B4A5143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211D23F-CD87-5E46-9017-E99297AFEBA1}"/>
              </a:ext>
            </a:extLst>
          </p:cNvPr>
          <p:cNvSpPr>
            <a:spLocks noGrp="1"/>
          </p:cNvSpPr>
          <p:nvPr>
            <p:ph type="dt" sz="half" idx="10"/>
          </p:nvPr>
        </p:nvSpPr>
        <p:spPr/>
        <p:txBody>
          <a:bodyPr/>
          <a:lstStyle/>
          <a:p>
            <a:fld id="{CB792FD9-1B33-EB4A-A088-39F818412C65}" type="datetimeFigureOut">
              <a:rPr lang="en-US" smtClean="0"/>
              <a:t>2/19/19</a:t>
            </a:fld>
            <a:endParaRPr lang="en-US"/>
          </a:p>
        </p:txBody>
      </p:sp>
      <p:sp>
        <p:nvSpPr>
          <p:cNvPr id="5" name="Footer Placeholder 4">
            <a:extLst>
              <a:ext uri="{FF2B5EF4-FFF2-40B4-BE49-F238E27FC236}">
                <a16:creationId xmlns:a16="http://schemas.microsoft.com/office/drawing/2014/main" id="{E866B045-25E8-0F4B-91A3-479F4C487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BD5800-44D9-D64E-906B-A1C5243B879C}"/>
              </a:ext>
            </a:extLst>
          </p:cNvPr>
          <p:cNvSpPr>
            <a:spLocks noGrp="1"/>
          </p:cNvSpPr>
          <p:nvPr>
            <p:ph type="sldNum" sz="quarter" idx="12"/>
          </p:nvPr>
        </p:nvSpPr>
        <p:spPr/>
        <p:txBody>
          <a:bodyPr/>
          <a:lstStyle/>
          <a:p>
            <a:fld id="{A56963D7-CF7B-1943-B30B-F0E3F2F2D0A4}" type="slidenum">
              <a:rPr lang="en-US" smtClean="0"/>
              <a:t>‹#›</a:t>
            </a:fld>
            <a:endParaRPr lang="en-US"/>
          </a:p>
        </p:txBody>
      </p:sp>
    </p:spTree>
    <p:extLst>
      <p:ext uri="{BB962C8B-B14F-4D97-AF65-F5344CB8AC3E}">
        <p14:creationId xmlns:p14="http://schemas.microsoft.com/office/powerpoint/2010/main" val="143512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DF36-5776-F743-8A30-704FD405CD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D870EE-55D6-2242-AEA9-34AAE9A413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2CE8C0-D818-F24C-B03B-C191D560621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6F2DEB-3BBF-2146-9A16-75396C92AB2C}"/>
              </a:ext>
            </a:extLst>
          </p:cNvPr>
          <p:cNvSpPr>
            <a:spLocks noGrp="1"/>
          </p:cNvSpPr>
          <p:nvPr>
            <p:ph type="dt" sz="half" idx="10"/>
          </p:nvPr>
        </p:nvSpPr>
        <p:spPr/>
        <p:txBody>
          <a:bodyPr/>
          <a:lstStyle/>
          <a:p>
            <a:fld id="{CB792FD9-1B33-EB4A-A088-39F818412C65}" type="datetimeFigureOut">
              <a:rPr lang="en-US" smtClean="0"/>
              <a:t>2/19/19</a:t>
            </a:fld>
            <a:endParaRPr lang="en-US"/>
          </a:p>
        </p:txBody>
      </p:sp>
      <p:sp>
        <p:nvSpPr>
          <p:cNvPr id="6" name="Footer Placeholder 5">
            <a:extLst>
              <a:ext uri="{FF2B5EF4-FFF2-40B4-BE49-F238E27FC236}">
                <a16:creationId xmlns:a16="http://schemas.microsoft.com/office/drawing/2014/main" id="{36A8F4A5-37EF-5C45-8A5E-F4F08594C5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94E11E-BB16-5942-8120-80EBAAD59306}"/>
              </a:ext>
            </a:extLst>
          </p:cNvPr>
          <p:cNvSpPr>
            <a:spLocks noGrp="1"/>
          </p:cNvSpPr>
          <p:nvPr>
            <p:ph type="sldNum" sz="quarter" idx="12"/>
          </p:nvPr>
        </p:nvSpPr>
        <p:spPr/>
        <p:txBody>
          <a:bodyPr/>
          <a:lstStyle/>
          <a:p>
            <a:fld id="{A56963D7-CF7B-1943-B30B-F0E3F2F2D0A4}" type="slidenum">
              <a:rPr lang="en-US" smtClean="0"/>
              <a:t>‹#›</a:t>
            </a:fld>
            <a:endParaRPr lang="en-US"/>
          </a:p>
        </p:txBody>
      </p:sp>
    </p:spTree>
    <p:extLst>
      <p:ext uri="{BB962C8B-B14F-4D97-AF65-F5344CB8AC3E}">
        <p14:creationId xmlns:p14="http://schemas.microsoft.com/office/powerpoint/2010/main" val="75401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67A7-F4E5-2F4C-B315-FF53D245F8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64FEE8-9076-5041-A88D-8D2C9D6256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54A405-8E18-8442-A5DB-C7C16D6B9F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5656D0-AA25-1C42-9ED8-EBDF6B6E3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711F98A-910A-2C43-8A7B-FA0E80D940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205272-7038-514C-B0F4-90FFC4695168}"/>
              </a:ext>
            </a:extLst>
          </p:cNvPr>
          <p:cNvSpPr>
            <a:spLocks noGrp="1"/>
          </p:cNvSpPr>
          <p:nvPr>
            <p:ph type="dt" sz="half" idx="10"/>
          </p:nvPr>
        </p:nvSpPr>
        <p:spPr/>
        <p:txBody>
          <a:bodyPr/>
          <a:lstStyle/>
          <a:p>
            <a:fld id="{CB792FD9-1B33-EB4A-A088-39F818412C65}" type="datetimeFigureOut">
              <a:rPr lang="en-US" smtClean="0"/>
              <a:t>2/19/19</a:t>
            </a:fld>
            <a:endParaRPr lang="en-US"/>
          </a:p>
        </p:txBody>
      </p:sp>
      <p:sp>
        <p:nvSpPr>
          <p:cNvPr id="8" name="Footer Placeholder 7">
            <a:extLst>
              <a:ext uri="{FF2B5EF4-FFF2-40B4-BE49-F238E27FC236}">
                <a16:creationId xmlns:a16="http://schemas.microsoft.com/office/drawing/2014/main" id="{A65AF362-EC2C-6947-BBFB-4F7B595030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6CEC40-C04B-9345-829B-EBB058B742EA}"/>
              </a:ext>
            </a:extLst>
          </p:cNvPr>
          <p:cNvSpPr>
            <a:spLocks noGrp="1"/>
          </p:cNvSpPr>
          <p:nvPr>
            <p:ph type="sldNum" sz="quarter" idx="12"/>
          </p:nvPr>
        </p:nvSpPr>
        <p:spPr/>
        <p:txBody>
          <a:bodyPr/>
          <a:lstStyle/>
          <a:p>
            <a:fld id="{A56963D7-CF7B-1943-B30B-F0E3F2F2D0A4}" type="slidenum">
              <a:rPr lang="en-US" smtClean="0"/>
              <a:t>‹#›</a:t>
            </a:fld>
            <a:endParaRPr lang="en-US"/>
          </a:p>
        </p:txBody>
      </p:sp>
    </p:spTree>
    <p:extLst>
      <p:ext uri="{BB962C8B-B14F-4D97-AF65-F5344CB8AC3E}">
        <p14:creationId xmlns:p14="http://schemas.microsoft.com/office/powerpoint/2010/main" val="4027742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5F130-B3CD-5E49-9968-FAC5B00FB6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06D968-F4BD-2446-AD8F-009ADB8BE979}"/>
              </a:ext>
            </a:extLst>
          </p:cNvPr>
          <p:cNvSpPr>
            <a:spLocks noGrp="1"/>
          </p:cNvSpPr>
          <p:nvPr>
            <p:ph type="dt" sz="half" idx="10"/>
          </p:nvPr>
        </p:nvSpPr>
        <p:spPr/>
        <p:txBody>
          <a:bodyPr/>
          <a:lstStyle/>
          <a:p>
            <a:fld id="{CB792FD9-1B33-EB4A-A088-39F818412C65}" type="datetimeFigureOut">
              <a:rPr lang="en-US" smtClean="0"/>
              <a:t>2/19/19</a:t>
            </a:fld>
            <a:endParaRPr lang="en-US"/>
          </a:p>
        </p:txBody>
      </p:sp>
      <p:sp>
        <p:nvSpPr>
          <p:cNvPr id="4" name="Footer Placeholder 3">
            <a:extLst>
              <a:ext uri="{FF2B5EF4-FFF2-40B4-BE49-F238E27FC236}">
                <a16:creationId xmlns:a16="http://schemas.microsoft.com/office/drawing/2014/main" id="{14982A6E-D71E-0449-827C-F9B923EC68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37407-B4D0-AE4C-A5B2-432886ED6B72}"/>
              </a:ext>
            </a:extLst>
          </p:cNvPr>
          <p:cNvSpPr>
            <a:spLocks noGrp="1"/>
          </p:cNvSpPr>
          <p:nvPr>
            <p:ph type="sldNum" sz="quarter" idx="12"/>
          </p:nvPr>
        </p:nvSpPr>
        <p:spPr/>
        <p:txBody>
          <a:bodyPr/>
          <a:lstStyle/>
          <a:p>
            <a:fld id="{A56963D7-CF7B-1943-B30B-F0E3F2F2D0A4}" type="slidenum">
              <a:rPr lang="en-US" smtClean="0"/>
              <a:t>‹#›</a:t>
            </a:fld>
            <a:endParaRPr lang="en-US"/>
          </a:p>
        </p:txBody>
      </p:sp>
    </p:spTree>
    <p:extLst>
      <p:ext uri="{BB962C8B-B14F-4D97-AF65-F5344CB8AC3E}">
        <p14:creationId xmlns:p14="http://schemas.microsoft.com/office/powerpoint/2010/main" val="146086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0AF882-B026-A54F-A713-FFAC2C680C4C}"/>
              </a:ext>
            </a:extLst>
          </p:cNvPr>
          <p:cNvSpPr>
            <a:spLocks noGrp="1"/>
          </p:cNvSpPr>
          <p:nvPr>
            <p:ph type="dt" sz="half" idx="10"/>
          </p:nvPr>
        </p:nvSpPr>
        <p:spPr/>
        <p:txBody>
          <a:bodyPr/>
          <a:lstStyle/>
          <a:p>
            <a:fld id="{CB792FD9-1B33-EB4A-A088-39F818412C65}" type="datetimeFigureOut">
              <a:rPr lang="en-US" smtClean="0"/>
              <a:t>2/19/19</a:t>
            </a:fld>
            <a:endParaRPr lang="en-US"/>
          </a:p>
        </p:txBody>
      </p:sp>
      <p:sp>
        <p:nvSpPr>
          <p:cNvPr id="3" name="Footer Placeholder 2">
            <a:extLst>
              <a:ext uri="{FF2B5EF4-FFF2-40B4-BE49-F238E27FC236}">
                <a16:creationId xmlns:a16="http://schemas.microsoft.com/office/drawing/2014/main" id="{FAFA878C-FD30-1C42-957C-37840C66EE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033D38-4FB9-AE42-BBD7-E4CBA0E4245E}"/>
              </a:ext>
            </a:extLst>
          </p:cNvPr>
          <p:cNvSpPr>
            <a:spLocks noGrp="1"/>
          </p:cNvSpPr>
          <p:nvPr>
            <p:ph type="sldNum" sz="quarter" idx="12"/>
          </p:nvPr>
        </p:nvSpPr>
        <p:spPr/>
        <p:txBody>
          <a:bodyPr/>
          <a:lstStyle/>
          <a:p>
            <a:fld id="{A56963D7-CF7B-1943-B30B-F0E3F2F2D0A4}" type="slidenum">
              <a:rPr lang="en-US" smtClean="0"/>
              <a:t>‹#›</a:t>
            </a:fld>
            <a:endParaRPr lang="en-US"/>
          </a:p>
        </p:txBody>
      </p:sp>
    </p:spTree>
    <p:extLst>
      <p:ext uri="{BB962C8B-B14F-4D97-AF65-F5344CB8AC3E}">
        <p14:creationId xmlns:p14="http://schemas.microsoft.com/office/powerpoint/2010/main" val="1574688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FACE0-4DBC-2246-8A85-B9DDD26255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E8D4BE-F325-2D44-83CE-E677845768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BCD1DE-72B0-DD44-A941-A8E9FBD28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8A149D-88F5-5C41-A44A-3A14743744B8}"/>
              </a:ext>
            </a:extLst>
          </p:cNvPr>
          <p:cNvSpPr>
            <a:spLocks noGrp="1"/>
          </p:cNvSpPr>
          <p:nvPr>
            <p:ph type="dt" sz="half" idx="10"/>
          </p:nvPr>
        </p:nvSpPr>
        <p:spPr/>
        <p:txBody>
          <a:bodyPr/>
          <a:lstStyle/>
          <a:p>
            <a:fld id="{CB792FD9-1B33-EB4A-A088-39F818412C65}" type="datetimeFigureOut">
              <a:rPr lang="en-US" smtClean="0"/>
              <a:t>2/19/19</a:t>
            </a:fld>
            <a:endParaRPr lang="en-US"/>
          </a:p>
        </p:txBody>
      </p:sp>
      <p:sp>
        <p:nvSpPr>
          <p:cNvPr id="6" name="Footer Placeholder 5">
            <a:extLst>
              <a:ext uri="{FF2B5EF4-FFF2-40B4-BE49-F238E27FC236}">
                <a16:creationId xmlns:a16="http://schemas.microsoft.com/office/drawing/2014/main" id="{ED7BD9A6-9B33-7D44-AF2B-AAE6AB3183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D67977-23C2-724F-A663-0A9E0D65D4EA}"/>
              </a:ext>
            </a:extLst>
          </p:cNvPr>
          <p:cNvSpPr>
            <a:spLocks noGrp="1"/>
          </p:cNvSpPr>
          <p:nvPr>
            <p:ph type="sldNum" sz="quarter" idx="12"/>
          </p:nvPr>
        </p:nvSpPr>
        <p:spPr/>
        <p:txBody>
          <a:bodyPr/>
          <a:lstStyle/>
          <a:p>
            <a:fld id="{A56963D7-CF7B-1943-B30B-F0E3F2F2D0A4}" type="slidenum">
              <a:rPr lang="en-US" smtClean="0"/>
              <a:t>‹#›</a:t>
            </a:fld>
            <a:endParaRPr lang="en-US"/>
          </a:p>
        </p:txBody>
      </p:sp>
    </p:spTree>
    <p:extLst>
      <p:ext uri="{BB962C8B-B14F-4D97-AF65-F5344CB8AC3E}">
        <p14:creationId xmlns:p14="http://schemas.microsoft.com/office/powerpoint/2010/main" val="330231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0F45-AE96-2A4B-A593-61F2AC1AA9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F4177A-30C7-D14E-A30D-4E3B9BE368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D63DCE-37DB-344D-AFCB-34635F569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730DB3-8689-6449-841F-F59C2CFF152E}"/>
              </a:ext>
            </a:extLst>
          </p:cNvPr>
          <p:cNvSpPr>
            <a:spLocks noGrp="1"/>
          </p:cNvSpPr>
          <p:nvPr>
            <p:ph type="dt" sz="half" idx="10"/>
          </p:nvPr>
        </p:nvSpPr>
        <p:spPr/>
        <p:txBody>
          <a:bodyPr/>
          <a:lstStyle/>
          <a:p>
            <a:fld id="{CB792FD9-1B33-EB4A-A088-39F818412C65}" type="datetimeFigureOut">
              <a:rPr lang="en-US" smtClean="0"/>
              <a:t>2/19/19</a:t>
            </a:fld>
            <a:endParaRPr lang="en-US"/>
          </a:p>
        </p:txBody>
      </p:sp>
      <p:sp>
        <p:nvSpPr>
          <p:cNvPr id="6" name="Footer Placeholder 5">
            <a:extLst>
              <a:ext uri="{FF2B5EF4-FFF2-40B4-BE49-F238E27FC236}">
                <a16:creationId xmlns:a16="http://schemas.microsoft.com/office/drawing/2014/main" id="{D22B40DA-A584-BB44-AF85-359DDCBE7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3EE7EC-8611-F443-A9E2-0C1FFB7C66D9}"/>
              </a:ext>
            </a:extLst>
          </p:cNvPr>
          <p:cNvSpPr>
            <a:spLocks noGrp="1"/>
          </p:cNvSpPr>
          <p:nvPr>
            <p:ph type="sldNum" sz="quarter" idx="12"/>
          </p:nvPr>
        </p:nvSpPr>
        <p:spPr/>
        <p:txBody>
          <a:bodyPr/>
          <a:lstStyle/>
          <a:p>
            <a:fld id="{A56963D7-CF7B-1943-B30B-F0E3F2F2D0A4}" type="slidenum">
              <a:rPr lang="en-US" smtClean="0"/>
              <a:t>‹#›</a:t>
            </a:fld>
            <a:endParaRPr lang="en-US"/>
          </a:p>
        </p:txBody>
      </p:sp>
    </p:spTree>
    <p:extLst>
      <p:ext uri="{BB962C8B-B14F-4D97-AF65-F5344CB8AC3E}">
        <p14:creationId xmlns:p14="http://schemas.microsoft.com/office/powerpoint/2010/main" val="16102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488B96-7BDE-C847-8B66-92923F7209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563953-9056-F14D-8357-F922E854DD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ECCE55-5D11-AC44-A871-A1EAE22E6B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92FD9-1B33-EB4A-A088-39F818412C65}" type="datetimeFigureOut">
              <a:rPr lang="en-US" smtClean="0"/>
              <a:t>2/19/19</a:t>
            </a:fld>
            <a:endParaRPr lang="en-US"/>
          </a:p>
        </p:txBody>
      </p:sp>
      <p:sp>
        <p:nvSpPr>
          <p:cNvPr id="5" name="Footer Placeholder 4">
            <a:extLst>
              <a:ext uri="{FF2B5EF4-FFF2-40B4-BE49-F238E27FC236}">
                <a16:creationId xmlns:a16="http://schemas.microsoft.com/office/drawing/2014/main" id="{98C28A73-9617-2642-9351-88BDBD945B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6AA0B9-BB6D-7D42-BA84-3712D9778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963D7-CF7B-1943-B30B-F0E3F2F2D0A4}" type="slidenum">
              <a:rPr lang="en-US" smtClean="0"/>
              <a:t>‹#›</a:t>
            </a:fld>
            <a:endParaRPr lang="en-US"/>
          </a:p>
        </p:txBody>
      </p:sp>
    </p:spTree>
    <p:extLst>
      <p:ext uri="{BB962C8B-B14F-4D97-AF65-F5344CB8AC3E}">
        <p14:creationId xmlns:p14="http://schemas.microsoft.com/office/powerpoint/2010/main" val="873896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60306B8-EE3A-7C47-9F6C-2FD17281BF12}"/>
              </a:ext>
            </a:extLst>
          </p:cNvPr>
          <p:cNvPicPr>
            <a:picLocks noChangeAspect="1"/>
          </p:cNvPicPr>
          <p:nvPr/>
        </p:nvPicPr>
        <p:blipFill rotWithShape="1">
          <a:blip r:embed="rId2"/>
          <a:srcRect l="7969" t="4133" r="7905" b="4934"/>
          <a:stretch/>
        </p:blipFill>
        <p:spPr>
          <a:xfrm>
            <a:off x="0" y="0"/>
            <a:ext cx="8889256" cy="6858000"/>
          </a:xfrm>
          <a:prstGeom prst="rect">
            <a:avLst/>
          </a:prstGeom>
        </p:spPr>
      </p:pic>
      <p:sp>
        <p:nvSpPr>
          <p:cNvPr id="7" name="TextBox 6">
            <a:extLst>
              <a:ext uri="{FF2B5EF4-FFF2-40B4-BE49-F238E27FC236}">
                <a16:creationId xmlns:a16="http://schemas.microsoft.com/office/drawing/2014/main" id="{DB926CB6-2771-6A42-8202-51CB337ED25C}"/>
              </a:ext>
            </a:extLst>
          </p:cNvPr>
          <p:cNvSpPr txBox="1"/>
          <p:nvPr/>
        </p:nvSpPr>
        <p:spPr>
          <a:xfrm>
            <a:off x="8680704" y="1380744"/>
            <a:ext cx="3511296" cy="2492990"/>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Times" pitchFamily="2" charset="0"/>
              </a:rPr>
              <a:t>EFOY gets hot! The manual says the exhaust can be up to 140 F (60 C). Remember the thermostats for regulating the fan are in the box, not in the </a:t>
            </a:r>
            <a:r>
              <a:rPr lang="en-US" sz="1200" dirty="0" err="1">
                <a:latin typeface="Times" pitchFamily="2" charset="0"/>
              </a:rPr>
              <a:t>efoy</a:t>
            </a:r>
            <a:r>
              <a:rPr lang="en-US" sz="1200" dirty="0">
                <a:latin typeface="Times" pitchFamily="2" charset="0"/>
              </a:rPr>
              <a:t>. The 50 C limit for </a:t>
            </a:r>
            <a:r>
              <a:rPr lang="en-US" sz="1200" dirty="0" err="1">
                <a:latin typeface="Times" pitchFamily="2" charset="0"/>
              </a:rPr>
              <a:t>efoy</a:t>
            </a:r>
            <a:r>
              <a:rPr lang="en-US" sz="1200" dirty="0">
                <a:latin typeface="Times" pitchFamily="2" charset="0"/>
              </a:rPr>
              <a:t> is still a mystery…</a:t>
            </a:r>
          </a:p>
          <a:p>
            <a:pPr marL="285750" indent="-285750">
              <a:buFont typeface="Arial" panose="020B0604020202020204" pitchFamily="34" charset="0"/>
              <a:buChar char="•"/>
            </a:pPr>
            <a:endParaRPr lang="en-US" sz="1200" dirty="0">
              <a:latin typeface="Times" pitchFamily="2" charset="0"/>
            </a:endParaRPr>
          </a:p>
          <a:p>
            <a:pPr marL="285750" indent="-285750">
              <a:buFont typeface="Arial" panose="020B0604020202020204" pitchFamily="34" charset="0"/>
              <a:buChar char="•"/>
            </a:pPr>
            <a:r>
              <a:rPr lang="en-US" sz="1200" dirty="0">
                <a:latin typeface="Times" pitchFamily="2" charset="0"/>
              </a:rPr>
              <a:t>Also recorded “</a:t>
            </a:r>
            <a:r>
              <a:rPr lang="en-US" sz="1200" dirty="0" err="1">
                <a:latin typeface="Times" pitchFamily="2" charset="0"/>
              </a:rPr>
              <a:t>Tpcb</a:t>
            </a:r>
            <a:r>
              <a:rPr lang="en-US" sz="1200" dirty="0">
                <a:latin typeface="Times" pitchFamily="2" charset="0"/>
              </a:rPr>
              <a:t>”, “</a:t>
            </a:r>
            <a:r>
              <a:rPr lang="en-US" sz="1200" dirty="0" err="1">
                <a:latin typeface="Times" pitchFamily="2" charset="0"/>
              </a:rPr>
              <a:t>Tdcdc</a:t>
            </a:r>
            <a:r>
              <a:rPr lang="en-US" sz="1200" dirty="0">
                <a:latin typeface="Times" pitchFamily="2" charset="0"/>
              </a:rPr>
              <a:t>”, ”</a:t>
            </a:r>
            <a:r>
              <a:rPr lang="en-US" sz="1200" dirty="0" err="1">
                <a:latin typeface="Times" pitchFamily="2" charset="0"/>
              </a:rPr>
              <a:t>Taux</a:t>
            </a:r>
            <a:r>
              <a:rPr lang="en-US" sz="1200" dirty="0">
                <a:latin typeface="Times" pitchFamily="2" charset="0"/>
              </a:rPr>
              <a:t>” but the data is nonsense. These are all “periphery temperatures” like Tres.</a:t>
            </a:r>
          </a:p>
          <a:p>
            <a:pPr marL="285750" indent="-285750">
              <a:buFont typeface="Arial" panose="020B0604020202020204" pitchFamily="34" charset="0"/>
              <a:buChar char="•"/>
            </a:pPr>
            <a:endParaRPr lang="en-US" sz="1200" dirty="0">
              <a:latin typeface="Times" pitchFamily="2" charset="0"/>
            </a:endParaRPr>
          </a:p>
          <a:p>
            <a:pPr marL="285750" indent="-285750">
              <a:buFont typeface="Arial" panose="020B0604020202020204" pitchFamily="34" charset="0"/>
              <a:buChar char="•"/>
            </a:pPr>
            <a:r>
              <a:rPr lang="en-US" sz="1200" dirty="0">
                <a:latin typeface="Times" pitchFamily="2" charset="0"/>
              </a:rPr>
              <a:t>The </a:t>
            </a:r>
            <a:r>
              <a:rPr lang="en-US" sz="1200" dirty="0" err="1">
                <a:latin typeface="Times" pitchFamily="2" charset="0"/>
              </a:rPr>
              <a:t>efoy</a:t>
            </a:r>
            <a:r>
              <a:rPr lang="en-US" sz="1200" dirty="0">
                <a:latin typeface="Times" pitchFamily="2" charset="0"/>
              </a:rPr>
              <a:t> error flag, sampled 1x min, was 0 (no error) in all 5,396 minutes of the test. </a:t>
            </a:r>
          </a:p>
          <a:p>
            <a:pPr marL="285750" indent="-285750">
              <a:buFont typeface="Arial" panose="020B0604020202020204" pitchFamily="34" charset="0"/>
              <a:buChar char="•"/>
            </a:pPr>
            <a:endParaRPr lang="en-US" sz="1200" dirty="0">
              <a:latin typeface="Times" pitchFamily="2" charset="0"/>
            </a:endParaRPr>
          </a:p>
          <a:p>
            <a:pPr marL="285750" indent="-285750">
              <a:buFont typeface="Arial" panose="020B0604020202020204" pitchFamily="34" charset="0"/>
              <a:buChar char="•"/>
            </a:pPr>
            <a:endParaRPr lang="en-US" sz="1200" dirty="0">
              <a:latin typeface="Times" pitchFamily="2" charset="0"/>
            </a:endParaRPr>
          </a:p>
        </p:txBody>
      </p:sp>
      <p:sp>
        <p:nvSpPr>
          <p:cNvPr id="10" name="TextBox 9">
            <a:extLst>
              <a:ext uri="{FF2B5EF4-FFF2-40B4-BE49-F238E27FC236}">
                <a16:creationId xmlns:a16="http://schemas.microsoft.com/office/drawing/2014/main" id="{0E1F0E80-1EA0-2D48-8E83-D884B54FB3CE}"/>
              </a:ext>
            </a:extLst>
          </p:cNvPr>
          <p:cNvSpPr txBox="1"/>
          <p:nvPr/>
        </p:nvSpPr>
        <p:spPr>
          <a:xfrm>
            <a:off x="4581144" y="2907792"/>
            <a:ext cx="2560320" cy="830997"/>
          </a:xfrm>
          <a:prstGeom prst="rect">
            <a:avLst/>
          </a:prstGeom>
          <a:solidFill>
            <a:schemeClr val="bg1"/>
          </a:solidFill>
          <a:ln>
            <a:solidFill>
              <a:schemeClr val="tx1"/>
            </a:solidFill>
          </a:ln>
        </p:spPr>
        <p:txBody>
          <a:bodyPr wrap="square" rtlCol="0">
            <a:spAutoFit/>
          </a:bodyPr>
          <a:lstStyle/>
          <a:p>
            <a:r>
              <a:rPr lang="en-US" sz="1200" dirty="0">
                <a:solidFill>
                  <a:srgbClr val="EEB120"/>
                </a:solidFill>
                <a:latin typeface="Times" pitchFamily="2" charset="0"/>
              </a:rPr>
              <a:t>Tint = “internal temperature”</a:t>
            </a:r>
          </a:p>
          <a:p>
            <a:r>
              <a:rPr lang="en-US" sz="1200" dirty="0">
                <a:solidFill>
                  <a:srgbClr val="7D2F8E"/>
                </a:solidFill>
                <a:latin typeface="Times" pitchFamily="2" charset="0"/>
              </a:rPr>
              <a:t>Tres = “periphery temperature”</a:t>
            </a:r>
          </a:p>
          <a:p>
            <a:r>
              <a:rPr lang="en-US" sz="1200" dirty="0" err="1">
                <a:solidFill>
                  <a:srgbClr val="77AC31"/>
                </a:solidFill>
                <a:latin typeface="Times" pitchFamily="2" charset="0"/>
              </a:rPr>
              <a:t>Tst</a:t>
            </a:r>
            <a:r>
              <a:rPr lang="en-US" sz="1200" dirty="0">
                <a:solidFill>
                  <a:srgbClr val="77AC31"/>
                </a:solidFill>
                <a:latin typeface="Times" pitchFamily="2" charset="0"/>
              </a:rPr>
              <a:t> = “stack temperature”</a:t>
            </a:r>
          </a:p>
          <a:p>
            <a:r>
              <a:rPr lang="en-US" sz="1200" dirty="0" err="1">
                <a:solidFill>
                  <a:srgbClr val="4DBEEE"/>
                </a:solidFill>
                <a:latin typeface="Times" pitchFamily="2" charset="0"/>
              </a:rPr>
              <a:t>Twt</a:t>
            </a:r>
            <a:r>
              <a:rPr lang="en-US" sz="1200" dirty="0">
                <a:solidFill>
                  <a:srgbClr val="4DBEEE"/>
                </a:solidFill>
                <a:latin typeface="Times" pitchFamily="2" charset="0"/>
              </a:rPr>
              <a:t> = “heat exchanger temperature”</a:t>
            </a:r>
          </a:p>
        </p:txBody>
      </p:sp>
    </p:spTree>
    <p:extLst>
      <p:ext uri="{BB962C8B-B14F-4D97-AF65-F5344CB8AC3E}">
        <p14:creationId xmlns:p14="http://schemas.microsoft.com/office/powerpoint/2010/main" val="3404584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CC64E9-15DB-FC4B-97D3-524F1BF2D9F9}"/>
              </a:ext>
            </a:extLst>
          </p:cNvPr>
          <p:cNvPicPr>
            <a:picLocks noChangeAspect="1"/>
          </p:cNvPicPr>
          <p:nvPr/>
        </p:nvPicPr>
        <p:blipFill rotWithShape="1">
          <a:blip r:embed="rId2"/>
          <a:srcRect l="7587"/>
          <a:stretch/>
        </p:blipFill>
        <p:spPr>
          <a:xfrm>
            <a:off x="283463" y="0"/>
            <a:ext cx="8879411" cy="6858000"/>
          </a:xfrm>
          <a:prstGeom prst="rect">
            <a:avLst/>
          </a:prstGeom>
        </p:spPr>
      </p:pic>
      <p:cxnSp>
        <p:nvCxnSpPr>
          <p:cNvPr id="8" name="Straight Arrow Connector 7">
            <a:extLst>
              <a:ext uri="{FF2B5EF4-FFF2-40B4-BE49-F238E27FC236}">
                <a16:creationId xmlns:a16="http://schemas.microsoft.com/office/drawing/2014/main" id="{5E865B8D-3C01-FC40-8DE6-BADDE8E8F8D6}"/>
              </a:ext>
            </a:extLst>
          </p:cNvPr>
          <p:cNvCxnSpPr>
            <a:cxnSpLocks/>
          </p:cNvCxnSpPr>
          <p:nvPr/>
        </p:nvCxnSpPr>
        <p:spPr>
          <a:xfrm flipH="1">
            <a:off x="8183880" y="4873752"/>
            <a:ext cx="484632" cy="4206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31F5923-8CF4-AD41-9042-D1C993CF8802}"/>
              </a:ext>
            </a:extLst>
          </p:cNvPr>
          <p:cNvSpPr/>
          <p:nvPr/>
        </p:nvSpPr>
        <p:spPr>
          <a:xfrm>
            <a:off x="8689848" y="4623739"/>
            <a:ext cx="2356104" cy="646331"/>
          </a:xfrm>
          <a:prstGeom prst="rect">
            <a:avLst/>
          </a:prstGeom>
        </p:spPr>
        <p:txBody>
          <a:bodyPr wrap="square">
            <a:spAutoFit/>
          </a:bodyPr>
          <a:lstStyle/>
          <a:p>
            <a:r>
              <a:rPr lang="en-US" sz="1200" dirty="0">
                <a:latin typeface="Times" pitchFamily="2" charset="0"/>
              </a:rPr>
              <a:t>Assume output currents ~0 mean EFOY is off. If so, EFOY was on 88.9% of the time.</a:t>
            </a:r>
          </a:p>
        </p:txBody>
      </p:sp>
      <p:sp>
        <p:nvSpPr>
          <p:cNvPr id="12" name="Rectangle 11">
            <a:extLst>
              <a:ext uri="{FF2B5EF4-FFF2-40B4-BE49-F238E27FC236}">
                <a16:creationId xmlns:a16="http://schemas.microsoft.com/office/drawing/2014/main" id="{490695C8-9E29-D643-960C-5CF63F645B43}"/>
              </a:ext>
            </a:extLst>
          </p:cNvPr>
          <p:cNvSpPr/>
          <p:nvPr/>
        </p:nvSpPr>
        <p:spPr>
          <a:xfrm>
            <a:off x="8613648" y="1530019"/>
            <a:ext cx="3145536" cy="461665"/>
          </a:xfrm>
          <a:prstGeom prst="rect">
            <a:avLst/>
          </a:prstGeom>
        </p:spPr>
        <p:txBody>
          <a:bodyPr wrap="square">
            <a:spAutoFit/>
          </a:bodyPr>
          <a:lstStyle/>
          <a:p>
            <a:r>
              <a:rPr lang="en-US" sz="1200" dirty="0">
                <a:latin typeface="Times" pitchFamily="2" charset="0"/>
              </a:rPr>
              <a:t>When EFOY turns off voltage drop from 28.5V to 25.5V happens in &lt; 5 min. </a:t>
            </a:r>
            <a:r>
              <a:rPr lang="en-US" sz="1200" dirty="0" err="1">
                <a:latin typeface="Times" pitchFamily="2" charset="0"/>
              </a:rPr>
              <a:t>Uaus</a:t>
            </a:r>
            <a:r>
              <a:rPr lang="en-US" sz="1200" dirty="0">
                <a:latin typeface="Times" pitchFamily="2" charset="0"/>
              </a:rPr>
              <a:t> ~ </a:t>
            </a:r>
            <a:r>
              <a:rPr lang="en-US" sz="1200" dirty="0" err="1">
                <a:latin typeface="Times" pitchFamily="2" charset="0"/>
              </a:rPr>
              <a:t>Ubat</a:t>
            </a:r>
            <a:endParaRPr lang="en-US" sz="1200" dirty="0">
              <a:latin typeface="Times" pitchFamily="2" charset="0"/>
            </a:endParaRPr>
          </a:p>
        </p:txBody>
      </p:sp>
      <p:cxnSp>
        <p:nvCxnSpPr>
          <p:cNvPr id="13" name="Straight Arrow Connector 12">
            <a:extLst>
              <a:ext uri="{FF2B5EF4-FFF2-40B4-BE49-F238E27FC236}">
                <a16:creationId xmlns:a16="http://schemas.microsoft.com/office/drawing/2014/main" id="{971EA791-DB9B-094C-92D7-3D90A1780978}"/>
              </a:ext>
            </a:extLst>
          </p:cNvPr>
          <p:cNvCxnSpPr>
            <a:cxnSpLocks/>
          </p:cNvCxnSpPr>
          <p:nvPr/>
        </p:nvCxnSpPr>
        <p:spPr>
          <a:xfrm flipH="1" flipV="1">
            <a:off x="8144256" y="938784"/>
            <a:ext cx="469392" cy="8077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B5F853E-62C8-784F-AD81-032C23EA38DA}"/>
              </a:ext>
            </a:extLst>
          </p:cNvPr>
          <p:cNvPicPr>
            <a:picLocks noChangeAspect="1"/>
          </p:cNvPicPr>
          <p:nvPr/>
        </p:nvPicPr>
        <p:blipFill rotWithShape="1">
          <a:blip r:embed="rId3"/>
          <a:srcRect l="5845" r="6147"/>
          <a:stretch/>
        </p:blipFill>
        <p:spPr>
          <a:xfrm>
            <a:off x="8339327" y="1990430"/>
            <a:ext cx="3782205" cy="2581570"/>
          </a:xfrm>
          <a:prstGeom prst="rect">
            <a:avLst/>
          </a:prstGeom>
        </p:spPr>
      </p:pic>
      <p:sp>
        <p:nvSpPr>
          <p:cNvPr id="17" name="Rectangle 16">
            <a:extLst>
              <a:ext uri="{FF2B5EF4-FFF2-40B4-BE49-F238E27FC236}">
                <a16:creationId xmlns:a16="http://schemas.microsoft.com/office/drawing/2014/main" id="{7C466CA9-0127-1840-9E4E-87D5B61FAF3D}"/>
              </a:ext>
            </a:extLst>
          </p:cNvPr>
          <p:cNvSpPr/>
          <p:nvPr/>
        </p:nvSpPr>
        <p:spPr>
          <a:xfrm>
            <a:off x="9090859" y="2960870"/>
            <a:ext cx="1324402" cy="276999"/>
          </a:xfrm>
          <a:prstGeom prst="rect">
            <a:avLst/>
          </a:prstGeom>
        </p:spPr>
        <p:txBody>
          <a:bodyPr wrap="none">
            <a:spAutoFit/>
          </a:bodyPr>
          <a:lstStyle/>
          <a:p>
            <a:r>
              <a:rPr lang="en-US" sz="1200" i="1" dirty="0">
                <a:latin typeface="Times" pitchFamily="2" charset="0"/>
              </a:rPr>
              <a:t>Duration of cycles</a:t>
            </a:r>
            <a:endParaRPr lang="en-US" sz="1200" i="1" dirty="0"/>
          </a:p>
        </p:txBody>
      </p:sp>
    </p:spTree>
    <p:extLst>
      <p:ext uri="{BB962C8B-B14F-4D97-AF65-F5344CB8AC3E}">
        <p14:creationId xmlns:p14="http://schemas.microsoft.com/office/powerpoint/2010/main" val="1516920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A47AB80-8CB1-304F-96A8-544C6818E5B4}"/>
              </a:ext>
            </a:extLst>
          </p:cNvPr>
          <p:cNvPicPr>
            <a:picLocks noChangeAspect="1"/>
          </p:cNvPicPr>
          <p:nvPr/>
        </p:nvPicPr>
        <p:blipFill rotWithShape="1">
          <a:blip r:embed="rId2"/>
          <a:srcRect l="7630"/>
          <a:stretch/>
        </p:blipFill>
        <p:spPr>
          <a:xfrm>
            <a:off x="0" y="420624"/>
            <a:ext cx="9302750" cy="5753100"/>
          </a:xfrm>
          <a:prstGeom prst="rect">
            <a:avLst/>
          </a:prstGeom>
        </p:spPr>
      </p:pic>
      <p:sp>
        <p:nvSpPr>
          <p:cNvPr id="6" name="TextBox 5">
            <a:extLst>
              <a:ext uri="{FF2B5EF4-FFF2-40B4-BE49-F238E27FC236}">
                <a16:creationId xmlns:a16="http://schemas.microsoft.com/office/drawing/2014/main" id="{5D92E7AA-824C-3D44-92DD-F197BBD710D2}"/>
              </a:ext>
            </a:extLst>
          </p:cNvPr>
          <p:cNvSpPr txBox="1"/>
          <p:nvPr/>
        </p:nvSpPr>
        <p:spPr>
          <a:xfrm>
            <a:off x="8558784" y="1783080"/>
            <a:ext cx="3511296" cy="2492990"/>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Times" pitchFamily="2" charset="0"/>
              </a:rPr>
              <a:t>Both IR20 case temperatures are ~ +1.85 +/- 0.15 C over ambient. At -25 C this would lower an ambient </a:t>
            </a:r>
            <a:r>
              <a:rPr lang="en-US" sz="1200" dirty="0" err="1">
                <a:latin typeface="Times" pitchFamily="2" charset="0"/>
              </a:rPr>
              <a:t>RH_ice</a:t>
            </a:r>
            <a:r>
              <a:rPr lang="en-US" sz="1200" dirty="0">
                <a:latin typeface="Times" pitchFamily="2" charset="0"/>
              </a:rPr>
              <a:t> of 104% to 86.6%.</a:t>
            </a:r>
          </a:p>
          <a:p>
            <a:pPr marL="285750" indent="-285750">
              <a:buFont typeface="Arial" panose="020B0604020202020204" pitchFamily="34" charset="0"/>
              <a:buChar char="•"/>
            </a:pPr>
            <a:endParaRPr lang="en-US" sz="1200" dirty="0">
              <a:latin typeface="Times" pitchFamily="2" charset="0"/>
            </a:endParaRPr>
          </a:p>
          <a:p>
            <a:pPr marL="285750" indent="-285750">
              <a:buFont typeface="Arial" panose="020B0604020202020204" pitchFamily="34" charset="0"/>
              <a:buChar char="•"/>
            </a:pPr>
            <a:r>
              <a:rPr lang="en-US" sz="1200" dirty="0">
                <a:latin typeface="Times" pitchFamily="2" charset="0"/>
              </a:rPr>
              <a:t>The difference between IRT </a:t>
            </a:r>
            <a:r>
              <a:rPr lang="en-US" sz="1200" dirty="0" err="1">
                <a:latin typeface="Times" pitchFamily="2" charset="0"/>
              </a:rPr>
              <a:t>Targ</a:t>
            </a:r>
            <a:r>
              <a:rPr lang="en-US" sz="1200" dirty="0">
                <a:latin typeface="Times" pitchFamily="2" charset="0"/>
              </a:rPr>
              <a:t> (here inside of IRT’s lens cap) and room air temp can roughly be explained if an emissivity of 0.98-0.99 is assumed.</a:t>
            </a:r>
          </a:p>
          <a:p>
            <a:pPr marL="285750" indent="-285750">
              <a:buFont typeface="Arial" panose="020B0604020202020204" pitchFamily="34" charset="0"/>
              <a:buChar char="•"/>
            </a:pPr>
            <a:endParaRPr lang="en-US" sz="1200" dirty="0">
              <a:latin typeface="Times" pitchFamily="2" charset="0"/>
            </a:endParaRPr>
          </a:p>
          <a:p>
            <a:pPr marL="285750" indent="-285750">
              <a:buFont typeface="Arial" panose="020B0604020202020204" pitchFamily="34" charset="0"/>
              <a:buChar char="•"/>
            </a:pPr>
            <a:r>
              <a:rPr lang="en-US" sz="1200" dirty="0">
                <a:latin typeface="Times" pitchFamily="2" charset="0"/>
              </a:rPr>
              <a:t>IRT is not being heated and only uses ~1mA and so it is ambient. It will be icy!</a:t>
            </a:r>
          </a:p>
          <a:p>
            <a:pPr marL="285750" indent="-285750">
              <a:buFont typeface="Arial" panose="020B0604020202020204" pitchFamily="34" charset="0"/>
              <a:buChar char="•"/>
            </a:pPr>
            <a:endParaRPr lang="en-US" sz="1200" dirty="0">
              <a:latin typeface="Times" pitchFamily="2" charset="0"/>
            </a:endParaRPr>
          </a:p>
          <a:p>
            <a:pPr marL="285750" indent="-285750">
              <a:buFont typeface="Arial" panose="020B0604020202020204" pitchFamily="34" charset="0"/>
              <a:buChar char="•"/>
            </a:pPr>
            <a:endParaRPr lang="en-US" sz="1200" dirty="0">
              <a:latin typeface="Times" pitchFamily="2" charset="0"/>
            </a:endParaRPr>
          </a:p>
        </p:txBody>
      </p:sp>
    </p:spTree>
    <p:extLst>
      <p:ext uri="{BB962C8B-B14F-4D97-AF65-F5344CB8AC3E}">
        <p14:creationId xmlns:p14="http://schemas.microsoft.com/office/powerpoint/2010/main" val="883644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9F4EF3-BFB8-3C4B-B90C-40C2A4818081}"/>
              </a:ext>
            </a:extLst>
          </p:cNvPr>
          <p:cNvPicPr>
            <a:picLocks noChangeAspect="1"/>
          </p:cNvPicPr>
          <p:nvPr/>
        </p:nvPicPr>
        <p:blipFill rotWithShape="1">
          <a:blip r:embed="rId2"/>
          <a:srcRect l="7629"/>
          <a:stretch/>
        </p:blipFill>
        <p:spPr>
          <a:xfrm>
            <a:off x="0" y="570738"/>
            <a:ext cx="9302750" cy="5753100"/>
          </a:xfrm>
          <a:prstGeom prst="rect">
            <a:avLst/>
          </a:prstGeom>
        </p:spPr>
      </p:pic>
      <p:sp>
        <p:nvSpPr>
          <p:cNvPr id="6" name="TextBox 5">
            <a:extLst>
              <a:ext uri="{FF2B5EF4-FFF2-40B4-BE49-F238E27FC236}">
                <a16:creationId xmlns:a16="http://schemas.microsoft.com/office/drawing/2014/main" id="{5BD6189A-8EE5-DC4A-AB5C-F53AC08CC57F}"/>
              </a:ext>
            </a:extLst>
          </p:cNvPr>
          <p:cNvSpPr txBox="1"/>
          <p:nvPr/>
        </p:nvSpPr>
        <p:spPr>
          <a:xfrm>
            <a:off x="8375904" y="1636776"/>
            <a:ext cx="3648456" cy="3785652"/>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Times" pitchFamily="2" charset="0"/>
              </a:rPr>
              <a:t>Freezer </a:t>
            </a:r>
            <a:r>
              <a:rPr lang="en-US" sz="1200" dirty="0" err="1">
                <a:latin typeface="Times" pitchFamily="2" charset="0"/>
              </a:rPr>
              <a:t>humidities</a:t>
            </a:r>
            <a:r>
              <a:rPr lang="en-US" sz="1200" dirty="0">
                <a:latin typeface="Times" pitchFamily="2" charset="0"/>
              </a:rPr>
              <a:t> are not very realistic relative to field conditions:</a:t>
            </a:r>
          </a:p>
          <a:p>
            <a:pPr marL="285750" indent="-285750">
              <a:buFont typeface="Arial" panose="020B0604020202020204" pitchFamily="34" charset="0"/>
              <a:buChar char="•"/>
            </a:pPr>
            <a:endParaRPr lang="en-US" sz="1200" dirty="0">
              <a:latin typeface="Times" pitchFamily="2" charset="0"/>
            </a:endParaRPr>
          </a:p>
          <a:p>
            <a:pPr marL="742950" lvl="1" indent="-285750">
              <a:buFont typeface="Arial" panose="020B0604020202020204" pitchFamily="34" charset="0"/>
              <a:buChar char="•"/>
            </a:pPr>
            <a:r>
              <a:rPr lang="en-US" sz="1200" dirty="0">
                <a:latin typeface="Times" pitchFamily="2" charset="0"/>
              </a:rPr>
              <a:t>Room humidity was probably a little drier than we should expect in the field. The RH at Barrow when the ambient temperature is between -25 and -20 C is ~ 80% +/- 2%.</a:t>
            </a:r>
          </a:p>
          <a:p>
            <a:pPr marL="742950" lvl="1" indent="-285750">
              <a:buFont typeface="Arial" panose="020B0604020202020204" pitchFamily="34" charset="0"/>
              <a:buChar char="•"/>
            </a:pPr>
            <a:endParaRPr lang="en-US" sz="1200" dirty="0">
              <a:latin typeface="Times" pitchFamily="2" charset="0"/>
            </a:endParaRPr>
          </a:p>
          <a:p>
            <a:pPr marL="742950" lvl="1" indent="-285750">
              <a:buFont typeface="Arial" panose="020B0604020202020204" pitchFamily="34" charset="0"/>
              <a:buChar char="•"/>
            </a:pPr>
            <a:r>
              <a:rPr lang="en-US" sz="1200" dirty="0">
                <a:latin typeface="Times" pitchFamily="2" charset="0"/>
              </a:rPr>
              <a:t>The RH </a:t>
            </a:r>
            <a:r>
              <a:rPr lang="en-US" sz="1200" i="1" dirty="0">
                <a:latin typeface="Times" pitchFamily="2" charset="0"/>
              </a:rPr>
              <a:t>increased</a:t>
            </a:r>
            <a:r>
              <a:rPr lang="en-US" sz="1200" dirty="0">
                <a:latin typeface="Times" pitchFamily="2" charset="0"/>
              </a:rPr>
              <a:t> with increasing air temperature! There must be an air intake to cycle outside air into the freezer despite what Bruce said. The spikes are too regular to be people entering the freezer.</a:t>
            </a:r>
          </a:p>
          <a:p>
            <a:pPr marL="742950" lvl="1" indent="-285750">
              <a:buFont typeface="Arial" panose="020B0604020202020204" pitchFamily="34" charset="0"/>
              <a:buChar char="•"/>
            </a:pPr>
            <a:endParaRPr lang="en-US" sz="1200" dirty="0">
              <a:latin typeface="Times" pitchFamily="2" charset="0"/>
            </a:endParaRPr>
          </a:p>
          <a:p>
            <a:pPr marL="1200150" lvl="2" indent="-285750">
              <a:buFont typeface="Arial" panose="020B0604020202020204" pitchFamily="34" charset="0"/>
              <a:buChar char="•"/>
            </a:pPr>
            <a:r>
              <a:rPr lang="en-US" sz="1200" dirty="0">
                <a:latin typeface="Times" pitchFamily="2" charset="0"/>
              </a:rPr>
              <a:t>Notice also that there was not a steady increase in humidity as EFOY exhausted vapor. But, since there is no frost in the freezer, the air exchanger must also somehow dry the air…</a:t>
            </a:r>
          </a:p>
        </p:txBody>
      </p:sp>
    </p:spTree>
    <p:extLst>
      <p:ext uri="{BB962C8B-B14F-4D97-AF65-F5344CB8AC3E}">
        <p14:creationId xmlns:p14="http://schemas.microsoft.com/office/powerpoint/2010/main" val="2381677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4D324F-DEFE-7B4D-B390-8B803B2E3093}"/>
              </a:ext>
            </a:extLst>
          </p:cNvPr>
          <p:cNvPicPr>
            <a:picLocks noChangeAspect="1"/>
          </p:cNvPicPr>
          <p:nvPr/>
        </p:nvPicPr>
        <p:blipFill rotWithShape="1">
          <a:blip r:embed="rId2"/>
          <a:srcRect l="6537"/>
          <a:stretch/>
        </p:blipFill>
        <p:spPr>
          <a:xfrm>
            <a:off x="0" y="378714"/>
            <a:ext cx="9412732" cy="5753100"/>
          </a:xfrm>
          <a:prstGeom prst="rect">
            <a:avLst/>
          </a:prstGeom>
        </p:spPr>
      </p:pic>
      <p:sp>
        <p:nvSpPr>
          <p:cNvPr id="6" name="Rectangle 5">
            <a:extLst>
              <a:ext uri="{FF2B5EF4-FFF2-40B4-BE49-F238E27FC236}">
                <a16:creationId xmlns:a16="http://schemas.microsoft.com/office/drawing/2014/main" id="{A39358B2-DF51-364C-BE22-759E33F6E92C}"/>
              </a:ext>
            </a:extLst>
          </p:cNvPr>
          <p:cNvSpPr/>
          <p:nvPr/>
        </p:nvSpPr>
        <p:spPr>
          <a:xfrm>
            <a:off x="8561832" y="2116943"/>
            <a:ext cx="3630168" cy="3416320"/>
          </a:xfrm>
          <a:prstGeom prst="rect">
            <a:avLst/>
          </a:prstGeom>
        </p:spPr>
        <p:txBody>
          <a:bodyPr wrap="square">
            <a:spAutoFit/>
          </a:bodyPr>
          <a:lstStyle/>
          <a:p>
            <a:pPr marL="285750" indent="-285750">
              <a:buFont typeface="Arial" panose="020B0604020202020204" pitchFamily="34" charset="0"/>
              <a:buChar char="•"/>
            </a:pPr>
            <a:r>
              <a:rPr lang="en-US" sz="1200" dirty="0">
                <a:latin typeface="Times" pitchFamily="2" charset="0"/>
              </a:rPr>
              <a:t>Time taken to execute instructions in the 5 sec scan loop is consistently about 2.8 s in freezer, which is similar to tests in the CIRES lab at +21 C. Good!</a:t>
            </a:r>
          </a:p>
          <a:p>
            <a:pPr marL="285750" indent="-285750">
              <a:buFont typeface="Arial" panose="020B0604020202020204" pitchFamily="34" charset="0"/>
              <a:buChar char="•"/>
            </a:pPr>
            <a:endParaRPr lang="en-US" sz="1200" dirty="0">
              <a:latin typeface="Times" pitchFamily="2" charset="0"/>
            </a:endParaRPr>
          </a:p>
          <a:p>
            <a:pPr marL="285750" indent="-285750">
              <a:buFont typeface="Arial" panose="020B0604020202020204" pitchFamily="34" charset="0"/>
              <a:buChar char="•"/>
            </a:pPr>
            <a:r>
              <a:rPr lang="en-US" sz="1200" dirty="0">
                <a:latin typeface="Times" pitchFamily="2" charset="0"/>
              </a:rPr>
              <a:t>Two instances when abrupt changes were seen, each lasting several hours. Tracing the timers I placed throughout the code indicates that this was the result of the Vaisala taking an additional 0.036 s to respond (increase 5%). There is nothing noticeable in the met averages or standard deviations. No idea was happened, but does not seem concerning.</a:t>
            </a:r>
          </a:p>
          <a:p>
            <a:pPr marL="285750" indent="-285750">
              <a:buFont typeface="Arial" panose="020B0604020202020204" pitchFamily="34" charset="0"/>
              <a:buChar char="•"/>
            </a:pPr>
            <a:endParaRPr lang="en-US" sz="1200" dirty="0">
              <a:latin typeface="Times" pitchFamily="2" charset="0"/>
            </a:endParaRPr>
          </a:p>
          <a:p>
            <a:pPr marL="285750" indent="-285750">
              <a:buFont typeface="Arial" panose="020B0604020202020204" pitchFamily="34" charset="0"/>
              <a:buChar char="•"/>
            </a:pPr>
            <a:r>
              <a:rPr lang="en-US" sz="1200" dirty="0">
                <a:latin typeface="Times" pitchFamily="2" charset="0"/>
              </a:rPr>
              <a:t>The reduction in scan time during fist 18 hours is associated with the SDI-12 sensors responding incrementally faster. No idea why.</a:t>
            </a:r>
          </a:p>
          <a:p>
            <a:pPr marL="285750" indent="-285750">
              <a:buFont typeface="Arial" panose="020B0604020202020204" pitchFamily="34" charset="0"/>
              <a:buChar char="•"/>
            </a:pPr>
            <a:endParaRPr lang="en-US" sz="1200" dirty="0">
              <a:latin typeface="Times" pitchFamily="2" charset="0"/>
            </a:endParaRPr>
          </a:p>
          <a:p>
            <a:pPr marL="285750" indent="-285750">
              <a:buFont typeface="Arial" panose="020B0604020202020204" pitchFamily="34" charset="0"/>
              <a:buChar char="•"/>
            </a:pPr>
            <a:endParaRPr lang="en-US" sz="1200" dirty="0">
              <a:latin typeface="Times" pitchFamily="2" charset="0"/>
            </a:endParaRPr>
          </a:p>
        </p:txBody>
      </p:sp>
    </p:spTree>
    <p:extLst>
      <p:ext uri="{BB962C8B-B14F-4D97-AF65-F5344CB8AC3E}">
        <p14:creationId xmlns:p14="http://schemas.microsoft.com/office/powerpoint/2010/main" val="165603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BE1447-768A-F24E-82F6-4A8F9AE358E9}"/>
              </a:ext>
            </a:extLst>
          </p:cNvPr>
          <p:cNvPicPr>
            <a:picLocks noChangeAspect="1"/>
          </p:cNvPicPr>
          <p:nvPr/>
        </p:nvPicPr>
        <p:blipFill rotWithShape="1">
          <a:blip r:embed="rId2"/>
          <a:srcRect l="7084" r="7660"/>
          <a:stretch/>
        </p:blipFill>
        <p:spPr>
          <a:xfrm>
            <a:off x="0" y="442722"/>
            <a:ext cx="8586216" cy="5753100"/>
          </a:xfrm>
          <a:prstGeom prst="rect">
            <a:avLst/>
          </a:prstGeom>
        </p:spPr>
      </p:pic>
      <p:sp>
        <p:nvSpPr>
          <p:cNvPr id="6" name="Rectangle 5">
            <a:extLst>
              <a:ext uri="{FF2B5EF4-FFF2-40B4-BE49-F238E27FC236}">
                <a16:creationId xmlns:a16="http://schemas.microsoft.com/office/drawing/2014/main" id="{DD6DDCA8-477A-DD46-A01C-8DFBDD6F2E52}"/>
              </a:ext>
            </a:extLst>
          </p:cNvPr>
          <p:cNvSpPr/>
          <p:nvPr/>
        </p:nvSpPr>
        <p:spPr>
          <a:xfrm>
            <a:off x="8497824" y="1723751"/>
            <a:ext cx="3398520" cy="830997"/>
          </a:xfrm>
          <a:prstGeom prst="rect">
            <a:avLst/>
          </a:prstGeom>
        </p:spPr>
        <p:txBody>
          <a:bodyPr wrap="square">
            <a:spAutoFit/>
          </a:bodyPr>
          <a:lstStyle/>
          <a:p>
            <a:pPr marL="285750" indent="-285750">
              <a:buFont typeface="Arial" panose="020B0604020202020204" pitchFamily="34" charset="0"/>
              <a:buChar char="•"/>
            </a:pPr>
            <a:r>
              <a:rPr lang="en-US" sz="1200" dirty="0">
                <a:latin typeface="Times" pitchFamily="2" charset="0"/>
              </a:rPr>
              <a:t>The SR-50 distance varied </a:t>
            </a:r>
            <a:r>
              <a:rPr lang="en-US" sz="1200" i="1" dirty="0">
                <a:latin typeface="Times" pitchFamily="2" charset="0"/>
              </a:rPr>
              <a:t>a lot </a:t>
            </a:r>
            <a:r>
              <a:rPr lang="en-US" sz="1200" dirty="0">
                <a:latin typeface="Times" pitchFamily="2" charset="0"/>
              </a:rPr>
              <a:t>and also became generally more discrete, tending to report at intervals close to 0.1 m. WTF? I don’t understand this. </a:t>
            </a:r>
          </a:p>
        </p:txBody>
      </p:sp>
    </p:spTree>
    <p:extLst>
      <p:ext uri="{BB962C8B-B14F-4D97-AF65-F5344CB8AC3E}">
        <p14:creationId xmlns:p14="http://schemas.microsoft.com/office/powerpoint/2010/main" val="3614523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2099B9-9700-B84A-8F0D-2AA86C1A9582}"/>
              </a:ext>
            </a:extLst>
          </p:cNvPr>
          <p:cNvPicPr>
            <a:picLocks noChangeAspect="1"/>
          </p:cNvPicPr>
          <p:nvPr/>
        </p:nvPicPr>
        <p:blipFill rotWithShape="1">
          <a:blip r:embed="rId2"/>
          <a:srcRect l="7809"/>
          <a:stretch/>
        </p:blipFill>
        <p:spPr>
          <a:xfrm>
            <a:off x="182880" y="470154"/>
            <a:ext cx="9284716" cy="5753100"/>
          </a:xfrm>
          <a:prstGeom prst="rect">
            <a:avLst/>
          </a:prstGeom>
        </p:spPr>
      </p:pic>
      <p:sp>
        <p:nvSpPr>
          <p:cNvPr id="6" name="Rectangle 5">
            <a:extLst>
              <a:ext uri="{FF2B5EF4-FFF2-40B4-BE49-F238E27FC236}">
                <a16:creationId xmlns:a16="http://schemas.microsoft.com/office/drawing/2014/main" id="{C4C2679A-C2D1-0540-8768-8BC49763C482}"/>
              </a:ext>
            </a:extLst>
          </p:cNvPr>
          <p:cNvSpPr/>
          <p:nvPr/>
        </p:nvSpPr>
        <p:spPr>
          <a:xfrm>
            <a:off x="8497824" y="1723751"/>
            <a:ext cx="3398520" cy="646331"/>
          </a:xfrm>
          <a:prstGeom prst="rect">
            <a:avLst/>
          </a:prstGeom>
        </p:spPr>
        <p:txBody>
          <a:bodyPr wrap="square">
            <a:spAutoFit/>
          </a:bodyPr>
          <a:lstStyle/>
          <a:p>
            <a:pPr marL="285750" indent="-285750">
              <a:buFont typeface="Arial" panose="020B0604020202020204" pitchFamily="34" charset="0"/>
              <a:buChar char="•"/>
            </a:pPr>
            <a:r>
              <a:rPr lang="en-US" sz="1200" dirty="0">
                <a:latin typeface="Times" pitchFamily="2" charset="0"/>
              </a:rPr>
              <a:t>This variable appears to be mostly useless.</a:t>
            </a:r>
          </a:p>
          <a:p>
            <a:pPr marL="285750" indent="-285750">
              <a:buFont typeface="Arial" panose="020B0604020202020204" pitchFamily="34" charset="0"/>
              <a:buChar char="•"/>
            </a:pPr>
            <a:endParaRPr lang="en-US" sz="1200" dirty="0">
              <a:latin typeface="Times" pitchFamily="2" charset="0"/>
            </a:endParaRPr>
          </a:p>
          <a:p>
            <a:r>
              <a:rPr lang="en-US" sz="1200" dirty="0">
                <a:latin typeface="Times" pitchFamily="2" charset="0"/>
              </a:rPr>
              <a:t>However…que next slide</a:t>
            </a:r>
          </a:p>
        </p:txBody>
      </p:sp>
    </p:spTree>
    <p:extLst>
      <p:ext uri="{BB962C8B-B14F-4D97-AF65-F5344CB8AC3E}">
        <p14:creationId xmlns:p14="http://schemas.microsoft.com/office/powerpoint/2010/main" val="22733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5EC515-F3A2-3B41-A25C-83EEF3CABC51}"/>
              </a:ext>
            </a:extLst>
          </p:cNvPr>
          <p:cNvPicPr>
            <a:picLocks noChangeAspect="1"/>
          </p:cNvPicPr>
          <p:nvPr/>
        </p:nvPicPr>
        <p:blipFill rotWithShape="1">
          <a:blip r:embed="rId2"/>
          <a:srcRect l="6086"/>
          <a:stretch/>
        </p:blipFill>
        <p:spPr>
          <a:xfrm>
            <a:off x="0" y="506730"/>
            <a:ext cx="9458198" cy="5753100"/>
          </a:xfrm>
          <a:prstGeom prst="rect">
            <a:avLst/>
          </a:prstGeom>
        </p:spPr>
      </p:pic>
      <p:sp>
        <p:nvSpPr>
          <p:cNvPr id="6" name="Rectangle 5">
            <a:extLst>
              <a:ext uri="{FF2B5EF4-FFF2-40B4-BE49-F238E27FC236}">
                <a16:creationId xmlns:a16="http://schemas.microsoft.com/office/drawing/2014/main" id="{93F48AB9-C64A-554D-9B12-6515C60508AE}"/>
              </a:ext>
            </a:extLst>
          </p:cNvPr>
          <p:cNvSpPr/>
          <p:nvPr/>
        </p:nvSpPr>
        <p:spPr>
          <a:xfrm>
            <a:off x="8497824" y="1723751"/>
            <a:ext cx="3398520" cy="1015663"/>
          </a:xfrm>
          <a:prstGeom prst="rect">
            <a:avLst/>
          </a:prstGeom>
        </p:spPr>
        <p:txBody>
          <a:bodyPr wrap="square">
            <a:spAutoFit/>
          </a:bodyPr>
          <a:lstStyle/>
          <a:p>
            <a:pPr marL="285750" indent="-285750">
              <a:buFont typeface="Arial" panose="020B0604020202020204" pitchFamily="34" charset="0"/>
              <a:buChar char="•"/>
            </a:pPr>
            <a:r>
              <a:rPr lang="en-US" sz="1200" dirty="0">
                <a:latin typeface="Times" pitchFamily="2" charset="0"/>
              </a:rPr>
              <a:t>The consumption variable might be useful. The trouble is that its units are volume and not volume per time. Specifically, the time series is 1 min averages of 12 per min polled samples in liters consumed…whatever that means.</a:t>
            </a:r>
          </a:p>
        </p:txBody>
      </p:sp>
    </p:spTree>
    <p:extLst>
      <p:ext uri="{BB962C8B-B14F-4D97-AF65-F5344CB8AC3E}">
        <p14:creationId xmlns:p14="http://schemas.microsoft.com/office/powerpoint/2010/main" val="2068551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581</Words>
  <Application>Microsoft Macintosh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Cox</dc:creator>
  <cp:lastModifiedBy>Chris Cox</cp:lastModifiedBy>
  <cp:revision>17</cp:revision>
  <dcterms:created xsi:type="dcterms:W3CDTF">2019-02-19T19:17:26Z</dcterms:created>
  <dcterms:modified xsi:type="dcterms:W3CDTF">2019-02-19T23:33:04Z</dcterms:modified>
</cp:coreProperties>
</file>