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67" r:id="rId3"/>
    <p:sldId id="265" r:id="rId4"/>
    <p:sldId id="266" r:id="rId5"/>
    <p:sldId id="264" r:id="rId6"/>
    <p:sldId id="263" r:id="rId7"/>
    <p:sldId id="278" r:id="rId8"/>
    <p:sldId id="257" r:id="rId9"/>
    <p:sldId id="277" r:id="rId10"/>
    <p:sldId id="274" r:id="rId11"/>
    <p:sldId id="256" r:id="rId12"/>
    <p:sldId id="279" r:id="rId13"/>
    <p:sldId id="275" r:id="rId14"/>
    <p:sldId id="268" r:id="rId15"/>
    <p:sldId id="271" r:id="rId16"/>
    <p:sldId id="272" r:id="rId17"/>
    <p:sldId id="258" r:id="rId18"/>
    <p:sldId id="259" r:id="rId19"/>
    <p:sldId id="260" r:id="rId20"/>
    <p:sldId id="261" r:id="rId21"/>
    <p:sldId id="273" r:id="rId22"/>
    <p:sldId id="269"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D"/>
    <a:srgbClr val="DA5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4"/>
    <p:restoredTop sz="94625"/>
  </p:normalViewPr>
  <p:slideViewPr>
    <p:cSldViewPr snapToGrid="0" snapToObjects="1">
      <p:cViewPr varScale="1">
        <p:scale>
          <a:sx n="122" d="100"/>
          <a:sy n="122" d="100"/>
        </p:scale>
        <p:origin x="5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ED31-E889-A949-860F-46E6BB132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94285-84D1-C04B-98D7-05ED30E5C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0F93E-D16C-2D4C-9A11-376860BEFE2D}"/>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603F7452-0840-DF49-82E1-4EF259E4C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A1D83-A4B9-AB44-AE03-0439C5EF0017}"/>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10326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48E2-B7B6-7349-A4F9-EA5A9D015F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702FE-BFD1-6746-B196-6487463922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CFA03-02C9-CE45-8382-8AA84D4A6D35}"/>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A511E123-870D-2244-B033-D99BE7AFC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EED76-B667-AC49-BC47-663E1098262D}"/>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45651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F4D9E-69C7-254C-8F06-15F0281082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0EC348-4643-284D-BE1F-BA95A74C59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EA997-3BC5-5947-9D8E-16DBB8F30CEF}"/>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D8378320-50B6-B64E-8409-701B08D41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2ACFF-DAD6-2F4E-87C7-2FEDA5EF92A4}"/>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236883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3D49-1570-B24A-A18C-4B075C606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E1FCC9-012A-8A42-9F34-92544C2F15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6DDFB-9E7B-1B40-B26E-CA78123E282F}"/>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30053C1F-0457-E046-B61B-02B3A2EF4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82A6C-BD23-C543-9E6F-F34C1FEE9C3B}"/>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343193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9AB1-C69D-6947-87A2-28040CBD78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A67C83-3C0E-ED4B-A18C-0D0DC29B0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B97BB8-A57D-1440-9B50-040E753F9F70}"/>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19286128-0C2F-2947-B00E-711F7998E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B6538-28A8-7443-8437-338FC72EF423}"/>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32633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DBB4-B804-F84D-8C65-365777B4F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5E88F-CD61-1546-A3DE-950E53E26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2FC6DB-4EE5-B84F-8E33-073EC0994F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47D76-2AFC-C740-A3F8-E94AFE4C1F59}"/>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6" name="Footer Placeholder 5">
            <a:extLst>
              <a:ext uri="{FF2B5EF4-FFF2-40B4-BE49-F238E27FC236}">
                <a16:creationId xmlns:a16="http://schemas.microsoft.com/office/drawing/2014/main" id="{2AA8220C-DCAC-EB44-ADF9-FB3DBBCF1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84CC1-7CF8-F143-98C3-559EA2A0E97C}"/>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369722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1D64-A8A9-0745-90CB-BF87E0BD5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6DC7B-D63A-F24D-83EC-FC10745AD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A44272-CFD6-C04B-B379-C952990C45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F16827-68E8-0F42-94AE-511717BAE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5EDF75-3072-DE44-8919-C044BD2177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5EB1BF-39F9-6C48-82BE-F9C2D48161C3}"/>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8" name="Footer Placeholder 7">
            <a:extLst>
              <a:ext uri="{FF2B5EF4-FFF2-40B4-BE49-F238E27FC236}">
                <a16:creationId xmlns:a16="http://schemas.microsoft.com/office/drawing/2014/main" id="{4A30A854-3C81-E84B-8A91-1CB26F6D29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EDD333-64AE-8549-89BA-2E31F98FAA47}"/>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410033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A96-C82E-154F-B4E5-83671673E3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4AB4A8-9F94-A740-B102-DB4C78F0F83B}"/>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4" name="Footer Placeholder 3">
            <a:extLst>
              <a:ext uri="{FF2B5EF4-FFF2-40B4-BE49-F238E27FC236}">
                <a16:creationId xmlns:a16="http://schemas.microsoft.com/office/drawing/2014/main" id="{E1956525-AE0A-2540-BFEB-84BDBE5C2D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F69D3-265F-8540-9691-458997C9542F}"/>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186393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D326B-EE40-714E-A2CD-8B0589D3B725}"/>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3" name="Footer Placeholder 2">
            <a:extLst>
              <a:ext uri="{FF2B5EF4-FFF2-40B4-BE49-F238E27FC236}">
                <a16:creationId xmlns:a16="http://schemas.microsoft.com/office/drawing/2014/main" id="{801F223C-205B-6E46-9E70-95E3142020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7BDF8-D2BE-1941-8F3D-6C62E3D1D5AB}"/>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34361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970C-E811-C54A-B645-7FA33CB6F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402A2D-D5AE-E248-8440-C2367D25D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C220B-1FA2-FC41-9FFE-4451414A3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3739E1-FF19-1C46-84EB-AAC5C97FC252}"/>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6" name="Footer Placeholder 5">
            <a:extLst>
              <a:ext uri="{FF2B5EF4-FFF2-40B4-BE49-F238E27FC236}">
                <a16:creationId xmlns:a16="http://schemas.microsoft.com/office/drawing/2014/main" id="{8BF765C3-EDDF-684E-89E0-DCEC7D518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7699E-7F86-194E-9768-8F9F78B1DDC8}"/>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150350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12B2-A321-7540-ADDC-AEB3DB166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362B1-EBA8-D84A-810A-12C0F7718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D565CF-4674-FD4F-B776-D3482FE6C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CECC5F-98B9-EE4D-8883-C2B18590CC71}"/>
              </a:ext>
            </a:extLst>
          </p:cNvPr>
          <p:cNvSpPr>
            <a:spLocks noGrp="1"/>
          </p:cNvSpPr>
          <p:nvPr>
            <p:ph type="dt" sz="half" idx="10"/>
          </p:nvPr>
        </p:nvSpPr>
        <p:spPr/>
        <p:txBody>
          <a:bodyPr/>
          <a:lstStyle/>
          <a:p>
            <a:fld id="{EA730A0D-7752-154D-B821-E41A512E6716}" type="datetimeFigureOut">
              <a:rPr lang="en-US" smtClean="0"/>
              <a:t>2/27/18</a:t>
            </a:fld>
            <a:endParaRPr lang="en-US"/>
          </a:p>
        </p:txBody>
      </p:sp>
      <p:sp>
        <p:nvSpPr>
          <p:cNvPr id="6" name="Footer Placeholder 5">
            <a:extLst>
              <a:ext uri="{FF2B5EF4-FFF2-40B4-BE49-F238E27FC236}">
                <a16:creationId xmlns:a16="http://schemas.microsoft.com/office/drawing/2014/main" id="{B96DA41B-170D-8D42-AAB8-5625F2469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69FD6-F0C6-964E-A02A-6ED4128EB257}"/>
              </a:ext>
            </a:extLst>
          </p:cNvPr>
          <p:cNvSpPr>
            <a:spLocks noGrp="1"/>
          </p:cNvSpPr>
          <p:nvPr>
            <p:ph type="sldNum" sz="quarter" idx="12"/>
          </p:nvPr>
        </p:nvSpPr>
        <p:spPr/>
        <p:txBody>
          <a:bodyPr/>
          <a:lstStyle/>
          <a:p>
            <a:fld id="{DD128BAA-1384-654E-910A-0B78122F2D7A}" type="slidenum">
              <a:rPr lang="en-US" smtClean="0"/>
              <a:t>‹#›</a:t>
            </a:fld>
            <a:endParaRPr lang="en-US"/>
          </a:p>
        </p:txBody>
      </p:sp>
    </p:spTree>
    <p:extLst>
      <p:ext uri="{BB962C8B-B14F-4D97-AF65-F5344CB8AC3E}">
        <p14:creationId xmlns:p14="http://schemas.microsoft.com/office/powerpoint/2010/main" val="151858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5AE08-D82C-BB46-A33E-7FFEA8675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BB842-0F19-6C43-B049-66AAA51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B8355-CB55-7C4D-8F27-39108F402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30A0D-7752-154D-B821-E41A512E6716}" type="datetimeFigureOut">
              <a:rPr lang="en-US" smtClean="0"/>
              <a:t>2/27/18</a:t>
            </a:fld>
            <a:endParaRPr lang="en-US"/>
          </a:p>
        </p:txBody>
      </p:sp>
      <p:sp>
        <p:nvSpPr>
          <p:cNvPr id="5" name="Footer Placeholder 4">
            <a:extLst>
              <a:ext uri="{FF2B5EF4-FFF2-40B4-BE49-F238E27FC236}">
                <a16:creationId xmlns:a16="http://schemas.microsoft.com/office/drawing/2014/main" id="{0AAEAD47-5F97-CD4A-B154-868B9DF77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901483-76C6-AE41-86CB-37DA94D56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28BAA-1384-654E-910A-0B78122F2D7A}" type="slidenum">
              <a:rPr lang="en-US" smtClean="0"/>
              <a:t>‹#›</a:t>
            </a:fld>
            <a:endParaRPr lang="en-US"/>
          </a:p>
        </p:txBody>
      </p:sp>
    </p:spTree>
    <p:extLst>
      <p:ext uri="{BB962C8B-B14F-4D97-AF65-F5344CB8AC3E}">
        <p14:creationId xmlns:p14="http://schemas.microsoft.com/office/powerpoint/2010/main" val="71983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A07BB0-07A7-6D4F-9AFF-9017F8B2019E}"/>
              </a:ext>
            </a:extLst>
          </p:cNvPr>
          <p:cNvSpPr txBox="1"/>
          <p:nvPr/>
        </p:nvSpPr>
        <p:spPr>
          <a:xfrm>
            <a:off x="441433" y="977461"/>
            <a:ext cx="11225049" cy="5447645"/>
          </a:xfrm>
          <a:prstGeom prst="rect">
            <a:avLst/>
          </a:prstGeom>
          <a:noFill/>
        </p:spPr>
        <p:txBody>
          <a:bodyPr wrap="square" rtlCol="0">
            <a:spAutoFit/>
          </a:bodyPr>
          <a:lstStyle/>
          <a:p>
            <a:pPr marL="285750" indent="-285750">
              <a:buFont typeface="Arial" panose="020B0604020202020204" pitchFamily="34" charset="0"/>
              <a:buChar char="•"/>
            </a:pPr>
            <a:r>
              <a:rPr lang="en-US" b="1" dirty="0"/>
              <a:t>Hypothesis: </a:t>
            </a:r>
            <a:r>
              <a:rPr lang="en-US" dirty="0"/>
              <a:t>Ventilation of ambient air without additional heating can be an effective method for ice mitigation.</a:t>
            </a:r>
          </a:p>
          <a:p>
            <a:pPr marL="742950" lvl="1" indent="-285750">
              <a:buFont typeface="Arial" panose="020B0604020202020204" pitchFamily="34" charset="0"/>
              <a:buChar char="•"/>
            </a:pPr>
            <a:r>
              <a:rPr lang="en-US" dirty="0"/>
              <a:t>“yes” is the emerging conclusion</a:t>
            </a:r>
          </a:p>
          <a:p>
            <a:pPr marL="742950" lvl="1" indent="-285750">
              <a:buFont typeface="Arial" panose="020B0604020202020204" pitchFamily="34" charset="0"/>
              <a:buChar char="•"/>
            </a:pPr>
            <a:r>
              <a:rPr lang="en-US" dirty="0"/>
              <a:t>Aims to quantify/explain the improvement and limits, and identify any negative consequences.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 Some questions that have bubbled up:</a:t>
            </a:r>
          </a:p>
          <a:p>
            <a:pPr marL="742950" lvl="1" indent="-285750">
              <a:buFont typeface="Arial" panose="020B0604020202020204" pitchFamily="34" charset="0"/>
              <a:buChar char="•"/>
            </a:pPr>
            <a:r>
              <a:rPr lang="en-US" dirty="0"/>
              <a:t>The hypothesis above is counter-intuitive. What is the physical explanation?</a:t>
            </a:r>
          </a:p>
          <a:p>
            <a:pPr marL="1200150" lvl="2" indent="-285750">
              <a:buFont typeface="Arial" panose="020B0604020202020204" pitchFamily="34" charset="0"/>
              <a:buChar char="•"/>
            </a:pPr>
            <a:r>
              <a:rPr lang="en-US" sz="1400" dirty="0"/>
              <a:t>Possibly, residual heat from the fan raises the temperature ~ 0.5-1 C and sub-saturates the air around the dome.</a:t>
            </a:r>
          </a:p>
          <a:p>
            <a:pPr marL="1657350" lvl="3" indent="-285750">
              <a:buFont typeface="Arial" panose="020B0604020202020204" pitchFamily="34" charset="0"/>
              <a:buChar char="•"/>
            </a:pPr>
            <a:r>
              <a:rPr lang="en-US" sz="1400" dirty="0"/>
              <a:t>The air must be directed properly.</a:t>
            </a:r>
          </a:p>
          <a:p>
            <a:pPr marL="1657350" lvl="3" indent="-285750">
              <a:buFont typeface="Arial" panose="020B0604020202020204" pitchFamily="34" charset="0"/>
              <a:buChar char="•"/>
            </a:pPr>
            <a:r>
              <a:rPr lang="en-US" sz="1400" dirty="0"/>
              <a:t>Direct heating is effective too, in particular for de-icing time.</a:t>
            </a:r>
          </a:p>
          <a:p>
            <a:pPr marL="1657350" lvl="3" indent="-285750">
              <a:buFont typeface="Arial" panose="020B0604020202020204" pitchFamily="34" charset="0"/>
              <a:buChar char="•"/>
            </a:pPr>
            <a:r>
              <a:rPr lang="en-US" sz="1400" dirty="0"/>
              <a:t>As with anything, there is an upper limit: What is it? </a:t>
            </a:r>
          </a:p>
          <a:p>
            <a:pPr marL="1200150" lvl="2" indent="-285750">
              <a:buFont typeface="Arial" panose="020B0604020202020204" pitchFamily="34" charset="0"/>
              <a:buChar char="•"/>
            </a:pPr>
            <a:r>
              <a:rPr lang="en-US" sz="1600" dirty="0"/>
              <a:t>How can we evaluate the characteristics of the airflow in successful systems? (fog machine!!??)</a:t>
            </a:r>
          </a:p>
          <a:p>
            <a:pPr marL="1657350" lvl="3" indent="-285750">
              <a:buFont typeface="Arial" panose="020B0604020202020204" pitchFamily="34" charset="0"/>
              <a:buChar char="•"/>
            </a:pPr>
            <a:r>
              <a:rPr lang="en-US" sz="1400" dirty="0"/>
              <a:t>Ok for a run at Barrow before system is taken down? Glycerin, a </a:t>
            </a:r>
            <a:r>
              <a:rPr lang="en-US" sz="1400" dirty="0" err="1"/>
              <a:t>trihydroxy</a:t>
            </a:r>
            <a:r>
              <a:rPr lang="en-US" sz="1400" dirty="0"/>
              <a:t> alcohol, C3H8O3</a:t>
            </a:r>
            <a:endParaRPr lang="en-US" dirty="0"/>
          </a:p>
          <a:p>
            <a:pPr marL="742950" lvl="1" indent="-285750">
              <a:buFont typeface="Arial" panose="020B0604020202020204" pitchFamily="34" charset="0"/>
              <a:buChar char="•"/>
            </a:pPr>
            <a:r>
              <a:rPr lang="en-US" dirty="0"/>
              <a:t>(How/Does) ethanol induce icing?</a:t>
            </a:r>
          </a:p>
          <a:p>
            <a:pPr marL="742950" lvl="1" indent="-285750">
              <a:buFont typeface="Arial" panose="020B0604020202020204" pitchFamily="34" charset="0"/>
              <a:buChar char="•"/>
            </a:pPr>
            <a:r>
              <a:rPr lang="en-US" dirty="0"/>
              <a:t>How about de-icing effectiveness?</a:t>
            </a:r>
          </a:p>
          <a:p>
            <a:pPr marL="742950" lvl="1" indent="-285750">
              <a:buFont typeface="Arial" panose="020B0604020202020204" pitchFamily="34" charset="0"/>
              <a:buChar char="•"/>
            </a:pPr>
            <a:r>
              <a:rPr lang="en-US" dirty="0"/>
              <a:t>How does ventilator design obstruct the measurement, either directly or by encouraging accumulation around the dome?</a:t>
            </a:r>
          </a:p>
          <a:p>
            <a:pPr marL="1200150" lvl="2" indent="-285750">
              <a:buFont typeface="Arial" panose="020B0604020202020204" pitchFamily="34" charset="0"/>
              <a:buChar char="•"/>
            </a:pPr>
            <a:r>
              <a:rPr lang="en-US" sz="1600" dirty="0"/>
              <a:t>During (limited!) clear days with sunlight (DIR &gt;&gt; DIFF), we have seen large variance between </a:t>
            </a:r>
            <a:r>
              <a:rPr lang="en-US" sz="1600" dirty="0" err="1"/>
              <a:t>pyranometers</a:t>
            </a:r>
            <a:r>
              <a:rPr lang="en-US" sz="1600" dirty="0"/>
              <a:t>! </a:t>
            </a:r>
          </a:p>
          <a:p>
            <a:pPr marL="1200150" lvl="2" indent="-285750">
              <a:buFont typeface="Arial" panose="020B0604020202020204" pitchFamily="34" charset="0"/>
              <a:buChar char="•"/>
            </a:pPr>
            <a:r>
              <a:rPr lang="en-US" sz="1600" dirty="0"/>
              <a:t>PMOD ventilators impact FOV</a:t>
            </a:r>
          </a:p>
          <a:p>
            <a:pPr marL="1200150" lvl="2" indent="-285750">
              <a:buFont typeface="Arial" panose="020B0604020202020204" pitchFamily="34" charset="0"/>
              <a:buChar char="•"/>
            </a:pPr>
            <a:r>
              <a:rPr lang="en-US" sz="1600" dirty="0"/>
              <a:t>VENS collect snow/rime on radiation shield</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70425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8F8D6-44C9-184D-B19C-FCBBA946D744}"/>
              </a:ext>
            </a:extLst>
          </p:cNvPr>
          <p:cNvSpPr>
            <a:spLocks noGrp="1"/>
          </p:cNvSpPr>
          <p:nvPr>
            <p:ph idx="1"/>
          </p:nvPr>
        </p:nvSpPr>
        <p:spPr>
          <a:xfrm>
            <a:off x="781050" y="1237796"/>
            <a:ext cx="10515600" cy="5056869"/>
          </a:xfrm>
        </p:spPr>
        <p:txBody>
          <a:bodyPr>
            <a:normAutofit lnSpcReduction="10000"/>
          </a:bodyPr>
          <a:lstStyle/>
          <a:p>
            <a:r>
              <a:rPr lang="en-US" b="1" dirty="0"/>
              <a:t>Things I do well</a:t>
            </a:r>
          </a:p>
          <a:p>
            <a:pPr lvl="1"/>
            <a:r>
              <a:rPr lang="en-US" dirty="0"/>
              <a:t>Identify the presence of some type of contamination</a:t>
            </a:r>
          </a:p>
          <a:p>
            <a:pPr lvl="2"/>
            <a:r>
              <a:rPr lang="en-US" dirty="0"/>
              <a:t>For LW, I have also gone back and rechecked points where there was disagreement, screening out another ~50 pts across a couple radiometers.</a:t>
            </a:r>
          </a:p>
          <a:p>
            <a:r>
              <a:rPr lang="en-US" b="1" dirty="0"/>
              <a:t>Things I do “okay”</a:t>
            </a:r>
          </a:p>
          <a:p>
            <a:pPr lvl="1"/>
            <a:r>
              <a:rPr lang="en-US" dirty="0"/>
              <a:t>Identify what the contaminations is (e.g., frost vs rime)</a:t>
            </a:r>
          </a:p>
          <a:p>
            <a:pPr lvl="2"/>
            <a:r>
              <a:rPr lang="en-US" dirty="0"/>
              <a:t>Can be difficult. Many cases where rime event underway and some radiometer domes show mostly clear and occasional/brief frost development</a:t>
            </a:r>
          </a:p>
          <a:p>
            <a:pPr lvl="2"/>
            <a:r>
              <a:rPr lang="en-US" dirty="0"/>
              <a:t>Lots of cases of “rime” that is a combination of hoar frost and freezing fog</a:t>
            </a:r>
          </a:p>
          <a:p>
            <a:r>
              <a:rPr lang="en-US" b="1" dirty="0"/>
              <a:t>Things I do poorly</a:t>
            </a:r>
          </a:p>
          <a:p>
            <a:pPr lvl="1"/>
            <a:r>
              <a:rPr lang="en-US" dirty="0"/>
              <a:t>Identify how much coverage is prohibitive (takes too long &amp; too difficult)</a:t>
            </a:r>
          </a:p>
          <a:p>
            <a:pPr lvl="1"/>
            <a:r>
              <a:rPr lang="en-US" dirty="0"/>
              <a:t>Distinguish light vs heavy: way too subjective and way too much variance within either category</a:t>
            </a:r>
          </a:p>
          <a:p>
            <a:pPr lvl="1"/>
            <a:r>
              <a:rPr lang="en-US" dirty="0"/>
              <a:t>Assess the end time of the natural condition, especially for rime</a:t>
            </a:r>
          </a:p>
          <a:p>
            <a:pPr lvl="2"/>
            <a:endParaRPr lang="en-US" dirty="0"/>
          </a:p>
          <a:p>
            <a:pPr lvl="2"/>
            <a:endParaRPr lang="en-US" dirty="0"/>
          </a:p>
        </p:txBody>
      </p:sp>
      <p:sp>
        <p:nvSpPr>
          <p:cNvPr id="4" name="Title 1">
            <a:extLst>
              <a:ext uri="{FF2B5EF4-FFF2-40B4-BE49-F238E27FC236}">
                <a16:creationId xmlns:a16="http://schemas.microsoft.com/office/drawing/2014/main" id="{CAF0853B-840E-F54D-A9FB-C1D46F7E2217}"/>
              </a:ext>
            </a:extLst>
          </p:cNvPr>
          <p:cNvSpPr>
            <a:spLocks noGrp="1"/>
          </p:cNvSpPr>
          <p:nvPr>
            <p:ph type="title"/>
          </p:nvPr>
        </p:nvSpPr>
        <p:spPr>
          <a:xfrm>
            <a:off x="859221" y="0"/>
            <a:ext cx="10515600" cy="1325563"/>
          </a:xfrm>
        </p:spPr>
        <p:txBody>
          <a:bodyPr/>
          <a:lstStyle/>
          <a:p>
            <a:r>
              <a:rPr lang="en-US" dirty="0"/>
              <a:t>Preliminary Classification of the D-ICE images</a:t>
            </a:r>
          </a:p>
        </p:txBody>
      </p:sp>
    </p:spTree>
    <p:extLst>
      <p:ext uri="{BB962C8B-B14F-4D97-AF65-F5344CB8AC3E}">
        <p14:creationId xmlns:p14="http://schemas.microsoft.com/office/powerpoint/2010/main" val="187305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1ABB1B6-63C4-EC4E-8E62-A6D6F543E2C6}"/>
                  </a:ext>
                </a:extLst>
              </p:cNvPr>
              <p:cNvSpPr txBox="1"/>
              <p:nvPr/>
            </p:nvSpPr>
            <p:spPr>
              <a:xfrm>
                <a:off x="261256" y="1787979"/>
                <a:ext cx="2114550" cy="7167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r>
                                    <a:rPr lang="en-US" i="1">
                                      <a:latin typeface="Cambria Math" panose="02040503050406030204" pitchFamily="18" charset="0"/>
                                    </a:rPr>
                                    <m:t>_</m:t>
                                  </m:r>
                                  <m:r>
                                    <a:rPr lang="en-US" i="1">
                                      <a:latin typeface="Cambria Math" panose="02040503050406030204" pitchFamily="18" charset="0"/>
                                    </a:rPr>
                                    <m:t>𝑖𝑐𝑒𝑑</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𝑒𝑥𝑝</m:t>
                                  </m:r>
                                  <m:r>
                                    <a:rPr lang="en-US" i="1">
                                      <a:latin typeface="Cambria Math" panose="02040503050406030204" pitchFamily="18" charset="0"/>
                                    </a:rPr>
                                    <m:t>_</m:t>
                                  </m:r>
                                  <m:r>
                                    <a:rPr lang="en-US" i="1">
                                      <a:latin typeface="Cambria Math" panose="02040503050406030204" pitchFamily="18" charset="0"/>
                                    </a:rPr>
                                    <m:t>𝑖𝑐𝑒𝑑</m:t>
                                  </m:r>
                                </m:sub>
                              </m:sSub>
                            </m:den>
                          </m:f>
                        </m:e>
                      </m:d>
                      <m:r>
                        <a:rPr lang="en-US" b="0" i="0" smtClean="0">
                          <a:latin typeface="Cambria Math" panose="02040503050406030204" pitchFamily="18" charset="0"/>
                        </a:rPr>
                        <m:t>−1</m:t>
                      </m:r>
                    </m:oMath>
                  </m:oMathPara>
                </a14:m>
                <a:endParaRPr lang="en-US" dirty="0"/>
              </a:p>
            </p:txBody>
          </p:sp>
        </mc:Choice>
        <mc:Fallback xmlns="">
          <p:sp>
            <p:nvSpPr>
              <p:cNvPr id="3" name="TextBox 2">
                <a:extLst>
                  <a:ext uri="{FF2B5EF4-FFF2-40B4-BE49-F238E27FC236}">
                    <a16:creationId xmlns:a16="http://schemas.microsoft.com/office/drawing/2014/main" id="{A1ABB1B6-63C4-EC4E-8E62-A6D6F543E2C6}"/>
                  </a:ext>
                </a:extLst>
              </p:cNvPr>
              <p:cNvSpPr txBox="1">
                <a:spLocks noRot="1" noChangeAspect="1" noMove="1" noResize="1" noEditPoints="1" noAdjustHandles="1" noChangeArrowheads="1" noChangeShapeType="1" noTextEdit="1"/>
              </p:cNvSpPr>
              <p:nvPr/>
            </p:nvSpPr>
            <p:spPr>
              <a:xfrm>
                <a:off x="261256" y="1787979"/>
                <a:ext cx="2114550" cy="716799"/>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B581718-4E0D-DF49-A830-3E7ADD5DEFA7}"/>
              </a:ext>
            </a:extLst>
          </p:cNvPr>
          <p:cNvSpPr txBox="1"/>
          <p:nvPr/>
        </p:nvSpPr>
        <p:spPr>
          <a:xfrm>
            <a:off x="244929" y="2784021"/>
            <a:ext cx="2171700" cy="1384995"/>
          </a:xfrm>
          <a:prstGeom prst="rect">
            <a:avLst/>
          </a:prstGeom>
          <a:noFill/>
        </p:spPr>
        <p:txBody>
          <a:bodyPr wrap="square" rtlCol="0">
            <a:spAutoFit/>
          </a:bodyPr>
          <a:lstStyle/>
          <a:p>
            <a:r>
              <a:rPr lang="en-US" sz="1200" b="1" i="1" dirty="0" err="1"/>
              <a:t>t</a:t>
            </a:r>
            <a:r>
              <a:rPr lang="en-US" sz="1200" b="1" i="1" baseline="-25000" dirty="0" err="1"/>
              <a:t>i_iced</a:t>
            </a:r>
            <a:r>
              <a:rPr lang="en-US" sz="1200" b="1" dirty="0"/>
              <a:t> </a:t>
            </a:r>
            <a:r>
              <a:rPr lang="en-US" sz="1200" dirty="0"/>
              <a:t>is the time radiometer </a:t>
            </a:r>
            <a:r>
              <a:rPr lang="en-US" sz="1200" b="1" i="1" dirty="0" err="1"/>
              <a:t>i</a:t>
            </a:r>
            <a:r>
              <a:rPr lang="en-US" sz="1200" dirty="0"/>
              <a:t> was was iced.</a:t>
            </a:r>
          </a:p>
          <a:p>
            <a:endParaRPr lang="en-US" sz="1200" dirty="0"/>
          </a:p>
          <a:p>
            <a:r>
              <a:rPr lang="en-US" sz="1200" b="1" i="1" dirty="0" err="1"/>
              <a:t>t</a:t>
            </a:r>
            <a:r>
              <a:rPr lang="en-US" sz="1200" b="1" i="1" baseline="-25000" dirty="0" err="1"/>
              <a:t>exp_iced</a:t>
            </a:r>
            <a:r>
              <a:rPr lang="en-US" sz="1200" b="1" dirty="0"/>
              <a:t> </a:t>
            </a:r>
            <a:r>
              <a:rPr lang="en-US" sz="1200" dirty="0"/>
              <a:t>is the time the natural icing condition was was flagged either by classification or </a:t>
            </a:r>
            <a:r>
              <a:rPr lang="en-US" sz="1200" dirty="0" err="1"/>
              <a:t>rhi</a:t>
            </a:r>
            <a:r>
              <a:rPr lang="en-US" sz="1200" dirty="0"/>
              <a:t>.</a:t>
            </a:r>
          </a:p>
          <a:p>
            <a:r>
              <a:rPr lang="en-US" sz="1200" dirty="0"/>
              <a:t>  </a:t>
            </a:r>
            <a:endParaRPr lang="en-US" sz="1200" i="1" dirty="0"/>
          </a:p>
        </p:txBody>
      </p:sp>
      <p:sp>
        <p:nvSpPr>
          <p:cNvPr id="5" name="Oval 4">
            <a:extLst>
              <a:ext uri="{FF2B5EF4-FFF2-40B4-BE49-F238E27FC236}">
                <a16:creationId xmlns:a16="http://schemas.microsoft.com/office/drawing/2014/main" id="{71017817-16C5-B245-A6F0-26BC49CC91A0}"/>
              </a:ext>
            </a:extLst>
          </p:cNvPr>
          <p:cNvSpPr/>
          <p:nvPr/>
        </p:nvSpPr>
        <p:spPr>
          <a:xfrm>
            <a:off x="359229" y="2065565"/>
            <a:ext cx="204107" cy="204107"/>
          </a:xfrm>
          <a:prstGeom prst="ellipse">
            <a:avLst/>
          </a:prstGeom>
          <a:solidFill>
            <a:srgbClr val="0072BD"/>
          </a:solidFill>
          <a:ln>
            <a:solidFill>
              <a:srgbClr val="007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DA0910-E86B-1D40-9F84-B2D7EDF9E29F}"/>
              </a:ext>
            </a:extLst>
          </p:cNvPr>
          <p:cNvPicPr>
            <a:picLocks noChangeAspect="1"/>
          </p:cNvPicPr>
          <p:nvPr/>
        </p:nvPicPr>
        <p:blipFill rotWithShape="1">
          <a:blip r:embed="rId4"/>
          <a:srcRect l="7891" t="4908" r="8789" b="375"/>
          <a:stretch/>
        </p:blipFill>
        <p:spPr>
          <a:xfrm>
            <a:off x="2228193" y="136629"/>
            <a:ext cx="9680028" cy="5076497"/>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5293339-E64C-BE4C-9CDB-54B691834390}"/>
                  </a:ext>
                </a:extLst>
              </p:cNvPr>
              <p:cNvSpPr/>
              <p:nvPr/>
            </p:nvSpPr>
            <p:spPr>
              <a:xfrm>
                <a:off x="439783" y="2109217"/>
                <a:ext cx="31861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oMath>
                  </m:oMathPara>
                </a14:m>
                <a:endParaRPr lang="en-US" dirty="0"/>
              </a:p>
            </p:txBody>
          </p:sp>
        </mc:Choice>
        <mc:Fallback>
          <p:sp>
            <p:nvSpPr>
              <p:cNvPr id="8" name="Rectangle 7">
                <a:extLst>
                  <a:ext uri="{FF2B5EF4-FFF2-40B4-BE49-F238E27FC236}">
                    <a16:creationId xmlns:a16="http://schemas.microsoft.com/office/drawing/2014/main" id="{55293339-E64C-BE4C-9CDB-54B691834390}"/>
                  </a:ext>
                </a:extLst>
              </p:cNvPr>
              <p:cNvSpPr>
                <a:spLocks noRot="1" noChangeAspect="1" noMove="1" noResize="1" noEditPoints="1" noAdjustHandles="1" noChangeArrowheads="1" noChangeShapeType="1" noTextEdit="1"/>
              </p:cNvSpPr>
              <p:nvPr/>
            </p:nvSpPr>
            <p:spPr>
              <a:xfrm>
                <a:off x="439783" y="2109217"/>
                <a:ext cx="318613" cy="369332"/>
              </a:xfrm>
              <a:prstGeom prst="rect">
                <a:avLst/>
              </a:prstGeom>
              <a:blipFill>
                <a:blip r:embed="rId5"/>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BBB28DC-71D6-A648-A66F-7462096CC74F}"/>
              </a:ext>
            </a:extLst>
          </p:cNvPr>
          <p:cNvPicPr>
            <a:picLocks noChangeAspect="1"/>
          </p:cNvPicPr>
          <p:nvPr/>
        </p:nvPicPr>
        <p:blipFill rotWithShape="1">
          <a:blip r:embed="rId6"/>
          <a:srcRect t="15250" b="15781"/>
          <a:stretch/>
        </p:blipFill>
        <p:spPr>
          <a:xfrm>
            <a:off x="2836919" y="357350"/>
            <a:ext cx="685772" cy="472964"/>
          </a:xfrm>
          <a:prstGeom prst="rect">
            <a:avLst/>
          </a:prstGeom>
        </p:spPr>
      </p:pic>
      <p:pic>
        <p:nvPicPr>
          <p:cNvPr id="12" name="Picture 11">
            <a:extLst>
              <a:ext uri="{FF2B5EF4-FFF2-40B4-BE49-F238E27FC236}">
                <a16:creationId xmlns:a16="http://schemas.microsoft.com/office/drawing/2014/main" id="{66BFD11B-13AE-A644-AE2F-FCD8B8213217}"/>
              </a:ext>
            </a:extLst>
          </p:cNvPr>
          <p:cNvPicPr>
            <a:picLocks noChangeAspect="1"/>
          </p:cNvPicPr>
          <p:nvPr/>
        </p:nvPicPr>
        <p:blipFill rotWithShape="1">
          <a:blip r:embed="rId6"/>
          <a:srcRect t="15250" b="15781"/>
          <a:stretch/>
        </p:blipFill>
        <p:spPr>
          <a:xfrm>
            <a:off x="5122917" y="320562"/>
            <a:ext cx="685772" cy="472964"/>
          </a:xfrm>
          <a:prstGeom prst="rect">
            <a:avLst/>
          </a:prstGeom>
        </p:spPr>
      </p:pic>
      <p:pic>
        <p:nvPicPr>
          <p:cNvPr id="13" name="Picture 12">
            <a:extLst>
              <a:ext uri="{FF2B5EF4-FFF2-40B4-BE49-F238E27FC236}">
                <a16:creationId xmlns:a16="http://schemas.microsoft.com/office/drawing/2014/main" id="{19F82549-0BBF-EB4C-9570-22F4660FB373}"/>
              </a:ext>
            </a:extLst>
          </p:cNvPr>
          <p:cNvPicPr>
            <a:picLocks noChangeAspect="1"/>
          </p:cNvPicPr>
          <p:nvPr/>
        </p:nvPicPr>
        <p:blipFill rotWithShape="1">
          <a:blip r:embed="rId6"/>
          <a:srcRect t="15250" b="15781"/>
          <a:stretch/>
        </p:blipFill>
        <p:spPr>
          <a:xfrm>
            <a:off x="8008008" y="357349"/>
            <a:ext cx="685772" cy="472964"/>
          </a:xfrm>
          <a:prstGeom prst="rect">
            <a:avLst/>
          </a:prstGeom>
        </p:spPr>
      </p:pic>
      <p:sp>
        <p:nvSpPr>
          <p:cNvPr id="14" name="TextBox 13">
            <a:extLst>
              <a:ext uri="{FF2B5EF4-FFF2-40B4-BE49-F238E27FC236}">
                <a16:creationId xmlns:a16="http://schemas.microsoft.com/office/drawing/2014/main" id="{A25BD794-EC89-7747-924E-B125295C5987}"/>
              </a:ext>
            </a:extLst>
          </p:cNvPr>
          <p:cNvSpPr txBox="1"/>
          <p:nvPr/>
        </p:nvSpPr>
        <p:spPr>
          <a:xfrm>
            <a:off x="2837791" y="-10513"/>
            <a:ext cx="9070429" cy="369332"/>
          </a:xfrm>
          <a:prstGeom prst="rect">
            <a:avLst/>
          </a:prstGeom>
          <a:noFill/>
        </p:spPr>
        <p:txBody>
          <a:bodyPr wrap="square" rtlCol="0">
            <a:spAutoFit/>
          </a:bodyPr>
          <a:lstStyle/>
          <a:p>
            <a:r>
              <a:rPr lang="en-US" dirty="0"/>
              <a:t>1    2     3    4    5     6    7     8    9   10   11  12  13  14   15  16  17  18  19  20  21   22  23  24  25  26</a:t>
            </a:r>
          </a:p>
        </p:txBody>
      </p:sp>
      <p:sp>
        <p:nvSpPr>
          <p:cNvPr id="6" name="TextBox 5">
            <a:extLst>
              <a:ext uri="{FF2B5EF4-FFF2-40B4-BE49-F238E27FC236}">
                <a16:creationId xmlns:a16="http://schemas.microsoft.com/office/drawing/2014/main" id="{04B65F44-776C-2B4D-8A25-598780778B84}"/>
              </a:ext>
            </a:extLst>
          </p:cNvPr>
          <p:cNvSpPr txBox="1"/>
          <p:nvPr/>
        </p:nvSpPr>
        <p:spPr>
          <a:xfrm>
            <a:off x="117272" y="5114184"/>
            <a:ext cx="11971422"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Times" pitchFamily="2" charset="0"/>
              </a:rPr>
              <a:t>This figure should be interpreted as the fractional change in icing caused by the use of the ventilator relative to natural de-icing. Generally, the value should be negative; i.e., -0.5 represents a 50% reduction in the presence of ice on the dome. </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23/26 systems offer a 50%+ reduction in icing, 17/26 75%+ reduction. The mean is 75.4% and the distribution is log-normally distributed.</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a:latin typeface="Times" pitchFamily="2" charset="0"/>
              </a:rPr>
              <a:t>Positive values imply the system increases icing. This is seen on one unheated ventilator (MS802F), which may be the result of the airflow producing a low-pressure pocket around the dome and localized cooling that promotes deposition (the increased icing is seen in frost, not rime). Similarly, EC provides no defense against frost, but a 38% reduction in riming.</a:t>
            </a:r>
          </a:p>
          <a:p>
            <a:pPr marL="285750" indent="-285750">
              <a:buFont typeface="Arial" panose="020B0604020202020204" pitchFamily="34" charset="0"/>
              <a:buChar char="•"/>
            </a:pPr>
            <a:endParaRPr lang="en-US" sz="1200" dirty="0">
              <a:latin typeface="Times" pitchFamily="2" charset="0"/>
            </a:endParaRPr>
          </a:p>
          <a:p>
            <a:pPr marL="285750" indent="-285750">
              <a:buFont typeface="Arial" panose="020B0604020202020204" pitchFamily="34" charset="0"/>
              <a:buChar char="•"/>
            </a:pPr>
            <a:r>
              <a:rPr lang="en-US" sz="1200" dirty="0" err="1">
                <a:latin typeface="Times" pitchFamily="2" charset="0"/>
              </a:rPr>
              <a:t>Wrt</a:t>
            </a:r>
            <a:r>
              <a:rPr lang="en-US" sz="1200" dirty="0">
                <a:latin typeface="Times" pitchFamily="2" charset="0"/>
              </a:rPr>
              <a:t> Classification more conservative than </a:t>
            </a:r>
            <a:r>
              <a:rPr lang="en-US" sz="1200" dirty="0" err="1">
                <a:latin typeface="Times" pitchFamily="2" charset="0"/>
              </a:rPr>
              <a:t>wrt</a:t>
            </a:r>
            <a:r>
              <a:rPr lang="en-US" sz="1200" dirty="0">
                <a:latin typeface="Times" pitchFamily="2" charset="0"/>
              </a:rPr>
              <a:t> </a:t>
            </a:r>
            <a:r>
              <a:rPr lang="en-US" sz="1200" dirty="0" err="1">
                <a:latin typeface="Times" pitchFamily="2" charset="0"/>
              </a:rPr>
              <a:t>Rhi</a:t>
            </a:r>
            <a:r>
              <a:rPr lang="en-US" sz="1200" dirty="0">
                <a:latin typeface="Times" pitchFamily="2" charset="0"/>
              </a:rPr>
              <a:t> because classification accounts for the sub-saturated period after an event during natural de-icing (sublimation): Avg. ~26% of the event.</a:t>
            </a:r>
          </a:p>
        </p:txBody>
      </p:sp>
    </p:spTree>
    <p:extLst>
      <p:ext uri="{BB962C8B-B14F-4D97-AF65-F5344CB8AC3E}">
        <p14:creationId xmlns:p14="http://schemas.microsoft.com/office/powerpoint/2010/main" val="240450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D86616-540B-B449-A8E1-55B65ABEBE1A}"/>
              </a:ext>
            </a:extLst>
          </p:cNvPr>
          <p:cNvPicPr>
            <a:picLocks noChangeAspect="1"/>
          </p:cNvPicPr>
          <p:nvPr/>
        </p:nvPicPr>
        <p:blipFill>
          <a:blip r:embed="rId2"/>
          <a:stretch>
            <a:fillRect/>
          </a:stretch>
        </p:blipFill>
        <p:spPr>
          <a:xfrm>
            <a:off x="0" y="345090"/>
            <a:ext cx="12055855" cy="5561724"/>
          </a:xfrm>
          <a:prstGeom prst="rect">
            <a:avLst/>
          </a:prstGeom>
        </p:spPr>
      </p:pic>
      <p:pic>
        <p:nvPicPr>
          <p:cNvPr id="6" name="Picture 5">
            <a:extLst>
              <a:ext uri="{FF2B5EF4-FFF2-40B4-BE49-F238E27FC236}">
                <a16:creationId xmlns:a16="http://schemas.microsoft.com/office/drawing/2014/main" id="{CC7FD414-32D4-D94A-A5F6-C484ED6774EE}"/>
              </a:ext>
            </a:extLst>
          </p:cNvPr>
          <p:cNvPicPr>
            <a:picLocks noChangeAspect="1"/>
          </p:cNvPicPr>
          <p:nvPr/>
        </p:nvPicPr>
        <p:blipFill rotWithShape="1">
          <a:blip r:embed="rId3"/>
          <a:srcRect t="15250" b="15781"/>
          <a:stretch/>
        </p:blipFill>
        <p:spPr>
          <a:xfrm>
            <a:off x="1596698" y="819805"/>
            <a:ext cx="685772" cy="472964"/>
          </a:xfrm>
          <a:prstGeom prst="rect">
            <a:avLst/>
          </a:prstGeom>
        </p:spPr>
      </p:pic>
      <p:pic>
        <p:nvPicPr>
          <p:cNvPr id="7" name="Picture 6">
            <a:extLst>
              <a:ext uri="{FF2B5EF4-FFF2-40B4-BE49-F238E27FC236}">
                <a16:creationId xmlns:a16="http://schemas.microsoft.com/office/drawing/2014/main" id="{DC4B3B5C-D1C9-DE44-BAEB-F42A2ABE7465}"/>
              </a:ext>
            </a:extLst>
          </p:cNvPr>
          <p:cNvPicPr>
            <a:picLocks noChangeAspect="1"/>
          </p:cNvPicPr>
          <p:nvPr/>
        </p:nvPicPr>
        <p:blipFill rotWithShape="1">
          <a:blip r:embed="rId3"/>
          <a:srcRect t="15250" b="15781"/>
          <a:stretch/>
        </p:blipFill>
        <p:spPr>
          <a:xfrm>
            <a:off x="3987800" y="888121"/>
            <a:ext cx="685772" cy="472964"/>
          </a:xfrm>
          <a:prstGeom prst="rect">
            <a:avLst/>
          </a:prstGeom>
        </p:spPr>
      </p:pic>
      <p:pic>
        <p:nvPicPr>
          <p:cNvPr id="8" name="Picture 7">
            <a:extLst>
              <a:ext uri="{FF2B5EF4-FFF2-40B4-BE49-F238E27FC236}">
                <a16:creationId xmlns:a16="http://schemas.microsoft.com/office/drawing/2014/main" id="{DE9C5F02-C37A-C64F-8816-98BCA5FED0FF}"/>
              </a:ext>
            </a:extLst>
          </p:cNvPr>
          <p:cNvPicPr>
            <a:picLocks noChangeAspect="1"/>
          </p:cNvPicPr>
          <p:nvPr/>
        </p:nvPicPr>
        <p:blipFill rotWithShape="1">
          <a:blip r:embed="rId3"/>
          <a:srcRect t="15250" b="15781"/>
          <a:stretch/>
        </p:blipFill>
        <p:spPr>
          <a:xfrm>
            <a:off x="7188201" y="893376"/>
            <a:ext cx="685772" cy="472964"/>
          </a:xfrm>
          <a:prstGeom prst="rect">
            <a:avLst/>
          </a:prstGeom>
        </p:spPr>
      </p:pic>
    </p:spTree>
    <p:extLst>
      <p:ext uri="{BB962C8B-B14F-4D97-AF65-F5344CB8AC3E}">
        <p14:creationId xmlns:p14="http://schemas.microsoft.com/office/powerpoint/2010/main" val="90239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8EEA9-F885-2C48-AEE1-578DBCDE98EB}"/>
              </a:ext>
            </a:extLst>
          </p:cNvPr>
          <p:cNvSpPr>
            <a:spLocks noGrp="1"/>
          </p:cNvSpPr>
          <p:nvPr>
            <p:ph idx="1"/>
          </p:nvPr>
        </p:nvSpPr>
        <p:spPr/>
        <p:txBody>
          <a:bodyPr/>
          <a:lstStyle/>
          <a:p>
            <a:r>
              <a:rPr lang="en-US" b="1" dirty="0"/>
              <a:t>I would like to…</a:t>
            </a:r>
          </a:p>
          <a:p>
            <a:pPr lvl="1"/>
            <a:r>
              <a:rPr lang="en-US" dirty="0"/>
              <a:t>Get rid of “light” vs “heavy”</a:t>
            </a:r>
          </a:p>
          <a:p>
            <a:pPr lvl="1"/>
            <a:r>
              <a:rPr lang="en-US" dirty="0"/>
              <a:t>Include development vs dissipation stages for natural condition and radiometers</a:t>
            </a:r>
          </a:p>
          <a:p>
            <a:pPr lvl="1"/>
            <a:r>
              <a:rPr lang="en-US" dirty="0"/>
              <a:t>Set up a </a:t>
            </a:r>
            <a:r>
              <a:rPr lang="en-US" dirty="0" err="1"/>
              <a:t>git</a:t>
            </a:r>
            <a:r>
              <a:rPr lang="en-US" dirty="0"/>
              <a:t>-hub style version tracking for the spreadsheet and solicit input from others</a:t>
            </a:r>
          </a:p>
          <a:p>
            <a:endParaRPr lang="en-US" dirty="0"/>
          </a:p>
        </p:txBody>
      </p:sp>
      <p:sp>
        <p:nvSpPr>
          <p:cNvPr id="4" name="Title 1">
            <a:extLst>
              <a:ext uri="{FF2B5EF4-FFF2-40B4-BE49-F238E27FC236}">
                <a16:creationId xmlns:a16="http://schemas.microsoft.com/office/drawing/2014/main" id="{A70FF48B-7958-D64B-9BF8-0440E63AAA92}"/>
              </a:ext>
            </a:extLst>
          </p:cNvPr>
          <p:cNvSpPr txBox="1">
            <a:spLocks/>
          </p:cNvSpPr>
          <p:nvPr/>
        </p:nvSpPr>
        <p:spPr>
          <a:xfrm>
            <a:off x="85922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Preliminary Classification of the D-ICE images</a:t>
            </a:r>
            <a:endParaRPr lang="en-US" dirty="0"/>
          </a:p>
        </p:txBody>
      </p:sp>
    </p:spTree>
    <p:extLst>
      <p:ext uri="{BB962C8B-B14F-4D97-AF65-F5344CB8AC3E}">
        <p14:creationId xmlns:p14="http://schemas.microsoft.com/office/powerpoint/2010/main" val="2038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A3AF20-C49B-CB4B-8D9A-2DB5E990C143}"/>
              </a:ext>
            </a:extLst>
          </p:cNvPr>
          <p:cNvPicPr>
            <a:picLocks noChangeAspect="1"/>
          </p:cNvPicPr>
          <p:nvPr/>
        </p:nvPicPr>
        <p:blipFill>
          <a:blip r:embed="rId2"/>
          <a:stretch>
            <a:fillRect/>
          </a:stretch>
        </p:blipFill>
        <p:spPr>
          <a:xfrm>
            <a:off x="0" y="23458"/>
            <a:ext cx="9399381" cy="6834542"/>
          </a:xfrm>
          <a:prstGeom prst="rect">
            <a:avLst/>
          </a:prstGeom>
        </p:spPr>
      </p:pic>
      <p:pic>
        <p:nvPicPr>
          <p:cNvPr id="9" name="Picture 8">
            <a:extLst>
              <a:ext uri="{FF2B5EF4-FFF2-40B4-BE49-F238E27FC236}">
                <a16:creationId xmlns:a16="http://schemas.microsoft.com/office/drawing/2014/main" id="{18D539DE-6A28-4F4A-9D58-4F5F95F151E4}"/>
              </a:ext>
            </a:extLst>
          </p:cNvPr>
          <p:cNvPicPr>
            <a:picLocks noChangeAspect="1"/>
          </p:cNvPicPr>
          <p:nvPr/>
        </p:nvPicPr>
        <p:blipFill rotWithShape="1">
          <a:blip r:embed="rId3"/>
          <a:srcRect l="56318" t="62391"/>
          <a:stretch/>
        </p:blipFill>
        <p:spPr>
          <a:xfrm>
            <a:off x="8641522" y="964096"/>
            <a:ext cx="3550478" cy="2292626"/>
          </a:xfrm>
          <a:prstGeom prst="rect">
            <a:avLst/>
          </a:prstGeom>
        </p:spPr>
      </p:pic>
      <p:pic>
        <p:nvPicPr>
          <p:cNvPr id="11" name="Picture 10">
            <a:extLst>
              <a:ext uri="{FF2B5EF4-FFF2-40B4-BE49-F238E27FC236}">
                <a16:creationId xmlns:a16="http://schemas.microsoft.com/office/drawing/2014/main" id="{8997AD48-9136-BC49-ACB8-FACACA73DE04}"/>
              </a:ext>
            </a:extLst>
          </p:cNvPr>
          <p:cNvPicPr>
            <a:picLocks noChangeAspect="1"/>
          </p:cNvPicPr>
          <p:nvPr/>
        </p:nvPicPr>
        <p:blipFill rotWithShape="1">
          <a:blip r:embed="rId4"/>
          <a:srcRect l="56318" t="63370"/>
          <a:stretch/>
        </p:blipFill>
        <p:spPr>
          <a:xfrm>
            <a:off x="8641522" y="3707295"/>
            <a:ext cx="3550478" cy="2232991"/>
          </a:xfrm>
          <a:prstGeom prst="rect">
            <a:avLst/>
          </a:prstGeom>
        </p:spPr>
      </p:pic>
      <p:cxnSp>
        <p:nvCxnSpPr>
          <p:cNvPr id="13" name="Straight Arrow Connector 12">
            <a:extLst>
              <a:ext uri="{FF2B5EF4-FFF2-40B4-BE49-F238E27FC236}">
                <a16:creationId xmlns:a16="http://schemas.microsoft.com/office/drawing/2014/main" id="{125C217C-3B62-114B-9EAD-3AD25C7E3B28}"/>
              </a:ext>
            </a:extLst>
          </p:cNvPr>
          <p:cNvCxnSpPr/>
          <p:nvPr/>
        </p:nvCxnSpPr>
        <p:spPr>
          <a:xfrm flipH="1" flipV="1">
            <a:off x="4800600" y="4929809"/>
            <a:ext cx="4094922" cy="477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4E3CFB-ED2D-F943-B233-5B5DDB56CE24}"/>
              </a:ext>
            </a:extLst>
          </p:cNvPr>
          <p:cNvCxnSpPr>
            <a:cxnSpLocks/>
          </p:cNvCxnSpPr>
          <p:nvPr/>
        </p:nvCxnSpPr>
        <p:spPr>
          <a:xfrm flipH="1">
            <a:off x="6609522" y="2776330"/>
            <a:ext cx="3094383" cy="12589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92E14AC-851B-E240-B9E7-B82FD5C16473}"/>
              </a:ext>
            </a:extLst>
          </p:cNvPr>
          <p:cNvPicPr>
            <a:picLocks noChangeAspect="1"/>
          </p:cNvPicPr>
          <p:nvPr/>
        </p:nvPicPr>
        <p:blipFill rotWithShape="1">
          <a:blip r:embed="rId5"/>
          <a:srcRect l="57052" t="64837"/>
          <a:stretch/>
        </p:blipFill>
        <p:spPr>
          <a:xfrm>
            <a:off x="3925956" y="636103"/>
            <a:ext cx="2097157" cy="1287751"/>
          </a:xfrm>
          <a:prstGeom prst="rect">
            <a:avLst/>
          </a:prstGeom>
        </p:spPr>
      </p:pic>
      <p:pic>
        <p:nvPicPr>
          <p:cNvPr id="22" name="Picture 21">
            <a:extLst>
              <a:ext uri="{FF2B5EF4-FFF2-40B4-BE49-F238E27FC236}">
                <a16:creationId xmlns:a16="http://schemas.microsoft.com/office/drawing/2014/main" id="{9B6107F3-72E3-8249-88C8-7BDD6E659D46}"/>
              </a:ext>
            </a:extLst>
          </p:cNvPr>
          <p:cNvPicPr>
            <a:picLocks noChangeAspect="1"/>
          </p:cNvPicPr>
          <p:nvPr/>
        </p:nvPicPr>
        <p:blipFill rotWithShape="1">
          <a:blip r:embed="rId6"/>
          <a:srcRect t="14695" r="48776" b="42000"/>
          <a:stretch/>
        </p:blipFill>
        <p:spPr>
          <a:xfrm>
            <a:off x="3590787" y="1351723"/>
            <a:ext cx="1446626" cy="1123121"/>
          </a:xfrm>
          <a:prstGeom prst="rect">
            <a:avLst/>
          </a:prstGeom>
        </p:spPr>
      </p:pic>
      <p:cxnSp>
        <p:nvCxnSpPr>
          <p:cNvPr id="18" name="Straight Arrow Connector 17">
            <a:extLst>
              <a:ext uri="{FF2B5EF4-FFF2-40B4-BE49-F238E27FC236}">
                <a16:creationId xmlns:a16="http://schemas.microsoft.com/office/drawing/2014/main" id="{052390BB-6780-AC4C-B427-69868F122F2D}"/>
              </a:ext>
            </a:extLst>
          </p:cNvPr>
          <p:cNvCxnSpPr>
            <a:cxnSpLocks/>
          </p:cNvCxnSpPr>
          <p:nvPr/>
        </p:nvCxnSpPr>
        <p:spPr>
          <a:xfrm>
            <a:off x="4731026" y="2047461"/>
            <a:ext cx="298175" cy="1232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2F8DC31-2AA7-6C4C-BC9A-CDDCCD9526AD}"/>
              </a:ext>
            </a:extLst>
          </p:cNvPr>
          <p:cNvSpPr txBox="1"/>
          <p:nvPr/>
        </p:nvSpPr>
        <p:spPr>
          <a:xfrm>
            <a:off x="10018642" y="1938131"/>
            <a:ext cx="1391479" cy="307777"/>
          </a:xfrm>
          <a:prstGeom prst="rect">
            <a:avLst/>
          </a:prstGeom>
          <a:solidFill>
            <a:schemeClr val="bg1"/>
          </a:solidFill>
        </p:spPr>
        <p:txBody>
          <a:bodyPr wrap="square" rtlCol="0">
            <a:spAutoFit/>
          </a:bodyPr>
          <a:lstStyle/>
          <a:p>
            <a:r>
              <a:rPr lang="en-US" sz="1400" dirty="0"/>
              <a:t>Diff: ~ 50 W m</a:t>
            </a:r>
            <a:r>
              <a:rPr lang="en-US" sz="1400" baseline="30000" dirty="0"/>
              <a:t>-2</a:t>
            </a:r>
            <a:endParaRPr lang="en-US" sz="1400" dirty="0"/>
          </a:p>
        </p:txBody>
      </p:sp>
      <p:sp>
        <p:nvSpPr>
          <p:cNvPr id="26" name="TextBox 25">
            <a:extLst>
              <a:ext uri="{FF2B5EF4-FFF2-40B4-BE49-F238E27FC236}">
                <a16:creationId xmlns:a16="http://schemas.microsoft.com/office/drawing/2014/main" id="{AEA78B6F-EC9C-814A-B511-CE4660A3BA97}"/>
              </a:ext>
            </a:extLst>
          </p:cNvPr>
          <p:cNvSpPr txBox="1"/>
          <p:nvPr/>
        </p:nvSpPr>
        <p:spPr>
          <a:xfrm>
            <a:off x="9684024" y="4664766"/>
            <a:ext cx="1616767" cy="307777"/>
          </a:xfrm>
          <a:prstGeom prst="rect">
            <a:avLst/>
          </a:prstGeom>
          <a:solidFill>
            <a:schemeClr val="bg1"/>
          </a:solidFill>
        </p:spPr>
        <p:txBody>
          <a:bodyPr wrap="square" rtlCol="0">
            <a:spAutoFit/>
          </a:bodyPr>
          <a:lstStyle/>
          <a:p>
            <a:r>
              <a:rPr lang="en-US" sz="1400" dirty="0"/>
              <a:t>Diff: up to 45 W m</a:t>
            </a:r>
            <a:r>
              <a:rPr lang="en-US" sz="1400" baseline="30000" dirty="0"/>
              <a:t>-2</a:t>
            </a:r>
            <a:endParaRPr lang="en-US" sz="1400" dirty="0"/>
          </a:p>
        </p:txBody>
      </p:sp>
    </p:spTree>
    <p:extLst>
      <p:ext uri="{BB962C8B-B14F-4D97-AF65-F5344CB8AC3E}">
        <p14:creationId xmlns:p14="http://schemas.microsoft.com/office/powerpoint/2010/main" val="278187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4459C-F28C-024F-83BB-63CD11D1C604}"/>
              </a:ext>
            </a:extLst>
          </p:cNvPr>
          <p:cNvPicPr>
            <a:picLocks noChangeAspect="1"/>
          </p:cNvPicPr>
          <p:nvPr/>
        </p:nvPicPr>
        <p:blipFill rotWithShape="1">
          <a:blip r:embed="rId2"/>
          <a:srcRect l="8037" r="7939"/>
          <a:stretch/>
        </p:blipFill>
        <p:spPr>
          <a:xfrm>
            <a:off x="336331" y="607848"/>
            <a:ext cx="11660928" cy="5551214"/>
          </a:xfrm>
          <a:prstGeom prst="rect">
            <a:avLst/>
          </a:prstGeom>
        </p:spPr>
      </p:pic>
    </p:spTree>
    <p:extLst>
      <p:ext uri="{BB962C8B-B14F-4D97-AF65-F5344CB8AC3E}">
        <p14:creationId xmlns:p14="http://schemas.microsoft.com/office/powerpoint/2010/main" val="22436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87E764-149F-464A-9C0A-D8260CAE96B4}"/>
              </a:ext>
            </a:extLst>
          </p:cNvPr>
          <p:cNvPicPr>
            <a:picLocks noChangeAspect="1"/>
          </p:cNvPicPr>
          <p:nvPr/>
        </p:nvPicPr>
        <p:blipFill rotWithShape="1">
          <a:blip r:embed="rId2"/>
          <a:srcRect l="8134" r="7939" b="4191"/>
          <a:stretch/>
        </p:blipFill>
        <p:spPr>
          <a:xfrm>
            <a:off x="609601" y="348446"/>
            <a:ext cx="10699531" cy="6509554"/>
          </a:xfrm>
          <a:prstGeom prst="rect">
            <a:avLst/>
          </a:prstGeom>
        </p:spPr>
      </p:pic>
      <p:sp>
        <p:nvSpPr>
          <p:cNvPr id="10" name="TextBox 9">
            <a:extLst>
              <a:ext uri="{FF2B5EF4-FFF2-40B4-BE49-F238E27FC236}">
                <a16:creationId xmlns:a16="http://schemas.microsoft.com/office/drawing/2014/main" id="{B35AAB2D-C0E7-2D48-BBE7-E05617FF7D76}"/>
              </a:ext>
            </a:extLst>
          </p:cNvPr>
          <p:cNvSpPr txBox="1"/>
          <p:nvPr/>
        </p:nvSpPr>
        <p:spPr>
          <a:xfrm>
            <a:off x="1082566" y="283779"/>
            <a:ext cx="1849821" cy="338554"/>
          </a:xfrm>
          <a:prstGeom prst="rect">
            <a:avLst/>
          </a:prstGeom>
          <a:noFill/>
        </p:spPr>
        <p:txBody>
          <a:bodyPr wrap="square" rtlCol="0">
            <a:spAutoFit/>
          </a:bodyPr>
          <a:lstStyle/>
          <a:p>
            <a:r>
              <a:rPr lang="en-US" sz="1600" b="1" dirty="0"/>
              <a:t>Nov:</a:t>
            </a:r>
          </a:p>
        </p:txBody>
      </p:sp>
      <p:sp>
        <p:nvSpPr>
          <p:cNvPr id="11" name="TextBox 10">
            <a:extLst>
              <a:ext uri="{FF2B5EF4-FFF2-40B4-BE49-F238E27FC236}">
                <a16:creationId xmlns:a16="http://schemas.microsoft.com/office/drawing/2014/main" id="{0E77DAEE-2EC8-A749-9897-DAF0337C66AF}"/>
              </a:ext>
            </a:extLst>
          </p:cNvPr>
          <p:cNvSpPr txBox="1"/>
          <p:nvPr/>
        </p:nvSpPr>
        <p:spPr>
          <a:xfrm>
            <a:off x="1560787" y="126124"/>
            <a:ext cx="1849821" cy="584775"/>
          </a:xfrm>
          <a:prstGeom prst="rect">
            <a:avLst/>
          </a:prstGeom>
          <a:noFill/>
        </p:spPr>
        <p:txBody>
          <a:bodyPr wrap="square" rtlCol="0">
            <a:spAutoFit/>
          </a:bodyPr>
          <a:lstStyle/>
          <a:p>
            <a:r>
              <a:rPr lang="en-US" sz="1600" b="1" dirty="0">
                <a:solidFill>
                  <a:srgbClr val="0072BD"/>
                </a:solidFill>
              </a:rPr>
              <a:t>253.38 Wm</a:t>
            </a:r>
            <a:r>
              <a:rPr lang="en-US" sz="1600" b="1" baseline="30000" dirty="0">
                <a:solidFill>
                  <a:srgbClr val="0072BD"/>
                </a:solidFill>
              </a:rPr>
              <a:t>-2</a:t>
            </a:r>
            <a:endParaRPr lang="en-US" sz="1600" b="1" dirty="0">
              <a:solidFill>
                <a:srgbClr val="0072BD"/>
              </a:solidFill>
            </a:endParaRPr>
          </a:p>
          <a:p>
            <a:r>
              <a:rPr lang="en-US" sz="1600" b="1" dirty="0">
                <a:solidFill>
                  <a:srgbClr val="DA5319"/>
                </a:solidFill>
              </a:rPr>
              <a:t>254.65 Wm</a:t>
            </a:r>
            <a:r>
              <a:rPr lang="en-US" sz="1600" b="1" baseline="30000" dirty="0">
                <a:solidFill>
                  <a:srgbClr val="DA5319"/>
                </a:solidFill>
              </a:rPr>
              <a:t>-2</a:t>
            </a:r>
            <a:endParaRPr lang="en-US" sz="1600" b="1" dirty="0">
              <a:solidFill>
                <a:srgbClr val="DA5319"/>
              </a:solidFill>
            </a:endParaRPr>
          </a:p>
        </p:txBody>
      </p:sp>
      <p:sp>
        <p:nvSpPr>
          <p:cNvPr id="12" name="TextBox 11">
            <a:extLst>
              <a:ext uri="{FF2B5EF4-FFF2-40B4-BE49-F238E27FC236}">
                <a16:creationId xmlns:a16="http://schemas.microsoft.com/office/drawing/2014/main" id="{58D930C7-60A0-9549-B0F1-28FD29CC92A2}"/>
              </a:ext>
            </a:extLst>
          </p:cNvPr>
          <p:cNvSpPr txBox="1"/>
          <p:nvPr/>
        </p:nvSpPr>
        <p:spPr>
          <a:xfrm>
            <a:off x="4629807" y="268014"/>
            <a:ext cx="1849821" cy="338554"/>
          </a:xfrm>
          <a:prstGeom prst="rect">
            <a:avLst/>
          </a:prstGeom>
          <a:noFill/>
        </p:spPr>
        <p:txBody>
          <a:bodyPr wrap="square" rtlCol="0">
            <a:spAutoFit/>
          </a:bodyPr>
          <a:lstStyle/>
          <a:p>
            <a:r>
              <a:rPr lang="en-US" sz="1600" b="1" dirty="0"/>
              <a:t>Dec:</a:t>
            </a:r>
          </a:p>
        </p:txBody>
      </p:sp>
      <p:sp>
        <p:nvSpPr>
          <p:cNvPr id="13" name="TextBox 12">
            <a:extLst>
              <a:ext uri="{FF2B5EF4-FFF2-40B4-BE49-F238E27FC236}">
                <a16:creationId xmlns:a16="http://schemas.microsoft.com/office/drawing/2014/main" id="{89CB3727-BB6B-564B-B2BE-03C68D832AF4}"/>
              </a:ext>
            </a:extLst>
          </p:cNvPr>
          <p:cNvSpPr txBox="1"/>
          <p:nvPr/>
        </p:nvSpPr>
        <p:spPr>
          <a:xfrm>
            <a:off x="5192111" y="173422"/>
            <a:ext cx="1849821" cy="584775"/>
          </a:xfrm>
          <a:prstGeom prst="rect">
            <a:avLst/>
          </a:prstGeom>
          <a:noFill/>
        </p:spPr>
        <p:txBody>
          <a:bodyPr wrap="square" rtlCol="0">
            <a:spAutoFit/>
          </a:bodyPr>
          <a:lstStyle/>
          <a:p>
            <a:r>
              <a:rPr lang="en-US" sz="1600" b="1" dirty="0">
                <a:solidFill>
                  <a:srgbClr val="0072BD"/>
                </a:solidFill>
              </a:rPr>
              <a:t>224.56 Wm</a:t>
            </a:r>
            <a:r>
              <a:rPr lang="en-US" sz="1600" b="1" baseline="30000" dirty="0">
                <a:solidFill>
                  <a:srgbClr val="0072BD"/>
                </a:solidFill>
              </a:rPr>
              <a:t>-2</a:t>
            </a:r>
            <a:endParaRPr lang="en-US" sz="1600" b="1" dirty="0">
              <a:solidFill>
                <a:srgbClr val="0072BD"/>
              </a:solidFill>
            </a:endParaRPr>
          </a:p>
          <a:p>
            <a:r>
              <a:rPr lang="en-US" sz="1600" b="1" dirty="0">
                <a:solidFill>
                  <a:srgbClr val="DA5319"/>
                </a:solidFill>
              </a:rPr>
              <a:t>225.40 Wm</a:t>
            </a:r>
            <a:r>
              <a:rPr lang="en-US" sz="1600" b="1" baseline="30000" dirty="0">
                <a:solidFill>
                  <a:srgbClr val="DA5319"/>
                </a:solidFill>
              </a:rPr>
              <a:t>-2</a:t>
            </a:r>
            <a:endParaRPr lang="en-US" sz="1600" b="1" dirty="0">
              <a:solidFill>
                <a:srgbClr val="DA5319"/>
              </a:solidFill>
            </a:endParaRPr>
          </a:p>
        </p:txBody>
      </p:sp>
      <p:sp>
        <p:nvSpPr>
          <p:cNvPr id="14" name="TextBox 13">
            <a:extLst>
              <a:ext uri="{FF2B5EF4-FFF2-40B4-BE49-F238E27FC236}">
                <a16:creationId xmlns:a16="http://schemas.microsoft.com/office/drawing/2014/main" id="{05F283E6-1C47-6D40-884A-B5A08ECD0BBE}"/>
              </a:ext>
            </a:extLst>
          </p:cNvPr>
          <p:cNvSpPr txBox="1"/>
          <p:nvPr/>
        </p:nvSpPr>
        <p:spPr>
          <a:xfrm>
            <a:off x="8050925" y="241738"/>
            <a:ext cx="1849821" cy="338554"/>
          </a:xfrm>
          <a:prstGeom prst="rect">
            <a:avLst/>
          </a:prstGeom>
          <a:noFill/>
        </p:spPr>
        <p:txBody>
          <a:bodyPr wrap="square" rtlCol="0">
            <a:spAutoFit/>
          </a:bodyPr>
          <a:lstStyle/>
          <a:p>
            <a:r>
              <a:rPr lang="en-US" sz="1600" b="1" dirty="0"/>
              <a:t>Jan:</a:t>
            </a:r>
          </a:p>
        </p:txBody>
      </p:sp>
      <p:sp>
        <p:nvSpPr>
          <p:cNvPr id="15" name="TextBox 14">
            <a:extLst>
              <a:ext uri="{FF2B5EF4-FFF2-40B4-BE49-F238E27FC236}">
                <a16:creationId xmlns:a16="http://schemas.microsoft.com/office/drawing/2014/main" id="{9E637D0A-A7E9-384D-BC53-661C85E5C566}"/>
              </a:ext>
            </a:extLst>
          </p:cNvPr>
          <p:cNvSpPr txBox="1"/>
          <p:nvPr/>
        </p:nvSpPr>
        <p:spPr>
          <a:xfrm>
            <a:off x="8613229" y="84084"/>
            <a:ext cx="1849821" cy="584775"/>
          </a:xfrm>
          <a:prstGeom prst="rect">
            <a:avLst/>
          </a:prstGeom>
          <a:noFill/>
        </p:spPr>
        <p:txBody>
          <a:bodyPr wrap="square" rtlCol="0">
            <a:spAutoFit/>
          </a:bodyPr>
          <a:lstStyle/>
          <a:p>
            <a:r>
              <a:rPr lang="en-US" sz="1600" b="1" dirty="0">
                <a:solidFill>
                  <a:srgbClr val="0072BD"/>
                </a:solidFill>
              </a:rPr>
              <a:t>201.50 Wm</a:t>
            </a:r>
            <a:r>
              <a:rPr lang="en-US" sz="1600" b="1" baseline="30000" dirty="0">
                <a:solidFill>
                  <a:srgbClr val="0072BD"/>
                </a:solidFill>
              </a:rPr>
              <a:t>-2</a:t>
            </a:r>
            <a:endParaRPr lang="en-US" sz="1600" b="1" dirty="0">
              <a:solidFill>
                <a:srgbClr val="0072BD"/>
              </a:solidFill>
            </a:endParaRPr>
          </a:p>
          <a:p>
            <a:r>
              <a:rPr lang="en-US" sz="1600" b="1" dirty="0">
                <a:solidFill>
                  <a:srgbClr val="DA5319"/>
                </a:solidFill>
              </a:rPr>
              <a:t>197.88 Wm</a:t>
            </a:r>
            <a:r>
              <a:rPr lang="en-US" sz="1600" b="1" baseline="30000" dirty="0">
                <a:solidFill>
                  <a:srgbClr val="DA5319"/>
                </a:solidFill>
              </a:rPr>
              <a:t>-2</a:t>
            </a:r>
            <a:endParaRPr lang="en-US" sz="1600" b="1" dirty="0">
              <a:solidFill>
                <a:srgbClr val="DA5319"/>
              </a:solidFill>
            </a:endParaRPr>
          </a:p>
        </p:txBody>
      </p:sp>
      <p:sp>
        <p:nvSpPr>
          <p:cNvPr id="16" name="TextBox 15">
            <a:extLst>
              <a:ext uri="{FF2B5EF4-FFF2-40B4-BE49-F238E27FC236}">
                <a16:creationId xmlns:a16="http://schemas.microsoft.com/office/drawing/2014/main" id="{95D4DC80-A05F-E240-8C7C-5BD8A54E4319}"/>
              </a:ext>
            </a:extLst>
          </p:cNvPr>
          <p:cNvSpPr txBox="1"/>
          <p:nvPr/>
        </p:nvSpPr>
        <p:spPr>
          <a:xfrm>
            <a:off x="9853449" y="194442"/>
            <a:ext cx="1849821" cy="338554"/>
          </a:xfrm>
          <a:prstGeom prst="rect">
            <a:avLst/>
          </a:prstGeom>
          <a:noFill/>
        </p:spPr>
        <p:txBody>
          <a:bodyPr wrap="square" rtlCol="0">
            <a:spAutoFit/>
          </a:bodyPr>
          <a:lstStyle/>
          <a:p>
            <a:r>
              <a:rPr lang="en-US" sz="1600" b="1" dirty="0"/>
              <a:t>Diff = 3.63 Wm</a:t>
            </a:r>
            <a:r>
              <a:rPr lang="en-US" sz="1600" b="1" baseline="30000" dirty="0"/>
              <a:t>-2</a:t>
            </a:r>
            <a:endParaRPr lang="en-US" sz="1600" b="1" dirty="0"/>
          </a:p>
        </p:txBody>
      </p:sp>
      <p:sp>
        <p:nvSpPr>
          <p:cNvPr id="18" name="TextBox 17">
            <a:extLst>
              <a:ext uri="{FF2B5EF4-FFF2-40B4-BE49-F238E27FC236}">
                <a16:creationId xmlns:a16="http://schemas.microsoft.com/office/drawing/2014/main" id="{39E30692-109B-E348-A481-9ED7F0BA7B7D}"/>
              </a:ext>
            </a:extLst>
          </p:cNvPr>
          <p:cNvSpPr txBox="1"/>
          <p:nvPr/>
        </p:nvSpPr>
        <p:spPr>
          <a:xfrm>
            <a:off x="7346733" y="1150884"/>
            <a:ext cx="1849821" cy="646331"/>
          </a:xfrm>
          <a:prstGeom prst="rect">
            <a:avLst/>
          </a:prstGeom>
          <a:noFill/>
        </p:spPr>
        <p:txBody>
          <a:bodyPr wrap="square" rtlCol="0">
            <a:spAutoFit/>
          </a:bodyPr>
          <a:lstStyle/>
          <a:p>
            <a:r>
              <a:rPr lang="en-US" b="1" dirty="0">
                <a:solidFill>
                  <a:srgbClr val="0072BD"/>
                </a:solidFill>
              </a:rPr>
              <a:t>226.42 Wm</a:t>
            </a:r>
            <a:r>
              <a:rPr lang="en-US" b="1" baseline="30000" dirty="0">
                <a:solidFill>
                  <a:srgbClr val="0072BD"/>
                </a:solidFill>
              </a:rPr>
              <a:t>-2</a:t>
            </a:r>
            <a:endParaRPr lang="en-US" b="1" dirty="0">
              <a:solidFill>
                <a:srgbClr val="0072BD"/>
              </a:solidFill>
            </a:endParaRPr>
          </a:p>
          <a:p>
            <a:r>
              <a:rPr lang="en-US" b="1" dirty="0">
                <a:solidFill>
                  <a:srgbClr val="DA5319"/>
                </a:solidFill>
              </a:rPr>
              <a:t>225.92 Wm</a:t>
            </a:r>
            <a:r>
              <a:rPr lang="en-US" b="1" baseline="30000" dirty="0">
                <a:solidFill>
                  <a:srgbClr val="DA5319"/>
                </a:solidFill>
              </a:rPr>
              <a:t>-2</a:t>
            </a:r>
            <a:endParaRPr lang="en-US" b="1" dirty="0">
              <a:solidFill>
                <a:srgbClr val="DA5319"/>
              </a:solidFill>
            </a:endParaRPr>
          </a:p>
        </p:txBody>
      </p:sp>
      <p:sp>
        <p:nvSpPr>
          <p:cNvPr id="19" name="TextBox 18">
            <a:extLst>
              <a:ext uri="{FF2B5EF4-FFF2-40B4-BE49-F238E27FC236}">
                <a16:creationId xmlns:a16="http://schemas.microsoft.com/office/drawing/2014/main" id="{70AB2E0E-D8CF-E940-A814-092346653BB2}"/>
              </a:ext>
            </a:extLst>
          </p:cNvPr>
          <p:cNvSpPr txBox="1"/>
          <p:nvPr/>
        </p:nvSpPr>
        <p:spPr>
          <a:xfrm>
            <a:off x="8660525" y="1240221"/>
            <a:ext cx="1849821" cy="369332"/>
          </a:xfrm>
          <a:prstGeom prst="rect">
            <a:avLst/>
          </a:prstGeom>
          <a:noFill/>
        </p:spPr>
        <p:txBody>
          <a:bodyPr wrap="square" rtlCol="0">
            <a:spAutoFit/>
          </a:bodyPr>
          <a:lstStyle/>
          <a:p>
            <a:r>
              <a:rPr lang="en-US" b="1" dirty="0"/>
              <a:t>Diff = 0.5 Wm</a:t>
            </a:r>
            <a:r>
              <a:rPr lang="en-US" b="1" baseline="30000" dirty="0"/>
              <a:t>-2</a:t>
            </a:r>
            <a:endParaRPr lang="en-US" b="1" dirty="0"/>
          </a:p>
        </p:txBody>
      </p:sp>
      <p:sp>
        <p:nvSpPr>
          <p:cNvPr id="20" name="TextBox 19">
            <a:extLst>
              <a:ext uri="{FF2B5EF4-FFF2-40B4-BE49-F238E27FC236}">
                <a16:creationId xmlns:a16="http://schemas.microsoft.com/office/drawing/2014/main" id="{4B4A3C7D-A182-E446-8B2A-CDD8C08ED6B5}"/>
              </a:ext>
            </a:extLst>
          </p:cNvPr>
          <p:cNvSpPr txBox="1"/>
          <p:nvPr/>
        </p:nvSpPr>
        <p:spPr>
          <a:xfrm>
            <a:off x="2753711" y="262760"/>
            <a:ext cx="1849821" cy="338554"/>
          </a:xfrm>
          <a:prstGeom prst="rect">
            <a:avLst/>
          </a:prstGeom>
          <a:noFill/>
        </p:spPr>
        <p:txBody>
          <a:bodyPr wrap="square" rtlCol="0">
            <a:spAutoFit/>
          </a:bodyPr>
          <a:lstStyle/>
          <a:p>
            <a:r>
              <a:rPr lang="en-US" sz="1600" b="1" dirty="0" err="1"/>
              <a:t>Δ</a:t>
            </a:r>
            <a:r>
              <a:rPr lang="en-US" sz="1600" b="1" dirty="0"/>
              <a:t> = 1.27 Wm</a:t>
            </a:r>
            <a:r>
              <a:rPr lang="en-US" sz="1600" b="1" baseline="30000" dirty="0"/>
              <a:t>-2</a:t>
            </a:r>
            <a:endParaRPr lang="en-US" sz="1600" b="1" dirty="0"/>
          </a:p>
        </p:txBody>
      </p:sp>
      <p:sp>
        <p:nvSpPr>
          <p:cNvPr id="21" name="TextBox 20">
            <a:extLst>
              <a:ext uri="{FF2B5EF4-FFF2-40B4-BE49-F238E27FC236}">
                <a16:creationId xmlns:a16="http://schemas.microsoft.com/office/drawing/2014/main" id="{E738A85A-0583-F241-9916-0BF6D6D00D38}"/>
              </a:ext>
            </a:extLst>
          </p:cNvPr>
          <p:cNvSpPr txBox="1"/>
          <p:nvPr/>
        </p:nvSpPr>
        <p:spPr>
          <a:xfrm>
            <a:off x="6290442" y="257504"/>
            <a:ext cx="1849821" cy="338554"/>
          </a:xfrm>
          <a:prstGeom prst="rect">
            <a:avLst/>
          </a:prstGeom>
          <a:noFill/>
        </p:spPr>
        <p:txBody>
          <a:bodyPr wrap="square" rtlCol="0">
            <a:spAutoFit/>
          </a:bodyPr>
          <a:lstStyle/>
          <a:p>
            <a:r>
              <a:rPr lang="en-US" sz="1600" b="1" dirty="0" err="1"/>
              <a:t>Δ</a:t>
            </a:r>
            <a:r>
              <a:rPr lang="en-US" sz="1600" b="1" dirty="0"/>
              <a:t> = 0.84 Wm</a:t>
            </a:r>
            <a:r>
              <a:rPr lang="en-US" sz="1600" b="1" baseline="30000" dirty="0"/>
              <a:t>-2</a:t>
            </a:r>
            <a:endParaRPr lang="en-US" sz="1600" b="1" dirty="0"/>
          </a:p>
        </p:txBody>
      </p:sp>
      <p:sp>
        <p:nvSpPr>
          <p:cNvPr id="24" name="TextBox 23">
            <a:extLst>
              <a:ext uri="{FF2B5EF4-FFF2-40B4-BE49-F238E27FC236}">
                <a16:creationId xmlns:a16="http://schemas.microsoft.com/office/drawing/2014/main" id="{7A648466-89B2-114F-9D6E-DEBF290B657C}"/>
              </a:ext>
            </a:extLst>
          </p:cNvPr>
          <p:cNvSpPr txBox="1"/>
          <p:nvPr/>
        </p:nvSpPr>
        <p:spPr>
          <a:xfrm>
            <a:off x="3578774" y="975916"/>
            <a:ext cx="2606873" cy="923330"/>
          </a:xfrm>
          <a:prstGeom prst="rect">
            <a:avLst/>
          </a:prstGeom>
          <a:noFill/>
        </p:spPr>
        <p:txBody>
          <a:bodyPr wrap="square" rtlCol="0">
            <a:spAutoFit/>
          </a:bodyPr>
          <a:lstStyle/>
          <a:p>
            <a:r>
              <a:rPr lang="en-US" b="1" i="1" dirty="0"/>
              <a:t>Record 98.6% Complete</a:t>
            </a:r>
          </a:p>
          <a:p>
            <a:r>
              <a:rPr lang="en-US" sz="1200" i="1" dirty="0"/>
              <a:t>(CAM2 down time 0.7% + </a:t>
            </a:r>
          </a:p>
          <a:p>
            <a:r>
              <a:rPr lang="en-US" sz="1200" i="1" dirty="0"/>
              <a:t>forced-ice experiment 1/9 +</a:t>
            </a:r>
          </a:p>
          <a:p>
            <a:r>
              <a:rPr lang="en-US" sz="1200" i="1" dirty="0"/>
              <a:t>no-vent experiment 1/5) </a:t>
            </a:r>
          </a:p>
        </p:txBody>
      </p:sp>
      <p:sp>
        <p:nvSpPr>
          <p:cNvPr id="2" name="TextBox 1">
            <a:extLst>
              <a:ext uri="{FF2B5EF4-FFF2-40B4-BE49-F238E27FC236}">
                <a16:creationId xmlns:a16="http://schemas.microsoft.com/office/drawing/2014/main" id="{64C40339-FDB4-3A45-85A9-6231CDFAE570}"/>
              </a:ext>
            </a:extLst>
          </p:cNvPr>
          <p:cNvSpPr txBox="1"/>
          <p:nvPr/>
        </p:nvSpPr>
        <p:spPr>
          <a:xfrm>
            <a:off x="1618592" y="4866289"/>
            <a:ext cx="1608083" cy="369332"/>
          </a:xfrm>
          <a:prstGeom prst="rect">
            <a:avLst/>
          </a:prstGeom>
          <a:noFill/>
        </p:spPr>
        <p:txBody>
          <a:bodyPr wrap="square" rtlCol="0">
            <a:spAutoFit/>
          </a:bodyPr>
          <a:lstStyle/>
          <a:p>
            <a:r>
              <a:rPr lang="en-US" dirty="0">
                <a:solidFill>
                  <a:srgbClr val="0072BD"/>
                </a:solidFill>
              </a:rPr>
              <a:t>Nov. 16% Iced</a:t>
            </a:r>
          </a:p>
        </p:txBody>
      </p:sp>
      <p:sp>
        <p:nvSpPr>
          <p:cNvPr id="17" name="TextBox 16">
            <a:extLst>
              <a:ext uri="{FF2B5EF4-FFF2-40B4-BE49-F238E27FC236}">
                <a16:creationId xmlns:a16="http://schemas.microsoft.com/office/drawing/2014/main" id="{836B434A-1AFA-374C-B114-85C390E562CE}"/>
              </a:ext>
            </a:extLst>
          </p:cNvPr>
          <p:cNvSpPr txBox="1"/>
          <p:nvPr/>
        </p:nvSpPr>
        <p:spPr>
          <a:xfrm>
            <a:off x="4125309" y="5481144"/>
            <a:ext cx="1608083" cy="369332"/>
          </a:xfrm>
          <a:prstGeom prst="rect">
            <a:avLst/>
          </a:prstGeom>
          <a:noFill/>
        </p:spPr>
        <p:txBody>
          <a:bodyPr wrap="square" rtlCol="0">
            <a:spAutoFit/>
          </a:bodyPr>
          <a:lstStyle/>
          <a:p>
            <a:r>
              <a:rPr lang="en-US" dirty="0">
                <a:solidFill>
                  <a:srgbClr val="0072BD"/>
                </a:solidFill>
              </a:rPr>
              <a:t>Nov. 16% Iced</a:t>
            </a:r>
          </a:p>
        </p:txBody>
      </p:sp>
      <p:sp>
        <p:nvSpPr>
          <p:cNvPr id="22" name="TextBox 21">
            <a:extLst>
              <a:ext uri="{FF2B5EF4-FFF2-40B4-BE49-F238E27FC236}">
                <a16:creationId xmlns:a16="http://schemas.microsoft.com/office/drawing/2014/main" id="{71878083-BFC8-734F-82FE-67A541A50750}"/>
              </a:ext>
            </a:extLst>
          </p:cNvPr>
          <p:cNvSpPr txBox="1"/>
          <p:nvPr/>
        </p:nvSpPr>
        <p:spPr>
          <a:xfrm>
            <a:off x="7231116" y="5990896"/>
            <a:ext cx="1608083" cy="369332"/>
          </a:xfrm>
          <a:prstGeom prst="rect">
            <a:avLst/>
          </a:prstGeom>
          <a:noFill/>
        </p:spPr>
        <p:txBody>
          <a:bodyPr wrap="square" rtlCol="0">
            <a:spAutoFit/>
          </a:bodyPr>
          <a:lstStyle/>
          <a:p>
            <a:r>
              <a:rPr lang="en-US" dirty="0">
                <a:solidFill>
                  <a:srgbClr val="0072BD"/>
                </a:solidFill>
              </a:rPr>
              <a:t>Jan. 48% Iced</a:t>
            </a:r>
          </a:p>
        </p:txBody>
      </p:sp>
    </p:spTree>
    <p:extLst>
      <p:ext uri="{BB962C8B-B14F-4D97-AF65-F5344CB8AC3E}">
        <p14:creationId xmlns:p14="http://schemas.microsoft.com/office/powerpoint/2010/main" val="28760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ABD9FC-A204-9444-8FA4-7881DF94BA0F}"/>
              </a:ext>
            </a:extLst>
          </p:cNvPr>
          <p:cNvPicPr>
            <a:picLocks noChangeAspect="1"/>
          </p:cNvPicPr>
          <p:nvPr/>
        </p:nvPicPr>
        <p:blipFill rotWithShape="1">
          <a:blip r:embed="rId2"/>
          <a:srcRect l="9226" r="8994"/>
          <a:stretch/>
        </p:blipFill>
        <p:spPr>
          <a:xfrm>
            <a:off x="385012" y="3216756"/>
            <a:ext cx="5955632" cy="3641244"/>
          </a:xfrm>
          <a:prstGeom prst="rect">
            <a:avLst/>
          </a:prstGeom>
        </p:spPr>
      </p:pic>
      <p:sp>
        <p:nvSpPr>
          <p:cNvPr id="2" name="Title 1">
            <a:extLst>
              <a:ext uri="{FF2B5EF4-FFF2-40B4-BE49-F238E27FC236}">
                <a16:creationId xmlns:a16="http://schemas.microsoft.com/office/drawing/2014/main" id="{B72B1561-F7B8-774E-92F6-F374A0FC3AEF}"/>
              </a:ext>
            </a:extLst>
          </p:cNvPr>
          <p:cNvSpPr>
            <a:spLocks noGrp="1"/>
          </p:cNvSpPr>
          <p:nvPr>
            <p:ph type="title"/>
          </p:nvPr>
        </p:nvSpPr>
        <p:spPr>
          <a:xfrm>
            <a:off x="874295" y="0"/>
            <a:ext cx="10515600" cy="1325563"/>
          </a:xfrm>
        </p:spPr>
        <p:txBody>
          <a:bodyPr/>
          <a:lstStyle/>
          <a:p>
            <a:r>
              <a:rPr lang="en-US" dirty="0"/>
              <a:t>Forced Icing Experiment, 2018 Jan 9</a:t>
            </a:r>
          </a:p>
        </p:txBody>
      </p:sp>
      <p:sp>
        <p:nvSpPr>
          <p:cNvPr id="3" name="Content Placeholder 2">
            <a:extLst>
              <a:ext uri="{FF2B5EF4-FFF2-40B4-BE49-F238E27FC236}">
                <a16:creationId xmlns:a16="http://schemas.microsoft.com/office/drawing/2014/main" id="{9CAA71C7-E431-3B47-99D4-F0CC2921A72C}"/>
              </a:ext>
            </a:extLst>
          </p:cNvPr>
          <p:cNvSpPr>
            <a:spLocks noGrp="1"/>
          </p:cNvSpPr>
          <p:nvPr>
            <p:ph idx="1"/>
          </p:nvPr>
        </p:nvSpPr>
        <p:spPr>
          <a:xfrm>
            <a:off x="0" y="1115762"/>
            <a:ext cx="12192000" cy="2361364"/>
          </a:xfrm>
        </p:spPr>
        <p:txBody>
          <a:bodyPr/>
          <a:lstStyle/>
          <a:p>
            <a:r>
              <a:rPr lang="en-US" sz="1800" dirty="0"/>
              <a:t>Objective: Intentionally rime all domes with a consistent layer of ice and evaluated de-icing time. </a:t>
            </a:r>
          </a:p>
          <a:p>
            <a:r>
              <a:rPr lang="en-US" sz="1800" dirty="0"/>
              <a:t>Jan 9, 21:24-21:28 UTC, sprayed to “mists” of room-temperature snow meltwater to the east side of the dome and two more to the west side of the dome for all radiometers.</a:t>
            </a:r>
          </a:p>
          <a:p>
            <a:r>
              <a:rPr lang="en-US" sz="1800" dirty="0" err="1"/>
              <a:t>RHw</a:t>
            </a:r>
            <a:r>
              <a:rPr lang="en-US" sz="1800" dirty="0"/>
              <a:t> = 84.9±1.8%, </a:t>
            </a:r>
            <a:r>
              <a:rPr lang="en-US" sz="1800" dirty="0" err="1"/>
              <a:t>RHi</a:t>
            </a:r>
            <a:r>
              <a:rPr lang="en-US" sz="1800" dirty="0"/>
              <a:t> = 102.5±0.6%, -26.7 to -16.2 C, SZA 92.9º to 118.8º.</a:t>
            </a:r>
          </a:p>
          <a:p>
            <a:r>
              <a:rPr lang="en-US" sz="1800" dirty="0"/>
              <a:t>While there was not an active icing event underway at the time of the spraying, unfortunately, freezing fog arrived with a few hours. Light natural riming began around 10 Jan at 9 UTC around 12 hours into the test and was briefly moderate-severe about 10 hours later. To avoid impacts of the fog, the experiment is cut off a +9 hours (6:30 UTC).</a:t>
            </a:r>
          </a:p>
        </p:txBody>
      </p:sp>
      <p:sp>
        <p:nvSpPr>
          <p:cNvPr id="5" name="TextBox 4">
            <a:extLst>
              <a:ext uri="{FF2B5EF4-FFF2-40B4-BE49-F238E27FC236}">
                <a16:creationId xmlns:a16="http://schemas.microsoft.com/office/drawing/2014/main" id="{C0AAAF2C-1230-A147-A3EE-21B097325298}"/>
              </a:ext>
            </a:extLst>
          </p:cNvPr>
          <p:cNvSpPr txBox="1"/>
          <p:nvPr/>
        </p:nvSpPr>
        <p:spPr>
          <a:xfrm>
            <a:off x="6424862" y="3561347"/>
            <a:ext cx="545030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Mean = 5.9 hours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8/25 were not de-iced in 9 hours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BSRN was not included in the experiment, but was cleaned after the sprays. The ethanol appears to have induced some icing, which lasted 2.75 hours.</a:t>
            </a:r>
          </a:p>
        </p:txBody>
      </p:sp>
      <p:sp>
        <p:nvSpPr>
          <p:cNvPr id="9" name="5-Point Star 8">
            <a:extLst>
              <a:ext uri="{FF2B5EF4-FFF2-40B4-BE49-F238E27FC236}">
                <a16:creationId xmlns:a16="http://schemas.microsoft.com/office/drawing/2014/main" id="{B8D395B8-16FE-114E-B895-6AD6854887FD}"/>
              </a:ext>
            </a:extLst>
          </p:cNvPr>
          <p:cNvSpPr/>
          <p:nvPr/>
        </p:nvSpPr>
        <p:spPr>
          <a:xfrm>
            <a:off x="5642812" y="5342013"/>
            <a:ext cx="216568" cy="204537"/>
          </a:xfrm>
          <a:prstGeom prst="star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5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59F376-3303-B842-AB28-D2317C66B237}"/>
              </a:ext>
            </a:extLst>
          </p:cNvPr>
          <p:cNvPicPr>
            <a:picLocks noChangeAspect="1"/>
          </p:cNvPicPr>
          <p:nvPr/>
        </p:nvPicPr>
        <p:blipFill rotWithShape="1">
          <a:blip r:embed="rId2"/>
          <a:srcRect l="8331"/>
          <a:stretch/>
        </p:blipFill>
        <p:spPr>
          <a:xfrm>
            <a:off x="0" y="1041401"/>
            <a:ext cx="9267992" cy="4664137"/>
          </a:xfrm>
          <a:prstGeom prst="rect">
            <a:avLst/>
          </a:prstGeom>
        </p:spPr>
      </p:pic>
      <p:sp>
        <p:nvSpPr>
          <p:cNvPr id="2" name="Title 1">
            <a:extLst>
              <a:ext uri="{FF2B5EF4-FFF2-40B4-BE49-F238E27FC236}">
                <a16:creationId xmlns:a16="http://schemas.microsoft.com/office/drawing/2014/main" id="{B72B1561-F7B8-774E-92F6-F374A0FC3AEF}"/>
              </a:ext>
            </a:extLst>
          </p:cNvPr>
          <p:cNvSpPr>
            <a:spLocks noGrp="1"/>
          </p:cNvSpPr>
          <p:nvPr>
            <p:ph type="title"/>
          </p:nvPr>
        </p:nvSpPr>
        <p:spPr>
          <a:xfrm>
            <a:off x="838200" y="0"/>
            <a:ext cx="10515600" cy="1325563"/>
          </a:xfrm>
        </p:spPr>
        <p:txBody>
          <a:bodyPr/>
          <a:lstStyle/>
          <a:p>
            <a:pPr algn="ctr"/>
            <a:r>
              <a:rPr lang="en-US" dirty="0"/>
              <a:t>Snow/Rime on shield obstructing measurement (when otherwise clear dome)</a:t>
            </a:r>
          </a:p>
        </p:txBody>
      </p:sp>
      <p:sp>
        <p:nvSpPr>
          <p:cNvPr id="10" name="TextBox 9">
            <a:extLst>
              <a:ext uri="{FF2B5EF4-FFF2-40B4-BE49-F238E27FC236}">
                <a16:creationId xmlns:a16="http://schemas.microsoft.com/office/drawing/2014/main" id="{F3B99787-6881-2944-9573-CA0A3BE59896}"/>
              </a:ext>
            </a:extLst>
          </p:cNvPr>
          <p:cNvSpPr txBox="1"/>
          <p:nvPr/>
        </p:nvSpPr>
        <p:spPr>
          <a:xfrm>
            <a:off x="216567" y="5654842"/>
            <a:ext cx="11863137" cy="1169551"/>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Times" pitchFamily="2" charset="0"/>
              </a:rPr>
              <a:t>This is mostly a problem with VENs because of their flat shield that collects snow. It also affects other systems too, but less so due to snow and more so due to rime (which also impacts the VEN). The BSRN VEN is minimally affected because of maintenance procedures. </a:t>
            </a:r>
          </a:p>
          <a:p>
            <a:pPr marL="285750" indent="-285750" algn="just">
              <a:buFont typeface="Arial" panose="020B0604020202020204" pitchFamily="34" charset="0"/>
              <a:buChar char="•"/>
            </a:pPr>
            <a:endParaRPr lang="en-US" sz="1400" dirty="0">
              <a:latin typeface="Times" pitchFamily="2" charset="0"/>
            </a:endParaRPr>
          </a:p>
          <a:p>
            <a:pPr marL="285750" indent="-285750" algn="just">
              <a:buFont typeface="Arial" panose="020B0604020202020204" pitchFamily="34" charset="0"/>
              <a:buChar char="•"/>
            </a:pPr>
            <a:r>
              <a:rPr lang="en-US" sz="1400" dirty="0">
                <a:latin typeface="Times" pitchFamily="2" charset="0"/>
              </a:rPr>
              <a:t>Due to the design of the classification, which assigns only a single code to each radiometer image and gives priority to ice appearing on the dome, this analysis currently only includes times when the problem occurred, but the dome remained clear. </a:t>
            </a:r>
          </a:p>
        </p:txBody>
      </p:sp>
      <p:pic>
        <p:nvPicPr>
          <p:cNvPr id="12" name="Picture 11">
            <a:extLst>
              <a:ext uri="{FF2B5EF4-FFF2-40B4-BE49-F238E27FC236}">
                <a16:creationId xmlns:a16="http://schemas.microsoft.com/office/drawing/2014/main" id="{FE84A176-8C36-1540-8B5D-1159D811F79C}"/>
              </a:ext>
            </a:extLst>
          </p:cNvPr>
          <p:cNvPicPr>
            <a:picLocks noChangeAspect="1"/>
          </p:cNvPicPr>
          <p:nvPr/>
        </p:nvPicPr>
        <p:blipFill rotWithShape="1">
          <a:blip r:embed="rId3"/>
          <a:srcRect l="33333" t="41228" r="38246" b="24210"/>
          <a:stretch/>
        </p:blipFill>
        <p:spPr>
          <a:xfrm>
            <a:off x="9300411" y="1612236"/>
            <a:ext cx="2598821" cy="2370222"/>
          </a:xfrm>
          <a:prstGeom prst="rect">
            <a:avLst/>
          </a:prstGeom>
        </p:spPr>
      </p:pic>
      <p:pic>
        <p:nvPicPr>
          <p:cNvPr id="14" name="Picture 13">
            <a:extLst>
              <a:ext uri="{FF2B5EF4-FFF2-40B4-BE49-F238E27FC236}">
                <a16:creationId xmlns:a16="http://schemas.microsoft.com/office/drawing/2014/main" id="{20A6CF13-5AF3-794B-9BBD-EE48C257B805}"/>
              </a:ext>
            </a:extLst>
          </p:cNvPr>
          <p:cNvPicPr>
            <a:picLocks noChangeAspect="1"/>
          </p:cNvPicPr>
          <p:nvPr/>
        </p:nvPicPr>
        <p:blipFill rotWithShape="1">
          <a:blip r:embed="rId4"/>
          <a:srcRect l="33333" t="42104" r="39825" b="22106"/>
          <a:stretch/>
        </p:blipFill>
        <p:spPr>
          <a:xfrm>
            <a:off x="6641431" y="1552077"/>
            <a:ext cx="2454442" cy="2454443"/>
          </a:xfrm>
          <a:prstGeom prst="rect">
            <a:avLst/>
          </a:prstGeom>
        </p:spPr>
      </p:pic>
      <p:sp>
        <p:nvSpPr>
          <p:cNvPr id="15" name="TextBox 14">
            <a:extLst>
              <a:ext uri="{FF2B5EF4-FFF2-40B4-BE49-F238E27FC236}">
                <a16:creationId xmlns:a16="http://schemas.microsoft.com/office/drawing/2014/main" id="{A3D66917-35C6-FC45-95FA-39BC2146BCA1}"/>
              </a:ext>
            </a:extLst>
          </p:cNvPr>
          <p:cNvSpPr txBox="1"/>
          <p:nvPr/>
        </p:nvSpPr>
        <p:spPr>
          <a:xfrm>
            <a:off x="6785811" y="3465100"/>
            <a:ext cx="782052" cy="369332"/>
          </a:xfrm>
          <a:prstGeom prst="rect">
            <a:avLst/>
          </a:prstGeom>
          <a:solidFill>
            <a:schemeClr val="bg1"/>
          </a:solidFill>
        </p:spPr>
        <p:txBody>
          <a:bodyPr wrap="square" rtlCol="0">
            <a:spAutoFit/>
          </a:bodyPr>
          <a:lstStyle/>
          <a:p>
            <a:r>
              <a:rPr lang="en-US" dirty="0"/>
              <a:t>Snow</a:t>
            </a:r>
          </a:p>
        </p:txBody>
      </p:sp>
      <p:sp>
        <p:nvSpPr>
          <p:cNvPr id="16" name="TextBox 15">
            <a:extLst>
              <a:ext uri="{FF2B5EF4-FFF2-40B4-BE49-F238E27FC236}">
                <a16:creationId xmlns:a16="http://schemas.microsoft.com/office/drawing/2014/main" id="{9E3B637D-0E55-6543-A660-DFE3A5F1AEC5}"/>
              </a:ext>
            </a:extLst>
          </p:cNvPr>
          <p:cNvSpPr txBox="1"/>
          <p:nvPr/>
        </p:nvSpPr>
        <p:spPr>
          <a:xfrm>
            <a:off x="9440779" y="3437025"/>
            <a:ext cx="782052" cy="369332"/>
          </a:xfrm>
          <a:prstGeom prst="rect">
            <a:avLst/>
          </a:prstGeom>
          <a:solidFill>
            <a:schemeClr val="bg1"/>
          </a:solidFill>
        </p:spPr>
        <p:txBody>
          <a:bodyPr wrap="square" rtlCol="0">
            <a:spAutoFit/>
          </a:bodyPr>
          <a:lstStyle/>
          <a:p>
            <a:r>
              <a:rPr lang="en-US" dirty="0"/>
              <a:t>Rime</a:t>
            </a:r>
          </a:p>
        </p:txBody>
      </p:sp>
    </p:spTree>
    <p:extLst>
      <p:ext uri="{BB962C8B-B14F-4D97-AF65-F5344CB8AC3E}">
        <p14:creationId xmlns:p14="http://schemas.microsoft.com/office/powerpoint/2010/main" val="163012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AFC4-E28D-6B4D-B60D-62A452ABD38E}"/>
              </a:ext>
            </a:extLst>
          </p:cNvPr>
          <p:cNvSpPr>
            <a:spLocks noGrp="1"/>
          </p:cNvSpPr>
          <p:nvPr>
            <p:ph type="title"/>
          </p:nvPr>
        </p:nvSpPr>
        <p:spPr/>
        <p:txBody>
          <a:bodyPr/>
          <a:lstStyle/>
          <a:p>
            <a:r>
              <a:rPr lang="en-US" dirty="0"/>
              <a:t>Ethanol =&gt; Ice?</a:t>
            </a:r>
          </a:p>
        </p:txBody>
      </p:sp>
      <p:pic>
        <p:nvPicPr>
          <p:cNvPr id="5" name="Picture 4">
            <a:extLst>
              <a:ext uri="{FF2B5EF4-FFF2-40B4-BE49-F238E27FC236}">
                <a16:creationId xmlns:a16="http://schemas.microsoft.com/office/drawing/2014/main" id="{8B0034B2-33AC-1049-A9E3-5B875F812E95}"/>
              </a:ext>
            </a:extLst>
          </p:cNvPr>
          <p:cNvPicPr>
            <a:picLocks noChangeAspect="1"/>
          </p:cNvPicPr>
          <p:nvPr/>
        </p:nvPicPr>
        <p:blipFill>
          <a:blip r:embed="rId2"/>
          <a:stretch>
            <a:fillRect/>
          </a:stretch>
        </p:blipFill>
        <p:spPr>
          <a:xfrm>
            <a:off x="452" y="1383631"/>
            <a:ext cx="12191548" cy="6858000"/>
          </a:xfrm>
          <a:prstGeom prst="rect">
            <a:avLst/>
          </a:prstGeom>
        </p:spPr>
      </p:pic>
      <p:sp>
        <p:nvSpPr>
          <p:cNvPr id="6" name="TextBox 5">
            <a:extLst>
              <a:ext uri="{FF2B5EF4-FFF2-40B4-BE49-F238E27FC236}">
                <a16:creationId xmlns:a16="http://schemas.microsoft.com/office/drawing/2014/main" id="{0815D979-51B0-DA4A-B6D1-C18AB8B520E2}"/>
              </a:ext>
            </a:extLst>
          </p:cNvPr>
          <p:cNvSpPr txBox="1"/>
          <p:nvPr/>
        </p:nvSpPr>
        <p:spPr>
          <a:xfrm>
            <a:off x="1479885" y="1696452"/>
            <a:ext cx="3416968" cy="369332"/>
          </a:xfrm>
          <a:prstGeom prst="rect">
            <a:avLst/>
          </a:prstGeom>
          <a:noFill/>
        </p:spPr>
        <p:txBody>
          <a:bodyPr wrap="square" rtlCol="0">
            <a:spAutoFit/>
          </a:bodyPr>
          <a:lstStyle/>
          <a:p>
            <a:r>
              <a:rPr lang="en-US" dirty="0"/>
              <a:t>You have all seen this...</a:t>
            </a:r>
          </a:p>
        </p:txBody>
      </p:sp>
    </p:spTree>
    <p:extLst>
      <p:ext uri="{BB962C8B-B14F-4D97-AF65-F5344CB8AC3E}">
        <p14:creationId xmlns:p14="http://schemas.microsoft.com/office/powerpoint/2010/main" val="337993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CD938-5BFE-7B43-8E22-C17F6A20E881}"/>
              </a:ext>
            </a:extLst>
          </p:cNvPr>
          <p:cNvPicPr>
            <a:picLocks noChangeAspect="1"/>
          </p:cNvPicPr>
          <p:nvPr/>
        </p:nvPicPr>
        <p:blipFill>
          <a:blip r:embed="rId2"/>
          <a:stretch>
            <a:fillRect/>
          </a:stretch>
        </p:blipFill>
        <p:spPr>
          <a:xfrm>
            <a:off x="1157356" y="10767"/>
            <a:ext cx="9139583" cy="6854688"/>
          </a:xfrm>
          <a:prstGeom prst="rect">
            <a:avLst/>
          </a:prstGeom>
        </p:spPr>
      </p:pic>
      <p:sp>
        <p:nvSpPr>
          <p:cNvPr id="5" name="TextBox 4">
            <a:extLst>
              <a:ext uri="{FF2B5EF4-FFF2-40B4-BE49-F238E27FC236}">
                <a16:creationId xmlns:a16="http://schemas.microsoft.com/office/drawing/2014/main" id="{FB85AD5C-5EBC-6246-B1C3-DDCD362CB543}"/>
              </a:ext>
            </a:extLst>
          </p:cNvPr>
          <p:cNvSpPr txBox="1"/>
          <p:nvPr/>
        </p:nvSpPr>
        <p:spPr>
          <a:xfrm>
            <a:off x="7941366" y="268356"/>
            <a:ext cx="1958008" cy="369332"/>
          </a:xfrm>
          <a:prstGeom prst="rect">
            <a:avLst/>
          </a:prstGeom>
          <a:solidFill>
            <a:schemeClr val="bg1"/>
          </a:solidFill>
        </p:spPr>
        <p:txBody>
          <a:bodyPr wrap="square" rtlCol="0">
            <a:spAutoFit/>
          </a:bodyPr>
          <a:lstStyle/>
          <a:p>
            <a:r>
              <a:rPr lang="en-US" dirty="0"/>
              <a:t>January 28, 12 UTC</a:t>
            </a:r>
          </a:p>
        </p:txBody>
      </p:sp>
      <p:sp>
        <p:nvSpPr>
          <p:cNvPr id="6" name="TextBox 5">
            <a:extLst>
              <a:ext uri="{FF2B5EF4-FFF2-40B4-BE49-F238E27FC236}">
                <a16:creationId xmlns:a16="http://schemas.microsoft.com/office/drawing/2014/main" id="{478831DD-9B94-F040-9B36-FBB6D4151631}"/>
              </a:ext>
            </a:extLst>
          </p:cNvPr>
          <p:cNvSpPr txBox="1"/>
          <p:nvPr/>
        </p:nvSpPr>
        <p:spPr>
          <a:xfrm>
            <a:off x="6400800" y="636104"/>
            <a:ext cx="3796750" cy="646331"/>
          </a:xfrm>
          <a:prstGeom prst="rect">
            <a:avLst/>
          </a:prstGeom>
          <a:solidFill>
            <a:schemeClr val="bg1"/>
          </a:solidFill>
        </p:spPr>
        <p:txBody>
          <a:bodyPr wrap="square" rtlCol="0">
            <a:spAutoFit/>
          </a:bodyPr>
          <a:lstStyle/>
          <a:p>
            <a:r>
              <a:rPr lang="en-US" dirty="0"/>
              <a:t>Near the peak of an extended freezing fog event ~ -10 C, </a:t>
            </a:r>
            <a:r>
              <a:rPr lang="en-US" dirty="0" err="1"/>
              <a:t>Rhi</a:t>
            </a:r>
            <a:r>
              <a:rPr lang="en-US" dirty="0"/>
              <a:t> &gt; 100%</a:t>
            </a:r>
          </a:p>
        </p:txBody>
      </p:sp>
    </p:spTree>
    <p:extLst>
      <p:ext uri="{BB962C8B-B14F-4D97-AF65-F5344CB8AC3E}">
        <p14:creationId xmlns:p14="http://schemas.microsoft.com/office/powerpoint/2010/main" val="113379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7E4C8-F4C1-7B44-A242-E496A6154643}"/>
              </a:ext>
            </a:extLst>
          </p:cNvPr>
          <p:cNvPicPr>
            <a:picLocks noChangeAspect="1"/>
          </p:cNvPicPr>
          <p:nvPr/>
        </p:nvPicPr>
        <p:blipFill rotWithShape="1">
          <a:blip r:embed="rId2"/>
          <a:srcRect l="54896" t="53256" r="33558" b="37571"/>
          <a:stretch/>
        </p:blipFill>
        <p:spPr>
          <a:xfrm>
            <a:off x="573741" y="545128"/>
            <a:ext cx="2590641" cy="1543648"/>
          </a:xfrm>
          <a:prstGeom prst="rect">
            <a:avLst/>
          </a:prstGeom>
        </p:spPr>
      </p:pic>
      <p:pic>
        <p:nvPicPr>
          <p:cNvPr id="6" name="Picture 5">
            <a:extLst>
              <a:ext uri="{FF2B5EF4-FFF2-40B4-BE49-F238E27FC236}">
                <a16:creationId xmlns:a16="http://schemas.microsoft.com/office/drawing/2014/main" id="{44886405-4747-684F-892E-EF2BED2B24A8}"/>
              </a:ext>
            </a:extLst>
          </p:cNvPr>
          <p:cNvPicPr>
            <a:picLocks noChangeAspect="1"/>
          </p:cNvPicPr>
          <p:nvPr/>
        </p:nvPicPr>
        <p:blipFill rotWithShape="1">
          <a:blip r:embed="rId3"/>
          <a:srcRect l="54081" t="53162" r="33015" b="36891"/>
          <a:stretch/>
        </p:blipFill>
        <p:spPr>
          <a:xfrm>
            <a:off x="573740" y="2088774"/>
            <a:ext cx="2589587" cy="1497107"/>
          </a:xfrm>
          <a:prstGeom prst="rect">
            <a:avLst/>
          </a:prstGeom>
        </p:spPr>
      </p:pic>
      <p:pic>
        <p:nvPicPr>
          <p:cNvPr id="8" name="Picture 7">
            <a:extLst>
              <a:ext uri="{FF2B5EF4-FFF2-40B4-BE49-F238E27FC236}">
                <a16:creationId xmlns:a16="http://schemas.microsoft.com/office/drawing/2014/main" id="{9D19EB29-61D7-8149-9F29-9F3C5B3285F6}"/>
              </a:ext>
            </a:extLst>
          </p:cNvPr>
          <p:cNvPicPr>
            <a:picLocks noChangeAspect="1"/>
          </p:cNvPicPr>
          <p:nvPr/>
        </p:nvPicPr>
        <p:blipFill rotWithShape="1">
          <a:blip r:embed="rId4"/>
          <a:srcRect l="54780" t="54044" r="33453" b="37041"/>
          <a:stretch/>
        </p:blipFill>
        <p:spPr>
          <a:xfrm>
            <a:off x="573740" y="3585882"/>
            <a:ext cx="2587569" cy="1470212"/>
          </a:xfrm>
          <a:prstGeom prst="rect">
            <a:avLst/>
          </a:prstGeom>
        </p:spPr>
      </p:pic>
      <p:sp>
        <p:nvSpPr>
          <p:cNvPr id="9" name="TextBox 8">
            <a:extLst>
              <a:ext uri="{FF2B5EF4-FFF2-40B4-BE49-F238E27FC236}">
                <a16:creationId xmlns:a16="http://schemas.microsoft.com/office/drawing/2014/main" id="{5A96D756-E7A8-5D4D-9242-29CA2AA5909F}"/>
              </a:ext>
            </a:extLst>
          </p:cNvPr>
          <p:cNvSpPr txBox="1"/>
          <p:nvPr/>
        </p:nvSpPr>
        <p:spPr>
          <a:xfrm>
            <a:off x="3110753" y="968188"/>
            <a:ext cx="1228165" cy="369332"/>
          </a:xfrm>
          <a:prstGeom prst="rect">
            <a:avLst/>
          </a:prstGeom>
          <a:noFill/>
        </p:spPr>
        <p:txBody>
          <a:bodyPr wrap="square" rtlCol="0">
            <a:spAutoFit/>
          </a:bodyPr>
          <a:lstStyle/>
          <a:p>
            <a:r>
              <a:rPr lang="en-US" dirty="0"/>
              <a:t>Rime</a:t>
            </a:r>
          </a:p>
        </p:txBody>
      </p:sp>
      <p:sp>
        <p:nvSpPr>
          <p:cNvPr id="10" name="TextBox 9">
            <a:extLst>
              <a:ext uri="{FF2B5EF4-FFF2-40B4-BE49-F238E27FC236}">
                <a16:creationId xmlns:a16="http://schemas.microsoft.com/office/drawing/2014/main" id="{6BF46640-35FF-FA4D-8D06-93031CB0A191}"/>
              </a:ext>
            </a:extLst>
          </p:cNvPr>
          <p:cNvSpPr txBox="1"/>
          <p:nvPr/>
        </p:nvSpPr>
        <p:spPr>
          <a:xfrm>
            <a:off x="3146612" y="2456330"/>
            <a:ext cx="1228165" cy="369332"/>
          </a:xfrm>
          <a:prstGeom prst="rect">
            <a:avLst/>
          </a:prstGeom>
          <a:noFill/>
        </p:spPr>
        <p:txBody>
          <a:bodyPr wrap="square" rtlCol="0">
            <a:spAutoFit/>
          </a:bodyPr>
          <a:lstStyle/>
          <a:p>
            <a:r>
              <a:rPr lang="en-US" dirty="0"/>
              <a:t>Ethanol</a:t>
            </a:r>
          </a:p>
        </p:txBody>
      </p:sp>
      <p:sp>
        <p:nvSpPr>
          <p:cNvPr id="11" name="TextBox 10">
            <a:extLst>
              <a:ext uri="{FF2B5EF4-FFF2-40B4-BE49-F238E27FC236}">
                <a16:creationId xmlns:a16="http://schemas.microsoft.com/office/drawing/2014/main" id="{A5D6435C-5B07-FF49-AD22-06BE5544234F}"/>
              </a:ext>
            </a:extLst>
          </p:cNvPr>
          <p:cNvSpPr txBox="1"/>
          <p:nvPr/>
        </p:nvSpPr>
        <p:spPr>
          <a:xfrm>
            <a:off x="10739718" y="2196357"/>
            <a:ext cx="1228165" cy="369332"/>
          </a:xfrm>
          <a:prstGeom prst="rect">
            <a:avLst/>
          </a:prstGeom>
          <a:noFill/>
        </p:spPr>
        <p:txBody>
          <a:bodyPr wrap="square" rtlCol="0">
            <a:spAutoFit/>
          </a:bodyPr>
          <a:lstStyle/>
          <a:p>
            <a:r>
              <a:rPr lang="en-US" dirty="0"/>
              <a:t>New Ice</a:t>
            </a:r>
          </a:p>
        </p:txBody>
      </p:sp>
      <p:sp>
        <p:nvSpPr>
          <p:cNvPr id="12" name="TextBox 11">
            <a:extLst>
              <a:ext uri="{FF2B5EF4-FFF2-40B4-BE49-F238E27FC236}">
                <a16:creationId xmlns:a16="http://schemas.microsoft.com/office/drawing/2014/main" id="{E03A3180-770B-3644-A310-C0EA94D5C53C}"/>
              </a:ext>
            </a:extLst>
          </p:cNvPr>
          <p:cNvSpPr txBox="1"/>
          <p:nvPr/>
        </p:nvSpPr>
        <p:spPr>
          <a:xfrm>
            <a:off x="3128680" y="493058"/>
            <a:ext cx="2070848" cy="369332"/>
          </a:xfrm>
          <a:prstGeom prst="rect">
            <a:avLst/>
          </a:prstGeom>
          <a:noFill/>
        </p:spPr>
        <p:txBody>
          <a:bodyPr wrap="square" rtlCol="0">
            <a:spAutoFit/>
          </a:bodyPr>
          <a:lstStyle/>
          <a:p>
            <a:r>
              <a:rPr lang="en-US" dirty="0"/>
              <a:t>20:45Z</a:t>
            </a:r>
          </a:p>
        </p:txBody>
      </p:sp>
      <p:sp>
        <p:nvSpPr>
          <p:cNvPr id="13" name="TextBox 12">
            <a:extLst>
              <a:ext uri="{FF2B5EF4-FFF2-40B4-BE49-F238E27FC236}">
                <a16:creationId xmlns:a16="http://schemas.microsoft.com/office/drawing/2014/main" id="{3F23EFC5-F751-D145-B0CE-B766E66A29BD}"/>
              </a:ext>
            </a:extLst>
          </p:cNvPr>
          <p:cNvSpPr txBox="1"/>
          <p:nvPr/>
        </p:nvSpPr>
        <p:spPr>
          <a:xfrm>
            <a:off x="3101787" y="2052916"/>
            <a:ext cx="2070848" cy="369332"/>
          </a:xfrm>
          <a:prstGeom prst="rect">
            <a:avLst/>
          </a:prstGeom>
          <a:noFill/>
        </p:spPr>
        <p:txBody>
          <a:bodyPr wrap="square" rtlCol="0">
            <a:spAutoFit/>
          </a:bodyPr>
          <a:lstStyle/>
          <a:p>
            <a:r>
              <a:rPr lang="en-US" dirty="0"/>
              <a:t>21:00Z</a:t>
            </a:r>
          </a:p>
        </p:txBody>
      </p:sp>
      <p:sp>
        <p:nvSpPr>
          <p:cNvPr id="14" name="TextBox 13">
            <a:extLst>
              <a:ext uri="{FF2B5EF4-FFF2-40B4-BE49-F238E27FC236}">
                <a16:creationId xmlns:a16="http://schemas.microsoft.com/office/drawing/2014/main" id="{EEA1D171-8EEC-6E4E-AC3C-12289F3C2FB8}"/>
              </a:ext>
            </a:extLst>
          </p:cNvPr>
          <p:cNvSpPr txBox="1"/>
          <p:nvPr/>
        </p:nvSpPr>
        <p:spPr>
          <a:xfrm>
            <a:off x="3128682" y="3603810"/>
            <a:ext cx="2070848" cy="369332"/>
          </a:xfrm>
          <a:prstGeom prst="rect">
            <a:avLst/>
          </a:prstGeom>
          <a:noFill/>
        </p:spPr>
        <p:txBody>
          <a:bodyPr wrap="square" rtlCol="0">
            <a:spAutoFit/>
          </a:bodyPr>
          <a:lstStyle/>
          <a:p>
            <a:r>
              <a:rPr lang="en-US" dirty="0"/>
              <a:t>21:15Z</a:t>
            </a:r>
          </a:p>
        </p:txBody>
      </p:sp>
      <p:pic>
        <p:nvPicPr>
          <p:cNvPr id="16" name="Picture 15">
            <a:extLst>
              <a:ext uri="{FF2B5EF4-FFF2-40B4-BE49-F238E27FC236}">
                <a16:creationId xmlns:a16="http://schemas.microsoft.com/office/drawing/2014/main" id="{C896DFFF-BE3D-314E-92EA-79F2753D049B}"/>
              </a:ext>
            </a:extLst>
          </p:cNvPr>
          <p:cNvPicPr>
            <a:picLocks noChangeAspect="1"/>
          </p:cNvPicPr>
          <p:nvPr/>
        </p:nvPicPr>
        <p:blipFill rotWithShape="1">
          <a:blip r:embed="rId5"/>
          <a:srcRect l="91801" t="90221"/>
          <a:stretch/>
        </p:blipFill>
        <p:spPr>
          <a:xfrm>
            <a:off x="5710512" y="932334"/>
            <a:ext cx="1372835" cy="1228164"/>
          </a:xfrm>
          <a:prstGeom prst="rect">
            <a:avLst/>
          </a:prstGeom>
        </p:spPr>
      </p:pic>
      <p:pic>
        <p:nvPicPr>
          <p:cNvPr id="18" name="Picture 17">
            <a:extLst>
              <a:ext uri="{FF2B5EF4-FFF2-40B4-BE49-F238E27FC236}">
                <a16:creationId xmlns:a16="http://schemas.microsoft.com/office/drawing/2014/main" id="{A967C03A-5F9A-7A42-97C0-894C6F3E8CFE}"/>
              </a:ext>
            </a:extLst>
          </p:cNvPr>
          <p:cNvPicPr>
            <a:picLocks noChangeAspect="1"/>
          </p:cNvPicPr>
          <p:nvPr/>
        </p:nvPicPr>
        <p:blipFill rotWithShape="1">
          <a:blip r:embed="rId6"/>
          <a:srcRect l="91801" t="90221"/>
          <a:stretch/>
        </p:blipFill>
        <p:spPr>
          <a:xfrm>
            <a:off x="7279334" y="900955"/>
            <a:ext cx="1407909" cy="1259541"/>
          </a:xfrm>
          <a:prstGeom prst="rect">
            <a:avLst/>
          </a:prstGeom>
        </p:spPr>
      </p:pic>
      <p:pic>
        <p:nvPicPr>
          <p:cNvPr id="20" name="Picture 19">
            <a:extLst>
              <a:ext uri="{FF2B5EF4-FFF2-40B4-BE49-F238E27FC236}">
                <a16:creationId xmlns:a16="http://schemas.microsoft.com/office/drawing/2014/main" id="{4EE1C851-DE75-0B4D-8FB4-6AA3FA4D4630}"/>
              </a:ext>
            </a:extLst>
          </p:cNvPr>
          <p:cNvPicPr>
            <a:picLocks noChangeAspect="1"/>
          </p:cNvPicPr>
          <p:nvPr/>
        </p:nvPicPr>
        <p:blipFill rotWithShape="1">
          <a:blip r:embed="rId7"/>
          <a:srcRect l="91801" t="89927"/>
          <a:stretch/>
        </p:blipFill>
        <p:spPr>
          <a:xfrm>
            <a:off x="8937806" y="896474"/>
            <a:ext cx="1371667" cy="1264023"/>
          </a:xfrm>
          <a:prstGeom prst="rect">
            <a:avLst/>
          </a:prstGeom>
        </p:spPr>
      </p:pic>
      <p:pic>
        <p:nvPicPr>
          <p:cNvPr id="22" name="Picture 21">
            <a:extLst>
              <a:ext uri="{FF2B5EF4-FFF2-40B4-BE49-F238E27FC236}">
                <a16:creationId xmlns:a16="http://schemas.microsoft.com/office/drawing/2014/main" id="{EC08E5E8-0D5C-7245-AF8D-A80912E8EB3F}"/>
              </a:ext>
            </a:extLst>
          </p:cNvPr>
          <p:cNvPicPr>
            <a:picLocks noChangeAspect="1"/>
          </p:cNvPicPr>
          <p:nvPr/>
        </p:nvPicPr>
        <p:blipFill rotWithShape="1">
          <a:blip r:embed="rId8"/>
          <a:srcRect l="91912" t="90221"/>
          <a:stretch/>
        </p:blipFill>
        <p:spPr>
          <a:xfrm>
            <a:off x="7862047" y="3191436"/>
            <a:ext cx="1473000" cy="1335743"/>
          </a:xfrm>
          <a:prstGeom prst="rect">
            <a:avLst/>
          </a:prstGeom>
        </p:spPr>
      </p:pic>
      <p:pic>
        <p:nvPicPr>
          <p:cNvPr id="24" name="Picture 23">
            <a:extLst>
              <a:ext uri="{FF2B5EF4-FFF2-40B4-BE49-F238E27FC236}">
                <a16:creationId xmlns:a16="http://schemas.microsoft.com/office/drawing/2014/main" id="{DA49005A-40DE-6140-8B66-51AE5F11913C}"/>
              </a:ext>
            </a:extLst>
          </p:cNvPr>
          <p:cNvPicPr>
            <a:picLocks noChangeAspect="1"/>
          </p:cNvPicPr>
          <p:nvPr/>
        </p:nvPicPr>
        <p:blipFill rotWithShape="1">
          <a:blip r:embed="rId9"/>
          <a:srcRect l="92132" t="90368"/>
          <a:stretch/>
        </p:blipFill>
        <p:spPr>
          <a:xfrm>
            <a:off x="10526932" y="887508"/>
            <a:ext cx="1396122" cy="1281953"/>
          </a:xfrm>
          <a:prstGeom prst="rect">
            <a:avLst/>
          </a:prstGeom>
        </p:spPr>
      </p:pic>
      <p:pic>
        <p:nvPicPr>
          <p:cNvPr id="26" name="Picture 25">
            <a:extLst>
              <a:ext uri="{FF2B5EF4-FFF2-40B4-BE49-F238E27FC236}">
                <a16:creationId xmlns:a16="http://schemas.microsoft.com/office/drawing/2014/main" id="{B869C551-0CA5-A846-9076-9FCAB863F276}"/>
              </a:ext>
            </a:extLst>
          </p:cNvPr>
          <p:cNvPicPr>
            <a:picLocks noChangeAspect="1"/>
          </p:cNvPicPr>
          <p:nvPr/>
        </p:nvPicPr>
        <p:blipFill rotWithShape="1">
          <a:blip r:embed="rId10"/>
          <a:srcRect l="91801" t="90221"/>
          <a:stretch/>
        </p:blipFill>
        <p:spPr>
          <a:xfrm>
            <a:off x="6158752" y="3236259"/>
            <a:ext cx="1412920" cy="1264025"/>
          </a:xfrm>
          <a:prstGeom prst="rect">
            <a:avLst/>
          </a:prstGeom>
        </p:spPr>
      </p:pic>
      <p:pic>
        <p:nvPicPr>
          <p:cNvPr id="28" name="Picture 27">
            <a:extLst>
              <a:ext uri="{FF2B5EF4-FFF2-40B4-BE49-F238E27FC236}">
                <a16:creationId xmlns:a16="http://schemas.microsoft.com/office/drawing/2014/main" id="{0BAF0C1F-5526-0442-B456-46DC793105E8}"/>
              </a:ext>
            </a:extLst>
          </p:cNvPr>
          <p:cNvPicPr>
            <a:picLocks noChangeAspect="1"/>
          </p:cNvPicPr>
          <p:nvPr/>
        </p:nvPicPr>
        <p:blipFill rotWithShape="1">
          <a:blip r:embed="rId11"/>
          <a:srcRect l="92022" t="89779"/>
          <a:stretch/>
        </p:blipFill>
        <p:spPr>
          <a:xfrm>
            <a:off x="9646022" y="3173508"/>
            <a:ext cx="1371601" cy="1317875"/>
          </a:xfrm>
          <a:prstGeom prst="rect">
            <a:avLst/>
          </a:prstGeom>
        </p:spPr>
      </p:pic>
      <p:sp>
        <p:nvSpPr>
          <p:cNvPr id="29" name="TextBox 28">
            <a:extLst>
              <a:ext uri="{FF2B5EF4-FFF2-40B4-BE49-F238E27FC236}">
                <a16:creationId xmlns:a16="http://schemas.microsoft.com/office/drawing/2014/main" id="{1D83C816-E1EA-3B4E-B8EE-0D6ED0F3E3AC}"/>
              </a:ext>
            </a:extLst>
          </p:cNvPr>
          <p:cNvSpPr txBox="1"/>
          <p:nvPr/>
        </p:nvSpPr>
        <p:spPr>
          <a:xfrm>
            <a:off x="9870141" y="4516436"/>
            <a:ext cx="2070848" cy="369332"/>
          </a:xfrm>
          <a:prstGeom prst="rect">
            <a:avLst/>
          </a:prstGeom>
          <a:noFill/>
        </p:spPr>
        <p:txBody>
          <a:bodyPr wrap="square" rtlCol="0">
            <a:spAutoFit/>
          </a:bodyPr>
          <a:lstStyle/>
          <a:p>
            <a:r>
              <a:rPr lang="en-US" dirty="0"/>
              <a:t>22:15Z</a:t>
            </a:r>
          </a:p>
        </p:txBody>
      </p:sp>
      <p:sp>
        <p:nvSpPr>
          <p:cNvPr id="30" name="TextBox 29">
            <a:extLst>
              <a:ext uri="{FF2B5EF4-FFF2-40B4-BE49-F238E27FC236}">
                <a16:creationId xmlns:a16="http://schemas.microsoft.com/office/drawing/2014/main" id="{26A748F5-94E7-6B48-A17C-D69B66387A65}"/>
              </a:ext>
            </a:extLst>
          </p:cNvPr>
          <p:cNvSpPr txBox="1"/>
          <p:nvPr/>
        </p:nvSpPr>
        <p:spPr>
          <a:xfrm>
            <a:off x="5997388" y="2366685"/>
            <a:ext cx="1228165" cy="369332"/>
          </a:xfrm>
          <a:prstGeom prst="rect">
            <a:avLst/>
          </a:prstGeom>
          <a:noFill/>
        </p:spPr>
        <p:txBody>
          <a:bodyPr wrap="square" rtlCol="0">
            <a:spAutoFit/>
          </a:bodyPr>
          <a:lstStyle/>
          <a:p>
            <a:r>
              <a:rPr lang="en-US" dirty="0"/>
              <a:t>Frost</a:t>
            </a:r>
          </a:p>
        </p:txBody>
      </p:sp>
      <p:sp>
        <p:nvSpPr>
          <p:cNvPr id="31" name="TextBox 30">
            <a:extLst>
              <a:ext uri="{FF2B5EF4-FFF2-40B4-BE49-F238E27FC236}">
                <a16:creationId xmlns:a16="http://schemas.microsoft.com/office/drawing/2014/main" id="{E32B0BED-9DDA-6A4E-A7EE-E4B7B900A313}"/>
              </a:ext>
            </a:extLst>
          </p:cNvPr>
          <p:cNvSpPr txBox="1"/>
          <p:nvPr/>
        </p:nvSpPr>
        <p:spPr>
          <a:xfrm>
            <a:off x="7521388" y="2196357"/>
            <a:ext cx="1228165" cy="369332"/>
          </a:xfrm>
          <a:prstGeom prst="rect">
            <a:avLst/>
          </a:prstGeom>
          <a:noFill/>
        </p:spPr>
        <p:txBody>
          <a:bodyPr wrap="square" rtlCol="0">
            <a:spAutoFit/>
          </a:bodyPr>
          <a:lstStyle/>
          <a:p>
            <a:r>
              <a:rPr lang="en-US" dirty="0"/>
              <a:t>Ethanol</a:t>
            </a:r>
          </a:p>
        </p:txBody>
      </p:sp>
      <p:sp>
        <p:nvSpPr>
          <p:cNvPr id="32" name="TextBox 31">
            <a:extLst>
              <a:ext uri="{FF2B5EF4-FFF2-40B4-BE49-F238E27FC236}">
                <a16:creationId xmlns:a16="http://schemas.microsoft.com/office/drawing/2014/main" id="{CAC6ECD8-ACB0-1E46-A569-5BF7E971FE8D}"/>
              </a:ext>
            </a:extLst>
          </p:cNvPr>
          <p:cNvSpPr txBox="1"/>
          <p:nvPr/>
        </p:nvSpPr>
        <p:spPr>
          <a:xfrm>
            <a:off x="7844117" y="555814"/>
            <a:ext cx="2070848" cy="369332"/>
          </a:xfrm>
          <a:prstGeom prst="rect">
            <a:avLst/>
          </a:prstGeom>
          <a:noFill/>
        </p:spPr>
        <p:txBody>
          <a:bodyPr wrap="square" rtlCol="0">
            <a:spAutoFit/>
          </a:bodyPr>
          <a:lstStyle/>
          <a:p>
            <a:r>
              <a:rPr lang="en-US" dirty="0"/>
              <a:t>+15 min, +15 min …</a:t>
            </a:r>
          </a:p>
        </p:txBody>
      </p:sp>
      <p:sp>
        <p:nvSpPr>
          <p:cNvPr id="33" name="TextBox 32">
            <a:extLst>
              <a:ext uri="{FF2B5EF4-FFF2-40B4-BE49-F238E27FC236}">
                <a16:creationId xmlns:a16="http://schemas.microsoft.com/office/drawing/2014/main" id="{7F6C721F-AFDF-7B46-B924-BC3C459B380E}"/>
              </a:ext>
            </a:extLst>
          </p:cNvPr>
          <p:cNvSpPr txBox="1"/>
          <p:nvPr/>
        </p:nvSpPr>
        <p:spPr>
          <a:xfrm>
            <a:off x="5925669" y="2124639"/>
            <a:ext cx="2070848" cy="369332"/>
          </a:xfrm>
          <a:prstGeom prst="rect">
            <a:avLst/>
          </a:prstGeom>
          <a:noFill/>
        </p:spPr>
        <p:txBody>
          <a:bodyPr wrap="square" rtlCol="0">
            <a:spAutoFit/>
          </a:bodyPr>
          <a:lstStyle/>
          <a:p>
            <a:r>
              <a:rPr lang="en-US" dirty="0"/>
              <a:t>20:45Z</a:t>
            </a:r>
          </a:p>
        </p:txBody>
      </p:sp>
      <p:pic>
        <p:nvPicPr>
          <p:cNvPr id="35" name="Picture 34">
            <a:extLst>
              <a:ext uri="{FF2B5EF4-FFF2-40B4-BE49-F238E27FC236}">
                <a16:creationId xmlns:a16="http://schemas.microsoft.com/office/drawing/2014/main" id="{F2639A9D-CC93-4E40-AC4C-30C3F5A23627}"/>
              </a:ext>
            </a:extLst>
          </p:cNvPr>
          <p:cNvPicPr>
            <a:picLocks noChangeAspect="1"/>
          </p:cNvPicPr>
          <p:nvPr/>
        </p:nvPicPr>
        <p:blipFill rotWithShape="1">
          <a:blip r:embed="rId12"/>
          <a:srcRect l="91691" t="90221"/>
          <a:stretch/>
        </p:blipFill>
        <p:spPr>
          <a:xfrm>
            <a:off x="7897905" y="5030389"/>
            <a:ext cx="1430579" cy="1262835"/>
          </a:xfrm>
          <a:prstGeom prst="rect">
            <a:avLst/>
          </a:prstGeom>
          <a:ln w="57150">
            <a:solidFill>
              <a:schemeClr val="accent6"/>
            </a:solidFill>
          </a:ln>
        </p:spPr>
      </p:pic>
      <p:pic>
        <p:nvPicPr>
          <p:cNvPr id="40" name="Picture 39">
            <a:extLst>
              <a:ext uri="{FF2B5EF4-FFF2-40B4-BE49-F238E27FC236}">
                <a16:creationId xmlns:a16="http://schemas.microsoft.com/office/drawing/2014/main" id="{01DDA27B-B6EE-354F-A38C-87E53554A9C2}"/>
              </a:ext>
            </a:extLst>
          </p:cNvPr>
          <p:cNvPicPr>
            <a:picLocks noChangeAspect="1"/>
          </p:cNvPicPr>
          <p:nvPr/>
        </p:nvPicPr>
        <p:blipFill rotWithShape="1">
          <a:blip r:embed="rId13"/>
          <a:srcRect l="55074" t="53162" r="32463" b="36691"/>
          <a:stretch/>
        </p:blipFill>
        <p:spPr>
          <a:xfrm>
            <a:off x="555810" y="5181600"/>
            <a:ext cx="2627952" cy="1604682"/>
          </a:xfrm>
          <a:prstGeom prst="rect">
            <a:avLst/>
          </a:prstGeom>
          <a:ln w="57150">
            <a:solidFill>
              <a:schemeClr val="accent6"/>
            </a:solidFill>
          </a:ln>
        </p:spPr>
      </p:pic>
      <p:sp>
        <p:nvSpPr>
          <p:cNvPr id="41" name="TextBox 40">
            <a:extLst>
              <a:ext uri="{FF2B5EF4-FFF2-40B4-BE49-F238E27FC236}">
                <a16:creationId xmlns:a16="http://schemas.microsoft.com/office/drawing/2014/main" id="{6F5314A2-C1B9-304A-BDEF-A782B64EF959}"/>
              </a:ext>
            </a:extLst>
          </p:cNvPr>
          <p:cNvSpPr txBox="1"/>
          <p:nvPr/>
        </p:nvSpPr>
        <p:spPr>
          <a:xfrm>
            <a:off x="3209365" y="4069977"/>
            <a:ext cx="1228165" cy="369332"/>
          </a:xfrm>
          <a:prstGeom prst="rect">
            <a:avLst/>
          </a:prstGeom>
          <a:noFill/>
        </p:spPr>
        <p:txBody>
          <a:bodyPr wrap="square" rtlCol="0">
            <a:spAutoFit/>
          </a:bodyPr>
          <a:lstStyle/>
          <a:p>
            <a:r>
              <a:rPr lang="en-US" dirty="0"/>
              <a:t>New Ice</a:t>
            </a:r>
          </a:p>
        </p:txBody>
      </p:sp>
      <p:sp>
        <p:nvSpPr>
          <p:cNvPr id="43" name="TextBox 42">
            <a:extLst>
              <a:ext uri="{FF2B5EF4-FFF2-40B4-BE49-F238E27FC236}">
                <a16:creationId xmlns:a16="http://schemas.microsoft.com/office/drawing/2014/main" id="{6B4C2D30-9E41-1E48-A746-F3DED4FC6060}"/>
              </a:ext>
            </a:extLst>
          </p:cNvPr>
          <p:cNvSpPr txBox="1"/>
          <p:nvPr/>
        </p:nvSpPr>
        <p:spPr>
          <a:xfrm>
            <a:off x="3281082" y="5486400"/>
            <a:ext cx="1819835" cy="646331"/>
          </a:xfrm>
          <a:prstGeom prst="rect">
            <a:avLst/>
          </a:prstGeom>
          <a:noFill/>
        </p:spPr>
        <p:txBody>
          <a:bodyPr wrap="square" rtlCol="0">
            <a:spAutoFit/>
          </a:bodyPr>
          <a:lstStyle/>
          <a:p>
            <a:r>
              <a:rPr lang="en-US" dirty="0"/>
              <a:t>Clear Reference</a:t>
            </a:r>
          </a:p>
          <a:p>
            <a:r>
              <a:rPr lang="en-US" dirty="0"/>
              <a:t>(Different Day)</a:t>
            </a:r>
          </a:p>
        </p:txBody>
      </p:sp>
      <p:sp>
        <p:nvSpPr>
          <p:cNvPr id="44" name="Rectangle 43">
            <a:extLst>
              <a:ext uri="{FF2B5EF4-FFF2-40B4-BE49-F238E27FC236}">
                <a16:creationId xmlns:a16="http://schemas.microsoft.com/office/drawing/2014/main" id="{975A75BB-3578-6949-B3A4-4757A1D1141D}"/>
              </a:ext>
            </a:extLst>
          </p:cNvPr>
          <p:cNvSpPr/>
          <p:nvPr/>
        </p:nvSpPr>
        <p:spPr>
          <a:xfrm>
            <a:off x="1228643" y="0"/>
            <a:ext cx="9808134" cy="430887"/>
          </a:xfrm>
          <a:prstGeom prst="rect">
            <a:avLst/>
          </a:prstGeom>
        </p:spPr>
        <p:txBody>
          <a:bodyPr wrap="none">
            <a:spAutoFit/>
          </a:bodyPr>
          <a:lstStyle/>
          <a:p>
            <a:r>
              <a:rPr lang="en-US" sz="2200" b="1" dirty="0"/>
              <a:t>Maybe an even bigger problem…. ”Spray it and forget it” cleaning: 22 January 2018</a:t>
            </a:r>
          </a:p>
        </p:txBody>
      </p:sp>
      <p:sp>
        <p:nvSpPr>
          <p:cNvPr id="45" name="TextBox 44">
            <a:extLst>
              <a:ext uri="{FF2B5EF4-FFF2-40B4-BE49-F238E27FC236}">
                <a16:creationId xmlns:a16="http://schemas.microsoft.com/office/drawing/2014/main" id="{36983D6A-3571-DF4A-8714-AA1642CEA410}"/>
              </a:ext>
            </a:extLst>
          </p:cNvPr>
          <p:cNvSpPr txBox="1"/>
          <p:nvPr/>
        </p:nvSpPr>
        <p:spPr>
          <a:xfrm>
            <a:off x="9735670" y="5387788"/>
            <a:ext cx="1819835" cy="646331"/>
          </a:xfrm>
          <a:prstGeom prst="rect">
            <a:avLst/>
          </a:prstGeom>
          <a:noFill/>
        </p:spPr>
        <p:txBody>
          <a:bodyPr wrap="square" rtlCol="0">
            <a:spAutoFit/>
          </a:bodyPr>
          <a:lstStyle/>
          <a:p>
            <a:r>
              <a:rPr lang="en-US" dirty="0"/>
              <a:t>Clear Reference</a:t>
            </a:r>
          </a:p>
          <a:p>
            <a:r>
              <a:rPr lang="en-US" dirty="0"/>
              <a:t>(Different Day)</a:t>
            </a:r>
          </a:p>
        </p:txBody>
      </p:sp>
    </p:spTree>
    <p:extLst>
      <p:ext uri="{BB962C8B-B14F-4D97-AF65-F5344CB8AC3E}">
        <p14:creationId xmlns:p14="http://schemas.microsoft.com/office/powerpoint/2010/main" val="281589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F70D5DD-7987-2D4C-BE38-98D6CD224FE3}"/>
              </a:ext>
            </a:extLst>
          </p:cNvPr>
          <p:cNvSpPr txBox="1">
            <a:spLocks/>
          </p:cNvSpPr>
          <p:nvPr/>
        </p:nvSpPr>
        <p:spPr>
          <a:xfrm>
            <a:off x="363069" y="707161"/>
            <a:ext cx="11602453" cy="5299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BRW uses “pure” ethanol:</a:t>
            </a:r>
          </a:p>
          <a:p>
            <a:pPr lvl="1"/>
            <a:r>
              <a:rPr lang="en-US" sz="2000" dirty="0"/>
              <a:t>Hypothesis 1: There is some vapor contamination in storage that results in residual water to freeze. </a:t>
            </a:r>
          </a:p>
          <a:p>
            <a:pPr lvl="1"/>
            <a:r>
              <a:rPr lang="en-US" sz="2000" dirty="0"/>
              <a:t>Hypothesis 2: Atmospheric vapor condenses into the alcohol and is then left as residual.</a:t>
            </a:r>
          </a:p>
          <a:p>
            <a:pPr lvl="1"/>
            <a:r>
              <a:rPr lang="en-US" sz="2000" dirty="0"/>
              <a:t>Hypothesis 3: Evaporation cools the dome sufficiently to attract deposition of atmospheric vapor.</a:t>
            </a:r>
          </a:p>
          <a:p>
            <a:pPr lvl="1"/>
            <a:r>
              <a:rPr lang="en-US" sz="2000" dirty="0"/>
              <a:t>Hypothesis 4: Ethanol melts ice =&gt; water/</a:t>
            </a:r>
            <a:r>
              <a:rPr lang="en-US" sz="2000" dirty="0" err="1"/>
              <a:t>alc</a:t>
            </a:r>
            <a:r>
              <a:rPr lang="en-US" sz="2000" dirty="0"/>
              <a:t> mixture =&gt; residual water refreezes</a:t>
            </a:r>
          </a:p>
          <a:p>
            <a:pPr lvl="1"/>
            <a:r>
              <a:rPr lang="en-US" sz="2000" strike="sngStrike" dirty="0"/>
              <a:t>Hypothesis 5: </a:t>
            </a:r>
            <a:r>
              <a:rPr lang="en-US" sz="2000" strike="sngStrike" dirty="0" err="1"/>
              <a:t>Kimwipe</a:t>
            </a:r>
            <a:r>
              <a:rPr lang="en-US" sz="2000" strike="sngStrike" dirty="0"/>
              <a:t> leaves particles behind that promote ice formation.</a:t>
            </a:r>
            <a:endParaRPr lang="en-US" sz="2000" dirty="0"/>
          </a:p>
          <a:p>
            <a:r>
              <a:rPr lang="en-US" sz="2400" dirty="0"/>
              <a:t>Ross’s experience taught him to manually dry it completely, implying that we can rule out hypothesis 5; i.e., more towels = better results.</a:t>
            </a:r>
          </a:p>
          <a:p>
            <a:r>
              <a:rPr lang="en-US" sz="2400" dirty="0"/>
              <a:t>Hypotheses 1-4 all likely have a role, but we do not know which are the big lever(s).</a:t>
            </a:r>
          </a:p>
          <a:p>
            <a:pPr marL="0" indent="0" algn="ctr">
              <a:buFont typeface="Arial" panose="020B0604020202020204" pitchFamily="34" charset="0"/>
              <a:buNone/>
            </a:pPr>
            <a:endParaRPr lang="en-US" sz="2400" b="1" dirty="0"/>
          </a:p>
          <a:p>
            <a:pPr marL="0" indent="0" algn="ctr">
              <a:buFont typeface="Arial" panose="020B0604020202020204" pitchFamily="34" charset="0"/>
              <a:buNone/>
            </a:pPr>
            <a:endParaRPr lang="en-US" sz="2400" b="1" dirty="0"/>
          </a:p>
          <a:p>
            <a:pPr marL="0" indent="0" algn="ctr">
              <a:buFont typeface="Arial" panose="020B0604020202020204" pitchFamily="34" charset="0"/>
              <a:buNone/>
            </a:pPr>
            <a:r>
              <a:rPr lang="en-US" sz="2400" b="1" dirty="0"/>
              <a:t>We are sending a DSLR to BRW and Ross/Bryan will attempt to document this problem.</a:t>
            </a:r>
          </a:p>
        </p:txBody>
      </p:sp>
    </p:spTree>
    <p:extLst>
      <p:ext uri="{BB962C8B-B14F-4D97-AF65-F5344CB8AC3E}">
        <p14:creationId xmlns:p14="http://schemas.microsoft.com/office/powerpoint/2010/main" val="12724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91ECB-514E-A34D-81B7-301639A35E9D}"/>
              </a:ext>
            </a:extLst>
          </p:cNvPr>
          <p:cNvPicPr>
            <a:picLocks noChangeAspect="1"/>
          </p:cNvPicPr>
          <p:nvPr/>
        </p:nvPicPr>
        <p:blipFill>
          <a:blip r:embed="rId2"/>
          <a:stretch>
            <a:fillRect/>
          </a:stretch>
        </p:blipFill>
        <p:spPr>
          <a:xfrm>
            <a:off x="881018" y="3405777"/>
            <a:ext cx="6434183" cy="3217092"/>
          </a:xfrm>
          <a:prstGeom prst="rect">
            <a:avLst/>
          </a:prstGeom>
        </p:spPr>
      </p:pic>
      <p:pic>
        <p:nvPicPr>
          <p:cNvPr id="10" name="Picture 9">
            <a:extLst>
              <a:ext uri="{FF2B5EF4-FFF2-40B4-BE49-F238E27FC236}">
                <a16:creationId xmlns:a16="http://schemas.microsoft.com/office/drawing/2014/main" id="{CAD361FD-DC25-7B42-8AD3-9E57712F494A}"/>
              </a:ext>
            </a:extLst>
          </p:cNvPr>
          <p:cNvPicPr>
            <a:picLocks noChangeAspect="1"/>
          </p:cNvPicPr>
          <p:nvPr/>
        </p:nvPicPr>
        <p:blipFill rotWithShape="1">
          <a:blip r:embed="rId3"/>
          <a:srcRect l="57394" t="62464" r="7463"/>
          <a:stretch/>
        </p:blipFill>
        <p:spPr>
          <a:xfrm>
            <a:off x="8717281" y="0"/>
            <a:ext cx="2195986" cy="1759131"/>
          </a:xfrm>
          <a:prstGeom prst="rect">
            <a:avLst/>
          </a:prstGeom>
        </p:spPr>
      </p:pic>
      <p:pic>
        <p:nvPicPr>
          <p:cNvPr id="12" name="Picture 11">
            <a:extLst>
              <a:ext uri="{FF2B5EF4-FFF2-40B4-BE49-F238E27FC236}">
                <a16:creationId xmlns:a16="http://schemas.microsoft.com/office/drawing/2014/main" id="{1D0EF358-EE25-1D43-B3B7-62B19544DDEE}"/>
              </a:ext>
            </a:extLst>
          </p:cNvPr>
          <p:cNvPicPr>
            <a:picLocks noChangeAspect="1"/>
          </p:cNvPicPr>
          <p:nvPr/>
        </p:nvPicPr>
        <p:blipFill rotWithShape="1">
          <a:blip r:embed="rId4"/>
          <a:srcRect l="56750" t="62750" r="8107"/>
          <a:stretch/>
        </p:blipFill>
        <p:spPr>
          <a:xfrm>
            <a:off x="4466035" y="0"/>
            <a:ext cx="2234739" cy="1776549"/>
          </a:xfrm>
          <a:prstGeom prst="rect">
            <a:avLst/>
          </a:prstGeom>
        </p:spPr>
      </p:pic>
      <p:pic>
        <p:nvPicPr>
          <p:cNvPr id="14" name="Picture 13">
            <a:extLst>
              <a:ext uri="{FF2B5EF4-FFF2-40B4-BE49-F238E27FC236}">
                <a16:creationId xmlns:a16="http://schemas.microsoft.com/office/drawing/2014/main" id="{ED5095CC-53A4-2446-A38A-85ABD1017A27}"/>
              </a:ext>
            </a:extLst>
          </p:cNvPr>
          <p:cNvPicPr>
            <a:picLocks noChangeAspect="1"/>
          </p:cNvPicPr>
          <p:nvPr/>
        </p:nvPicPr>
        <p:blipFill rotWithShape="1">
          <a:blip r:embed="rId5"/>
          <a:srcRect l="58036" t="66321" r="9178"/>
          <a:stretch/>
        </p:blipFill>
        <p:spPr>
          <a:xfrm>
            <a:off x="0" y="1"/>
            <a:ext cx="2294630" cy="1767839"/>
          </a:xfrm>
          <a:prstGeom prst="rect">
            <a:avLst/>
          </a:prstGeom>
        </p:spPr>
      </p:pic>
      <p:pic>
        <p:nvPicPr>
          <p:cNvPr id="16" name="Picture 15">
            <a:extLst>
              <a:ext uri="{FF2B5EF4-FFF2-40B4-BE49-F238E27FC236}">
                <a16:creationId xmlns:a16="http://schemas.microsoft.com/office/drawing/2014/main" id="{997B0E80-9A3C-834A-A6D1-53CB3A8B8D6A}"/>
              </a:ext>
            </a:extLst>
          </p:cNvPr>
          <p:cNvPicPr>
            <a:picLocks noChangeAspect="1"/>
          </p:cNvPicPr>
          <p:nvPr/>
        </p:nvPicPr>
        <p:blipFill rotWithShape="1">
          <a:blip r:embed="rId6"/>
          <a:srcRect l="57179" t="65036" r="8214"/>
          <a:stretch/>
        </p:blipFill>
        <p:spPr>
          <a:xfrm>
            <a:off x="2238103" y="0"/>
            <a:ext cx="2344537" cy="1776549"/>
          </a:xfrm>
          <a:prstGeom prst="rect">
            <a:avLst/>
          </a:prstGeom>
        </p:spPr>
      </p:pic>
      <p:pic>
        <p:nvPicPr>
          <p:cNvPr id="18" name="Picture 17">
            <a:extLst>
              <a:ext uri="{FF2B5EF4-FFF2-40B4-BE49-F238E27FC236}">
                <a16:creationId xmlns:a16="http://schemas.microsoft.com/office/drawing/2014/main" id="{04EEDBF8-16CC-CD4B-864F-A6F29EF09787}"/>
              </a:ext>
            </a:extLst>
          </p:cNvPr>
          <p:cNvPicPr>
            <a:picLocks noChangeAspect="1"/>
          </p:cNvPicPr>
          <p:nvPr/>
        </p:nvPicPr>
        <p:blipFill rotWithShape="1">
          <a:blip r:embed="rId7"/>
          <a:srcRect l="57393" t="63893" r="9071"/>
          <a:stretch/>
        </p:blipFill>
        <p:spPr>
          <a:xfrm>
            <a:off x="6574972" y="0"/>
            <a:ext cx="2189255" cy="1767840"/>
          </a:xfrm>
          <a:prstGeom prst="rect">
            <a:avLst/>
          </a:prstGeom>
        </p:spPr>
      </p:pic>
    </p:spTree>
    <p:extLst>
      <p:ext uri="{BB962C8B-B14F-4D97-AF65-F5344CB8AC3E}">
        <p14:creationId xmlns:p14="http://schemas.microsoft.com/office/powerpoint/2010/main" val="845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89D6-902C-0F40-A591-253FA41140B2}"/>
              </a:ext>
            </a:extLst>
          </p:cNvPr>
          <p:cNvSpPr>
            <a:spLocks noGrp="1"/>
          </p:cNvSpPr>
          <p:nvPr>
            <p:ph type="title"/>
          </p:nvPr>
        </p:nvSpPr>
        <p:spPr/>
        <p:txBody>
          <a:bodyPr/>
          <a:lstStyle/>
          <a:p>
            <a:r>
              <a:rPr lang="en-US" dirty="0"/>
              <a:t>To dos…</a:t>
            </a:r>
          </a:p>
        </p:txBody>
      </p:sp>
      <p:sp>
        <p:nvSpPr>
          <p:cNvPr id="3" name="Content Placeholder 2">
            <a:extLst>
              <a:ext uri="{FF2B5EF4-FFF2-40B4-BE49-F238E27FC236}">
                <a16:creationId xmlns:a16="http://schemas.microsoft.com/office/drawing/2014/main" id="{F61DA08E-A1CC-1E4D-AB41-4D284076D6E0}"/>
              </a:ext>
            </a:extLst>
          </p:cNvPr>
          <p:cNvSpPr>
            <a:spLocks noGrp="1"/>
          </p:cNvSpPr>
          <p:nvPr>
            <p:ph idx="1"/>
          </p:nvPr>
        </p:nvSpPr>
        <p:spPr/>
        <p:txBody>
          <a:bodyPr/>
          <a:lstStyle/>
          <a:p>
            <a:r>
              <a:rPr lang="en-US" dirty="0"/>
              <a:t>Suggestions about image classification</a:t>
            </a:r>
          </a:p>
          <a:p>
            <a:r>
              <a:rPr lang="en-US" dirty="0"/>
              <a:t>When should we end D-ICE</a:t>
            </a:r>
          </a:p>
        </p:txBody>
      </p:sp>
    </p:spTree>
    <p:extLst>
      <p:ext uri="{BB962C8B-B14F-4D97-AF65-F5344CB8AC3E}">
        <p14:creationId xmlns:p14="http://schemas.microsoft.com/office/powerpoint/2010/main" val="353046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3395FF-F6F3-C147-BC92-A7ED5589AB31}"/>
              </a:ext>
            </a:extLst>
          </p:cNvPr>
          <p:cNvPicPr>
            <a:picLocks noChangeAspect="1"/>
          </p:cNvPicPr>
          <p:nvPr/>
        </p:nvPicPr>
        <p:blipFill>
          <a:blip r:embed="rId2"/>
          <a:stretch>
            <a:fillRect/>
          </a:stretch>
        </p:blipFill>
        <p:spPr>
          <a:xfrm>
            <a:off x="1192695" y="7454"/>
            <a:ext cx="9134061" cy="6850546"/>
          </a:xfrm>
          <a:prstGeom prst="rect">
            <a:avLst/>
          </a:prstGeom>
        </p:spPr>
      </p:pic>
      <p:sp>
        <p:nvSpPr>
          <p:cNvPr id="14" name="TextBox 13">
            <a:extLst>
              <a:ext uri="{FF2B5EF4-FFF2-40B4-BE49-F238E27FC236}">
                <a16:creationId xmlns:a16="http://schemas.microsoft.com/office/drawing/2014/main" id="{B1488E0D-7BD3-6D4E-9DF8-A74597154C86}"/>
              </a:ext>
            </a:extLst>
          </p:cNvPr>
          <p:cNvSpPr txBox="1"/>
          <p:nvPr/>
        </p:nvSpPr>
        <p:spPr>
          <a:xfrm>
            <a:off x="7941366" y="268356"/>
            <a:ext cx="1958008" cy="369332"/>
          </a:xfrm>
          <a:prstGeom prst="rect">
            <a:avLst/>
          </a:prstGeom>
          <a:solidFill>
            <a:schemeClr val="bg1"/>
          </a:solidFill>
        </p:spPr>
        <p:txBody>
          <a:bodyPr wrap="square" rtlCol="0">
            <a:spAutoFit/>
          </a:bodyPr>
          <a:lstStyle/>
          <a:p>
            <a:r>
              <a:rPr lang="en-US" dirty="0"/>
              <a:t>January 28, 12 UTC</a:t>
            </a:r>
          </a:p>
        </p:txBody>
      </p:sp>
    </p:spTree>
    <p:extLst>
      <p:ext uri="{BB962C8B-B14F-4D97-AF65-F5344CB8AC3E}">
        <p14:creationId xmlns:p14="http://schemas.microsoft.com/office/powerpoint/2010/main" val="366324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14B1E-A07C-DC4D-AFC7-984F412877CC}"/>
              </a:ext>
            </a:extLst>
          </p:cNvPr>
          <p:cNvPicPr>
            <a:picLocks noChangeAspect="1"/>
          </p:cNvPicPr>
          <p:nvPr/>
        </p:nvPicPr>
        <p:blipFill>
          <a:blip r:embed="rId2"/>
          <a:stretch>
            <a:fillRect/>
          </a:stretch>
        </p:blipFill>
        <p:spPr>
          <a:xfrm>
            <a:off x="1147417" y="0"/>
            <a:ext cx="9159461" cy="6869597"/>
          </a:xfrm>
          <a:prstGeom prst="rect">
            <a:avLst/>
          </a:prstGeom>
        </p:spPr>
      </p:pic>
      <p:sp>
        <p:nvSpPr>
          <p:cNvPr id="5" name="TextBox 4">
            <a:extLst>
              <a:ext uri="{FF2B5EF4-FFF2-40B4-BE49-F238E27FC236}">
                <a16:creationId xmlns:a16="http://schemas.microsoft.com/office/drawing/2014/main" id="{73312267-6AE2-8047-A8D6-08132AC41138}"/>
              </a:ext>
            </a:extLst>
          </p:cNvPr>
          <p:cNvSpPr txBox="1"/>
          <p:nvPr/>
        </p:nvSpPr>
        <p:spPr>
          <a:xfrm>
            <a:off x="7941366" y="268356"/>
            <a:ext cx="1958008" cy="369332"/>
          </a:xfrm>
          <a:prstGeom prst="rect">
            <a:avLst/>
          </a:prstGeom>
          <a:solidFill>
            <a:schemeClr val="bg1"/>
          </a:solidFill>
        </p:spPr>
        <p:txBody>
          <a:bodyPr wrap="square" rtlCol="0">
            <a:spAutoFit/>
          </a:bodyPr>
          <a:lstStyle/>
          <a:p>
            <a:r>
              <a:rPr lang="en-US" dirty="0"/>
              <a:t>January 28, 12 UTC</a:t>
            </a:r>
          </a:p>
        </p:txBody>
      </p:sp>
    </p:spTree>
    <p:extLst>
      <p:ext uri="{BB962C8B-B14F-4D97-AF65-F5344CB8AC3E}">
        <p14:creationId xmlns:p14="http://schemas.microsoft.com/office/powerpoint/2010/main" val="332046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1C25E-75F1-9D4E-964C-CBDF2F25B7CC}"/>
              </a:ext>
            </a:extLst>
          </p:cNvPr>
          <p:cNvPicPr>
            <a:picLocks noChangeAspect="1"/>
          </p:cNvPicPr>
          <p:nvPr/>
        </p:nvPicPr>
        <p:blipFill>
          <a:blip r:embed="rId2"/>
          <a:stretch>
            <a:fillRect/>
          </a:stretch>
        </p:blipFill>
        <p:spPr>
          <a:xfrm>
            <a:off x="3048000" y="1714500"/>
            <a:ext cx="6096000" cy="3429000"/>
          </a:xfrm>
          <a:prstGeom prst="rect">
            <a:avLst/>
          </a:prstGeom>
        </p:spPr>
      </p:pic>
      <p:pic>
        <p:nvPicPr>
          <p:cNvPr id="6" name="Picture 5">
            <a:extLst>
              <a:ext uri="{FF2B5EF4-FFF2-40B4-BE49-F238E27FC236}">
                <a16:creationId xmlns:a16="http://schemas.microsoft.com/office/drawing/2014/main" id="{DD20D39A-8B73-004A-A672-B3C3555F5297}"/>
              </a:ext>
            </a:extLst>
          </p:cNvPr>
          <p:cNvPicPr>
            <a:picLocks noChangeAspect="1"/>
          </p:cNvPicPr>
          <p:nvPr/>
        </p:nvPicPr>
        <p:blipFill>
          <a:blip r:embed="rId3"/>
          <a:stretch>
            <a:fillRect/>
          </a:stretch>
        </p:blipFill>
        <p:spPr>
          <a:xfrm>
            <a:off x="109331" y="1162878"/>
            <a:ext cx="5786782" cy="4340086"/>
          </a:xfrm>
          <a:prstGeom prst="rect">
            <a:avLst/>
          </a:prstGeom>
        </p:spPr>
      </p:pic>
      <p:pic>
        <p:nvPicPr>
          <p:cNvPr id="8" name="Picture 7">
            <a:extLst>
              <a:ext uri="{FF2B5EF4-FFF2-40B4-BE49-F238E27FC236}">
                <a16:creationId xmlns:a16="http://schemas.microsoft.com/office/drawing/2014/main" id="{EE3F98B0-138F-814B-A5FB-3C971D7BFBD0}"/>
              </a:ext>
            </a:extLst>
          </p:cNvPr>
          <p:cNvPicPr>
            <a:picLocks noChangeAspect="1"/>
          </p:cNvPicPr>
          <p:nvPr/>
        </p:nvPicPr>
        <p:blipFill>
          <a:blip r:embed="rId4"/>
          <a:stretch>
            <a:fillRect/>
          </a:stretch>
        </p:blipFill>
        <p:spPr>
          <a:xfrm>
            <a:off x="5948017" y="1142999"/>
            <a:ext cx="5813287" cy="4359965"/>
          </a:xfrm>
          <a:prstGeom prst="rect">
            <a:avLst/>
          </a:prstGeom>
        </p:spPr>
      </p:pic>
      <p:sp>
        <p:nvSpPr>
          <p:cNvPr id="2" name="TextBox 1">
            <a:extLst>
              <a:ext uri="{FF2B5EF4-FFF2-40B4-BE49-F238E27FC236}">
                <a16:creationId xmlns:a16="http://schemas.microsoft.com/office/drawing/2014/main" id="{CB93B6FA-E14D-2C4B-874A-C3335B832D00}"/>
              </a:ext>
            </a:extLst>
          </p:cNvPr>
          <p:cNvSpPr txBox="1"/>
          <p:nvPr/>
        </p:nvSpPr>
        <p:spPr>
          <a:xfrm>
            <a:off x="1793966" y="722812"/>
            <a:ext cx="3169920" cy="369332"/>
          </a:xfrm>
          <a:prstGeom prst="rect">
            <a:avLst/>
          </a:prstGeom>
          <a:noFill/>
        </p:spPr>
        <p:txBody>
          <a:bodyPr wrap="square" rtlCol="0">
            <a:spAutoFit/>
          </a:bodyPr>
          <a:lstStyle/>
          <a:p>
            <a:r>
              <a:rPr lang="en-US" dirty="0"/>
              <a:t>Ventilators turned off</a:t>
            </a:r>
          </a:p>
        </p:txBody>
      </p:sp>
      <p:sp>
        <p:nvSpPr>
          <p:cNvPr id="7" name="TextBox 6">
            <a:extLst>
              <a:ext uri="{FF2B5EF4-FFF2-40B4-BE49-F238E27FC236}">
                <a16:creationId xmlns:a16="http://schemas.microsoft.com/office/drawing/2014/main" id="{8BA52FFA-33CF-2444-BA32-8D5115F57F00}"/>
              </a:ext>
            </a:extLst>
          </p:cNvPr>
          <p:cNvSpPr txBox="1"/>
          <p:nvPr/>
        </p:nvSpPr>
        <p:spPr>
          <a:xfrm>
            <a:off x="7624354" y="718458"/>
            <a:ext cx="3169920" cy="369332"/>
          </a:xfrm>
          <a:prstGeom prst="rect">
            <a:avLst/>
          </a:prstGeom>
          <a:noFill/>
        </p:spPr>
        <p:txBody>
          <a:bodyPr wrap="square" rtlCol="0">
            <a:spAutoFit/>
          </a:bodyPr>
          <a:lstStyle/>
          <a:p>
            <a:r>
              <a:rPr lang="en-US" dirty="0"/>
              <a:t>Back on + 8 hours</a:t>
            </a:r>
          </a:p>
        </p:txBody>
      </p:sp>
    </p:spTree>
    <p:extLst>
      <p:ext uri="{BB962C8B-B14F-4D97-AF65-F5344CB8AC3E}">
        <p14:creationId xmlns:p14="http://schemas.microsoft.com/office/powerpoint/2010/main" val="346661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00D530-FB00-B14D-932F-FE75E72BCBF6}"/>
              </a:ext>
            </a:extLst>
          </p:cNvPr>
          <p:cNvPicPr>
            <a:picLocks noChangeAspect="1"/>
          </p:cNvPicPr>
          <p:nvPr/>
        </p:nvPicPr>
        <p:blipFill rotWithShape="1">
          <a:blip r:embed="rId2"/>
          <a:srcRect l="7226" t="5926" r="8422" b="4372"/>
          <a:stretch/>
        </p:blipFill>
        <p:spPr>
          <a:xfrm>
            <a:off x="1589207" y="0"/>
            <a:ext cx="8869306" cy="6858000"/>
          </a:xfrm>
          <a:prstGeom prst="rect">
            <a:avLst/>
          </a:prstGeom>
        </p:spPr>
      </p:pic>
      <p:sp>
        <p:nvSpPr>
          <p:cNvPr id="11" name="TextBox 10">
            <a:extLst>
              <a:ext uri="{FF2B5EF4-FFF2-40B4-BE49-F238E27FC236}">
                <a16:creationId xmlns:a16="http://schemas.microsoft.com/office/drawing/2014/main" id="{D7277C7B-31DB-C141-BFB3-8CA5F0CAD8DA}"/>
              </a:ext>
            </a:extLst>
          </p:cNvPr>
          <p:cNvSpPr txBox="1"/>
          <p:nvPr/>
        </p:nvSpPr>
        <p:spPr>
          <a:xfrm>
            <a:off x="5546035" y="307197"/>
            <a:ext cx="43334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Aug 19, 2017 to Feb 20, 2018</a:t>
            </a:r>
          </a:p>
          <a:p>
            <a:pPr marL="285750" indent="-285750">
              <a:buFont typeface="Arial" panose="020B0604020202020204" pitchFamily="34" charset="0"/>
              <a:buChar char="•"/>
            </a:pPr>
            <a:r>
              <a:rPr lang="en-US" dirty="0"/>
              <a:t>~ 55,000 images</a:t>
            </a:r>
          </a:p>
          <a:p>
            <a:pPr marL="285750" indent="-285750">
              <a:buFont typeface="Arial" panose="020B0604020202020204" pitchFamily="34" charset="0"/>
              <a:buChar char="•"/>
            </a:pPr>
            <a:r>
              <a:rPr lang="en-US" dirty="0"/>
              <a:t>Image uptime (classified period) 96.4% </a:t>
            </a:r>
          </a:p>
        </p:txBody>
      </p:sp>
      <p:sp>
        <p:nvSpPr>
          <p:cNvPr id="13" name="Left Arrow 12">
            <a:extLst>
              <a:ext uri="{FF2B5EF4-FFF2-40B4-BE49-F238E27FC236}">
                <a16:creationId xmlns:a16="http://schemas.microsoft.com/office/drawing/2014/main" id="{7A600CD8-9076-E24C-8A12-487B5C258587}"/>
              </a:ext>
            </a:extLst>
          </p:cNvPr>
          <p:cNvSpPr/>
          <p:nvPr/>
        </p:nvSpPr>
        <p:spPr>
          <a:xfrm rot="6818168" flipV="1">
            <a:off x="3617628" y="1825036"/>
            <a:ext cx="620003" cy="260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C79919-532F-2947-AFD8-40E7CE037E98}"/>
              </a:ext>
            </a:extLst>
          </p:cNvPr>
          <p:cNvSpPr/>
          <p:nvPr/>
        </p:nvSpPr>
        <p:spPr>
          <a:xfrm>
            <a:off x="3141108" y="2245852"/>
            <a:ext cx="1098378" cy="461665"/>
          </a:xfrm>
          <a:prstGeom prst="rect">
            <a:avLst/>
          </a:prstGeom>
        </p:spPr>
        <p:txBody>
          <a:bodyPr wrap="none">
            <a:spAutoFit/>
          </a:bodyPr>
          <a:lstStyle/>
          <a:p>
            <a:r>
              <a:rPr lang="en-US" sz="1200" dirty="0">
                <a:latin typeface="Times" pitchFamily="2" charset="0"/>
              </a:rPr>
              <a:t>First ice event </a:t>
            </a:r>
          </a:p>
          <a:p>
            <a:r>
              <a:rPr lang="en-US" sz="1200" dirty="0">
                <a:latin typeface="Times" pitchFamily="2" charset="0"/>
              </a:rPr>
              <a:t>October 10 </a:t>
            </a:r>
          </a:p>
        </p:txBody>
      </p:sp>
      <p:pic>
        <p:nvPicPr>
          <p:cNvPr id="16" name="Picture 15">
            <a:extLst>
              <a:ext uri="{FF2B5EF4-FFF2-40B4-BE49-F238E27FC236}">
                <a16:creationId xmlns:a16="http://schemas.microsoft.com/office/drawing/2014/main" id="{9EB87998-8037-B741-83E1-72109E055F39}"/>
              </a:ext>
            </a:extLst>
          </p:cNvPr>
          <p:cNvPicPr>
            <a:picLocks noChangeAspect="1"/>
          </p:cNvPicPr>
          <p:nvPr/>
        </p:nvPicPr>
        <p:blipFill rotWithShape="1">
          <a:blip r:embed="rId3"/>
          <a:srcRect l="15321" t="38621" r="70624" b="47892"/>
          <a:stretch/>
        </p:blipFill>
        <p:spPr>
          <a:xfrm>
            <a:off x="4269345" y="4130566"/>
            <a:ext cx="1158764" cy="1324303"/>
          </a:xfrm>
          <a:prstGeom prst="rect">
            <a:avLst/>
          </a:prstGeom>
          <a:ln w="38100">
            <a:solidFill>
              <a:schemeClr val="tx1"/>
            </a:solidFill>
          </a:ln>
        </p:spPr>
      </p:pic>
      <p:cxnSp>
        <p:nvCxnSpPr>
          <p:cNvPr id="20" name="Straight Arrow Connector 19">
            <a:extLst>
              <a:ext uri="{FF2B5EF4-FFF2-40B4-BE49-F238E27FC236}">
                <a16:creationId xmlns:a16="http://schemas.microsoft.com/office/drawing/2014/main" id="{65B13B9B-810B-414C-B98B-EFE7B4EFB6D2}"/>
              </a:ext>
            </a:extLst>
          </p:cNvPr>
          <p:cNvCxnSpPr>
            <a:cxnSpLocks/>
            <a:stCxn id="16" idx="0"/>
          </p:cNvCxnSpPr>
          <p:nvPr/>
        </p:nvCxnSpPr>
        <p:spPr>
          <a:xfrm flipV="1">
            <a:off x="4848727" y="2743202"/>
            <a:ext cx="219403" cy="1387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F4AA805-044D-C84F-9226-6C794464F097}"/>
              </a:ext>
            </a:extLst>
          </p:cNvPr>
          <p:cNvPicPr>
            <a:picLocks noChangeAspect="1"/>
          </p:cNvPicPr>
          <p:nvPr/>
        </p:nvPicPr>
        <p:blipFill rotWithShape="1">
          <a:blip r:embed="rId4"/>
          <a:srcRect l="15138" t="38314" r="70260" b="49119"/>
          <a:stretch/>
        </p:blipFill>
        <p:spPr>
          <a:xfrm>
            <a:off x="5446503" y="4750674"/>
            <a:ext cx="1240736" cy="1271753"/>
          </a:xfrm>
          <a:prstGeom prst="rect">
            <a:avLst/>
          </a:prstGeom>
          <a:ln w="38100">
            <a:solidFill>
              <a:schemeClr val="tx1"/>
            </a:solidFill>
          </a:ln>
        </p:spPr>
      </p:pic>
      <p:pic>
        <p:nvPicPr>
          <p:cNvPr id="24" name="Picture 23">
            <a:extLst>
              <a:ext uri="{FF2B5EF4-FFF2-40B4-BE49-F238E27FC236}">
                <a16:creationId xmlns:a16="http://schemas.microsoft.com/office/drawing/2014/main" id="{6234B7E5-1885-9646-A3B7-345E71570F97}"/>
              </a:ext>
            </a:extLst>
          </p:cNvPr>
          <p:cNvPicPr>
            <a:picLocks noChangeAspect="1"/>
          </p:cNvPicPr>
          <p:nvPr/>
        </p:nvPicPr>
        <p:blipFill rotWithShape="1">
          <a:blip r:embed="rId5"/>
          <a:srcRect l="15138" t="38621" r="71356" b="48965"/>
          <a:stretch/>
        </p:blipFill>
        <p:spPr>
          <a:xfrm>
            <a:off x="6739277" y="4950372"/>
            <a:ext cx="1209858" cy="1324305"/>
          </a:xfrm>
          <a:prstGeom prst="rect">
            <a:avLst/>
          </a:prstGeom>
          <a:ln w="38100">
            <a:solidFill>
              <a:schemeClr val="tx1"/>
            </a:solidFill>
          </a:ln>
        </p:spPr>
      </p:pic>
      <p:cxnSp>
        <p:nvCxnSpPr>
          <p:cNvPr id="26" name="Straight Arrow Connector 25">
            <a:extLst>
              <a:ext uri="{FF2B5EF4-FFF2-40B4-BE49-F238E27FC236}">
                <a16:creationId xmlns:a16="http://schemas.microsoft.com/office/drawing/2014/main" id="{643C3E8C-CF8F-544B-AE44-84C1111C1FB4}"/>
              </a:ext>
            </a:extLst>
          </p:cNvPr>
          <p:cNvCxnSpPr>
            <a:cxnSpLocks/>
            <a:stCxn id="22" idx="0"/>
          </p:cNvCxnSpPr>
          <p:nvPr/>
        </p:nvCxnSpPr>
        <p:spPr>
          <a:xfrm flipH="1" flipV="1">
            <a:off x="5541097" y="3079531"/>
            <a:ext cx="525774" cy="1671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B801DC6-CEC7-2941-8B16-90341383F115}"/>
              </a:ext>
            </a:extLst>
          </p:cNvPr>
          <p:cNvCxnSpPr>
            <a:cxnSpLocks/>
          </p:cNvCxnSpPr>
          <p:nvPr/>
        </p:nvCxnSpPr>
        <p:spPr>
          <a:xfrm flipH="1" flipV="1">
            <a:off x="6444986" y="3762703"/>
            <a:ext cx="909403" cy="1150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3D15EA1-6A24-DE40-9485-0BBC6D0CB687}"/>
              </a:ext>
            </a:extLst>
          </p:cNvPr>
          <p:cNvSpPr/>
          <p:nvPr/>
        </p:nvSpPr>
        <p:spPr>
          <a:xfrm>
            <a:off x="4710782" y="4824249"/>
            <a:ext cx="126124" cy="1261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CE25A1A-85E2-D247-A635-5844D5840C6B}"/>
              </a:ext>
            </a:extLst>
          </p:cNvPr>
          <p:cNvSpPr/>
          <p:nvPr/>
        </p:nvSpPr>
        <p:spPr>
          <a:xfrm>
            <a:off x="5935238" y="5523187"/>
            <a:ext cx="126124" cy="1261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11BCFD-275C-B04C-BE6F-A02FA7A06913}"/>
              </a:ext>
            </a:extLst>
          </p:cNvPr>
          <p:cNvSpPr/>
          <p:nvPr/>
        </p:nvSpPr>
        <p:spPr>
          <a:xfrm>
            <a:off x="7264795" y="5728139"/>
            <a:ext cx="126124" cy="1261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59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9792-56C4-C146-BA26-09A50A46ACE8}"/>
              </a:ext>
            </a:extLst>
          </p:cNvPr>
          <p:cNvSpPr>
            <a:spLocks noGrp="1"/>
          </p:cNvSpPr>
          <p:nvPr>
            <p:ph type="title"/>
          </p:nvPr>
        </p:nvSpPr>
        <p:spPr>
          <a:xfrm>
            <a:off x="859221" y="0"/>
            <a:ext cx="10515600" cy="1325563"/>
          </a:xfrm>
        </p:spPr>
        <p:txBody>
          <a:bodyPr/>
          <a:lstStyle/>
          <a:p>
            <a:r>
              <a:rPr lang="en-US" dirty="0"/>
              <a:t>Preliminary Classification of the D-ICE images</a:t>
            </a:r>
          </a:p>
        </p:txBody>
      </p:sp>
      <p:sp>
        <p:nvSpPr>
          <p:cNvPr id="3" name="Content Placeholder 2">
            <a:extLst>
              <a:ext uri="{FF2B5EF4-FFF2-40B4-BE49-F238E27FC236}">
                <a16:creationId xmlns:a16="http://schemas.microsoft.com/office/drawing/2014/main" id="{ABC2B0AD-CD33-B64C-9331-28BB14DB8E52}"/>
              </a:ext>
            </a:extLst>
          </p:cNvPr>
          <p:cNvSpPr>
            <a:spLocks noGrp="1"/>
          </p:cNvSpPr>
          <p:nvPr>
            <p:ph idx="1"/>
          </p:nvPr>
        </p:nvSpPr>
        <p:spPr>
          <a:xfrm>
            <a:off x="268941" y="1079389"/>
            <a:ext cx="11707906" cy="5121713"/>
          </a:xfrm>
        </p:spPr>
        <p:txBody>
          <a:bodyPr>
            <a:noAutofit/>
          </a:bodyPr>
          <a:lstStyle/>
          <a:p>
            <a:r>
              <a:rPr lang="en-US" sz="1400" dirty="0"/>
              <a:t>Only November, December and January analyzed thus far. </a:t>
            </a:r>
          </a:p>
          <a:p>
            <a:pPr lvl="1"/>
            <a:r>
              <a:rPr lang="en-US" sz="900" dirty="0"/>
              <a:t>Nov-Jan = 8832 15 min images of 26 radiometers = 229,632 total.</a:t>
            </a:r>
          </a:p>
          <a:p>
            <a:pPr lvl="1"/>
            <a:r>
              <a:rPr lang="en-US" sz="900" dirty="0"/>
              <a:t>The total length of tested time is 92 days tested of which 39.8 days (3820 15 min images) were taken during times classified as being impacted by frost or rime, including both development and ablation periods.</a:t>
            </a:r>
          </a:p>
          <a:p>
            <a:r>
              <a:rPr lang="en-US" sz="1400" dirty="0"/>
              <a:t>Made movies for each month stamped continuously with each frame’s filename. The image quality is the same as the original files. For each month, I step through the whole month for each radiometer individually. Can complete a month in 6-8 hours time. </a:t>
            </a:r>
          </a:p>
          <a:p>
            <a:r>
              <a:rPr lang="en-US" sz="1400" dirty="0"/>
              <a:t>The natural icing “condition” determined using CAM1 with CAMs as supplements. Identify events by looking at the table, railings, shields, logger boxes etc. Durations = full length of time ice is present: i.e., the end of the event is not the end of ice growth, but when the scene is naturally de-iced. Conversely, precipitation (generally, rain or snow) defined only during the period of active precipitation.</a:t>
            </a:r>
          </a:p>
          <a:p>
            <a:endParaRPr lang="en-US" sz="1400" dirty="0"/>
          </a:p>
          <a:p>
            <a:endParaRPr lang="en-US" sz="1400" dirty="0"/>
          </a:p>
          <a:p>
            <a:endParaRPr lang="en-US" sz="1400" dirty="0"/>
          </a:p>
        </p:txBody>
      </p:sp>
      <p:sp>
        <p:nvSpPr>
          <p:cNvPr id="4" name="Rectangle 3">
            <a:extLst>
              <a:ext uri="{FF2B5EF4-FFF2-40B4-BE49-F238E27FC236}">
                <a16:creationId xmlns:a16="http://schemas.microsoft.com/office/drawing/2014/main" id="{0C0F13E3-C73F-9144-95DE-51283F741E9E}"/>
              </a:ext>
            </a:extLst>
          </p:cNvPr>
          <p:cNvSpPr/>
          <p:nvPr/>
        </p:nvSpPr>
        <p:spPr>
          <a:xfrm>
            <a:off x="4575094" y="3318570"/>
            <a:ext cx="2753708" cy="3539430"/>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itchFamily="2" charset="0"/>
              </a:rPr>
              <a:t>-99 = blackout or iced lens</a:t>
            </a:r>
          </a:p>
          <a:p>
            <a:r>
              <a:rPr lang="en-US" sz="1400" b="1" dirty="0">
                <a:latin typeface="Calibri" panose="020F0502020204030204" pitchFamily="34" charset="0"/>
                <a:ea typeface="Calibri" panose="020F0502020204030204" pitchFamily="34" charset="0"/>
                <a:cs typeface="Times New Roman" pitchFamily="2" charset="0"/>
              </a:rPr>
              <a:t>-88 = cleaning</a:t>
            </a:r>
          </a:p>
          <a:p>
            <a:r>
              <a:rPr lang="en-US" sz="1400" b="1" dirty="0">
                <a:latin typeface="Calibri" panose="020F0502020204030204" pitchFamily="34" charset="0"/>
                <a:ea typeface="Calibri" panose="020F0502020204030204" pitchFamily="34" charset="0"/>
                <a:cs typeface="Times New Roman" pitchFamily="2" charset="0"/>
              </a:rPr>
              <a:t>-77 = ethanol on the dome</a:t>
            </a:r>
          </a:p>
          <a:p>
            <a:r>
              <a:rPr lang="en-US" sz="1400" b="1" dirty="0">
                <a:latin typeface="Calibri" panose="020F0502020204030204" pitchFamily="34" charset="0"/>
                <a:ea typeface="Calibri" panose="020F0502020204030204" pitchFamily="34" charset="0"/>
                <a:cs typeface="Times New Roman" pitchFamily="2" charset="0"/>
              </a:rPr>
              <a:t>-76 = ethanol-induced ice? </a:t>
            </a:r>
          </a:p>
          <a:p>
            <a:r>
              <a:rPr lang="en-US" sz="1400" b="1" dirty="0">
                <a:latin typeface="Calibri" panose="020F0502020204030204" pitchFamily="34" charset="0"/>
                <a:ea typeface="Calibri" panose="020F0502020204030204" pitchFamily="34" charset="0"/>
                <a:cs typeface="Times New Roman" pitchFamily="2" charset="0"/>
              </a:rPr>
              <a:t>-60 = other/wtf? (rare)</a:t>
            </a:r>
          </a:p>
          <a:p>
            <a:r>
              <a:rPr lang="en-US" sz="1400" b="1" dirty="0">
                <a:latin typeface="Calibri" panose="020F0502020204030204" pitchFamily="34" charset="0"/>
                <a:ea typeface="Calibri" panose="020F0502020204030204" pitchFamily="34" charset="0"/>
                <a:cs typeface="Times New Roman" pitchFamily="2" charset="0"/>
              </a:rPr>
              <a:t>0    = dome clear</a:t>
            </a:r>
          </a:p>
          <a:p>
            <a:r>
              <a:rPr lang="en-US" sz="1400" b="1" dirty="0">
                <a:latin typeface="Calibri" panose="020F0502020204030204" pitchFamily="34" charset="0"/>
                <a:ea typeface="Calibri" panose="020F0502020204030204" pitchFamily="34" charset="0"/>
                <a:cs typeface="Times New Roman" pitchFamily="2" charset="0"/>
              </a:rPr>
              <a:t>10  = rain/wet/slush minimal</a:t>
            </a:r>
          </a:p>
          <a:p>
            <a:pPr marL="342900" indent="-342900">
              <a:buAutoNum type="arabicPlain" startAt="11"/>
            </a:pPr>
            <a:r>
              <a:rPr lang="en-US" sz="1400" b="1" dirty="0">
                <a:latin typeface="Calibri" panose="020F0502020204030204" pitchFamily="34" charset="0"/>
                <a:ea typeface="Calibri" panose="020F0502020204030204" pitchFamily="34" charset="0"/>
                <a:cs typeface="Times New Roman" pitchFamily="2" charset="0"/>
              </a:rPr>
              <a:t>= rain/wet/slush</a:t>
            </a:r>
          </a:p>
          <a:p>
            <a:r>
              <a:rPr lang="en-US" sz="1400" b="1" dirty="0">
                <a:latin typeface="Calibri" panose="020F0502020204030204" pitchFamily="34" charset="0"/>
                <a:ea typeface="Calibri" panose="020F0502020204030204" pitchFamily="34" charset="0"/>
                <a:cs typeface="Times New Roman" pitchFamily="2" charset="0"/>
              </a:rPr>
              <a:t>20  = frost light/side of dome</a:t>
            </a:r>
          </a:p>
          <a:p>
            <a:r>
              <a:rPr lang="en-US" sz="1400" b="1" dirty="0">
                <a:latin typeface="Calibri" panose="020F0502020204030204" pitchFamily="34" charset="0"/>
                <a:ea typeface="Calibri" panose="020F0502020204030204" pitchFamily="34" charset="0"/>
                <a:cs typeface="Times New Roman" pitchFamily="2" charset="0"/>
              </a:rPr>
              <a:t>21  = frost heavy/top of dome</a:t>
            </a:r>
          </a:p>
          <a:p>
            <a:r>
              <a:rPr lang="en-US" sz="1400" b="1" dirty="0">
                <a:latin typeface="Calibri" panose="020F0502020204030204" pitchFamily="34" charset="0"/>
                <a:ea typeface="Calibri" panose="020F0502020204030204" pitchFamily="34" charset="0"/>
                <a:cs typeface="Times New Roman" pitchFamily="2" charset="0"/>
              </a:rPr>
              <a:t>30  = rime light/side of dome</a:t>
            </a:r>
          </a:p>
          <a:p>
            <a:r>
              <a:rPr lang="en-US" sz="1400" b="1" dirty="0">
                <a:latin typeface="Calibri" panose="020F0502020204030204" pitchFamily="34" charset="0"/>
                <a:ea typeface="Calibri" panose="020F0502020204030204" pitchFamily="34" charset="0"/>
                <a:cs typeface="Times New Roman" pitchFamily="2" charset="0"/>
              </a:rPr>
              <a:t>31  = rime heavy/top of dome</a:t>
            </a:r>
          </a:p>
          <a:p>
            <a:r>
              <a:rPr lang="en-US" sz="1400" b="1" dirty="0">
                <a:latin typeface="Calibri" panose="020F0502020204030204" pitchFamily="34" charset="0"/>
                <a:ea typeface="Calibri" panose="020F0502020204030204" pitchFamily="34" charset="0"/>
                <a:cs typeface="Times New Roman" pitchFamily="2" charset="0"/>
              </a:rPr>
              <a:t>40  = snow: trace on dome</a:t>
            </a:r>
          </a:p>
          <a:p>
            <a:r>
              <a:rPr lang="en-US" sz="1400" b="1" dirty="0">
                <a:latin typeface="Calibri" panose="020F0502020204030204" pitchFamily="34" charset="0"/>
                <a:ea typeface="Calibri" panose="020F0502020204030204" pitchFamily="34" charset="0"/>
                <a:cs typeface="Times New Roman" pitchFamily="2" charset="0"/>
              </a:rPr>
              <a:t>41  = snow </a:t>
            </a:r>
            <a:r>
              <a:rPr lang="en-US" sz="1400" b="1" dirty="0" err="1">
                <a:latin typeface="Calibri" panose="020F0502020204030204" pitchFamily="34" charset="0"/>
                <a:ea typeface="Calibri" panose="020F0502020204030204" pitchFamily="34" charset="0"/>
                <a:cs typeface="Times New Roman" pitchFamily="2" charset="0"/>
              </a:rPr>
              <a:t>accum</a:t>
            </a:r>
            <a:r>
              <a:rPr lang="en-US" sz="1400" b="1" dirty="0">
                <a:latin typeface="Calibri" panose="020F0502020204030204" pitchFamily="34" charset="0"/>
                <a:ea typeface="Calibri" panose="020F0502020204030204" pitchFamily="34" charset="0"/>
                <a:cs typeface="Times New Roman" pitchFamily="2" charset="0"/>
              </a:rPr>
              <a:t> on dome</a:t>
            </a:r>
          </a:p>
          <a:p>
            <a:r>
              <a:rPr lang="en-US" sz="1400" b="1" dirty="0">
                <a:latin typeface="Calibri" panose="020F0502020204030204" pitchFamily="34" charset="0"/>
                <a:ea typeface="Calibri" panose="020F0502020204030204" pitchFamily="34" charset="0"/>
                <a:cs typeface="Times New Roman" pitchFamily="2" charset="0"/>
              </a:rPr>
              <a:t>42  = snow </a:t>
            </a:r>
            <a:r>
              <a:rPr lang="en-US" sz="1400" b="1" dirty="0" err="1">
                <a:latin typeface="Calibri" panose="020F0502020204030204" pitchFamily="34" charset="0"/>
                <a:ea typeface="Calibri" panose="020F0502020204030204" pitchFamily="34" charset="0"/>
                <a:cs typeface="Times New Roman" pitchFamily="2" charset="0"/>
              </a:rPr>
              <a:t>accum</a:t>
            </a:r>
            <a:r>
              <a:rPr lang="en-US" sz="1400" b="1" dirty="0">
                <a:latin typeface="Calibri" panose="020F0502020204030204" pitchFamily="34" charset="0"/>
                <a:ea typeface="Calibri" panose="020F0502020204030204" pitchFamily="34" charset="0"/>
                <a:cs typeface="Times New Roman" pitchFamily="2" charset="0"/>
              </a:rPr>
              <a:t> on shield</a:t>
            </a:r>
          </a:p>
          <a:p>
            <a:pPr marL="342900" indent="-342900">
              <a:buAutoNum type="arabicPlain" startAt="11"/>
            </a:pPr>
            <a:endParaRPr lang="en-US" sz="1400" b="1" dirty="0">
              <a:latin typeface="Calibri" panose="020F0502020204030204" pitchFamily="34" charset="0"/>
              <a:ea typeface="Calibri" panose="020F0502020204030204" pitchFamily="34" charset="0"/>
              <a:cs typeface="Times New Roman" pitchFamily="2" charset="0"/>
            </a:endParaRPr>
          </a:p>
        </p:txBody>
      </p:sp>
    </p:spTree>
    <p:extLst>
      <p:ext uri="{BB962C8B-B14F-4D97-AF65-F5344CB8AC3E}">
        <p14:creationId xmlns:p14="http://schemas.microsoft.com/office/powerpoint/2010/main" val="26307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9792-56C4-C146-BA26-09A50A46ACE8}"/>
              </a:ext>
            </a:extLst>
          </p:cNvPr>
          <p:cNvSpPr>
            <a:spLocks noGrp="1"/>
          </p:cNvSpPr>
          <p:nvPr>
            <p:ph type="title"/>
          </p:nvPr>
        </p:nvSpPr>
        <p:spPr>
          <a:xfrm>
            <a:off x="859221" y="0"/>
            <a:ext cx="10515600" cy="1325563"/>
          </a:xfrm>
        </p:spPr>
        <p:txBody>
          <a:bodyPr/>
          <a:lstStyle/>
          <a:p>
            <a:r>
              <a:rPr lang="en-US" dirty="0"/>
              <a:t>Preliminary Classification of the D-ICE images</a:t>
            </a:r>
          </a:p>
        </p:txBody>
      </p:sp>
      <p:pic>
        <p:nvPicPr>
          <p:cNvPr id="6" name="Picture 5">
            <a:extLst>
              <a:ext uri="{FF2B5EF4-FFF2-40B4-BE49-F238E27FC236}">
                <a16:creationId xmlns:a16="http://schemas.microsoft.com/office/drawing/2014/main" id="{113B6A48-36DE-2645-AF87-59053D02C714}"/>
              </a:ext>
            </a:extLst>
          </p:cNvPr>
          <p:cNvPicPr>
            <a:picLocks noChangeAspect="1"/>
          </p:cNvPicPr>
          <p:nvPr/>
        </p:nvPicPr>
        <p:blipFill>
          <a:blip r:embed="rId2"/>
          <a:stretch>
            <a:fillRect/>
          </a:stretch>
        </p:blipFill>
        <p:spPr>
          <a:xfrm>
            <a:off x="1307626" y="1102213"/>
            <a:ext cx="9307823" cy="5755787"/>
          </a:xfrm>
          <a:prstGeom prst="rect">
            <a:avLst/>
          </a:prstGeom>
        </p:spPr>
      </p:pic>
    </p:spTree>
    <p:extLst>
      <p:ext uri="{BB962C8B-B14F-4D97-AF65-F5344CB8AC3E}">
        <p14:creationId xmlns:p14="http://schemas.microsoft.com/office/powerpoint/2010/main" val="378421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9792-56C4-C146-BA26-09A50A46ACE8}"/>
              </a:ext>
            </a:extLst>
          </p:cNvPr>
          <p:cNvSpPr>
            <a:spLocks noGrp="1"/>
          </p:cNvSpPr>
          <p:nvPr>
            <p:ph type="title"/>
          </p:nvPr>
        </p:nvSpPr>
        <p:spPr>
          <a:xfrm>
            <a:off x="859221" y="0"/>
            <a:ext cx="10515600" cy="1325563"/>
          </a:xfrm>
        </p:spPr>
        <p:txBody>
          <a:bodyPr/>
          <a:lstStyle/>
          <a:p>
            <a:r>
              <a:rPr lang="en-US" dirty="0"/>
              <a:t>Preliminary Classification of the D-ICE images</a:t>
            </a:r>
          </a:p>
        </p:txBody>
      </p:sp>
      <p:sp>
        <p:nvSpPr>
          <p:cNvPr id="3" name="Content Placeholder 2">
            <a:extLst>
              <a:ext uri="{FF2B5EF4-FFF2-40B4-BE49-F238E27FC236}">
                <a16:creationId xmlns:a16="http://schemas.microsoft.com/office/drawing/2014/main" id="{ABC2B0AD-CD33-B64C-9331-28BB14DB8E52}"/>
              </a:ext>
            </a:extLst>
          </p:cNvPr>
          <p:cNvSpPr>
            <a:spLocks noGrp="1"/>
          </p:cNvSpPr>
          <p:nvPr>
            <p:ph idx="1"/>
          </p:nvPr>
        </p:nvSpPr>
        <p:spPr>
          <a:xfrm>
            <a:off x="268941" y="1079389"/>
            <a:ext cx="11707906" cy="5121713"/>
          </a:xfrm>
        </p:spPr>
        <p:txBody>
          <a:bodyPr>
            <a:noAutofit/>
          </a:bodyPr>
          <a:lstStyle/>
          <a:p>
            <a:r>
              <a:rPr lang="en-US" sz="1400" dirty="0"/>
              <a:t>Only November, December and January analyzed thus far. </a:t>
            </a:r>
          </a:p>
          <a:p>
            <a:pPr lvl="1"/>
            <a:r>
              <a:rPr lang="en-US" sz="900" dirty="0"/>
              <a:t>Nov-Jan = 8832 15 min images of 26 radiometers = 229,632 total.</a:t>
            </a:r>
          </a:p>
          <a:p>
            <a:pPr lvl="1"/>
            <a:r>
              <a:rPr lang="en-US" sz="900" dirty="0"/>
              <a:t>The total length of tested time is 92 days tested of which 39.8 days (3820 15 min images) were taken during times classified as being impacted by frost or rime, including both development and ablation periods.</a:t>
            </a:r>
          </a:p>
          <a:p>
            <a:r>
              <a:rPr lang="en-US" sz="1400" dirty="0"/>
              <a:t>Made movies for each month stamped continuously with each frame’s filename. The image quality is the same as the original files. For each month, I step through the whole month for each radiometer individually. Can complete a month in 6-8 hours time. </a:t>
            </a:r>
          </a:p>
          <a:p>
            <a:r>
              <a:rPr lang="en-US" sz="1400" dirty="0"/>
              <a:t>The natural icing “condition” determined using CAM1 with CAMs as supplements. Identify events by looking at the table, railings, shields, logger boxes etc. Durations = full length of time ice is present: i.e., the end of the event is not the end of ice growth, but when the scene is naturally de-iced. Conversely, precipitation (generally, rain or snow) defined only during the period of active precipitation.</a:t>
            </a:r>
          </a:p>
          <a:p>
            <a:endParaRPr lang="en-US" sz="1400" dirty="0"/>
          </a:p>
          <a:p>
            <a:endParaRPr lang="en-US" sz="1400" dirty="0"/>
          </a:p>
          <a:p>
            <a:endParaRPr lang="en-US" sz="1400" dirty="0"/>
          </a:p>
        </p:txBody>
      </p:sp>
      <p:sp>
        <p:nvSpPr>
          <p:cNvPr id="4" name="Rectangle 3">
            <a:extLst>
              <a:ext uri="{FF2B5EF4-FFF2-40B4-BE49-F238E27FC236}">
                <a16:creationId xmlns:a16="http://schemas.microsoft.com/office/drawing/2014/main" id="{0C0F13E3-C73F-9144-95DE-51283F741E9E}"/>
              </a:ext>
            </a:extLst>
          </p:cNvPr>
          <p:cNvSpPr/>
          <p:nvPr/>
        </p:nvSpPr>
        <p:spPr>
          <a:xfrm>
            <a:off x="1190763" y="3318570"/>
            <a:ext cx="2753708" cy="3539430"/>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itchFamily="2" charset="0"/>
              </a:rPr>
              <a:t>-99 = blackout or iced lens</a:t>
            </a:r>
          </a:p>
          <a:p>
            <a:r>
              <a:rPr lang="en-US" sz="1400" b="1" dirty="0">
                <a:latin typeface="Calibri" panose="020F0502020204030204" pitchFamily="34" charset="0"/>
                <a:ea typeface="Calibri" panose="020F0502020204030204" pitchFamily="34" charset="0"/>
                <a:cs typeface="Times New Roman" pitchFamily="2" charset="0"/>
              </a:rPr>
              <a:t>-88 = cleaning</a:t>
            </a:r>
          </a:p>
          <a:p>
            <a:r>
              <a:rPr lang="en-US" sz="1400" b="1" dirty="0">
                <a:latin typeface="Calibri" panose="020F0502020204030204" pitchFamily="34" charset="0"/>
                <a:ea typeface="Calibri" panose="020F0502020204030204" pitchFamily="34" charset="0"/>
                <a:cs typeface="Times New Roman" pitchFamily="2" charset="0"/>
              </a:rPr>
              <a:t>-77 = ethanol on the dome</a:t>
            </a:r>
          </a:p>
          <a:p>
            <a:r>
              <a:rPr lang="en-US" sz="1400" b="1" dirty="0">
                <a:latin typeface="Calibri" panose="020F0502020204030204" pitchFamily="34" charset="0"/>
                <a:ea typeface="Calibri" panose="020F0502020204030204" pitchFamily="34" charset="0"/>
                <a:cs typeface="Times New Roman" pitchFamily="2" charset="0"/>
              </a:rPr>
              <a:t>-76 = ethanol-induced ice? </a:t>
            </a:r>
          </a:p>
          <a:p>
            <a:r>
              <a:rPr lang="en-US" sz="1400" b="1" dirty="0">
                <a:latin typeface="Calibri" panose="020F0502020204030204" pitchFamily="34" charset="0"/>
                <a:ea typeface="Calibri" panose="020F0502020204030204" pitchFamily="34" charset="0"/>
                <a:cs typeface="Times New Roman" pitchFamily="2" charset="0"/>
              </a:rPr>
              <a:t>-60 = other/wtf? (rare)</a:t>
            </a:r>
          </a:p>
          <a:p>
            <a:r>
              <a:rPr lang="en-US" sz="1400" b="1" dirty="0">
                <a:latin typeface="Calibri" panose="020F0502020204030204" pitchFamily="34" charset="0"/>
                <a:ea typeface="Calibri" panose="020F0502020204030204" pitchFamily="34" charset="0"/>
                <a:cs typeface="Times New Roman" pitchFamily="2" charset="0"/>
              </a:rPr>
              <a:t>0    = dome clear</a:t>
            </a:r>
          </a:p>
          <a:p>
            <a:r>
              <a:rPr lang="en-US" sz="1400" b="1" dirty="0">
                <a:latin typeface="Calibri" panose="020F0502020204030204" pitchFamily="34" charset="0"/>
                <a:ea typeface="Calibri" panose="020F0502020204030204" pitchFamily="34" charset="0"/>
                <a:cs typeface="Times New Roman" pitchFamily="2" charset="0"/>
              </a:rPr>
              <a:t>10  = rain/wet/slush minimal</a:t>
            </a:r>
          </a:p>
          <a:p>
            <a:pPr marL="342900" indent="-342900">
              <a:buAutoNum type="arabicPlain" startAt="11"/>
            </a:pPr>
            <a:r>
              <a:rPr lang="en-US" sz="1400" b="1" dirty="0">
                <a:latin typeface="Calibri" panose="020F0502020204030204" pitchFamily="34" charset="0"/>
                <a:ea typeface="Calibri" panose="020F0502020204030204" pitchFamily="34" charset="0"/>
                <a:cs typeface="Times New Roman" pitchFamily="2" charset="0"/>
              </a:rPr>
              <a:t>= rain/wet/slush</a:t>
            </a:r>
          </a:p>
          <a:p>
            <a:r>
              <a:rPr lang="en-US" sz="1400" b="1" dirty="0">
                <a:latin typeface="Calibri" panose="020F0502020204030204" pitchFamily="34" charset="0"/>
                <a:ea typeface="Calibri" panose="020F0502020204030204" pitchFamily="34" charset="0"/>
                <a:cs typeface="Times New Roman" pitchFamily="2" charset="0"/>
              </a:rPr>
              <a:t>20  = frost light/side of dome</a:t>
            </a:r>
          </a:p>
          <a:p>
            <a:r>
              <a:rPr lang="en-US" sz="1400" b="1" dirty="0">
                <a:latin typeface="Calibri" panose="020F0502020204030204" pitchFamily="34" charset="0"/>
                <a:ea typeface="Calibri" panose="020F0502020204030204" pitchFamily="34" charset="0"/>
                <a:cs typeface="Times New Roman" pitchFamily="2" charset="0"/>
              </a:rPr>
              <a:t>21  = frost heavy/top of dome</a:t>
            </a:r>
          </a:p>
          <a:p>
            <a:r>
              <a:rPr lang="en-US" sz="1400" b="1" dirty="0">
                <a:latin typeface="Calibri" panose="020F0502020204030204" pitchFamily="34" charset="0"/>
                <a:ea typeface="Calibri" panose="020F0502020204030204" pitchFamily="34" charset="0"/>
                <a:cs typeface="Times New Roman" pitchFamily="2" charset="0"/>
              </a:rPr>
              <a:t>30  = rime light/side of dome</a:t>
            </a:r>
          </a:p>
          <a:p>
            <a:r>
              <a:rPr lang="en-US" sz="1400" b="1" dirty="0">
                <a:latin typeface="Calibri" panose="020F0502020204030204" pitchFamily="34" charset="0"/>
                <a:ea typeface="Calibri" panose="020F0502020204030204" pitchFamily="34" charset="0"/>
                <a:cs typeface="Times New Roman" pitchFamily="2" charset="0"/>
              </a:rPr>
              <a:t>31  = rime heavy/top of dome</a:t>
            </a:r>
          </a:p>
          <a:p>
            <a:r>
              <a:rPr lang="en-US" sz="1400" b="1" dirty="0">
                <a:latin typeface="Calibri" panose="020F0502020204030204" pitchFamily="34" charset="0"/>
                <a:ea typeface="Calibri" panose="020F0502020204030204" pitchFamily="34" charset="0"/>
                <a:cs typeface="Times New Roman" pitchFamily="2" charset="0"/>
              </a:rPr>
              <a:t>40  = snow: trace on dome</a:t>
            </a:r>
          </a:p>
          <a:p>
            <a:r>
              <a:rPr lang="en-US" sz="1400" b="1" dirty="0">
                <a:latin typeface="Calibri" panose="020F0502020204030204" pitchFamily="34" charset="0"/>
                <a:ea typeface="Calibri" panose="020F0502020204030204" pitchFamily="34" charset="0"/>
                <a:cs typeface="Times New Roman" pitchFamily="2" charset="0"/>
              </a:rPr>
              <a:t>41  = snow </a:t>
            </a:r>
            <a:r>
              <a:rPr lang="en-US" sz="1400" b="1" dirty="0" err="1">
                <a:latin typeface="Calibri" panose="020F0502020204030204" pitchFamily="34" charset="0"/>
                <a:ea typeface="Calibri" panose="020F0502020204030204" pitchFamily="34" charset="0"/>
                <a:cs typeface="Times New Roman" pitchFamily="2" charset="0"/>
              </a:rPr>
              <a:t>accum</a:t>
            </a:r>
            <a:r>
              <a:rPr lang="en-US" sz="1400" b="1" dirty="0">
                <a:latin typeface="Calibri" panose="020F0502020204030204" pitchFamily="34" charset="0"/>
                <a:ea typeface="Calibri" panose="020F0502020204030204" pitchFamily="34" charset="0"/>
                <a:cs typeface="Times New Roman" pitchFamily="2" charset="0"/>
              </a:rPr>
              <a:t> on dome</a:t>
            </a:r>
          </a:p>
          <a:p>
            <a:r>
              <a:rPr lang="en-US" sz="1400" b="1" dirty="0">
                <a:latin typeface="Calibri" panose="020F0502020204030204" pitchFamily="34" charset="0"/>
                <a:ea typeface="Calibri" panose="020F0502020204030204" pitchFamily="34" charset="0"/>
                <a:cs typeface="Times New Roman" pitchFamily="2" charset="0"/>
              </a:rPr>
              <a:t>42  = snow </a:t>
            </a:r>
            <a:r>
              <a:rPr lang="en-US" sz="1400" b="1" dirty="0" err="1">
                <a:latin typeface="Calibri" panose="020F0502020204030204" pitchFamily="34" charset="0"/>
                <a:ea typeface="Calibri" panose="020F0502020204030204" pitchFamily="34" charset="0"/>
                <a:cs typeface="Times New Roman" pitchFamily="2" charset="0"/>
              </a:rPr>
              <a:t>accum</a:t>
            </a:r>
            <a:r>
              <a:rPr lang="en-US" sz="1400" b="1" dirty="0">
                <a:latin typeface="Calibri" panose="020F0502020204030204" pitchFamily="34" charset="0"/>
                <a:ea typeface="Calibri" panose="020F0502020204030204" pitchFamily="34" charset="0"/>
                <a:cs typeface="Times New Roman" pitchFamily="2" charset="0"/>
              </a:rPr>
              <a:t> on shield</a:t>
            </a:r>
          </a:p>
          <a:p>
            <a:pPr marL="342900" indent="-342900">
              <a:buAutoNum type="arabicPlain" startAt="11"/>
            </a:pPr>
            <a:endParaRPr lang="en-US" sz="1400" b="1" dirty="0">
              <a:latin typeface="Calibri" panose="020F0502020204030204" pitchFamily="34" charset="0"/>
              <a:ea typeface="Calibri" panose="020F0502020204030204" pitchFamily="34" charset="0"/>
              <a:cs typeface="Times New Roman" pitchFamily="2" charset="0"/>
            </a:endParaRPr>
          </a:p>
        </p:txBody>
      </p:sp>
      <p:pic>
        <p:nvPicPr>
          <p:cNvPr id="7" name="Picture 6">
            <a:extLst>
              <a:ext uri="{FF2B5EF4-FFF2-40B4-BE49-F238E27FC236}">
                <a16:creationId xmlns:a16="http://schemas.microsoft.com/office/drawing/2014/main" id="{E606C050-4BCC-E940-B855-5520978658D1}"/>
              </a:ext>
            </a:extLst>
          </p:cNvPr>
          <p:cNvPicPr>
            <a:picLocks noChangeAspect="1"/>
          </p:cNvPicPr>
          <p:nvPr/>
        </p:nvPicPr>
        <p:blipFill rotWithShape="1">
          <a:blip r:embed="rId2"/>
          <a:srcRect b="5962"/>
          <a:stretch/>
        </p:blipFill>
        <p:spPr>
          <a:xfrm>
            <a:off x="3931026" y="3758973"/>
            <a:ext cx="2828363" cy="2659757"/>
          </a:xfrm>
          <a:prstGeom prst="rect">
            <a:avLst/>
          </a:prstGeom>
        </p:spPr>
      </p:pic>
      <p:pic>
        <p:nvPicPr>
          <p:cNvPr id="13" name="Picture 12">
            <a:extLst>
              <a:ext uri="{FF2B5EF4-FFF2-40B4-BE49-F238E27FC236}">
                <a16:creationId xmlns:a16="http://schemas.microsoft.com/office/drawing/2014/main" id="{4588B122-4FED-D748-B5F4-0734B540AAEC}"/>
              </a:ext>
            </a:extLst>
          </p:cNvPr>
          <p:cNvPicPr>
            <a:picLocks noChangeAspect="1"/>
          </p:cNvPicPr>
          <p:nvPr/>
        </p:nvPicPr>
        <p:blipFill>
          <a:blip r:embed="rId3"/>
          <a:stretch>
            <a:fillRect/>
          </a:stretch>
        </p:blipFill>
        <p:spPr>
          <a:xfrm>
            <a:off x="7352553" y="3263900"/>
            <a:ext cx="4318000" cy="3594100"/>
          </a:xfrm>
          <a:prstGeom prst="rect">
            <a:avLst/>
          </a:prstGeom>
        </p:spPr>
      </p:pic>
    </p:spTree>
    <p:extLst>
      <p:ext uri="{BB962C8B-B14F-4D97-AF65-F5344CB8AC3E}">
        <p14:creationId xmlns:p14="http://schemas.microsoft.com/office/powerpoint/2010/main" val="352006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1946</Words>
  <Application>Microsoft Macintosh PowerPoint</Application>
  <PresentationFormat>Widescreen</PresentationFormat>
  <Paragraphs>178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Preliminary Classification of the D-ICE images</vt:lpstr>
      <vt:lpstr>Preliminary Classification of the D-ICE images</vt:lpstr>
      <vt:lpstr>Preliminary Classification of the D-ICE images</vt:lpstr>
      <vt:lpstr>Preliminary Classification of the D-ICE images</vt:lpstr>
      <vt:lpstr>PowerPoint Presentation</vt:lpstr>
      <vt:lpstr>PowerPoint Presentation</vt:lpstr>
      <vt:lpstr>PowerPoint Presentation</vt:lpstr>
      <vt:lpstr>PowerPoint Presentation</vt:lpstr>
      <vt:lpstr>PowerPoint Presentation</vt:lpstr>
      <vt:lpstr>PowerPoint Presentation</vt:lpstr>
      <vt:lpstr>Forced Icing Experiment, 2018 Jan 9</vt:lpstr>
      <vt:lpstr>Snow/Rime on shield obstructing measurement (when otherwise clear dome)</vt:lpstr>
      <vt:lpstr>Ethanol =&gt; Ice?</vt:lpstr>
      <vt:lpstr>PowerPoint Presentation</vt:lpstr>
      <vt:lpstr>PowerPoint Presentation</vt:lpstr>
      <vt:lpstr>PowerPoint Presentation</vt:lpstr>
      <vt:lpstr>To dos…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 Cox</cp:lastModifiedBy>
  <cp:revision>110</cp:revision>
  <dcterms:created xsi:type="dcterms:W3CDTF">2018-02-19T20:16:24Z</dcterms:created>
  <dcterms:modified xsi:type="dcterms:W3CDTF">2018-02-27T19:48:26Z</dcterms:modified>
</cp:coreProperties>
</file>