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61" r:id="rId2"/>
    <p:sldId id="265" r:id="rId3"/>
    <p:sldId id="264" r:id="rId4"/>
    <p:sldId id="260" r:id="rId5"/>
    <p:sldId id="262" r:id="rId6"/>
    <p:sldId id="256" r:id="rId7"/>
    <p:sldId id="258" r:id="rId8"/>
    <p:sldId id="259" r:id="rId9"/>
    <p:sldId id="266" r:id="rId10"/>
    <p:sldId id="257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4E1"/>
    <a:srgbClr val="FFFFCC"/>
    <a:srgbClr val="0000CC"/>
    <a:srgbClr val="003399"/>
    <a:srgbClr val="CB7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9325-97B3-4146-B11C-641B1EB75A9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D113-9E0D-413B-B568-B1AE9409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2C2FF-1AC4-492F-A706-EA096F664C8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7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8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6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EE359B-3F9F-49C6-9D20-87DD42172BD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738" y="1246314"/>
            <a:ext cx="7772400" cy="1562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Building an Autonomous Surface Flux Observing Capacity for PSD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Applications to </a:t>
            </a:r>
            <a:r>
              <a:rPr lang="en-US" sz="2400" dirty="0" err="1" smtClean="0"/>
              <a:t>MOSAiC</a:t>
            </a:r>
            <a:r>
              <a:rPr lang="en-US" sz="2400" dirty="0" smtClean="0"/>
              <a:t> and Beyond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 SEPT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411" y="1874750"/>
            <a:ext cx="7543801" cy="45995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overall plan, schedule, personnel (2017)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Develop concept for PSD Front Office &amp; Engineering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Systems Design (2017-2018)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Radiometer/sonic selection &amp; strategy (&gt;&gt;&gt;D-ICE, etc.)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Power system: Energy audit, combined sources, operational logic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Communications system: Direct over 15-30km LOS?, </a:t>
            </a:r>
            <a:r>
              <a:rPr lang="en-US" sz="1700" dirty="0" err="1" smtClean="0"/>
              <a:t>Irridium</a:t>
            </a:r>
            <a:r>
              <a:rPr lang="en-US" sz="1700" dirty="0" smtClean="0"/>
              <a:t>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System monitoring and on-board processing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/>
              <a:t>Integrated unit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Field Tests (Steamboat, Niwot Ridge, Barrow….) (2018-2019)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Production (2019)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Deployment (2019-2020)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Future Development (buoy design, advanced power systems, fully autonomous)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2960" y="286605"/>
            <a:ext cx="7543800" cy="764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</a:t>
            </a:r>
            <a:r>
              <a:rPr lang="en-US" sz="4400" b="1" dirty="0" smtClean="0">
                <a:solidFill>
                  <a:srgbClr val="C00000"/>
                </a:solidFill>
              </a:rPr>
              <a:t>Moving Forward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sosceles Triangle 55"/>
          <p:cNvSpPr/>
          <p:nvPr/>
        </p:nvSpPr>
        <p:spPr>
          <a:xfrm rot="10800000">
            <a:off x="4732838" y="0"/>
            <a:ext cx="5771625" cy="239055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5034999" y="2728816"/>
            <a:ext cx="5217032" cy="270599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01657" y="-62931"/>
            <a:ext cx="5217032" cy="239055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541024" y="4057362"/>
            <a:ext cx="2168828" cy="87764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496603"/>
            <a:ext cx="5812643" cy="96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453536" y="1436917"/>
            <a:ext cx="82291" cy="3825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82477">
            <a:off x="2689336" y="3827121"/>
            <a:ext cx="3543607" cy="99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3052" y="1857764"/>
            <a:ext cx="275697" cy="404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8567" y="2263359"/>
            <a:ext cx="73520" cy="217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2763" y="2603618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48358" y="4133179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45856" y="1000394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33161" y="1285283"/>
            <a:ext cx="527274" cy="151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56220" y="1287534"/>
            <a:ext cx="129427" cy="26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6994" y="2596606"/>
            <a:ext cx="143654" cy="494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977966" y="5268318"/>
            <a:ext cx="4274093" cy="1700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4683" y="5105017"/>
            <a:ext cx="156229" cy="1633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5236" y="4935002"/>
            <a:ext cx="2164616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79231" y="1876946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29449" y="1925270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08560" y="2768673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4180" y="154904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20933" y="3724046"/>
            <a:ext cx="130172" cy="329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480646">
            <a:off x="4917902" y="1908025"/>
            <a:ext cx="122120" cy="425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39735" y="3665068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40500" y="3817468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36246" y="3363734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32262" y="2268725"/>
            <a:ext cx="73520" cy="217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96445" y="1562290"/>
            <a:ext cx="58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licor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78250" y="260022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35463" y="672834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 generator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47300" y="4132164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46397" y="4152921"/>
            <a:ext cx="10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ain housing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44033" y="2476925"/>
            <a:ext cx="275697" cy="40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60181" y="5471469"/>
            <a:ext cx="11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441622" y="1905383"/>
            <a:ext cx="228812" cy="317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9470664">
            <a:off x="4951615" y="1972531"/>
            <a:ext cx="55967" cy="303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5330" y="2701451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36324" y="2237563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34671" y="2537024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671" y="2298804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9119259">
            <a:off x="1173708" y="2105595"/>
            <a:ext cx="45719" cy="440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119259" flipV="1">
            <a:off x="1036888" y="2278274"/>
            <a:ext cx="249212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119259">
            <a:off x="1107865" y="2377709"/>
            <a:ext cx="295287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3959" y="2451757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502012">
            <a:off x="2533194" y="1916598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96455" y="2013149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6940517" y="2881283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094779" y="2777420"/>
            <a:ext cx="619670" cy="2657390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56990" y="2605835"/>
            <a:ext cx="109431" cy="373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mshupe\Pictures\2008-08&amp;09_ASCOS\ice_and_clou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/>
          <a:stretch/>
        </p:blipFill>
        <p:spPr bwMode="auto">
          <a:xfrm>
            <a:off x="312346" y="1420091"/>
            <a:ext cx="3825088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6241" y="1718182"/>
            <a:ext cx="50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/>
              <a:t>What are the causes and consequences of an evolving and diminished </a:t>
            </a:r>
            <a:r>
              <a:rPr lang="en-US" sz="2400" b="1" dirty="0" smtClean="0"/>
              <a:t>Arctic sea </a:t>
            </a:r>
            <a:r>
              <a:rPr lang="en-US" sz="2400" b="1" dirty="0"/>
              <a:t>ice cover?”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746" y="2941648"/>
            <a:ext cx="457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Sea-ice energy budget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Ice movement &amp; deformation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Clouds / </a:t>
            </a:r>
            <a:r>
              <a:rPr lang="en-US" sz="2000" b="1" dirty="0" err="1" smtClean="0"/>
              <a:t>Precip</a:t>
            </a:r>
            <a:r>
              <a:rPr lang="en-US" sz="2000" b="1" dirty="0" smtClean="0"/>
              <a:t> / Aerosols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 smtClean="0"/>
              <a:t>BioGeoChemistry</a:t>
            </a:r>
            <a:r>
              <a:rPr lang="en-US" sz="2000" b="1" dirty="0" smtClean="0"/>
              <a:t> and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3936" y="5007911"/>
            <a:ext cx="5072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Improved coupled modeling</a:t>
            </a:r>
          </a:p>
          <a:p>
            <a:pPr algn="ctr"/>
            <a:r>
              <a:rPr lang="en-US" sz="2000" b="1" dirty="0" smtClean="0"/>
              <a:t>Sea-ice forecasting</a:t>
            </a:r>
          </a:p>
          <a:p>
            <a:pPr algn="ctr"/>
            <a:r>
              <a:rPr lang="en-US" sz="2000" b="1" dirty="0" smtClean="0"/>
              <a:t>Assimilation Studies</a:t>
            </a:r>
          </a:p>
          <a:p>
            <a:pPr algn="ctr"/>
            <a:r>
              <a:rPr lang="en-US" sz="2000" b="1" dirty="0" smtClean="0"/>
              <a:t>Improved observing system</a:t>
            </a:r>
            <a:endParaRPr lang="en-US" sz="2000" b="1" dirty="0"/>
          </a:p>
        </p:txBody>
      </p:sp>
      <p:sp>
        <p:nvSpPr>
          <p:cNvPr id="9" name="Down Arrow 8"/>
          <p:cNvSpPr/>
          <p:nvPr/>
        </p:nvSpPr>
        <p:spPr>
          <a:xfrm>
            <a:off x="5234336" y="4460331"/>
            <a:ext cx="2136618" cy="5328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0689" y="0"/>
            <a:ext cx="9148777" cy="56122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239" name="Freeform 12"/>
          <p:cNvSpPr>
            <a:spLocks/>
          </p:cNvSpPr>
          <p:nvPr/>
        </p:nvSpPr>
        <p:spPr bwMode="auto">
          <a:xfrm>
            <a:off x="4213213" y="5352845"/>
            <a:ext cx="4950275" cy="107552"/>
          </a:xfrm>
          <a:custGeom>
            <a:avLst/>
            <a:gdLst>
              <a:gd name="T0" fmla="*/ 0 w 2158"/>
              <a:gd name="T1" fmla="*/ 2147483647 h 156"/>
              <a:gd name="T2" fmla="*/ 2147483647 w 2158"/>
              <a:gd name="T3" fmla="*/ 2147483647 h 156"/>
              <a:gd name="T4" fmla="*/ 2147483647 w 2158"/>
              <a:gd name="T5" fmla="*/ 2147483647 h 156"/>
              <a:gd name="T6" fmla="*/ 2147483647 w 2158"/>
              <a:gd name="T7" fmla="*/ 2147483647 h 156"/>
              <a:gd name="T8" fmla="*/ 2147483647 w 2158"/>
              <a:gd name="T9" fmla="*/ 2147483647 h 156"/>
              <a:gd name="T10" fmla="*/ 2147483647 w 2158"/>
              <a:gd name="T11" fmla="*/ 2147483647 h 156"/>
              <a:gd name="T12" fmla="*/ 2147483647 w 2158"/>
              <a:gd name="T13" fmla="*/ 2147483647 h 156"/>
              <a:gd name="T14" fmla="*/ 2147483647 w 2158"/>
              <a:gd name="T15" fmla="*/ 2147483647 h 156"/>
              <a:gd name="T16" fmla="*/ 2147483647 w 2158"/>
              <a:gd name="T17" fmla="*/ 2147483647 h 156"/>
              <a:gd name="T18" fmla="*/ 2147483647 w 2158"/>
              <a:gd name="T19" fmla="*/ 2147483647 h 156"/>
              <a:gd name="T20" fmla="*/ 2147483647 w 2158"/>
              <a:gd name="T21" fmla="*/ 2147483647 h 156"/>
              <a:gd name="T22" fmla="*/ 2147483647 w 2158"/>
              <a:gd name="T23" fmla="*/ 2147483647 h 156"/>
              <a:gd name="T24" fmla="*/ 2147483647 w 2158"/>
              <a:gd name="T25" fmla="*/ 2147483647 h 156"/>
              <a:gd name="T26" fmla="*/ 2147483647 w 2158"/>
              <a:gd name="T27" fmla="*/ 2147483647 h 156"/>
              <a:gd name="T28" fmla="*/ 2147483647 w 2158"/>
              <a:gd name="T29" fmla="*/ 2147483647 h 156"/>
              <a:gd name="T30" fmla="*/ 2147483647 w 2158"/>
              <a:gd name="T31" fmla="*/ 2147483647 h 156"/>
              <a:gd name="T32" fmla="*/ 2147483647 w 2158"/>
              <a:gd name="T33" fmla="*/ 2147483647 h 156"/>
              <a:gd name="T34" fmla="*/ 2147483647 w 2158"/>
              <a:gd name="T35" fmla="*/ 2147483647 h 156"/>
              <a:gd name="T36" fmla="*/ 2147483647 w 2158"/>
              <a:gd name="T37" fmla="*/ 2147483647 h 156"/>
              <a:gd name="T38" fmla="*/ 2147483647 w 2158"/>
              <a:gd name="T39" fmla="*/ 2147483647 h 156"/>
              <a:gd name="T40" fmla="*/ 2147483647 w 2158"/>
              <a:gd name="T41" fmla="*/ 2147483647 h 156"/>
              <a:gd name="T42" fmla="*/ 2147483647 w 2158"/>
              <a:gd name="T43" fmla="*/ 2147483647 h 156"/>
              <a:gd name="T44" fmla="*/ 2147483647 w 2158"/>
              <a:gd name="T45" fmla="*/ 2147483647 h 156"/>
              <a:gd name="T46" fmla="*/ 2147483647 w 2158"/>
              <a:gd name="T47" fmla="*/ 2147483647 h 156"/>
              <a:gd name="T48" fmla="*/ 2147483647 w 2158"/>
              <a:gd name="T49" fmla="*/ 2147483647 h 156"/>
              <a:gd name="T50" fmla="*/ 2147483647 w 2158"/>
              <a:gd name="T51" fmla="*/ 2147483647 h 156"/>
              <a:gd name="T52" fmla="*/ 2147483647 w 2158"/>
              <a:gd name="T53" fmla="*/ 2147483647 h 156"/>
              <a:gd name="T54" fmla="*/ 2147483647 w 2158"/>
              <a:gd name="T55" fmla="*/ 2147483647 h 156"/>
              <a:gd name="T56" fmla="*/ 0 w 2158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58" h="156">
                <a:moveTo>
                  <a:pt x="0" y="65"/>
                </a:moveTo>
                <a:cubicBezTo>
                  <a:pt x="67" y="40"/>
                  <a:pt x="61" y="9"/>
                  <a:pt x="115" y="16"/>
                </a:cubicBezTo>
                <a:cubicBezTo>
                  <a:pt x="164" y="65"/>
                  <a:pt x="139" y="60"/>
                  <a:pt x="215" y="52"/>
                </a:cubicBezTo>
                <a:cubicBezTo>
                  <a:pt x="262" y="49"/>
                  <a:pt x="286" y="12"/>
                  <a:pt x="319" y="4"/>
                </a:cubicBezTo>
                <a:cubicBezTo>
                  <a:pt x="351" y="0"/>
                  <a:pt x="381" y="16"/>
                  <a:pt x="407" y="28"/>
                </a:cubicBezTo>
                <a:cubicBezTo>
                  <a:pt x="432" y="78"/>
                  <a:pt x="420" y="60"/>
                  <a:pt x="476" y="74"/>
                </a:cubicBezTo>
                <a:cubicBezTo>
                  <a:pt x="557" y="67"/>
                  <a:pt x="485" y="70"/>
                  <a:pt x="543" y="32"/>
                </a:cubicBezTo>
                <a:cubicBezTo>
                  <a:pt x="580" y="35"/>
                  <a:pt x="579" y="12"/>
                  <a:pt x="615" y="20"/>
                </a:cubicBezTo>
                <a:cubicBezTo>
                  <a:pt x="624" y="22"/>
                  <a:pt x="680" y="15"/>
                  <a:pt x="687" y="20"/>
                </a:cubicBezTo>
                <a:cubicBezTo>
                  <a:pt x="695" y="25"/>
                  <a:pt x="730" y="53"/>
                  <a:pt x="739" y="56"/>
                </a:cubicBezTo>
                <a:cubicBezTo>
                  <a:pt x="798" y="54"/>
                  <a:pt x="766" y="93"/>
                  <a:pt x="839" y="24"/>
                </a:cubicBezTo>
                <a:cubicBezTo>
                  <a:pt x="878" y="27"/>
                  <a:pt x="894" y="3"/>
                  <a:pt x="931" y="16"/>
                </a:cubicBezTo>
                <a:cubicBezTo>
                  <a:pt x="962" y="26"/>
                  <a:pt x="988" y="46"/>
                  <a:pt x="1015" y="64"/>
                </a:cubicBezTo>
                <a:cubicBezTo>
                  <a:pt x="1030" y="61"/>
                  <a:pt x="1086" y="92"/>
                  <a:pt x="1099" y="84"/>
                </a:cubicBezTo>
                <a:cubicBezTo>
                  <a:pt x="1109" y="78"/>
                  <a:pt x="1155" y="56"/>
                  <a:pt x="1163" y="48"/>
                </a:cubicBezTo>
                <a:cubicBezTo>
                  <a:pt x="1180" y="31"/>
                  <a:pt x="1201" y="27"/>
                  <a:pt x="1223" y="20"/>
                </a:cubicBezTo>
                <a:cubicBezTo>
                  <a:pt x="1299" y="28"/>
                  <a:pt x="1271" y="40"/>
                  <a:pt x="1315" y="64"/>
                </a:cubicBezTo>
                <a:cubicBezTo>
                  <a:pt x="1325" y="66"/>
                  <a:pt x="1371" y="76"/>
                  <a:pt x="1379" y="96"/>
                </a:cubicBezTo>
                <a:cubicBezTo>
                  <a:pt x="1447" y="76"/>
                  <a:pt x="1435" y="36"/>
                  <a:pt x="1491" y="32"/>
                </a:cubicBezTo>
                <a:cubicBezTo>
                  <a:pt x="1571" y="68"/>
                  <a:pt x="1543" y="88"/>
                  <a:pt x="1603" y="88"/>
                </a:cubicBezTo>
                <a:cubicBezTo>
                  <a:pt x="1659" y="68"/>
                  <a:pt x="1646" y="45"/>
                  <a:pt x="1691" y="36"/>
                </a:cubicBezTo>
                <a:cubicBezTo>
                  <a:pt x="1706" y="39"/>
                  <a:pt x="1776" y="77"/>
                  <a:pt x="1787" y="88"/>
                </a:cubicBezTo>
                <a:cubicBezTo>
                  <a:pt x="1798" y="99"/>
                  <a:pt x="1908" y="23"/>
                  <a:pt x="1923" y="28"/>
                </a:cubicBezTo>
                <a:cubicBezTo>
                  <a:pt x="1955" y="39"/>
                  <a:pt x="1990" y="91"/>
                  <a:pt x="2023" y="88"/>
                </a:cubicBezTo>
                <a:cubicBezTo>
                  <a:pt x="2026" y="79"/>
                  <a:pt x="2081" y="34"/>
                  <a:pt x="2091" y="32"/>
                </a:cubicBezTo>
                <a:cubicBezTo>
                  <a:pt x="2121" y="27"/>
                  <a:pt x="2158" y="65"/>
                  <a:pt x="2158" y="65"/>
                </a:cubicBezTo>
                <a:lnTo>
                  <a:pt x="2158" y="156"/>
                </a:lnTo>
                <a:lnTo>
                  <a:pt x="73" y="156"/>
                </a:lnTo>
                <a:lnTo>
                  <a:pt x="0" y="65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3333CC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12"/>
          <p:cNvSpPr>
            <a:spLocks/>
          </p:cNvSpPr>
          <p:nvPr/>
        </p:nvSpPr>
        <p:spPr bwMode="auto">
          <a:xfrm>
            <a:off x="1684842" y="5340181"/>
            <a:ext cx="4950275" cy="107552"/>
          </a:xfrm>
          <a:custGeom>
            <a:avLst/>
            <a:gdLst>
              <a:gd name="T0" fmla="*/ 0 w 2158"/>
              <a:gd name="T1" fmla="*/ 2147483647 h 156"/>
              <a:gd name="T2" fmla="*/ 2147483647 w 2158"/>
              <a:gd name="T3" fmla="*/ 2147483647 h 156"/>
              <a:gd name="T4" fmla="*/ 2147483647 w 2158"/>
              <a:gd name="T5" fmla="*/ 2147483647 h 156"/>
              <a:gd name="T6" fmla="*/ 2147483647 w 2158"/>
              <a:gd name="T7" fmla="*/ 2147483647 h 156"/>
              <a:gd name="T8" fmla="*/ 2147483647 w 2158"/>
              <a:gd name="T9" fmla="*/ 2147483647 h 156"/>
              <a:gd name="T10" fmla="*/ 2147483647 w 2158"/>
              <a:gd name="T11" fmla="*/ 2147483647 h 156"/>
              <a:gd name="T12" fmla="*/ 2147483647 w 2158"/>
              <a:gd name="T13" fmla="*/ 2147483647 h 156"/>
              <a:gd name="T14" fmla="*/ 2147483647 w 2158"/>
              <a:gd name="T15" fmla="*/ 2147483647 h 156"/>
              <a:gd name="T16" fmla="*/ 2147483647 w 2158"/>
              <a:gd name="T17" fmla="*/ 2147483647 h 156"/>
              <a:gd name="T18" fmla="*/ 2147483647 w 2158"/>
              <a:gd name="T19" fmla="*/ 2147483647 h 156"/>
              <a:gd name="T20" fmla="*/ 2147483647 w 2158"/>
              <a:gd name="T21" fmla="*/ 2147483647 h 156"/>
              <a:gd name="T22" fmla="*/ 2147483647 w 2158"/>
              <a:gd name="T23" fmla="*/ 2147483647 h 156"/>
              <a:gd name="T24" fmla="*/ 2147483647 w 2158"/>
              <a:gd name="T25" fmla="*/ 2147483647 h 156"/>
              <a:gd name="T26" fmla="*/ 2147483647 w 2158"/>
              <a:gd name="T27" fmla="*/ 2147483647 h 156"/>
              <a:gd name="T28" fmla="*/ 2147483647 w 2158"/>
              <a:gd name="T29" fmla="*/ 2147483647 h 156"/>
              <a:gd name="T30" fmla="*/ 2147483647 w 2158"/>
              <a:gd name="T31" fmla="*/ 2147483647 h 156"/>
              <a:gd name="T32" fmla="*/ 2147483647 w 2158"/>
              <a:gd name="T33" fmla="*/ 2147483647 h 156"/>
              <a:gd name="T34" fmla="*/ 2147483647 w 2158"/>
              <a:gd name="T35" fmla="*/ 2147483647 h 156"/>
              <a:gd name="T36" fmla="*/ 2147483647 w 2158"/>
              <a:gd name="T37" fmla="*/ 2147483647 h 156"/>
              <a:gd name="T38" fmla="*/ 2147483647 w 2158"/>
              <a:gd name="T39" fmla="*/ 2147483647 h 156"/>
              <a:gd name="T40" fmla="*/ 2147483647 w 2158"/>
              <a:gd name="T41" fmla="*/ 2147483647 h 156"/>
              <a:gd name="T42" fmla="*/ 2147483647 w 2158"/>
              <a:gd name="T43" fmla="*/ 2147483647 h 156"/>
              <a:gd name="T44" fmla="*/ 2147483647 w 2158"/>
              <a:gd name="T45" fmla="*/ 2147483647 h 156"/>
              <a:gd name="T46" fmla="*/ 2147483647 w 2158"/>
              <a:gd name="T47" fmla="*/ 2147483647 h 156"/>
              <a:gd name="T48" fmla="*/ 2147483647 w 2158"/>
              <a:gd name="T49" fmla="*/ 2147483647 h 156"/>
              <a:gd name="T50" fmla="*/ 2147483647 w 2158"/>
              <a:gd name="T51" fmla="*/ 2147483647 h 156"/>
              <a:gd name="T52" fmla="*/ 2147483647 w 2158"/>
              <a:gd name="T53" fmla="*/ 2147483647 h 156"/>
              <a:gd name="T54" fmla="*/ 2147483647 w 2158"/>
              <a:gd name="T55" fmla="*/ 2147483647 h 156"/>
              <a:gd name="T56" fmla="*/ 0 w 2158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58" h="156">
                <a:moveTo>
                  <a:pt x="0" y="65"/>
                </a:moveTo>
                <a:cubicBezTo>
                  <a:pt x="67" y="40"/>
                  <a:pt x="61" y="9"/>
                  <a:pt x="115" y="16"/>
                </a:cubicBezTo>
                <a:cubicBezTo>
                  <a:pt x="164" y="65"/>
                  <a:pt x="139" y="60"/>
                  <a:pt x="215" y="52"/>
                </a:cubicBezTo>
                <a:cubicBezTo>
                  <a:pt x="262" y="49"/>
                  <a:pt x="286" y="12"/>
                  <a:pt x="319" y="4"/>
                </a:cubicBezTo>
                <a:cubicBezTo>
                  <a:pt x="351" y="0"/>
                  <a:pt x="381" y="16"/>
                  <a:pt x="407" y="28"/>
                </a:cubicBezTo>
                <a:cubicBezTo>
                  <a:pt x="432" y="78"/>
                  <a:pt x="420" y="60"/>
                  <a:pt x="476" y="74"/>
                </a:cubicBezTo>
                <a:cubicBezTo>
                  <a:pt x="557" y="67"/>
                  <a:pt x="485" y="70"/>
                  <a:pt x="543" y="32"/>
                </a:cubicBezTo>
                <a:cubicBezTo>
                  <a:pt x="580" y="35"/>
                  <a:pt x="579" y="12"/>
                  <a:pt x="615" y="20"/>
                </a:cubicBezTo>
                <a:cubicBezTo>
                  <a:pt x="624" y="22"/>
                  <a:pt x="680" y="15"/>
                  <a:pt x="687" y="20"/>
                </a:cubicBezTo>
                <a:cubicBezTo>
                  <a:pt x="695" y="25"/>
                  <a:pt x="730" y="53"/>
                  <a:pt x="739" y="56"/>
                </a:cubicBezTo>
                <a:cubicBezTo>
                  <a:pt x="798" y="54"/>
                  <a:pt x="766" y="93"/>
                  <a:pt x="839" y="24"/>
                </a:cubicBezTo>
                <a:cubicBezTo>
                  <a:pt x="878" y="27"/>
                  <a:pt x="894" y="3"/>
                  <a:pt x="931" y="16"/>
                </a:cubicBezTo>
                <a:cubicBezTo>
                  <a:pt x="962" y="26"/>
                  <a:pt x="988" y="46"/>
                  <a:pt x="1015" y="64"/>
                </a:cubicBezTo>
                <a:cubicBezTo>
                  <a:pt x="1030" y="61"/>
                  <a:pt x="1086" y="92"/>
                  <a:pt x="1099" y="84"/>
                </a:cubicBezTo>
                <a:cubicBezTo>
                  <a:pt x="1109" y="78"/>
                  <a:pt x="1155" y="56"/>
                  <a:pt x="1163" y="48"/>
                </a:cubicBezTo>
                <a:cubicBezTo>
                  <a:pt x="1180" y="31"/>
                  <a:pt x="1201" y="27"/>
                  <a:pt x="1223" y="20"/>
                </a:cubicBezTo>
                <a:cubicBezTo>
                  <a:pt x="1299" y="28"/>
                  <a:pt x="1271" y="40"/>
                  <a:pt x="1315" y="64"/>
                </a:cubicBezTo>
                <a:cubicBezTo>
                  <a:pt x="1325" y="66"/>
                  <a:pt x="1371" y="76"/>
                  <a:pt x="1379" y="96"/>
                </a:cubicBezTo>
                <a:cubicBezTo>
                  <a:pt x="1447" y="76"/>
                  <a:pt x="1435" y="36"/>
                  <a:pt x="1491" y="32"/>
                </a:cubicBezTo>
                <a:cubicBezTo>
                  <a:pt x="1571" y="68"/>
                  <a:pt x="1543" y="88"/>
                  <a:pt x="1603" y="88"/>
                </a:cubicBezTo>
                <a:cubicBezTo>
                  <a:pt x="1659" y="68"/>
                  <a:pt x="1646" y="45"/>
                  <a:pt x="1691" y="36"/>
                </a:cubicBezTo>
                <a:cubicBezTo>
                  <a:pt x="1706" y="39"/>
                  <a:pt x="1776" y="77"/>
                  <a:pt x="1787" y="88"/>
                </a:cubicBezTo>
                <a:cubicBezTo>
                  <a:pt x="1798" y="99"/>
                  <a:pt x="1908" y="23"/>
                  <a:pt x="1923" y="28"/>
                </a:cubicBezTo>
                <a:cubicBezTo>
                  <a:pt x="1955" y="39"/>
                  <a:pt x="1990" y="91"/>
                  <a:pt x="2023" y="88"/>
                </a:cubicBezTo>
                <a:cubicBezTo>
                  <a:pt x="2026" y="79"/>
                  <a:pt x="2081" y="34"/>
                  <a:pt x="2091" y="32"/>
                </a:cubicBezTo>
                <a:cubicBezTo>
                  <a:pt x="2121" y="27"/>
                  <a:pt x="2158" y="65"/>
                  <a:pt x="2158" y="65"/>
                </a:cubicBezTo>
                <a:lnTo>
                  <a:pt x="2158" y="156"/>
                </a:lnTo>
                <a:lnTo>
                  <a:pt x="73" y="156"/>
                </a:lnTo>
                <a:lnTo>
                  <a:pt x="0" y="65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3333CC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4024" y="5445221"/>
            <a:ext cx="9129976" cy="1414540"/>
          </a:xfrm>
          <a:prstGeom prst="rect">
            <a:avLst/>
          </a:prstGeom>
          <a:solidFill>
            <a:srgbClr val="00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736801" y="5394370"/>
            <a:ext cx="6499622" cy="105921"/>
          </a:xfrm>
          <a:custGeom>
            <a:avLst/>
            <a:gdLst>
              <a:gd name="T0" fmla="*/ 0 w 2158"/>
              <a:gd name="T1" fmla="*/ 2147483647 h 156"/>
              <a:gd name="T2" fmla="*/ 2147483647 w 2158"/>
              <a:gd name="T3" fmla="*/ 2147483647 h 156"/>
              <a:gd name="T4" fmla="*/ 2147483647 w 2158"/>
              <a:gd name="T5" fmla="*/ 2147483647 h 156"/>
              <a:gd name="T6" fmla="*/ 2147483647 w 2158"/>
              <a:gd name="T7" fmla="*/ 2147483647 h 156"/>
              <a:gd name="T8" fmla="*/ 2147483647 w 2158"/>
              <a:gd name="T9" fmla="*/ 2147483647 h 156"/>
              <a:gd name="T10" fmla="*/ 2147483647 w 2158"/>
              <a:gd name="T11" fmla="*/ 2147483647 h 156"/>
              <a:gd name="T12" fmla="*/ 2147483647 w 2158"/>
              <a:gd name="T13" fmla="*/ 2147483647 h 156"/>
              <a:gd name="T14" fmla="*/ 2147483647 w 2158"/>
              <a:gd name="T15" fmla="*/ 2147483647 h 156"/>
              <a:gd name="T16" fmla="*/ 2147483647 w 2158"/>
              <a:gd name="T17" fmla="*/ 2147483647 h 156"/>
              <a:gd name="T18" fmla="*/ 2147483647 w 2158"/>
              <a:gd name="T19" fmla="*/ 2147483647 h 156"/>
              <a:gd name="T20" fmla="*/ 2147483647 w 2158"/>
              <a:gd name="T21" fmla="*/ 2147483647 h 156"/>
              <a:gd name="T22" fmla="*/ 2147483647 w 2158"/>
              <a:gd name="T23" fmla="*/ 2147483647 h 156"/>
              <a:gd name="T24" fmla="*/ 2147483647 w 2158"/>
              <a:gd name="T25" fmla="*/ 2147483647 h 156"/>
              <a:gd name="T26" fmla="*/ 2147483647 w 2158"/>
              <a:gd name="T27" fmla="*/ 2147483647 h 156"/>
              <a:gd name="T28" fmla="*/ 2147483647 w 2158"/>
              <a:gd name="T29" fmla="*/ 2147483647 h 156"/>
              <a:gd name="T30" fmla="*/ 2147483647 w 2158"/>
              <a:gd name="T31" fmla="*/ 2147483647 h 156"/>
              <a:gd name="T32" fmla="*/ 2147483647 w 2158"/>
              <a:gd name="T33" fmla="*/ 2147483647 h 156"/>
              <a:gd name="T34" fmla="*/ 2147483647 w 2158"/>
              <a:gd name="T35" fmla="*/ 2147483647 h 156"/>
              <a:gd name="T36" fmla="*/ 2147483647 w 2158"/>
              <a:gd name="T37" fmla="*/ 2147483647 h 156"/>
              <a:gd name="T38" fmla="*/ 2147483647 w 2158"/>
              <a:gd name="T39" fmla="*/ 2147483647 h 156"/>
              <a:gd name="T40" fmla="*/ 2147483647 w 2158"/>
              <a:gd name="T41" fmla="*/ 2147483647 h 156"/>
              <a:gd name="T42" fmla="*/ 2147483647 w 2158"/>
              <a:gd name="T43" fmla="*/ 2147483647 h 156"/>
              <a:gd name="T44" fmla="*/ 2147483647 w 2158"/>
              <a:gd name="T45" fmla="*/ 2147483647 h 156"/>
              <a:gd name="T46" fmla="*/ 2147483647 w 2158"/>
              <a:gd name="T47" fmla="*/ 2147483647 h 156"/>
              <a:gd name="T48" fmla="*/ 2147483647 w 2158"/>
              <a:gd name="T49" fmla="*/ 2147483647 h 156"/>
              <a:gd name="T50" fmla="*/ 2147483647 w 2158"/>
              <a:gd name="T51" fmla="*/ 2147483647 h 156"/>
              <a:gd name="T52" fmla="*/ 2147483647 w 2158"/>
              <a:gd name="T53" fmla="*/ 2147483647 h 156"/>
              <a:gd name="T54" fmla="*/ 2147483647 w 2158"/>
              <a:gd name="T55" fmla="*/ 2147483647 h 156"/>
              <a:gd name="T56" fmla="*/ 0 w 2158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58" h="156">
                <a:moveTo>
                  <a:pt x="0" y="65"/>
                </a:moveTo>
                <a:cubicBezTo>
                  <a:pt x="67" y="40"/>
                  <a:pt x="61" y="9"/>
                  <a:pt x="115" y="16"/>
                </a:cubicBezTo>
                <a:cubicBezTo>
                  <a:pt x="164" y="65"/>
                  <a:pt x="139" y="60"/>
                  <a:pt x="215" y="52"/>
                </a:cubicBezTo>
                <a:cubicBezTo>
                  <a:pt x="262" y="49"/>
                  <a:pt x="286" y="12"/>
                  <a:pt x="319" y="4"/>
                </a:cubicBezTo>
                <a:cubicBezTo>
                  <a:pt x="351" y="0"/>
                  <a:pt x="381" y="16"/>
                  <a:pt x="407" y="28"/>
                </a:cubicBezTo>
                <a:cubicBezTo>
                  <a:pt x="432" y="78"/>
                  <a:pt x="420" y="60"/>
                  <a:pt x="476" y="74"/>
                </a:cubicBezTo>
                <a:cubicBezTo>
                  <a:pt x="557" y="67"/>
                  <a:pt x="485" y="70"/>
                  <a:pt x="543" y="32"/>
                </a:cubicBezTo>
                <a:cubicBezTo>
                  <a:pt x="580" y="35"/>
                  <a:pt x="579" y="12"/>
                  <a:pt x="615" y="20"/>
                </a:cubicBezTo>
                <a:cubicBezTo>
                  <a:pt x="624" y="22"/>
                  <a:pt x="680" y="15"/>
                  <a:pt x="687" y="20"/>
                </a:cubicBezTo>
                <a:cubicBezTo>
                  <a:pt x="695" y="25"/>
                  <a:pt x="730" y="53"/>
                  <a:pt x="739" y="56"/>
                </a:cubicBezTo>
                <a:cubicBezTo>
                  <a:pt x="798" y="54"/>
                  <a:pt x="766" y="93"/>
                  <a:pt x="839" y="24"/>
                </a:cubicBezTo>
                <a:cubicBezTo>
                  <a:pt x="878" y="27"/>
                  <a:pt x="894" y="3"/>
                  <a:pt x="931" y="16"/>
                </a:cubicBezTo>
                <a:cubicBezTo>
                  <a:pt x="962" y="26"/>
                  <a:pt x="988" y="46"/>
                  <a:pt x="1015" y="64"/>
                </a:cubicBezTo>
                <a:cubicBezTo>
                  <a:pt x="1030" y="61"/>
                  <a:pt x="1086" y="92"/>
                  <a:pt x="1099" y="84"/>
                </a:cubicBezTo>
                <a:cubicBezTo>
                  <a:pt x="1109" y="78"/>
                  <a:pt x="1155" y="56"/>
                  <a:pt x="1163" y="48"/>
                </a:cubicBezTo>
                <a:cubicBezTo>
                  <a:pt x="1180" y="31"/>
                  <a:pt x="1201" y="27"/>
                  <a:pt x="1223" y="20"/>
                </a:cubicBezTo>
                <a:cubicBezTo>
                  <a:pt x="1299" y="28"/>
                  <a:pt x="1271" y="40"/>
                  <a:pt x="1315" y="64"/>
                </a:cubicBezTo>
                <a:cubicBezTo>
                  <a:pt x="1325" y="66"/>
                  <a:pt x="1371" y="76"/>
                  <a:pt x="1379" y="96"/>
                </a:cubicBezTo>
                <a:cubicBezTo>
                  <a:pt x="1447" y="76"/>
                  <a:pt x="1435" y="36"/>
                  <a:pt x="1491" y="32"/>
                </a:cubicBezTo>
                <a:cubicBezTo>
                  <a:pt x="1571" y="68"/>
                  <a:pt x="1543" y="88"/>
                  <a:pt x="1603" y="88"/>
                </a:cubicBezTo>
                <a:cubicBezTo>
                  <a:pt x="1659" y="68"/>
                  <a:pt x="1646" y="45"/>
                  <a:pt x="1691" y="36"/>
                </a:cubicBezTo>
                <a:cubicBezTo>
                  <a:pt x="1706" y="39"/>
                  <a:pt x="1776" y="77"/>
                  <a:pt x="1787" y="88"/>
                </a:cubicBezTo>
                <a:cubicBezTo>
                  <a:pt x="1798" y="99"/>
                  <a:pt x="1908" y="23"/>
                  <a:pt x="1923" y="28"/>
                </a:cubicBezTo>
                <a:cubicBezTo>
                  <a:pt x="1955" y="39"/>
                  <a:pt x="1990" y="91"/>
                  <a:pt x="2023" y="88"/>
                </a:cubicBezTo>
                <a:cubicBezTo>
                  <a:pt x="2026" y="79"/>
                  <a:pt x="2081" y="34"/>
                  <a:pt x="2091" y="32"/>
                </a:cubicBezTo>
                <a:cubicBezTo>
                  <a:pt x="2121" y="27"/>
                  <a:pt x="2158" y="65"/>
                  <a:pt x="2158" y="65"/>
                </a:cubicBezTo>
                <a:lnTo>
                  <a:pt x="2158" y="156"/>
                </a:lnTo>
                <a:lnTo>
                  <a:pt x="73" y="156"/>
                </a:lnTo>
                <a:lnTo>
                  <a:pt x="0" y="65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3333CC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536500" y="2971329"/>
            <a:ext cx="1962980" cy="1162829"/>
            <a:chOff x="5931454" y="3150632"/>
            <a:chExt cx="1962980" cy="1321041"/>
          </a:xfrm>
        </p:grpSpPr>
        <p:sp>
          <p:nvSpPr>
            <p:cNvPr id="261" name="Textfeld 260"/>
            <p:cNvSpPr txBox="1"/>
            <p:nvPr/>
          </p:nvSpPr>
          <p:spPr>
            <a:xfrm>
              <a:off x="6722318" y="4052090"/>
              <a:ext cx="1172116" cy="41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smtClean="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Aerosols</a:t>
              </a: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931454" y="3150632"/>
              <a:ext cx="864368" cy="1066001"/>
              <a:chOff x="3811993" y="2346558"/>
              <a:chExt cx="864368" cy="1066001"/>
            </a:xfrm>
          </p:grpSpPr>
          <p:grpSp>
            <p:nvGrpSpPr>
              <p:cNvPr id="97" name="Gruppieren 96"/>
              <p:cNvGrpSpPr/>
              <p:nvPr/>
            </p:nvGrpSpPr>
            <p:grpSpPr>
              <a:xfrm>
                <a:off x="4117483" y="2957831"/>
                <a:ext cx="558878" cy="454728"/>
                <a:chOff x="4268645" y="2810155"/>
                <a:chExt cx="766688" cy="623811"/>
              </a:xfrm>
            </p:grpSpPr>
            <p:grpSp>
              <p:nvGrpSpPr>
                <p:cNvPr id="98" name="Gruppieren 97"/>
                <p:cNvGrpSpPr/>
                <p:nvPr/>
              </p:nvGrpSpPr>
              <p:grpSpPr>
                <a:xfrm rot="2254309">
                  <a:off x="4268645" y="2810155"/>
                  <a:ext cx="766688" cy="623811"/>
                  <a:chOff x="4268645" y="2810155"/>
                  <a:chExt cx="766688" cy="623811"/>
                </a:xfrm>
              </p:grpSpPr>
              <p:grpSp>
                <p:nvGrpSpPr>
                  <p:cNvPr id="101" name="Gruppieren 100"/>
                  <p:cNvGrpSpPr/>
                  <p:nvPr/>
                </p:nvGrpSpPr>
                <p:grpSpPr>
                  <a:xfrm>
                    <a:off x="4584248" y="2810155"/>
                    <a:ext cx="451085" cy="431562"/>
                    <a:chOff x="4584248" y="2810155"/>
                    <a:chExt cx="451085" cy="431562"/>
                  </a:xfrm>
                </p:grpSpPr>
                <p:sp>
                  <p:nvSpPr>
                    <p:cNvPr id="112" name="Ellipse 111"/>
                    <p:cNvSpPr/>
                    <p:nvPr/>
                  </p:nvSpPr>
                  <p:spPr>
                    <a:xfrm>
                      <a:off x="4684029" y="2936678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" name="Ellipse 112"/>
                    <p:cNvSpPr/>
                    <p:nvPr/>
                  </p:nvSpPr>
                  <p:spPr>
                    <a:xfrm>
                      <a:off x="4857599" y="2933940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Ellipse 113"/>
                    <p:cNvSpPr/>
                    <p:nvPr/>
                  </p:nvSpPr>
                  <p:spPr>
                    <a:xfrm>
                      <a:off x="4746271" y="3060405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" name="Ellipse 114"/>
                    <p:cNvSpPr/>
                    <p:nvPr/>
                  </p:nvSpPr>
                  <p:spPr>
                    <a:xfrm>
                      <a:off x="4584248" y="2842311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6" name="Ellipse 115"/>
                    <p:cNvSpPr/>
                    <p:nvPr/>
                  </p:nvSpPr>
                  <p:spPr>
                    <a:xfrm>
                      <a:off x="4786374" y="2997116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" name="Ellipse 116"/>
                    <p:cNvSpPr/>
                    <p:nvPr/>
                  </p:nvSpPr>
                  <p:spPr>
                    <a:xfrm>
                      <a:off x="4603649" y="3006446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8" name="Ellipse 117"/>
                    <p:cNvSpPr/>
                    <p:nvPr/>
                  </p:nvSpPr>
                  <p:spPr>
                    <a:xfrm>
                      <a:off x="4729747" y="3131732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" name="Ellipse 118"/>
                    <p:cNvSpPr/>
                    <p:nvPr/>
                  </p:nvSpPr>
                  <p:spPr>
                    <a:xfrm>
                      <a:off x="4928652" y="2925660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" name="Ellipse 119"/>
                    <p:cNvSpPr/>
                    <p:nvPr/>
                  </p:nvSpPr>
                  <p:spPr>
                    <a:xfrm>
                      <a:off x="4729746" y="2810155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2" name="Gruppieren 101"/>
                  <p:cNvGrpSpPr/>
                  <p:nvPr/>
                </p:nvGrpSpPr>
                <p:grpSpPr>
                  <a:xfrm rot="19350220">
                    <a:off x="4268645" y="3002404"/>
                    <a:ext cx="416768" cy="431562"/>
                    <a:chOff x="4736648" y="2962555"/>
                    <a:chExt cx="416768" cy="431562"/>
                  </a:xfrm>
                </p:grpSpPr>
                <p:sp>
                  <p:nvSpPr>
                    <p:cNvPr id="103" name="Ellipse 102"/>
                    <p:cNvSpPr/>
                    <p:nvPr/>
                  </p:nvSpPr>
                  <p:spPr>
                    <a:xfrm>
                      <a:off x="4836429" y="3089078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4" name="Ellipse 103"/>
                    <p:cNvSpPr/>
                    <p:nvPr/>
                  </p:nvSpPr>
                  <p:spPr>
                    <a:xfrm>
                      <a:off x="5009999" y="3086340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Ellipse 104"/>
                    <p:cNvSpPr/>
                    <p:nvPr/>
                  </p:nvSpPr>
                  <p:spPr>
                    <a:xfrm>
                      <a:off x="4898671" y="3212805"/>
                      <a:ext cx="45719" cy="45719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Ellipse 105"/>
                    <p:cNvSpPr/>
                    <p:nvPr/>
                  </p:nvSpPr>
                  <p:spPr>
                    <a:xfrm>
                      <a:off x="4736648" y="2994711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Ellipse 106"/>
                    <p:cNvSpPr/>
                    <p:nvPr/>
                  </p:nvSpPr>
                  <p:spPr>
                    <a:xfrm>
                      <a:off x="4938774" y="3149516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Ellipse 107"/>
                    <p:cNvSpPr/>
                    <p:nvPr/>
                  </p:nvSpPr>
                  <p:spPr>
                    <a:xfrm>
                      <a:off x="4756049" y="3158847"/>
                      <a:ext cx="80380" cy="82870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Ellipse 108"/>
                    <p:cNvSpPr/>
                    <p:nvPr/>
                  </p:nvSpPr>
                  <p:spPr>
                    <a:xfrm>
                      <a:off x="4882147" y="3284132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Ellipse 109"/>
                    <p:cNvSpPr/>
                    <p:nvPr/>
                  </p:nvSpPr>
                  <p:spPr>
                    <a:xfrm>
                      <a:off x="5046735" y="3200282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Ellipse 110"/>
                    <p:cNvSpPr/>
                    <p:nvPr/>
                  </p:nvSpPr>
                  <p:spPr>
                    <a:xfrm>
                      <a:off x="4882146" y="2962555"/>
                      <a:ext cx="106681" cy="109985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99" name="Ellipse 98"/>
                <p:cNvSpPr/>
                <p:nvPr/>
              </p:nvSpPr>
              <p:spPr>
                <a:xfrm rot="4529">
                  <a:off x="4610781" y="2925802"/>
                  <a:ext cx="45719" cy="45719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 rot="4529">
                  <a:off x="4542652" y="3264456"/>
                  <a:ext cx="45719" cy="45719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29" name="Gerader Verbinder 128"/>
              <p:cNvCxnSpPr/>
              <p:nvPr/>
            </p:nvCxnSpPr>
            <p:spPr>
              <a:xfrm>
                <a:off x="3811993" y="2827357"/>
                <a:ext cx="259636" cy="17342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r Verbinder 129"/>
              <p:cNvCxnSpPr/>
              <p:nvPr/>
            </p:nvCxnSpPr>
            <p:spPr>
              <a:xfrm flipV="1">
                <a:off x="4522826" y="2346558"/>
                <a:ext cx="52859" cy="49236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ieren 37"/>
          <p:cNvGrpSpPr/>
          <p:nvPr/>
        </p:nvGrpSpPr>
        <p:grpSpPr>
          <a:xfrm>
            <a:off x="0" y="1163351"/>
            <a:ext cx="9143998" cy="1743354"/>
            <a:chOff x="0" y="1045587"/>
            <a:chExt cx="9143998" cy="198055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0" y="1045587"/>
              <a:ext cx="9143998" cy="511816"/>
              <a:chOff x="0" y="1045587"/>
              <a:chExt cx="9143998" cy="511816"/>
            </a:xfrm>
          </p:grpSpPr>
          <p:sp>
            <p:nvSpPr>
              <p:cNvPr id="205" name="Rechteck 204"/>
              <p:cNvSpPr/>
              <p:nvPr/>
            </p:nvSpPr>
            <p:spPr>
              <a:xfrm>
                <a:off x="0" y="1045587"/>
                <a:ext cx="9143998" cy="511816"/>
              </a:xfrm>
              <a:prstGeom prst="rect">
                <a:avLst/>
              </a:prstGeom>
              <a:gradFill>
                <a:gsLst>
                  <a:gs pos="0">
                    <a:schemeClr val="tx2">
                      <a:alpha val="75000"/>
                    </a:schemeClr>
                  </a:gs>
                  <a:gs pos="67000">
                    <a:schemeClr val="tx2">
                      <a:alpha val="25000"/>
                    </a:schemeClr>
                  </a:gs>
                  <a:gs pos="35000">
                    <a:schemeClr val="tx2">
                      <a:alpha val="25000"/>
                    </a:schemeClr>
                  </a:gs>
                  <a:gs pos="100000">
                    <a:schemeClr val="tx2">
                      <a:alpha val="75000"/>
                    </a:schemeClr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Textfeld 239"/>
              <p:cNvSpPr txBox="1"/>
              <p:nvPr/>
            </p:nvSpPr>
            <p:spPr>
              <a:xfrm>
                <a:off x="107504" y="1115452"/>
                <a:ext cx="1505540" cy="4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Stratosphere</a:t>
                </a:r>
                <a:endParaRPr lang="en-GB" sz="1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586020" y="1441841"/>
              <a:ext cx="2508357" cy="1584298"/>
              <a:chOff x="586020" y="1441841"/>
              <a:chExt cx="2508357" cy="1584298"/>
            </a:xfrm>
          </p:grpSpPr>
          <p:sp>
            <p:nvSpPr>
              <p:cNvPr id="200" name="Pfeil nach oben 199"/>
              <p:cNvSpPr/>
              <p:nvPr/>
            </p:nvSpPr>
            <p:spPr>
              <a:xfrm flipV="1">
                <a:off x="1491134" y="1548556"/>
                <a:ext cx="388996" cy="660644"/>
              </a:xfrm>
              <a:prstGeom prst="up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1" name="Gruppieren 200"/>
              <p:cNvGrpSpPr/>
              <p:nvPr/>
            </p:nvGrpSpPr>
            <p:grpSpPr>
              <a:xfrm rot="18534231">
                <a:off x="-117867" y="2145728"/>
                <a:ext cx="1584298" cy="176524"/>
                <a:chOff x="2006222" y="661777"/>
                <a:chExt cx="2620376" cy="232151"/>
              </a:xfrm>
            </p:grpSpPr>
            <p:grpSp>
              <p:nvGrpSpPr>
                <p:cNvPr id="202" name="Gruppieren 201"/>
                <p:cNvGrpSpPr/>
                <p:nvPr/>
              </p:nvGrpSpPr>
              <p:grpSpPr>
                <a:xfrm>
                  <a:off x="2006222" y="661916"/>
                  <a:ext cx="655094" cy="232012"/>
                  <a:chOff x="1351128" y="661916"/>
                  <a:chExt cx="655094" cy="232012"/>
                </a:xfrm>
              </p:grpSpPr>
              <p:cxnSp>
                <p:nvCxnSpPr>
                  <p:cNvPr id="286" name="Gekrümmte Verbindung 285"/>
                  <p:cNvCxnSpPr/>
                  <p:nvPr/>
                </p:nvCxnSpPr>
                <p:spPr>
                  <a:xfrm flipV="1">
                    <a:off x="1351128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Gekrümmte Verbindung 286"/>
                  <p:cNvCxnSpPr/>
                  <p:nvPr/>
                </p:nvCxnSpPr>
                <p:spPr>
                  <a:xfrm flipH="1" flipV="1">
                    <a:off x="1678675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uppieren 202"/>
                <p:cNvGrpSpPr/>
                <p:nvPr/>
              </p:nvGrpSpPr>
              <p:grpSpPr>
                <a:xfrm>
                  <a:off x="2661316" y="661777"/>
                  <a:ext cx="655094" cy="232012"/>
                  <a:chOff x="1351128" y="661916"/>
                  <a:chExt cx="655094" cy="232012"/>
                </a:xfrm>
              </p:grpSpPr>
              <p:cxnSp>
                <p:nvCxnSpPr>
                  <p:cNvPr id="282" name="Gekrümmte Verbindung 281"/>
                  <p:cNvCxnSpPr/>
                  <p:nvPr/>
                </p:nvCxnSpPr>
                <p:spPr>
                  <a:xfrm flipV="1">
                    <a:off x="1351128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Gekrümmte Verbindung 284"/>
                  <p:cNvCxnSpPr/>
                  <p:nvPr/>
                </p:nvCxnSpPr>
                <p:spPr>
                  <a:xfrm flipH="1" flipV="1">
                    <a:off x="1678675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uppieren 203"/>
                <p:cNvGrpSpPr/>
                <p:nvPr/>
              </p:nvGrpSpPr>
              <p:grpSpPr>
                <a:xfrm>
                  <a:off x="3316410" y="661777"/>
                  <a:ext cx="655094" cy="232012"/>
                  <a:chOff x="1351128" y="661916"/>
                  <a:chExt cx="655094" cy="232012"/>
                </a:xfrm>
              </p:grpSpPr>
              <p:cxnSp>
                <p:nvCxnSpPr>
                  <p:cNvPr id="279" name="Gekrümmte Verbindung 278"/>
                  <p:cNvCxnSpPr/>
                  <p:nvPr/>
                </p:nvCxnSpPr>
                <p:spPr>
                  <a:xfrm flipV="1">
                    <a:off x="1351128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Gekrümmte Verbindung 280"/>
                  <p:cNvCxnSpPr/>
                  <p:nvPr/>
                </p:nvCxnSpPr>
                <p:spPr>
                  <a:xfrm flipH="1" flipV="1">
                    <a:off x="1678675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6" name="Gruppieren 275"/>
                <p:cNvGrpSpPr/>
                <p:nvPr/>
              </p:nvGrpSpPr>
              <p:grpSpPr>
                <a:xfrm>
                  <a:off x="3971504" y="661777"/>
                  <a:ext cx="655094" cy="232012"/>
                  <a:chOff x="1351128" y="661916"/>
                  <a:chExt cx="655094" cy="232012"/>
                </a:xfrm>
              </p:grpSpPr>
              <p:cxnSp>
                <p:nvCxnSpPr>
                  <p:cNvPr id="277" name="Gekrümmte Verbindung 276"/>
                  <p:cNvCxnSpPr/>
                  <p:nvPr/>
                </p:nvCxnSpPr>
                <p:spPr>
                  <a:xfrm flipV="1">
                    <a:off x="1351128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none" w="med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Gekrümmte Verbindung 277"/>
                  <p:cNvCxnSpPr/>
                  <p:nvPr/>
                </p:nvCxnSpPr>
                <p:spPr>
                  <a:xfrm flipH="1" flipV="1">
                    <a:off x="1678675" y="661916"/>
                    <a:ext cx="327547" cy="232012"/>
                  </a:xfrm>
                  <a:prstGeom prst="curvedConnector3">
                    <a:avLst/>
                  </a:prstGeom>
                  <a:ln w="76200">
                    <a:solidFill>
                      <a:srgbClr val="558ED5"/>
                    </a:solidFill>
                    <a:headEnd type="triangle" w="med" len="sm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8" name="Textfeld 287"/>
              <p:cNvSpPr txBox="1"/>
              <p:nvPr/>
            </p:nvSpPr>
            <p:spPr>
              <a:xfrm>
                <a:off x="729626" y="2348163"/>
                <a:ext cx="2364751" cy="4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 err="1" smtClean="0">
                    <a:solidFill>
                      <a:srgbClr val="558E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Dynamical</a:t>
                </a:r>
                <a:r>
                  <a:rPr lang="de-DE" sz="1800" b="1" dirty="0" smtClean="0">
                    <a:solidFill>
                      <a:srgbClr val="558E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b="1" dirty="0" err="1" smtClean="0">
                    <a:solidFill>
                      <a:srgbClr val="558E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coupling</a:t>
                </a:r>
                <a:endParaRPr lang="en-GB" sz="1800" b="1" dirty="0" err="1" smtClean="0">
                  <a:solidFill>
                    <a:srgbClr val="558ED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0" name="Gruppieren 299"/>
          <p:cNvGrpSpPr/>
          <p:nvPr/>
        </p:nvGrpSpPr>
        <p:grpSpPr>
          <a:xfrm>
            <a:off x="4716016" y="4958578"/>
            <a:ext cx="535680" cy="482665"/>
            <a:chOff x="4602377" y="5147985"/>
            <a:chExt cx="535680" cy="482665"/>
          </a:xfrm>
        </p:grpSpPr>
        <p:pic>
          <p:nvPicPr>
            <p:cNvPr id="301" name="Picture 2" descr="http://www.clipartsfree.de/images/joomgallery/details/schwarz_weiss_34/schiff_siihouette_20140415_202704035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7" t="5951" r="29105" b="44211"/>
            <a:stretch/>
          </p:blipFill>
          <p:spPr bwMode="auto">
            <a:xfrm>
              <a:off x="4602377" y="5147985"/>
              <a:ext cx="535680" cy="48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" name="Eine Ecke des Rechtecks abrunden 301"/>
            <p:cNvSpPr/>
            <p:nvPr/>
          </p:nvSpPr>
          <p:spPr>
            <a:xfrm>
              <a:off x="5092337" y="5513954"/>
              <a:ext cx="45719" cy="74486"/>
            </a:xfrm>
            <a:prstGeom prst="round1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704775" y="4652362"/>
            <a:ext cx="2133671" cy="587709"/>
            <a:chOff x="2704775" y="4845890"/>
            <a:chExt cx="2133671" cy="667672"/>
          </a:xfrm>
        </p:grpSpPr>
        <p:sp>
          <p:nvSpPr>
            <p:cNvPr id="251" name="Textfeld 250"/>
            <p:cNvSpPr txBox="1"/>
            <p:nvPr/>
          </p:nvSpPr>
          <p:spPr>
            <a:xfrm>
              <a:off x="2845593" y="4845890"/>
              <a:ext cx="1992853" cy="41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Boundary layers</a:t>
              </a: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2704775" y="5155727"/>
              <a:ext cx="715098" cy="357835"/>
              <a:chOff x="5133737" y="5155727"/>
              <a:chExt cx="715098" cy="357835"/>
            </a:xfrm>
          </p:grpSpPr>
          <p:grpSp>
            <p:nvGrpSpPr>
              <p:cNvPr id="132" name="Gruppieren 131"/>
              <p:cNvGrpSpPr/>
              <p:nvPr/>
            </p:nvGrpSpPr>
            <p:grpSpPr>
              <a:xfrm>
                <a:off x="5133737" y="5155727"/>
                <a:ext cx="288968" cy="357835"/>
                <a:chOff x="2213399" y="3499558"/>
                <a:chExt cx="753501" cy="536649"/>
              </a:xfrm>
            </p:grpSpPr>
            <p:sp>
              <p:nvSpPr>
                <p:cNvPr id="133" name="Bogen 132"/>
                <p:cNvSpPr/>
                <p:nvPr/>
              </p:nvSpPr>
              <p:spPr>
                <a:xfrm>
                  <a:off x="2666315" y="3499558"/>
                  <a:ext cx="300585" cy="536649"/>
                </a:xfrm>
                <a:prstGeom prst="arc">
                  <a:avLst>
                    <a:gd name="adj1" fmla="val 15074987"/>
                    <a:gd name="adj2" fmla="val 14533467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Bogen 133"/>
                <p:cNvSpPr/>
                <p:nvPr/>
              </p:nvSpPr>
              <p:spPr>
                <a:xfrm flipH="1">
                  <a:off x="2213399" y="3499558"/>
                  <a:ext cx="300585" cy="536649"/>
                </a:xfrm>
                <a:prstGeom prst="arc">
                  <a:avLst>
                    <a:gd name="adj1" fmla="val 15169197"/>
                    <a:gd name="adj2" fmla="val 1443405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uppieren 134"/>
              <p:cNvGrpSpPr/>
              <p:nvPr/>
            </p:nvGrpSpPr>
            <p:grpSpPr>
              <a:xfrm>
                <a:off x="5620181" y="5226253"/>
                <a:ext cx="228654" cy="287308"/>
                <a:chOff x="2149763" y="3499558"/>
                <a:chExt cx="753500" cy="536649"/>
              </a:xfrm>
            </p:grpSpPr>
            <p:sp>
              <p:nvSpPr>
                <p:cNvPr id="136" name="Bogen 135"/>
                <p:cNvSpPr/>
                <p:nvPr/>
              </p:nvSpPr>
              <p:spPr>
                <a:xfrm>
                  <a:off x="2602679" y="3499558"/>
                  <a:ext cx="300584" cy="536649"/>
                </a:xfrm>
                <a:prstGeom prst="arc">
                  <a:avLst>
                    <a:gd name="adj1" fmla="val 15074987"/>
                    <a:gd name="adj2" fmla="val 14533467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Bogen 136"/>
                <p:cNvSpPr/>
                <p:nvPr/>
              </p:nvSpPr>
              <p:spPr>
                <a:xfrm flipH="1">
                  <a:off x="2149763" y="3499558"/>
                  <a:ext cx="300584" cy="536649"/>
                </a:xfrm>
                <a:prstGeom prst="arc">
                  <a:avLst>
                    <a:gd name="adj1" fmla="val 15169197"/>
                    <a:gd name="adj2" fmla="val 1443405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40" name="Gruppieren 39"/>
          <p:cNvGrpSpPr/>
          <p:nvPr/>
        </p:nvGrpSpPr>
        <p:grpSpPr>
          <a:xfrm>
            <a:off x="3250961" y="1723236"/>
            <a:ext cx="4408305" cy="2240014"/>
            <a:chOff x="3250961" y="1941789"/>
            <a:chExt cx="4408305" cy="2544787"/>
          </a:xfrm>
        </p:grpSpPr>
        <p:grpSp>
          <p:nvGrpSpPr>
            <p:cNvPr id="309" name="Gruppieren 308"/>
            <p:cNvGrpSpPr/>
            <p:nvPr/>
          </p:nvGrpSpPr>
          <p:grpSpPr>
            <a:xfrm>
              <a:off x="4761462" y="3908254"/>
              <a:ext cx="511820" cy="578322"/>
              <a:chOff x="6353033" y="4123792"/>
              <a:chExt cx="511820" cy="578322"/>
            </a:xfrm>
          </p:grpSpPr>
          <p:cxnSp>
            <p:nvCxnSpPr>
              <p:cNvPr id="310" name="Gerader Verbinder 309"/>
              <p:cNvCxnSpPr/>
              <p:nvPr/>
            </p:nvCxnSpPr>
            <p:spPr>
              <a:xfrm>
                <a:off x="6353033" y="4123792"/>
                <a:ext cx="282084" cy="4918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Gerader Verbinder 310"/>
              <p:cNvCxnSpPr/>
              <p:nvPr/>
            </p:nvCxnSpPr>
            <p:spPr>
              <a:xfrm>
                <a:off x="6471313" y="4173832"/>
                <a:ext cx="282084" cy="4918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Gerader Verbinder 311"/>
              <p:cNvCxnSpPr/>
              <p:nvPr/>
            </p:nvCxnSpPr>
            <p:spPr>
              <a:xfrm>
                <a:off x="6582769" y="4210224"/>
                <a:ext cx="282084" cy="4918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/>
            <p:cNvGrpSpPr/>
            <p:nvPr/>
          </p:nvGrpSpPr>
          <p:grpSpPr>
            <a:xfrm flipH="1">
              <a:off x="3250961" y="1941789"/>
              <a:ext cx="4408305" cy="2007664"/>
              <a:chOff x="-1510057" y="2312731"/>
              <a:chExt cx="4408305" cy="2007664"/>
            </a:xfrm>
          </p:grpSpPr>
          <p:sp>
            <p:nvSpPr>
              <p:cNvPr id="52" name="Freihandform 51"/>
              <p:cNvSpPr/>
              <p:nvPr/>
            </p:nvSpPr>
            <p:spPr>
              <a:xfrm>
                <a:off x="-606779" y="2312731"/>
                <a:ext cx="3505027" cy="277234"/>
              </a:xfrm>
              <a:custGeom>
                <a:avLst/>
                <a:gdLst>
                  <a:gd name="connsiteX0" fmla="*/ 933450 w 3019425"/>
                  <a:gd name="connsiteY0" fmla="*/ 0 h 393280"/>
                  <a:gd name="connsiteX1" fmla="*/ 933450 w 3019425"/>
                  <a:gd name="connsiteY1" fmla="*/ 0 h 393280"/>
                  <a:gd name="connsiteX2" fmla="*/ 1657350 w 3019425"/>
                  <a:gd name="connsiteY2" fmla="*/ 19050 h 393280"/>
                  <a:gd name="connsiteX3" fmla="*/ 1762125 w 3019425"/>
                  <a:gd name="connsiteY3" fmla="*/ 38100 h 393280"/>
                  <a:gd name="connsiteX4" fmla="*/ 1819275 w 3019425"/>
                  <a:gd name="connsiteY4" fmla="*/ 57150 h 393280"/>
                  <a:gd name="connsiteX5" fmla="*/ 1885950 w 3019425"/>
                  <a:gd name="connsiteY5" fmla="*/ 76200 h 393280"/>
                  <a:gd name="connsiteX6" fmla="*/ 1895475 w 3019425"/>
                  <a:gd name="connsiteY6" fmla="*/ 76200 h 393280"/>
                  <a:gd name="connsiteX7" fmla="*/ 1895475 w 3019425"/>
                  <a:gd name="connsiteY7" fmla="*/ 76200 h 393280"/>
                  <a:gd name="connsiteX8" fmla="*/ 2076450 w 3019425"/>
                  <a:gd name="connsiteY8" fmla="*/ 123825 h 393280"/>
                  <a:gd name="connsiteX9" fmla="*/ 1914525 w 3019425"/>
                  <a:gd name="connsiteY9" fmla="*/ 161925 h 393280"/>
                  <a:gd name="connsiteX10" fmla="*/ 1866900 w 3019425"/>
                  <a:gd name="connsiteY10" fmla="*/ 171450 h 393280"/>
                  <a:gd name="connsiteX11" fmla="*/ 1790700 w 3019425"/>
                  <a:gd name="connsiteY11" fmla="*/ 171450 h 393280"/>
                  <a:gd name="connsiteX12" fmla="*/ 1790700 w 3019425"/>
                  <a:gd name="connsiteY12" fmla="*/ 171450 h 393280"/>
                  <a:gd name="connsiteX13" fmla="*/ 2009775 w 3019425"/>
                  <a:gd name="connsiteY13" fmla="*/ 209550 h 393280"/>
                  <a:gd name="connsiteX14" fmla="*/ 2219325 w 3019425"/>
                  <a:gd name="connsiteY14" fmla="*/ 238125 h 393280"/>
                  <a:gd name="connsiteX15" fmla="*/ 2266950 w 3019425"/>
                  <a:gd name="connsiteY15" fmla="*/ 247650 h 393280"/>
                  <a:gd name="connsiteX16" fmla="*/ 2514600 w 3019425"/>
                  <a:gd name="connsiteY16" fmla="*/ 238125 h 393280"/>
                  <a:gd name="connsiteX17" fmla="*/ 2581275 w 3019425"/>
                  <a:gd name="connsiteY17" fmla="*/ 219075 h 393280"/>
                  <a:gd name="connsiteX18" fmla="*/ 2628900 w 3019425"/>
                  <a:gd name="connsiteY18" fmla="*/ 219075 h 393280"/>
                  <a:gd name="connsiteX19" fmla="*/ 2628900 w 3019425"/>
                  <a:gd name="connsiteY19" fmla="*/ 219075 h 393280"/>
                  <a:gd name="connsiteX20" fmla="*/ 3019425 w 3019425"/>
                  <a:gd name="connsiteY20" fmla="*/ 361950 h 393280"/>
                  <a:gd name="connsiteX21" fmla="*/ 2505075 w 3019425"/>
                  <a:gd name="connsiteY21" fmla="*/ 371475 h 393280"/>
                  <a:gd name="connsiteX22" fmla="*/ 2447925 w 3019425"/>
                  <a:gd name="connsiteY22" fmla="*/ 352425 h 393280"/>
                  <a:gd name="connsiteX23" fmla="*/ 2400300 w 3019425"/>
                  <a:gd name="connsiteY23" fmla="*/ 342900 h 393280"/>
                  <a:gd name="connsiteX24" fmla="*/ 2362200 w 3019425"/>
                  <a:gd name="connsiteY24" fmla="*/ 333375 h 393280"/>
                  <a:gd name="connsiteX25" fmla="*/ 2266950 w 3019425"/>
                  <a:gd name="connsiteY25" fmla="*/ 314325 h 393280"/>
                  <a:gd name="connsiteX26" fmla="*/ 1981200 w 3019425"/>
                  <a:gd name="connsiteY26" fmla="*/ 323850 h 393280"/>
                  <a:gd name="connsiteX27" fmla="*/ 2095500 w 3019425"/>
                  <a:gd name="connsiteY27" fmla="*/ 371475 h 393280"/>
                  <a:gd name="connsiteX28" fmla="*/ 1771650 w 3019425"/>
                  <a:gd name="connsiteY28" fmla="*/ 381000 h 393280"/>
                  <a:gd name="connsiteX29" fmla="*/ 1771650 w 3019425"/>
                  <a:gd name="connsiteY29" fmla="*/ 381000 h 393280"/>
                  <a:gd name="connsiteX30" fmla="*/ 847725 w 3019425"/>
                  <a:gd name="connsiteY30" fmla="*/ 361950 h 393280"/>
                  <a:gd name="connsiteX31" fmla="*/ 457200 w 3019425"/>
                  <a:gd name="connsiteY31" fmla="*/ 209550 h 393280"/>
                  <a:gd name="connsiteX32" fmla="*/ 123825 w 3019425"/>
                  <a:gd name="connsiteY32" fmla="*/ 133350 h 393280"/>
                  <a:gd name="connsiteX33" fmla="*/ 238125 w 3019425"/>
                  <a:gd name="connsiteY33" fmla="*/ 95250 h 393280"/>
                  <a:gd name="connsiteX34" fmla="*/ 0 w 3019425"/>
                  <a:gd name="connsiteY34" fmla="*/ 85725 h 393280"/>
                  <a:gd name="connsiteX35" fmla="*/ 95250 w 3019425"/>
                  <a:gd name="connsiteY35" fmla="*/ 76200 h 393280"/>
                  <a:gd name="connsiteX36" fmla="*/ 180975 w 3019425"/>
                  <a:gd name="connsiteY36" fmla="*/ 66675 h 393280"/>
                  <a:gd name="connsiteX37" fmla="*/ 304800 w 3019425"/>
                  <a:gd name="connsiteY37" fmla="*/ 57150 h 393280"/>
                  <a:gd name="connsiteX38" fmla="*/ 923925 w 3019425"/>
                  <a:gd name="connsiteY38" fmla="*/ 47625 h 393280"/>
                  <a:gd name="connsiteX39" fmla="*/ 933450 w 3019425"/>
                  <a:gd name="connsiteY39" fmla="*/ 0 h 39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19425" h="393280">
                    <a:moveTo>
                      <a:pt x="933450" y="0"/>
                    </a:moveTo>
                    <a:lnTo>
                      <a:pt x="933450" y="0"/>
                    </a:lnTo>
                    <a:cubicBezTo>
                      <a:pt x="1109695" y="2937"/>
                      <a:pt x="1433983" y="-373"/>
                      <a:pt x="1657350" y="19050"/>
                    </a:cubicBezTo>
                    <a:cubicBezTo>
                      <a:pt x="1691987" y="22062"/>
                      <a:pt x="1728482" y="28007"/>
                      <a:pt x="1762125" y="38100"/>
                    </a:cubicBezTo>
                    <a:cubicBezTo>
                      <a:pt x="1781359" y="43870"/>
                      <a:pt x="1800225" y="50800"/>
                      <a:pt x="1819275" y="57150"/>
                    </a:cubicBezTo>
                    <a:cubicBezTo>
                      <a:pt x="1846510" y="66228"/>
                      <a:pt x="1856050" y="70220"/>
                      <a:pt x="1885950" y="76200"/>
                    </a:cubicBezTo>
                    <a:cubicBezTo>
                      <a:pt x="1889063" y="76823"/>
                      <a:pt x="1892300" y="76200"/>
                      <a:pt x="1895475" y="76200"/>
                    </a:cubicBezTo>
                    <a:lnTo>
                      <a:pt x="1895475" y="76200"/>
                    </a:lnTo>
                    <a:lnTo>
                      <a:pt x="2076450" y="123825"/>
                    </a:lnTo>
                    <a:cubicBezTo>
                      <a:pt x="1933465" y="166721"/>
                      <a:pt x="2031781" y="142382"/>
                      <a:pt x="1914525" y="161925"/>
                    </a:cubicBezTo>
                    <a:cubicBezTo>
                      <a:pt x="1898556" y="164587"/>
                      <a:pt x="1883042" y="170208"/>
                      <a:pt x="1866900" y="171450"/>
                    </a:cubicBezTo>
                    <a:cubicBezTo>
                      <a:pt x="1841575" y="173398"/>
                      <a:pt x="1816100" y="171450"/>
                      <a:pt x="1790700" y="171450"/>
                    </a:cubicBezTo>
                    <a:lnTo>
                      <a:pt x="1790700" y="171450"/>
                    </a:lnTo>
                    <a:cubicBezTo>
                      <a:pt x="1922043" y="220704"/>
                      <a:pt x="1821443" y="191324"/>
                      <a:pt x="2009775" y="209550"/>
                    </a:cubicBezTo>
                    <a:cubicBezTo>
                      <a:pt x="2073557" y="215722"/>
                      <a:pt x="2152335" y="225945"/>
                      <a:pt x="2219325" y="238125"/>
                    </a:cubicBezTo>
                    <a:cubicBezTo>
                      <a:pt x="2235253" y="241021"/>
                      <a:pt x="2251075" y="244475"/>
                      <a:pt x="2266950" y="247650"/>
                    </a:cubicBezTo>
                    <a:cubicBezTo>
                      <a:pt x="2349500" y="244475"/>
                      <a:pt x="2432172" y="243620"/>
                      <a:pt x="2514600" y="238125"/>
                    </a:cubicBezTo>
                    <a:cubicBezTo>
                      <a:pt x="2602977" y="232233"/>
                      <a:pt x="2509191" y="228085"/>
                      <a:pt x="2581275" y="219075"/>
                    </a:cubicBezTo>
                    <a:cubicBezTo>
                      <a:pt x="2597027" y="217106"/>
                      <a:pt x="2613025" y="219075"/>
                      <a:pt x="2628900" y="219075"/>
                    </a:cubicBezTo>
                    <a:lnTo>
                      <a:pt x="2628900" y="219075"/>
                    </a:lnTo>
                    <a:lnTo>
                      <a:pt x="3019425" y="361950"/>
                    </a:lnTo>
                    <a:cubicBezTo>
                      <a:pt x="2806407" y="409287"/>
                      <a:pt x="2903333" y="394902"/>
                      <a:pt x="2505075" y="371475"/>
                    </a:cubicBezTo>
                    <a:cubicBezTo>
                      <a:pt x="2485029" y="370296"/>
                      <a:pt x="2467298" y="357709"/>
                      <a:pt x="2447925" y="352425"/>
                    </a:cubicBezTo>
                    <a:cubicBezTo>
                      <a:pt x="2432306" y="348165"/>
                      <a:pt x="2416104" y="346412"/>
                      <a:pt x="2400300" y="342900"/>
                    </a:cubicBezTo>
                    <a:cubicBezTo>
                      <a:pt x="2387521" y="340060"/>
                      <a:pt x="2375037" y="335942"/>
                      <a:pt x="2362200" y="333375"/>
                    </a:cubicBezTo>
                    <a:cubicBezTo>
                      <a:pt x="2245429" y="310021"/>
                      <a:pt x="2355447" y="336449"/>
                      <a:pt x="2266950" y="314325"/>
                    </a:cubicBezTo>
                    <a:cubicBezTo>
                      <a:pt x="2171700" y="317500"/>
                      <a:pt x="2074133" y="302729"/>
                      <a:pt x="1981200" y="323850"/>
                    </a:cubicBezTo>
                    <a:cubicBezTo>
                      <a:pt x="1935153" y="334315"/>
                      <a:pt x="2091601" y="370500"/>
                      <a:pt x="2095500" y="371475"/>
                    </a:cubicBezTo>
                    <a:cubicBezTo>
                      <a:pt x="1973551" y="412125"/>
                      <a:pt x="2076965" y="381000"/>
                      <a:pt x="1771650" y="381000"/>
                    </a:cubicBezTo>
                    <a:lnTo>
                      <a:pt x="1771650" y="381000"/>
                    </a:lnTo>
                    <a:lnTo>
                      <a:pt x="847725" y="361950"/>
                    </a:lnTo>
                    <a:lnTo>
                      <a:pt x="457200" y="209550"/>
                    </a:lnTo>
                    <a:lnTo>
                      <a:pt x="123825" y="133350"/>
                    </a:lnTo>
                    <a:lnTo>
                      <a:pt x="238125" y="95250"/>
                    </a:lnTo>
                    <a:lnTo>
                      <a:pt x="0" y="85725"/>
                    </a:lnTo>
                    <a:lnTo>
                      <a:pt x="95250" y="76200"/>
                    </a:lnTo>
                    <a:cubicBezTo>
                      <a:pt x="123843" y="73190"/>
                      <a:pt x="152342" y="69278"/>
                      <a:pt x="180975" y="66675"/>
                    </a:cubicBezTo>
                    <a:cubicBezTo>
                      <a:pt x="222202" y="62927"/>
                      <a:pt x="263417" y="58211"/>
                      <a:pt x="304800" y="57150"/>
                    </a:cubicBezTo>
                    <a:cubicBezTo>
                      <a:pt x="511132" y="51859"/>
                      <a:pt x="717915" y="60303"/>
                      <a:pt x="923925" y="47625"/>
                    </a:cubicBezTo>
                    <a:cubicBezTo>
                      <a:pt x="933432" y="47040"/>
                      <a:pt x="931862" y="7938"/>
                      <a:pt x="93345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>
                <a:off x="-1510057" y="3116497"/>
                <a:ext cx="1566874" cy="590919"/>
              </a:xfrm>
              <a:custGeom>
                <a:avLst/>
                <a:gdLst>
                  <a:gd name="connsiteX0" fmla="*/ 0 w 1743075"/>
                  <a:gd name="connsiteY0" fmla="*/ 336533 h 688958"/>
                  <a:gd name="connsiteX1" fmla="*/ 133350 w 1743075"/>
                  <a:gd name="connsiteY1" fmla="*/ 203183 h 688958"/>
                  <a:gd name="connsiteX2" fmla="*/ 352425 w 1743075"/>
                  <a:gd name="connsiteY2" fmla="*/ 174608 h 688958"/>
                  <a:gd name="connsiteX3" fmla="*/ 352425 w 1743075"/>
                  <a:gd name="connsiteY3" fmla="*/ 174608 h 688958"/>
                  <a:gd name="connsiteX4" fmla="*/ 447675 w 1743075"/>
                  <a:gd name="connsiteY4" fmla="*/ 260333 h 688958"/>
                  <a:gd name="connsiteX5" fmla="*/ 409575 w 1743075"/>
                  <a:gd name="connsiteY5" fmla="*/ 50783 h 688958"/>
                  <a:gd name="connsiteX6" fmla="*/ 495300 w 1743075"/>
                  <a:gd name="connsiteY6" fmla="*/ 12683 h 688958"/>
                  <a:gd name="connsiteX7" fmla="*/ 676275 w 1743075"/>
                  <a:gd name="connsiteY7" fmla="*/ 3158 h 688958"/>
                  <a:gd name="connsiteX8" fmla="*/ 676275 w 1743075"/>
                  <a:gd name="connsiteY8" fmla="*/ 3158 h 688958"/>
                  <a:gd name="connsiteX9" fmla="*/ 1152525 w 1743075"/>
                  <a:gd name="connsiteY9" fmla="*/ 3158 h 688958"/>
                  <a:gd name="connsiteX10" fmla="*/ 1343025 w 1743075"/>
                  <a:gd name="connsiteY10" fmla="*/ 193658 h 688958"/>
                  <a:gd name="connsiteX11" fmla="*/ 1466850 w 1743075"/>
                  <a:gd name="connsiteY11" fmla="*/ 365108 h 688958"/>
                  <a:gd name="connsiteX12" fmla="*/ 1543050 w 1743075"/>
                  <a:gd name="connsiteY12" fmla="*/ 327008 h 688958"/>
                  <a:gd name="connsiteX13" fmla="*/ 1619250 w 1743075"/>
                  <a:gd name="connsiteY13" fmla="*/ 288908 h 688958"/>
                  <a:gd name="connsiteX14" fmla="*/ 1619250 w 1743075"/>
                  <a:gd name="connsiteY14" fmla="*/ 288908 h 688958"/>
                  <a:gd name="connsiteX15" fmla="*/ 1743075 w 1743075"/>
                  <a:gd name="connsiteY15" fmla="*/ 450833 h 688958"/>
                  <a:gd name="connsiteX16" fmla="*/ 1485900 w 1743075"/>
                  <a:gd name="connsiteY16" fmla="*/ 631808 h 688958"/>
                  <a:gd name="connsiteX17" fmla="*/ 1371600 w 1743075"/>
                  <a:gd name="connsiteY17" fmla="*/ 593708 h 688958"/>
                  <a:gd name="connsiteX18" fmla="*/ 1352550 w 1743075"/>
                  <a:gd name="connsiteY18" fmla="*/ 565133 h 688958"/>
                  <a:gd name="connsiteX19" fmla="*/ 1343025 w 1743075"/>
                  <a:gd name="connsiteY19" fmla="*/ 536558 h 688958"/>
                  <a:gd name="connsiteX20" fmla="*/ 1314450 w 1743075"/>
                  <a:gd name="connsiteY20" fmla="*/ 507983 h 688958"/>
                  <a:gd name="connsiteX21" fmla="*/ 1314450 w 1743075"/>
                  <a:gd name="connsiteY21" fmla="*/ 507983 h 688958"/>
                  <a:gd name="connsiteX22" fmla="*/ 1000125 w 1743075"/>
                  <a:gd name="connsiteY22" fmla="*/ 612758 h 688958"/>
                  <a:gd name="connsiteX23" fmla="*/ 676275 w 1743075"/>
                  <a:gd name="connsiteY23" fmla="*/ 536558 h 688958"/>
                  <a:gd name="connsiteX24" fmla="*/ 323850 w 1743075"/>
                  <a:gd name="connsiteY24" fmla="*/ 688958 h 688958"/>
                  <a:gd name="connsiteX25" fmla="*/ 114300 w 1743075"/>
                  <a:gd name="connsiteY25" fmla="*/ 603233 h 688958"/>
                  <a:gd name="connsiteX26" fmla="*/ 0 w 1743075"/>
                  <a:gd name="connsiteY26" fmla="*/ 336533 h 68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43075" h="688958">
                    <a:moveTo>
                      <a:pt x="0" y="336533"/>
                    </a:moveTo>
                    <a:lnTo>
                      <a:pt x="133350" y="203183"/>
                    </a:lnTo>
                    <a:cubicBezTo>
                      <a:pt x="254143" y="157886"/>
                      <a:pt x="182423" y="174608"/>
                      <a:pt x="352425" y="174608"/>
                    </a:cubicBezTo>
                    <a:lnTo>
                      <a:pt x="352425" y="174608"/>
                    </a:lnTo>
                    <a:lnTo>
                      <a:pt x="447675" y="260333"/>
                    </a:lnTo>
                    <a:lnTo>
                      <a:pt x="409575" y="50783"/>
                    </a:lnTo>
                    <a:cubicBezTo>
                      <a:pt x="438150" y="38083"/>
                      <a:pt x="466114" y="23908"/>
                      <a:pt x="495300" y="12683"/>
                    </a:cubicBezTo>
                    <a:cubicBezTo>
                      <a:pt x="550097" y="-8393"/>
                      <a:pt x="627653" y="3158"/>
                      <a:pt x="676275" y="3158"/>
                    </a:cubicBezTo>
                    <a:lnTo>
                      <a:pt x="676275" y="3158"/>
                    </a:lnTo>
                    <a:lnTo>
                      <a:pt x="1152525" y="3158"/>
                    </a:lnTo>
                    <a:lnTo>
                      <a:pt x="1343025" y="193658"/>
                    </a:lnTo>
                    <a:lnTo>
                      <a:pt x="1466850" y="365108"/>
                    </a:lnTo>
                    <a:cubicBezTo>
                      <a:pt x="1492250" y="352408"/>
                      <a:pt x="1518394" y="341097"/>
                      <a:pt x="1543050" y="327008"/>
                    </a:cubicBezTo>
                    <a:cubicBezTo>
                      <a:pt x="1615889" y="285386"/>
                      <a:pt x="1574419" y="288908"/>
                      <a:pt x="1619250" y="288908"/>
                    </a:cubicBezTo>
                    <a:lnTo>
                      <a:pt x="1619250" y="288908"/>
                    </a:lnTo>
                    <a:lnTo>
                      <a:pt x="1743075" y="450833"/>
                    </a:lnTo>
                    <a:lnTo>
                      <a:pt x="1485900" y="631808"/>
                    </a:lnTo>
                    <a:cubicBezTo>
                      <a:pt x="1447800" y="619108"/>
                      <a:pt x="1393877" y="627124"/>
                      <a:pt x="1371600" y="593708"/>
                    </a:cubicBezTo>
                    <a:cubicBezTo>
                      <a:pt x="1365250" y="584183"/>
                      <a:pt x="1357670" y="575372"/>
                      <a:pt x="1352550" y="565133"/>
                    </a:cubicBezTo>
                    <a:cubicBezTo>
                      <a:pt x="1348060" y="556153"/>
                      <a:pt x="1348594" y="544912"/>
                      <a:pt x="1343025" y="536558"/>
                    </a:cubicBezTo>
                    <a:cubicBezTo>
                      <a:pt x="1335553" y="525350"/>
                      <a:pt x="1314450" y="507983"/>
                      <a:pt x="1314450" y="507983"/>
                    </a:cubicBezTo>
                    <a:lnTo>
                      <a:pt x="1314450" y="507983"/>
                    </a:lnTo>
                    <a:lnTo>
                      <a:pt x="1000125" y="612758"/>
                    </a:lnTo>
                    <a:lnTo>
                      <a:pt x="676275" y="536558"/>
                    </a:lnTo>
                    <a:lnTo>
                      <a:pt x="323850" y="688958"/>
                    </a:lnTo>
                    <a:lnTo>
                      <a:pt x="114300" y="603233"/>
                    </a:lnTo>
                    <a:lnTo>
                      <a:pt x="0" y="3365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Freihandform 66"/>
              <p:cNvSpPr/>
              <p:nvPr/>
            </p:nvSpPr>
            <p:spPr>
              <a:xfrm>
                <a:off x="513714" y="3518836"/>
                <a:ext cx="2183410" cy="801559"/>
              </a:xfrm>
              <a:custGeom>
                <a:avLst/>
                <a:gdLst>
                  <a:gd name="connsiteX0" fmla="*/ 0 w 1743075"/>
                  <a:gd name="connsiteY0" fmla="*/ 336533 h 688958"/>
                  <a:gd name="connsiteX1" fmla="*/ 133350 w 1743075"/>
                  <a:gd name="connsiteY1" fmla="*/ 203183 h 688958"/>
                  <a:gd name="connsiteX2" fmla="*/ 352425 w 1743075"/>
                  <a:gd name="connsiteY2" fmla="*/ 174608 h 688958"/>
                  <a:gd name="connsiteX3" fmla="*/ 352425 w 1743075"/>
                  <a:gd name="connsiteY3" fmla="*/ 174608 h 688958"/>
                  <a:gd name="connsiteX4" fmla="*/ 447675 w 1743075"/>
                  <a:gd name="connsiteY4" fmla="*/ 260333 h 688958"/>
                  <a:gd name="connsiteX5" fmla="*/ 409575 w 1743075"/>
                  <a:gd name="connsiteY5" fmla="*/ 50783 h 688958"/>
                  <a:gd name="connsiteX6" fmla="*/ 495300 w 1743075"/>
                  <a:gd name="connsiteY6" fmla="*/ 12683 h 688958"/>
                  <a:gd name="connsiteX7" fmla="*/ 676275 w 1743075"/>
                  <a:gd name="connsiteY7" fmla="*/ 3158 h 688958"/>
                  <a:gd name="connsiteX8" fmla="*/ 676275 w 1743075"/>
                  <a:gd name="connsiteY8" fmla="*/ 3158 h 688958"/>
                  <a:gd name="connsiteX9" fmla="*/ 1152525 w 1743075"/>
                  <a:gd name="connsiteY9" fmla="*/ 3158 h 688958"/>
                  <a:gd name="connsiteX10" fmla="*/ 1343025 w 1743075"/>
                  <a:gd name="connsiteY10" fmla="*/ 193658 h 688958"/>
                  <a:gd name="connsiteX11" fmla="*/ 1466850 w 1743075"/>
                  <a:gd name="connsiteY11" fmla="*/ 365108 h 688958"/>
                  <a:gd name="connsiteX12" fmla="*/ 1543050 w 1743075"/>
                  <a:gd name="connsiteY12" fmla="*/ 327008 h 688958"/>
                  <a:gd name="connsiteX13" fmla="*/ 1619250 w 1743075"/>
                  <a:gd name="connsiteY13" fmla="*/ 288908 h 688958"/>
                  <a:gd name="connsiteX14" fmla="*/ 1619250 w 1743075"/>
                  <a:gd name="connsiteY14" fmla="*/ 288908 h 688958"/>
                  <a:gd name="connsiteX15" fmla="*/ 1743075 w 1743075"/>
                  <a:gd name="connsiteY15" fmla="*/ 450833 h 688958"/>
                  <a:gd name="connsiteX16" fmla="*/ 1485900 w 1743075"/>
                  <a:gd name="connsiteY16" fmla="*/ 631808 h 688958"/>
                  <a:gd name="connsiteX17" fmla="*/ 1371600 w 1743075"/>
                  <a:gd name="connsiteY17" fmla="*/ 593708 h 688958"/>
                  <a:gd name="connsiteX18" fmla="*/ 1352550 w 1743075"/>
                  <a:gd name="connsiteY18" fmla="*/ 565133 h 688958"/>
                  <a:gd name="connsiteX19" fmla="*/ 1343025 w 1743075"/>
                  <a:gd name="connsiteY19" fmla="*/ 536558 h 688958"/>
                  <a:gd name="connsiteX20" fmla="*/ 1314450 w 1743075"/>
                  <a:gd name="connsiteY20" fmla="*/ 507983 h 688958"/>
                  <a:gd name="connsiteX21" fmla="*/ 1314450 w 1743075"/>
                  <a:gd name="connsiteY21" fmla="*/ 507983 h 688958"/>
                  <a:gd name="connsiteX22" fmla="*/ 1000125 w 1743075"/>
                  <a:gd name="connsiteY22" fmla="*/ 612758 h 688958"/>
                  <a:gd name="connsiteX23" fmla="*/ 676275 w 1743075"/>
                  <a:gd name="connsiteY23" fmla="*/ 536558 h 688958"/>
                  <a:gd name="connsiteX24" fmla="*/ 323850 w 1743075"/>
                  <a:gd name="connsiteY24" fmla="*/ 688958 h 688958"/>
                  <a:gd name="connsiteX25" fmla="*/ 114300 w 1743075"/>
                  <a:gd name="connsiteY25" fmla="*/ 603233 h 688958"/>
                  <a:gd name="connsiteX26" fmla="*/ 0 w 1743075"/>
                  <a:gd name="connsiteY26" fmla="*/ 336533 h 68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43075" h="688958">
                    <a:moveTo>
                      <a:pt x="0" y="336533"/>
                    </a:moveTo>
                    <a:lnTo>
                      <a:pt x="133350" y="203183"/>
                    </a:lnTo>
                    <a:cubicBezTo>
                      <a:pt x="254143" y="157886"/>
                      <a:pt x="182423" y="174608"/>
                      <a:pt x="352425" y="174608"/>
                    </a:cubicBezTo>
                    <a:lnTo>
                      <a:pt x="352425" y="174608"/>
                    </a:lnTo>
                    <a:lnTo>
                      <a:pt x="447675" y="260333"/>
                    </a:lnTo>
                    <a:lnTo>
                      <a:pt x="409575" y="50783"/>
                    </a:lnTo>
                    <a:cubicBezTo>
                      <a:pt x="438150" y="38083"/>
                      <a:pt x="466114" y="23908"/>
                      <a:pt x="495300" y="12683"/>
                    </a:cubicBezTo>
                    <a:cubicBezTo>
                      <a:pt x="550097" y="-8393"/>
                      <a:pt x="627653" y="3158"/>
                      <a:pt x="676275" y="3158"/>
                    </a:cubicBezTo>
                    <a:lnTo>
                      <a:pt x="676275" y="3158"/>
                    </a:lnTo>
                    <a:lnTo>
                      <a:pt x="1152525" y="3158"/>
                    </a:lnTo>
                    <a:lnTo>
                      <a:pt x="1343025" y="193658"/>
                    </a:lnTo>
                    <a:lnTo>
                      <a:pt x="1466850" y="365108"/>
                    </a:lnTo>
                    <a:cubicBezTo>
                      <a:pt x="1492250" y="352408"/>
                      <a:pt x="1518394" y="341097"/>
                      <a:pt x="1543050" y="327008"/>
                    </a:cubicBezTo>
                    <a:cubicBezTo>
                      <a:pt x="1615889" y="285386"/>
                      <a:pt x="1574419" y="288908"/>
                      <a:pt x="1619250" y="288908"/>
                    </a:cubicBezTo>
                    <a:lnTo>
                      <a:pt x="1619250" y="288908"/>
                    </a:lnTo>
                    <a:lnTo>
                      <a:pt x="1743075" y="450833"/>
                    </a:lnTo>
                    <a:lnTo>
                      <a:pt x="1485900" y="631808"/>
                    </a:lnTo>
                    <a:cubicBezTo>
                      <a:pt x="1447800" y="619108"/>
                      <a:pt x="1393877" y="627124"/>
                      <a:pt x="1371600" y="593708"/>
                    </a:cubicBezTo>
                    <a:cubicBezTo>
                      <a:pt x="1365250" y="584183"/>
                      <a:pt x="1357670" y="575372"/>
                      <a:pt x="1352550" y="565133"/>
                    </a:cubicBezTo>
                    <a:cubicBezTo>
                      <a:pt x="1348060" y="556153"/>
                      <a:pt x="1348594" y="544912"/>
                      <a:pt x="1343025" y="536558"/>
                    </a:cubicBezTo>
                    <a:cubicBezTo>
                      <a:pt x="1335553" y="525350"/>
                      <a:pt x="1314450" y="507983"/>
                      <a:pt x="1314450" y="507983"/>
                    </a:cubicBezTo>
                    <a:lnTo>
                      <a:pt x="1314450" y="507983"/>
                    </a:lnTo>
                    <a:lnTo>
                      <a:pt x="1000125" y="612758"/>
                    </a:lnTo>
                    <a:lnTo>
                      <a:pt x="676275" y="536558"/>
                    </a:lnTo>
                    <a:lnTo>
                      <a:pt x="323850" y="688958"/>
                    </a:lnTo>
                    <a:lnTo>
                      <a:pt x="114300" y="603233"/>
                    </a:lnTo>
                    <a:lnTo>
                      <a:pt x="0" y="3365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5" name="Textfeld 314"/>
            <p:cNvSpPr txBox="1"/>
            <p:nvPr/>
          </p:nvSpPr>
          <p:spPr>
            <a:xfrm>
              <a:off x="4890260" y="2519587"/>
              <a:ext cx="966932" cy="41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Clouds</a:t>
              </a:r>
              <a:endParaRPr lang="en-GB" sz="18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-10690" y="5277139"/>
            <a:ext cx="9157517" cy="515060"/>
            <a:chOff x="-10690" y="5495692"/>
            <a:chExt cx="9157517" cy="585138"/>
          </a:xfrm>
        </p:grpSpPr>
        <p:sp>
          <p:nvSpPr>
            <p:cNvPr id="314" name="Textfeld 313"/>
            <p:cNvSpPr txBox="1"/>
            <p:nvPr/>
          </p:nvSpPr>
          <p:spPr>
            <a:xfrm>
              <a:off x="3897044" y="5661247"/>
              <a:ext cx="979756" cy="41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</a:t>
              </a:r>
              <a:r>
                <a:rPr lang="de-DE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</a:t>
              </a:r>
              <a:endParaRPr lang="en-GB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-10690" y="5495692"/>
              <a:ext cx="9157517" cy="208192"/>
              <a:chOff x="-10690" y="5495692"/>
              <a:chExt cx="9157517" cy="208192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760893" y="5538217"/>
                <a:ext cx="1025858" cy="10472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925690" y="5533889"/>
                <a:ext cx="322566" cy="10440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3353037" y="5533889"/>
                <a:ext cx="139279" cy="10440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Kreis 237"/>
              <p:cNvSpPr/>
              <p:nvPr/>
            </p:nvSpPr>
            <p:spPr>
              <a:xfrm>
                <a:off x="1882265" y="5495692"/>
                <a:ext cx="228625" cy="95636"/>
              </a:xfrm>
              <a:prstGeom prst="pie">
                <a:avLst>
                  <a:gd name="adj1" fmla="val 0"/>
                  <a:gd name="adj2" fmla="val 1081888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Rechteck 255"/>
              <p:cNvSpPr/>
              <p:nvPr/>
            </p:nvSpPr>
            <p:spPr>
              <a:xfrm>
                <a:off x="-10690" y="5533889"/>
                <a:ext cx="1788174" cy="16999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16"/>
              <p:cNvSpPr/>
              <p:nvPr/>
            </p:nvSpPr>
            <p:spPr>
              <a:xfrm>
                <a:off x="3604001" y="5534671"/>
                <a:ext cx="322566" cy="10440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8" name="Rechteck 317"/>
              <p:cNvSpPr/>
              <p:nvPr/>
            </p:nvSpPr>
            <p:spPr>
              <a:xfrm>
                <a:off x="4004358" y="5541590"/>
                <a:ext cx="139279" cy="10440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hteck 236"/>
              <p:cNvSpPr/>
              <p:nvPr/>
            </p:nvSpPr>
            <p:spPr>
              <a:xfrm>
                <a:off x="8053672" y="5517232"/>
                <a:ext cx="1093155" cy="13964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9" name="Gruppieren 38"/>
              <p:cNvGrpSpPr/>
              <p:nvPr/>
            </p:nvGrpSpPr>
            <p:grpSpPr>
              <a:xfrm flipH="1">
                <a:off x="5581897" y="5543454"/>
                <a:ext cx="553498" cy="104402"/>
                <a:chOff x="2731798" y="5819051"/>
                <a:chExt cx="575282" cy="108202"/>
              </a:xfrm>
            </p:grpSpPr>
            <p:sp>
              <p:nvSpPr>
                <p:cNvPr id="47" name="Rechteck 46"/>
                <p:cNvSpPr/>
                <p:nvPr/>
              </p:nvSpPr>
              <p:spPr>
                <a:xfrm>
                  <a:off x="2731798" y="5819051"/>
                  <a:ext cx="335261" cy="1082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3162319" y="5819051"/>
                  <a:ext cx="144761" cy="1082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84" name="Rechteck 283"/>
              <p:cNvSpPr/>
              <p:nvPr/>
            </p:nvSpPr>
            <p:spPr>
              <a:xfrm>
                <a:off x="6351489" y="5541590"/>
                <a:ext cx="1383727" cy="1220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8" name="Gruppieren 157"/>
          <p:cNvGrpSpPr/>
          <p:nvPr/>
        </p:nvGrpSpPr>
        <p:grpSpPr>
          <a:xfrm>
            <a:off x="6031536" y="5330770"/>
            <a:ext cx="2579064" cy="612830"/>
            <a:chOff x="4805396" y="4917329"/>
            <a:chExt cx="2579064" cy="771392"/>
          </a:xfrm>
        </p:grpSpPr>
        <p:grpSp>
          <p:nvGrpSpPr>
            <p:cNvPr id="292" name="Gruppieren 291"/>
            <p:cNvGrpSpPr/>
            <p:nvPr/>
          </p:nvGrpSpPr>
          <p:grpSpPr>
            <a:xfrm>
              <a:off x="6169505" y="5256859"/>
              <a:ext cx="1214955" cy="431862"/>
              <a:chOff x="3665224" y="5740733"/>
              <a:chExt cx="1214955" cy="490620"/>
            </a:xfrm>
          </p:grpSpPr>
          <p:pic>
            <p:nvPicPr>
              <p:cNvPr id="293" name="Grafik 29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218" t="14454" r="1667" b="1088"/>
              <a:stretch/>
            </p:blipFill>
            <p:spPr>
              <a:xfrm>
                <a:off x="4014878" y="5740733"/>
                <a:ext cx="865301" cy="439652"/>
              </a:xfrm>
              <a:prstGeom prst="rect">
                <a:avLst/>
              </a:prstGeom>
            </p:spPr>
          </p:pic>
          <p:pic>
            <p:nvPicPr>
              <p:cNvPr id="294" name="Grafik 293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652"/>
              <a:stretch/>
            </p:blipFill>
            <p:spPr>
              <a:xfrm>
                <a:off x="4367584" y="5969341"/>
                <a:ext cx="399510" cy="262012"/>
              </a:xfrm>
              <a:prstGeom prst="rect">
                <a:avLst/>
              </a:prstGeom>
            </p:spPr>
          </p:pic>
          <p:pic>
            <p:nvPicPr>
              <p:cNvPr id="295" name="Grafik 294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818"/>
              <a:stretch/>
            </p:blipFill>
            <p:spPr>
              <a:xfrm>
                <a:off x="3665224" y="5813114"/>
                <a:ext cx="444566" cy="182379"/>
              </a:xfrm>
              <a:prstGeom prst="rect">
                <a:avLst/>
              </a:prstGeom>
            </p:spPr>
          </p:pic>
        </p:grpSp>
        <p:sp>
          <p:nvSpPr>
            <p:cNvPr id="316" name="Textfeld 315"/>
            <p:cNvSpPr txBox="1"/>
            <p:nvPr/>
          </p:nvSpPr>
          <p:spPr>
            <a:xfrm>
              <a:off x="4805396" y="5284315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 err="1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Ecosystem</a:t>
              </a:r>
              <a:endParaRPr lang="en-GB" sz="18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5539364" y="4917329"/>
              <a:ext cx="492807" cy="144295"/>
              <a:chOff x="-1573933" y="5155386"/>
              <a:chExt cx="842493" cy="422719"/>
            </a:xfrm>
          </p:grpSpPr>
          <p:sp>
            <p:nvSpPr>
              <p:cNvPr id="15" name="Parallelogramm 14"/>
              <p:cNvSpPr/>
              <p:nvPr/>
            </p:nvSpPr>
            <p:spPr>
              <a:xfrm>
                <a:off x="-1573933" y="5155386"/>
                <a:ext cx="144016" cy="422719"/>
              </a:xfrm>
              <a:prstGeom prst="parallelogram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Parallelogramm 232"/>
              <p:cNvSpPr/>
              <p:nvPr/>
            </p:nvSpPr>
            <p:spPr>
              <a:xfrm>
                <a:off x="-1341107" y="5155386"/>
                <a:ext cx="144016" cy="422719"/>
              </a:xfrm>
              <a:prstGeom prst="parallelogram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Parallelogramm 233"/>
              <p:cNvSpPr/>
              <p:nvPr/>
            </p:nvSpPr>
            <p:spPr>
              <a:xfrm>
                <a:off x="-1108281" y="5155386"/>
                <a:ext cx="144016" cy="422719"/>
              </a:xfrm>
              <a:prstGeom prst="parallelogram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Parallelogramm 234"/>
              <p:cNvSpPr/>
              <p:nvPr/>
            </p:nvSpPr>
            <p:spPr>
              <a:xfrm>
                <a:off x="-875456" y="5155386"/>
                <a:ext cx="144016" cy="422719"/>
              </a:xfrm>
              <a:prstGeom prst="parallelogram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2" name="Gruppieren 141"/>
          <p:cNvGrpSpPr/>
          <p:nvPr/>
        </p:nvGrpSpPr>
        <p:grpSpPr>
          <a:xfrm>
            <a:off x="151143" y="4396455"/>
            <a:ext cx="2515857" cy="1628653"/>
            <a:chOff x="51023" y="4122129"/>
            <a:chExt cx="2515857" cy="1850244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1023" y="4122129"/>
              <a:ext cx="2515857" cy="1850244"/>
              <a:chOff x="51023" y="4531084"/>
              <a:chExt cx="2515857" cy="1850244"/>
            </a:xfrm>
          </p:grpSpPr>
          <p:sp>
            <p:nvSpPr>
              <p:cNvPr id="140" name="Pfeil nach links und rechts 139"/>
              <p:cNvSpPr/>
              <p:nvPr/>
            </p:nvSpPr>
            <p:spPr>
              <a:xfrm rot="5400000">
                <a:off x="1526987" y="5641233"/>
                <a:ext cx="1171310" cy="308880"/>
              </a:xfrm>
              <a:prstGeom prst="leftRightArrow">
                <a:avLst/>
              </a:prstGeom>
              <a:solidFill>
                <a:srgbClr val="BFBFB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Pfeil nach links und rechts 140"/>
              <p:cNvSpPr/>
              <p:nvPr/>
            </p:nvSpPr>
            <p:spPr>
              <a:xfrm>
                <a:off x="51023" y="4531084"/>
                <a:ext cx="848570" cy="289209"/>
              </a:xfrm>
              <a:prstGeom prst="leftRightArrow">
                <a:avLst/>
              </a:prstGeom>
              <a:solidFill>
                <a:srgbClr val="BFBFB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Textfeld 137"/>
              <p:cNvSpPr txBox="1"/>
              <p:nvPr/>
            </p:nvSpPr>
            <p:spPr>
              <a:xfrm>
                <a:off x="61065" y="4829676"/>
                <a:ext cx="2505815" cy="73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de-DE" sz="18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de-DE" sz="18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momentum</a:t>
                </a:r>
                <a:endParaRPr lang="de-DE" sz="18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18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fluxes</a:t>
                </a:r>
                <a:endParaRPr lang="en-GB" sz="1800" b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9" name="Pfeil nach links und rechts 288"/>
            <p:cNvSpPr/>
            <p:nvPr/>
          </p:nvSpPr>
          <p:spPr>
            <a:xfrm>
              <a:off x="997532" y="5431292"/>
              <a:ext cx="898925" cy="293067"/>
            </a:xfrm>
            <a:prstGeom prst="leftRightArrow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uppieren 166"/>
          <p:cNvGrpSpPr/>
          <p:nvPr/>
        </p:nvGrpSpPr>
        <p:grpSpPr>
          <a:xfrm>
            <a:off x="6441949" y="-570070"/>
            <a:ext cx="3321750" cy="4227670"/>
            <a:chOff x="6441949" y="-603448"/>
            <a:chExt cx="3321750" cy="3943608"/>
          </a:xfrm>
        </p:grpSpPr>
        <p:grpSp>
          <p:nvGrpSpPr>
            <p:cNvPr id="162" name="Gruppieren 161"/>
            <p:cNvGrpSpPr/>
            <p:nvPr/>
          </p:nvGrpSpPr>
          <p:grpSpPr>
            <a:xfrm>
              <a:off x="6441949" y="-603448"/>
              <a:ext cx="3321750" cy="3943608"/>
              <a:chOff x="6441949" y="-603448"/>
              <a:chExt cx="3321750" cy="3943608"/>
            </a:xfrm>
          </p:grpSpPr>
          <p:sp>
            <p:nvSpPr>
              <p:cNvPr id="6" name="Kreis 5"/>
              <p:cNvSpPr/>
              <p:nvPr/>
            </p:nvSpPr>
            <p:spPr>
              <a:xfrm flipH="1">
                <a:off x="8532440" y="-603448"/>
                <a:ext cx="1231259" cy="1083799"/>
              </a:xfrm>
              <a:prstGeom prst="pie">
                <a:avLst>
                  <a:gd name="adj1" fmla="val 0"/>
                  <a:gd name="adj2" fmla="val 5359666"/>
                </a:avLst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" name="Gerade Verbindung mit Pfeil 2"/>
              <p:cNvCxnSpPr/>
              <p:nvPr/>
            </p:nvCxnSpPr>
            <p:spPr>
              <a:xfrm flipH="1">
                <a:off x="6441949" y="353165"/>
                <a:ext cx="2371479" cy="2698673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/>
              <p:nvPr/>
            </p:nvCxnSpPr>
            <p:spPr>
              <a:xfrm flipH="1">
                <a:off x="7999486" y="188640"/>
                <a:ext cx="676970" cy="689426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Gerade Verbindung mit Pfeil 297"/>
              <p:cNvCxnSpPr/>
              <p:nvPr/>
            </p:nvCxnSpPr>
            <p:spPr>
              <a:xfrm>
                <a:off x="7380312" y="2564904"/>
                <a:ext cx="11193" cy="775256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Textfeld 304"/>
              <p:cNvSpPr txBox="1"/>
              <p:nvPr/>
            </p:nvSpPr>
            <p:spPr>
              <a:xfrm>
                <a:off x="7701881" y="2411596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Radiation</a:t>
                </a:r>
                <a:endParaRPr lang="en-GB" sz="18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06" name="Gerade Verbindung mit Pfeil 305"/>
            <p:cNvCxnSpPr/>
            <p:nvPr/>
          </p:nvCxnSpPr>
          <p:spPr>
            <a:xfrm flipH="1">
              <a:off x="7735216" y="410098"/>
              <a:ext cx="1242964" cy="174512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feld 167"/>
          <p:cNvSpPr txBox="1"/>
          <p:nvPr/>
        </p:nvSpPr>
        <p:spPr>
          <a:xfrm>
            <a:off x="4267168" y="5791200"/>
            <a:ext cx="1447832" cy="954107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elting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87717" y="3482951"/>
            <a:ext cx="4143827" cy="523220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ertical fluxes through ocean, ice,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Meridional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fluxes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Textfeld 318"/>
          <p:cNvSpPr txBox="1"/>
          <p:nvPr/>
        </p:nvSpPr>
        <p:spPr>
          <a:xfrm>
            <a:off x="3134474" y="4181008"/>
            <a:ext cx="2255746" cy="523220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Textfeld 319"/>
          <p:cNvSpPr txBox="1"/>
          <p:nvPr/>
        </p:nvSpPr>
        <p:spPr>
          <a:xfrm>
            <a:off x="7557036" y="3872024"/>
            <a:ext cx="1510764" cy="954107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Ocean, ice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atmos chemistry, interactions w/ aerosols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2053729" y="1277998"/>
            <a:ext cx="1996059" cy="523220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and meridional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dynamical coupling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5950320" y="1234676"/>
            <a:ext cx="3177417" cy="954107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Cloud, aerosol radiative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Cloud-aerosol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Gruppieren 169"/>
          <p:cNvGrpSpPr/>
          <p:nvPr/>
        </p:nvGrpSpPr>
        <p:grpSpPr>
          <a:xfrm>
            <a:off x="5815993" y="3873153"/>
            <a:ext cx="3169550" cy="1747379"/>
            <a:chOff x="5815993" y="3394720"/>
            <a:chExt cx="3169550" cy="1747379"/>
          </a:xfrm>
        </p:grpSpPr>
        <p:grpSp>
          <p:nvGrpSpPr>
            <p:cNvPr id="159" name="Gruppieren 158"/>
            <p:cNvGrpSpPr/>
            <p:nvPr/>
          </p:nvGrpSpPr>
          <p:grpSpPr>
            <a:xfrm>
              <a:off x="5815993" y="3394720"/>
              <a:ext cx="3169550" cy="1747379"/>
              <a:chOff x="6052544" y="3436953"/>
              <a:chExt cx="3169550" cy="1747379"/>
            </a:xfrm>
          </p:grpSpPr>
          <p:grpSp>
            <p:nvGrpSpPr>
              <p:cNvPr id="50" name="Gruppieren 49"/>
              <p:cNvGrpSpPr/>
              <p:nvPr/>
            </p:nvGrpSpPr>
            <p:grpSpPr>
              <a:xfrm rot="2498132">
                <a:off x="6052544" y="3836702"/>
                <a:ext cx="675549" cy="595188"/>
                <a:chOff x="473717" y="2787053"/>
                <a:chExt cx="675549" cy="676168"/>
              </a:xfrm>
            </p:grpSpPr>
            <p:grpSp>
              <p:nvGrpSpPr>
                <p:cNvPr id="51" name="Gruppieren 50"/>
                <p:cNvGrpSpPr/>
                <p:nvPr/>
              </p:nvGrpSpPr>
              <p:grpSpPr>
                <a:xfrm>
                  <a:off x="473717" y="3138180"/>
                  <a:ext cx="435584" cy="325041"/>
                  <a:chOff x="473717" y="3138180"/>
                  <a:chExt cx="435584" cy="325041"/>
                </a:xfrm>
              </p:grpSpPr>
              <p:grpSp>
                <p:nvGrpSpPr>
                  <p:cNvPr id="76" name="Gruppieren 75"/>
                  <p:cNvGrpSpPr/>
                  <p:nvPr/>
                </p:nvGrpSpPr>
                <p:grpSpPr>
                  <a:xfrm>
                    <a:off x="612038" y="3317028"/>
                    <a:ext cx="236996" cy="146193"/>
                    <a:chOff x="708326" y="3443803"/>
                    <a:chExt cx="236996" cy="146193"/>
                  </a:xfrm>
                </p:grpSpPr>
                <p:cxnSp>
                  <p:nvCxnSpPr>
                    <p:cNvPr id="92" name="Gerader Verbinder 91"/>
                    <p:cNvCxnSpPr/>
                    <p:nvPr/>
                  </p:nvCxnSpPr>
                  <p:spPr>
                    <a:xfrm flipV="1">
                      <a:off x="737006" y="3477922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Gerader Verbinder 92"/>
                    <p:cNvCxnSpPr/>
                    <p:nvPr/>
                  </p:nvCxnSpPr>
                  <p:spPr>
                    <a:xfrm flipH="1" flipV="1">
                      <a:off x="826825" y="3479000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4" name="Ellipse 93"/>
                    <p:cNvSpPr/>
                    <p:nvPr/>
                  </p:nvSpPr>
                  <p:spPr>
                    <a:xfrm rot="2254309">
                      <a:off x="803454" y="3443803"/>
                      <a:ext cx="58593" cy="60408"/>
                    </a:xfrm>
                    <a:prstGeom prst="ellipse">
                      <a:avLst/>
                    </a:prstGeom>
                    <a:solidFill>
                      <a:srgbClr val="0066FF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Ellipse 94"/>
                    <p:cNvSpPr/>
                    <p:nvPr/>
                  </p:nvSpPr>
                  <p:spPr>
                    <a:xfrm rot="2254309">
                      <a:off x="886729" y="3529588"/>
                      <a:ext cx="58593" cy="60408"/>
                    </a:xfrm>
                    <a:prstGeom prst="ellipse">
                      <a:avLst/>
                    </a:prstGeom>
                    <a:solidFill>
                      <a:srgbClr val="0066FF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Ellipse 95"/>
                    <p:cNvSpPr/>
                    <p:nvPr/>
                  </p:nvSpPr>
                  <p:spPr>
                    <a:xfrm rot="2254309">
                      <a:off x="708326" y="3527410"/>
                      <a:ext cx="58593" cy="60408"/>
                    </a:xfrm>
                    <a:prstGeom prst="ellipse">
                      <a:avLst/>
                    </a:prstGeom>
                    <a:solidFill>
                      <a:srgbClr val="0066FF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7" name="Gruppieren 76"/>
                  <p:cNvGrpSpPr/>
                  <p:nvPr/>
                </p:nvGrpSpPr>
                <p:grpSpPr>
                  <a:xfrm>
                    <a:off x="473717" y="3148802"/>
                    <a:ext cx="159019" cy="157277"/>
                    <a:chOff x="407639" y="3148802"/>
                    <a:chExt cx="225097" cy="222631"/>
                  </a:xfrm>
                </p:grpSpPr>
                <p:grpSp>
                  <p:nvGrpSpPr>
                    <p:cNvPr id="82" name="Gruppieren 81"/>
                    <p:cNvGrpSpPr/>
                    <p:nvPr/>
                  </p:nvGrpSpPr>
                  <p:grpSpPr>
                    <a:xfrm>
                      <a:off x="426080" y="3171566"/>
                      <a:ext cx="187602" cy="169079"/>
                      <a:chOff x="426080" y="3171566"/>
                      <a:chExt cx="187602" cy="169079"/>
                    </a:xfrm>
                  </p:grpSpPr>
                  <p:cxnSp>
                    <p:nvCxnSpPr>
                      <p:cNvPr id="88" name="Gerader Verbinder 87"/>
                      <p:cNvCxnSpPr/>
                      <p:nvPr/>
                    </p:nvCxnSpPr>
                    <p:spPr>
                      <a:xfrm flipV="1">
                        <a:off x="428735" y="3255960"/>
                        <a:ext cx="95128" cy="8360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Gerader Verbinder 88"/>
                      <p:cNvCxnSpPr/>
                      <p:nvPr/>
                    </p:nvCxnSpPr>
                    <p:spPr>
                      <a:xfrm flipH="1" flipV="1">
                        <a:off x="518554" y="3257038"/>
                        <a:ext cx="95128" cy="8360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Gerader Verbinder 89"/>
                      <p:cNvCxnSpPr/>
                      <p:nvPr/>
                    </p:nvCxnSpPr>
                    <p:spPr>
                      <a:xfrm>
                        <a:off x="426080" y="3171566"/>
                        <a:ext cx="95128" cy="8360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Gerader Verbinder 90"/>
                      <p:cNvCxnSpPr/>
                      <p:nvPr/>
                    </p:nvCxnSpPr>
                    <p:spPr>
                      <a:xfrm flipH="1">
                        <a:off x="515899" y="3172644"/>
                        <a:ext cx="95128" cy="8360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Ellipse 82"/>
                    <p:cNvSpPr/>
                    <p:nvPr/>
                  </p:nvSpPr>
                  <p:spPr>
                    <a:xfrm rot="2254309">
                      <a:off x="490865" y="3230746"/>
                      <a:ext cx="58593" cy="604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Ellipse 83"/>
                    <p:cNvSpPr/>
                    <p:nvPr/>
                  </p:nvSpPr>
                  <p:spPr>
                    <a:xfrm rot="2254309">
                      <a:off x="574143" y="3311025"/>
                      <a:ext cx="58593" cy="6040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Ellipse 84"/>
                    <p:cNvSpPr/>
                    <p:nvPr/>
                  </p:nvSpPr>
                  <p:spPr>
                    <a:xfrm rot="2254309">
                      <a:off x="407639" y="3303716"/>
                      <a:ext cx="58593" cy="6040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Ellipse 85"/>
                    <p:cNvSpPr/>
                    <p:nvPr/>
                  </p:nvSpPr>
                  <p:spPr>
                    <a:xfrm rot="2254309">
                      <a:off x="408486" y="3148802"/>
                      <a:ext cx="58593" cy="6040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Ellipse 86"/>
                    <p:cNvSpPr/>
                    <p:nvPr/>
                  </p:nvSpPr>
                  <p:spPr>
                    <a:xfrm rot="2254309">
                      <a:off x="574142" y="3150465"/>
                      <a:ext cx="58593" cy="6040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8" name="Gruppieren 77"/>
                  <p:cNvGrpSpPr/>
                  <p:nvPr/>
                </p:nvGrpSpPr>
                <p:grpSpPr>
                  <a:xfrm rot="3523221">
                    <a:off x="760433" y="3143033"/>
                    <a:ext cx="153721" cy="144015"/>
                    <a:chOff x="708326" y="3443803"/>
                    <a:chExt cx="153721" cy="144015"/>
                  </a:xfrm>
                </p:grpSpPr>
                <p:cxnSp>
                  <p:nvCxnSpPr>
                    <p:cNvPr id="79" name="Gerader Verbinder 78"/>
                    <p:cNvCxnSpPr/>
                    <p:nvPr/>
                  </p:nvCxnSpPr>
                  <p:spPr>
                    <a:xfrm flipV="1">
                      <a:off x="737006" y="3477923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Ellipse 79"/>
                    <p:cNvSpPr/>
                    <p:nvPr/>
                  </p:nvSpPr>
                  <p:spPr>
                    <a:xfrm rot="2254309">
                      <a:off x="803454" y="3443803"/>
                      <a:ext cx="58593" cy="6040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1" name="Ellipse 80"/>
                    <p:cNvSpPr/>
                    <p:nvPr/>
                  </p:nvSpPr>
                  <p:spPr>
                    <a:xfrm rot="2254309">
                      <a:off x="708326" y="3527410"/>
                      <a:ext cx="58593" cy="6040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53" name="Gruppieren 52"/>
                <p:cNvGrpSpPr/>
                <p:nvPr/>
              </p:nvGrpSpPr>
              <p:grpSpPr>
                <a:xfrm rot="6002128">
                  <a:off x="761037" y="2939714"/>
                  <a:ext cx="236996" cy="146193"/>
                  <a:chOff x="708326" y="3443803"/>
                  <a:chExt cx="236996" cy="146193"/>
                </a:xfrm>
              </p:grpSpPr>
              <p:cxnSp>
                <p:nvCxnSpPr>
                  <p:cNvPr id="71" name="Gerader Verbinder 70"/>
                  <p:cNvCxnSpPr/>
                  <p:nvPr/>
                </p:nvCxnSpPr>
                <p:spPr>
                  <a:xfrm flipV="1">
                    <a:off x="737006" y="3477922"/>
                    <a:ext cx="95128" cy="836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rader Verbinder 71"/>
                  <p:cNvCxnSpPr/>
                  <p:nvPr/>
                </p:nvCxnSpPr>
                <p:spPr>
                  <a:xfrm flipH="1" flipV="1">
                    <a:off x="826825" y="3479000"/>
                    <a:ext cx="95128" cy="836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Ellipse 72"/>
                  <p:cNvSpPr/>
                  <p:nvPr/>
                </p:nvSpPr>
                <p:spPr>
                  <a:xfrm rot="2254309">
                    <a:off x="803454" y="3443803"/>
                    <a:ext cx="58593" cy="60408"/>
                  </a:xfrm>
                  <a:prstGeom prst="ellipse">
                    <a:avLst/>
                  </a:prstGeom>
                  <a:solidFill>
                    <a:srgbClr val="0066FF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 rot="2254309">
                    <a:off x="886729" y="3529588"/>
                    <a:ext cx="58593" cy="60408"/>
                  </a:xfrm>
                  <a:prstGeom prst="ellipse">
                    <a:avLst/>
                  </a:prstGeom>
                  <a:solidFill>
                    <a:srgbClr val="0066FF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Ellipse 74"/>
                  <p:cNvSpPr/>
                  <p:nvPr/>
                </p:nvSpPr>
                <p:spPr>
                  <a:xfrm rot="2254309">
                    <a:off x="708326" y="3527410"/>
                    <a:ext cx="58593" cy="60408"/>
                  </a:xfrm>
                  <a:prstGeom prst="ellipse">
                    <a:avLst/>
                  </a:prstGeom>
                  <a:solidFill>
                    <a:srgbClr val="0066FF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4" name="Gruppieren 53"/>
                <p:cNvGrpSpPr/>
                <p:nvPr/>
              </p:nvGrpSpPr>
              <p:grpSpPr>
                <a:xfrm rot="6002128">
                  <a:off x="991118" y="2787924"/>
                  <a:ext cx="159019" cy="157277"/>
                  <a:chOff x="407639" y="3148802"/>
                  <a:chExt cx="225097" cy="222631"/>
                </a:xfrm>
              </p:grpSpPr>
              <p:grpSp>
                <p:nvGrpSpPr>
                  <p:cNvPr id="60" name="Gruppieren 59"/>
                  <p:cNvGrpSpPr/>
                  <p:nvPr/>
                </p:nvGrpSpPr>
                <p:grpSpPr>
                  <a:xfrm>
                    <a:off x="426080" y="3171566"/>
                    <a:ext cx="187602" cy="169079"/>
                    <a:chOff x="426080" y="3171566"/>
                    <a:chExt cx="187602" cy="169079"/>
                  </a:xfrm>
                </p:grpSpPr>
                <p:cxnSp>
                  <p:nvCxnSpPr>
                    <p:cNvPr id="66" name="Gerader Verbinder 65"/>
                    <p:cNvCxnSpPr/>
                    <p:nvPr/>
                  </p:nvCxnSpPr>
                  <p:spPr>
                    <a:xfrm flipV="1">
                      <a:off x="428735" y="3255960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Gerader Verbinder 67"/>
                    <p:cNvCxnSpPr/>
                    <p:nvPr/>
                  </p:nvCxnSpPr>
                  <p:spPr>
                    <a:xfrm flipH="1" flipV="1">
                      <a:off x="518554" y="3257038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Gerader Verbinder 68"/>
                    <p:cNvCxnSpPr/>
                    <p:nvPr/>
                  </p:nvCxnSpPr>
                  <p:spPr>
                    <a:xfrm>
                      <a:off x="426080" y="3171566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Gerader Verbinder 69"/>
                    <p:cNvCxnSpPr/>
                    <p:nvPr/>
                  </p:nvCxnSpPr>
                  <p:spPr>
                    <a:xfrm flipH="1">
                      <a:off x="515899" y="3172644"/>
                      <a:ext cx="95128" cy="836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1" name="Ellipse 60"/>
                  <p:cNvSpPr/>
                  <p:nvPr/>
                </p:nvSpPr>
                <p:spPr>
                  <a:xfrm rot="2254309">
                    <a:off x="490865" y="3230746"/>
                    <a:ext cx="58593" cy="604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 rot="2254309">
                    <a:off x="574143" y="3311025"/>
                    <a:ext cx="58593" cy="604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Ellipse 62"/>
                  <p:cNvSpPr/>
                  <p:nvPr/>
                </p:nvSpPr>
                <p:spPr>
                  <a:xfrm rot="2254309">
                    <a:off x="407639" y="3303716"/>
                    <a:ext cx="58593" cy="604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 rot="2254309">
                    <a:off x="408486" y="3148802"/>
                    <a:ext cx="58593" cy="604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Ellipse 64"/>
                  <p:cNvSpPr/>
                  <p:nvPr/>
                </p:nvSpPr>
                <p:spPr>
                  <a:xfrm rot="2254309">
                    <a:off x="574142" y="3150465"/>
                    <a:ext cx="58593" cy="604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uppieren 54"/>
                <p:cNvGrpSpPr/>
                <p:nvPr/>
              </p:nvGrpSpPr>
              <p:grpSpPr>
                <a:xfrm rot="9525349">
                  <a:off x="598059" y="2823356"/>
                  <a:ext cx="153721" cy="144015"/>
                  <a:chOff x="708326" y="3443803"/>
                  <a:chExt cx="153721" cy="144015"/>
                </a:xfrm>
              </p:grpSpPr>
              <p:cxnSp>
                <p:nvCxnSpPr>
                  <p:cNvPr id="56" name="Gerader Verbinder 55"/>
                  <p:cNvCxnSpPr/>
                  <p:nvPr/>
                </p:nvCxnSpPr>
                <p:spPr>
                  <a:xfrm flipV="1">
                    <a:off x="737006" y="3477923"/>
                    <a:ext cx="95128" cy="836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Ellipse 56"/>
                  <p:cNvSpPr/>
                  <p:nvPr/>
                </p:nvSpPr>
                <p:spPr>
                  <a:xfrm rot="2254309">
                    <a:off x="803454" y="3443803"/>
                    <a:ext cx="58593" cy="604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Ellipse 58"/>
                  <p:cNvSpPr/>
                  <p:nvPr/>
                </p:nvSpPr>
                <p:spPr>
                  <a:xfrm rot="2254309">
                    <a:off x="708326" y="3527410"/>
                    <a:ext cx="58593" cy="6040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28" name="Gerader Verbinder 127"/>
              <p:cNvCxnSpPr/>
              <p:nvPr/>
            </p:nvCxnSpPr>
            <p:spPr>
              <a:xfrm flipH="1" flipV="1">
                <a:off x="6300664" y="3436953"/>
                <a:ext cx="70189" cy="37662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ieren 29"/>
              <p:cNvGrpSpPr/>
              <p:nvPr/>
            </p:nvGrpSpPr>
            <p:grpSpPr>
              <a:xfrm>
                <a:off x="6413376" y="4422017"/>
                <a:ext cx="2808718" cy="762315"/>
                <a:chOff x="6413376" y="5104049"/>
                <a:chExt cx="2808718" cy="866035"/>
              </a:xfrm>
            </p:grpSpPr>
            <p:sp>
              <p:nvSpPr>
                <p:cNvPr id="299" name="Textfeld 298"/>
                <p:cNvSpPr txBox="1"/>
                <p:nvPr/>
              </p:nvSpPr>
              <p:spPr>
                <a:xfrm>
                  <a:off x="6536743" y="5158621"/>
                  <a:ext cx="2685351" cy="4195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800" b="1" dirty="0" err="1" smtClean="0">
                      <a:solidFill>
                        <a:srgbClr val="CC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Biogeochemical</a:t>
                  </a:r>
                  <a:r>
                    <a:rPr lang="de-DE" sz="1800" b="1" dirty="0">
                      <a:solidFill>
                        <a:srgbClr val="CC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sz="1800" b="1" dirty="0" err="1" smtClean="0">
                      <a:solidFill>
                        <a:srgbClr val="CC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fluxes</a:t>
                  </a:r>
                  <a:endParaRPr lang="de-DE" sz="1800" b="1" dirty="0" smtClean="0">
                    <a:solidFill>
                      <a:srgbClr val="CC66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Pfeil nach oben 303"/>
                <p:cNvSpPr/>
                <p:nvPr/>
              </p:nvSpPr>
              <p:spPr>
                <a:xfrm>
                  <a:off x="6413376" y="5104049"/>
                  <a:ext cx="195375" cy="866035"/>
                </a:xfrm>
                <a:prstGeom prst="upArrow">
                  <a:avLst/>
                </a:prstGeom>
                <a:solidFill>
                  <a:srgbClr val="FF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3" name="Textfeld 282"/>
              <p:cNvSpPr txBox="1"/>
              <p:nvPr/>
            </p:nvSpPr>
            <p:spPr>
              <a:xfrm>
                <a:off x="6848927" y="3979967"/>
                <a:ext cx="990977" cy="27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Chemistry</a:t>
                </a:r>
              </a:p>
            </p:txBody>
          </p:sp>
        </p:grpSp>
        <p:sp>
          <p:nvSpPr>
            <p:cNvPr id="324" name="Pfeil nach oben 323"/>
            <p:cNvSpPr/>
            <p:nvPr/>
          </p:nvSpPr>
          <p:spPr>
            <a:xfrm>
              <a:off x="5868144" y="4379654"/>
              <a:ext cx="185537" cy="429739"/>
            </a:xfrm>
            <a:prstGeom prst="upArrow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8" name="Textfeld 307"/>
          <p:cNvSpPr txBox="1"/>
          <p:nvPr/>
        </p:nvSpPr>
        <p:spPr>
          <a:xfrm>
            <a:off x="6166044" y="6019800"/>
            <a:ext cx="2901756" cy="738664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seasonal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cosystem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err="1" smtClean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76417" y="152400"/>
            <a:ext cx="5286383" cy="89255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Science Focus Areas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Central Arctic Coupled System</a:t>
            </a:r>
            <a:endParaRPr lang="en-US" sz="50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grpSp>
        <p:nvGrpSpPr>
          <p:cNvPr id="186" name="Gruppieren 15"/>
          <p:cNvGrpSpPr/>
          <p:nvPr/>
        </p:nvGrpSpPr>
        <p:grpSpPr>
          <a:xfrm>
            <a:off x="2730168" y="5476221"/>
            <a:ext cx="715098" cy="314979"/>
            <a:chOff x="5133737" y="5155727"/>
            <a:chExt cx="715098" cy="357835"/>
          </a:xfrm>
        </p:grpSpPr>
        <p:grpSp>
          <p:nvGrpSpPr>
            <p:cNvPr id="187" name="Gruppieren 131"/>
            <p:cNvGrpSpPr/>
            <p:nvPr/>
          </p:nvGrpSpPr>
          <p:grpSpPr>
            <a:xfrm>
              <a:off x="5133737" y="5155727"/>
              <a:ext cx="288968" cy="357835"/>
              <a:chOff x="2213399" y="3499558"/>
              <a:chExt cx="753501" cy="536649"/>
            </a:xfrm>
          </p:grpSpPr>
          <p:sp>
            <p:nvSpPr>
              <p:cNvPr id="191" name="Bogen 132"/>
              <p:cNvSpPr/>
              <p:nvPr/>
            </p:nvSpPr>
            <p:spPr>
              <a:xfrm>
                <a:off x="2666315" y="3499558"/>
                <a:ext cx="300585" cy="536649"/>
              </a:xfrm>
              <a:prstGeom prst="arc">
                <a:avLst>
                  <a:gd name="adj1" fmla="val 15074987"/>
                  <a:gd name="adj2" fmla="val 14533467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Bogen 133"/>
              <p:cNvSpPr/>
              <p:nvPr/>
            </p:nvSpPr>
            <p:spPr>
              <a:xfrm flipH="1">
                <a:off x="2213399" y="3499558"/>
                <a:ext cx="300585" cy="536649"/>
              </a:xfrm>
              <a:prstGeom prst="arc">
                <a:avLst>
                  <a:gd name="adj1" fmla="val 15169197"/>
                  <a:gd name="adj2" fmla="val 1443405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8" name="Gruppieren 134"/>
            <p:cNvGrpSpPr/>
            <p:nvPr/>
          </p:nvGrpSpPr>
          <p:grpSpPr>
            <a:xfrm>
              <a:off x="5620181" y="5226253"/>
              <a:ext cx="228654" cy="287308"/>
              <a:chOff x="2149763" y="3499558"/>
              <a:chExt cx="753500" cy="536649"/>
            </a:xfrm>
          </p:grpSpPr>
          <p:sp>
            <p:nvSpPr>
              <p:cNvPr id="189" name="Bogen 135"/>
              <p:cNvSpPr/>
              <p:nvPr/>
            </p:nvSpPr>
            <p:spPr>
              <a:xfrm>
                <a:off x="2602679" y="3499558"/>
                <a:ext cx="300584" cy="536649"/>
              </a:xfrm>
              <a:prstGeom prst="arc">
                <a:avLst>
                  <a:gd name="adj1" fmla="val 15074987"/>
                  <a:gd name="adj2" fmla="val 14533467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Bogen 136"/>
              <p:cNvSpPr/>
              <p:nvPr/>
            </p:nvSpPr>
            <p:spPr>
              <a:xfrm flipH="1">
                <a:off x="2149763" y="3499558"/>
                <a:ext cx="300584" cy="536649"/>
              </a:xfrm>
              <a:prstGeom prst="arc">
                <a:avLst>
                  <a:gd name="adj1" fmla="val 15169197"/>
                  <a:gd name="adj2" fmla="val 1443405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3" name="Textfeld 318"/>
          <p:cNvSpPr txBox="1"/>
          <p:nvPr/>
        </p:nvSpPr>
        <p:spPr>
          <a:xfrm>
            <a:off x="1517668" y="6117501"/>
            <a:ext cx="1856598" cy="523220"/>
          </a:xfrm>
          <a:prstGeom prst="rect">
            <a:avLst/>
          </a:prstGeom>
          <a:solidFill>
            <a:srgbClr val="FFE0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Ocean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Mixing processes</a:t>
            </a:r>
          </a:p>
        </p:txBody>
      </p:sp>
    </p:spTree>
    <p:extLst>
      <p:ext uri="{BB962C8B-B14F-4D97-AF65-F5344CB8AC3E}">
        <p14:creationId xmlns:p14="http://schemas.microsoft.com/office/powerpoint/2010/main" val="17375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Bild 3" descr="brain:Users:mnicolau:data:projects:MOSAiC:Implementation:DriftCalcThomas:CruiseTrack-01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6" t="5713" r="12013" b="4286"/>
          <a:stretch/>
        </p:blipFill>
        <p:spPr bwMode="auto">
          <a:xfrm>
            <a:off x="282550" y="1399370"/>
            <a:ext cx="403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6645" b="38756"/>
          <a:stretch/>
        </p:blipFill>
        <p:spPr bwMode="auto">
          <a:xfrm>
            <a:off x="1313379" y="1271858"/>
            <a:ext cx="2465325" cy="1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2272" y="1844354"/>
            <a:ext cx="3874883" cy="32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Drifting, interdisciplinary process study in central Arctic sea ice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Central Observatory</a:t>
            </a:r>
            <a:r>
              <a:rPr lang="en-US" sz="2000" dirty="0" smtClean="0"/>
              <a:t>:  intensive </a:t>
            </a:r>
            <a:r>
              <a:rPr lang="en-US" sz="2000" dirty="0" err="1" smtClean="0"/>
              <a:t>atmos</a:t>
            </a:r>
            <a:r>
              <a:rPr lang="en-US" sz="2000" dirty="0" smtClean="0"/>
              <a:t>-ice-ocean-ecosystem observations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Distributed Network</a:t>
            </a:r>
            <a:r>
              <a:rPr lang="en-US" sz="2000" dirty="0" smtClean="0"/>
              <a:t>: Heterogeneity on model grid-box scales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Coordinated, multi-scale analysis and modeling activities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1581" y="5895170"/>
            <a:ext cx="28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2019-2020, Full annual cycle</a:t>
            </a:r>
          </a:p>
        </p:txBody>
      </p:sp>
    </p:spTree>
    <p:extLst>
      <p:ext uri="{BB962C8B-B14F-4D97-AF65-F5344CB8AC3E}">
        <p14:creationId xmlns:p14="http://schemas.microsoft.com/office/powerpoint/2010/main" val="2588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226" y="5800672"/>
            <a:ext cx="299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MOSAiC</a:t>
            </a:r>
            <a:r>
              <a:rPr lang="en-US" dirty="0" smtClean="0"/>
              <a:t> Distributed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6"/>
          <a:stretch/>
        </p:blipFill>
        <p:spPr>
          <a:xfrm>
            <a:off x="1200428" y="2046083"/>
            <a:ext cx="3536663" cy="3612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9868" y="3438352"/>
            <a:ext cx="380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Intermediate nodes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0636" y="2243603"/>
            <a:ext cx="380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Polarstern</a:t>
            </a:r>
            <a:r>
              <a:rPr lang="en-US" dirty="0" smtClean="0">
                <a:solidFill>
                  <a:srgbClr val="FF0000"/>
                </a:solidFill>
              </a:rPr>
              <a:t> = Central Observatory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9868" y="4594763"/>
            <a:ext cx="380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Position buoys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708" y="2840977"/>
            <a:ext cx="271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Super-sites:  IMB, Fluxes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9868" y="4034238"/>
            <a:ext cx="380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B7B05"/>
                </a:solidFill>
              </a:rPr>
              <a:t>Intermediate nodes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92193" y="2513100"/>
            <a:ext cx="1846906" cy="1071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25411" y="3114013"/>
            <a:ext cx="1113688" cy="527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60892" y="3623018"/>
            <a:ext cx="378207" cy="182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</p:cNvCxnSpPr>
          <p:nvPr/>
        </p:nvCxnSpPr>
        <p:spPr>
          <a:xfrm flipH="1">
            <a:off x="4660893" y="4218904"/>
            <a:ext cx="338975" cy="142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1"/>
          </p:cNvCxnSpPr>
          <p:nvPr/>
        </p:nvCxnSpPr>
        <p:spPr>
          <a:xfrm flipH="1" flipV="1">
            <a:off x="3342254" y="4360721"/>
            <a:ext cx="1657614" cy="418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526" y="295700"/>
            <a:ext cx="7772400" cy="15628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Thermodynamic and dynamic drivers of the Arctic sea-ice mass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An NSF/NOAA-funded </a:t>
            </a:r>
            <a:r>
              <a:rPr lang="en-US" sz="2400" dirty="0" err="1" smtClean="0"/>
              <a:t>MOSAiC</a:t>
            </a:r>
            <a:r>
              <a:rPr lang="en-US" sz="2400" dirty="0" smtClean="0"/>
              <a:t> activity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526" y="2102629"/>
            <a:ext cx="75438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Matthew Shupe, Chris </a:t>
            </a:r>
            <a:r>
              <a:rPr lang="en-US" sz="1600" dirty="0" err="1" smtClean="0"/>
              <a:t>Fairall</a:t>
            </a:r>
            <a:r>
              <a:rPr lang="en-US" sz="1600" dirty="0" smtClean="0"/>
              <a:t>, Jenny Hutchings, Don </a:t>
            </a:r>
            <a:r>
              <a:rPr lang="en-US" sz="1600" dirty="0" err="1" smtClean="0"/>
              <a:t>Perovich</a:t>
            </a:r>
            <a:r>
              <a:rPr lang="en-US" sz="1600" dirty="0" smtClean="0"/>
              <a:t>, Ola </a:t>
            </a:r>
            <a:r>
              <a:rPr lang="en-US" sz="1600" dirty="0" err="1" smtClean="0"/>
              <a:t>Persson</a:t>
            </a:r>
            <a:r>
              <a:rPr lang="en-US" sz="1600" dirty="0" smtClean="0"/>
              <a:t>, Amy Solomon, Tim Stanton</a:t>
            </a:r>
            <a:endParaRPr lang="en-US" sz="1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9" y="3393737"/>
            <a:ext cx="8278853" cy="26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3059" y="2152969"/>
            <a:ext cx="2104990" cy="159217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5"/>
          <a:stretch/>
        </p:blipFill>
        <p:spPr>
          <a:xfrm>
            <a:off x="5056992" y="3919266"/>
            <a:ext cx="2415653" cy="23974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99" y="2959373"/>
            <a:ext cx="1155983" cy="2158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4274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C00000"/>
                </a:solidFill>
              </a:rPr>
              <a:t>Installations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0"/>
          <a:stretch/>
        </p:blipFill>
        <p:spPr>
          <a:xfrm>
            <a:off x="385814" y="1239532"/>
            <a:ext cx="2525567" cy="2565613"/>
          </a:xfrm>
        </p:spPr>
      </p:pic>
      <p:sp>
        <p:nvSpPr>
          <p:cNvPr id="7" name="Rectangle 6"/>
          <p:cNvSpPr/>
          <p:nvPr/>
        </p:nvSpPr>
        <p:spPr>
          <a:xfrm>
            <a:off x="5002401" y="3732970"/>
            <a:ext cx="4141599" cy="5413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7085" r="43767" b="51362"/>
          <a:stretch/>
        </p:blipFill>
        <p:spPr>
          <a:xfrm>
            <a:off x="5912252" y="3610140"/>
            <a:ext cx="413869" cy="705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8876" y="2465755"/>
            <a:ext cx="27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Seasonal Ice Mass Balance (SIMB)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800" y="4229696"/>
            <a:ext cx="263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heat, salt, momentum flux, optics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4560" y="4509157"/>
            <a:ext cx="1662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ADCP current profile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3527" y="4322175"/>
            <a:ext cx="179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</a:t>
            </a:r>
            <a:r>
              <a:rPr lang="en-US" sz="1400" i="1" dirty="0" smtClean="0"/>
              <a:t>ottom height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9969" y="3409121"/>
            <a:ext cx="1502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top height 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7667" y="252233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</a:t>
            </a:r>
            <a:r>
              <a:rPr lang="en-US" sz="1400" i="1" dirty="0" smtClean="0"/>
              <a:t>adiative fluxes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7113" y="2075596"/>
            <a:ext cx="22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</a:t>
            </a:r>
            <a:r>
              <a:rPr lang="en-US" sz="1400" i="1" dirty="0" smtClean="0"/>
              <a:t>omentum, turbulent fluxes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6222" y="2741078"/>
            <a:ext cx="1116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meteorology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3668" y="3395121"/>
            <a:ext cx="1045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dirty="0" smtClean="0"/>
              <a:t>now depth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8521" y="5852843"/>
            <a:ext cx="2487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pycnocline</a:t>
            </a:r>
            <a:r>
              <a:rPr lang="en-US" sz="1400" i="1" dirty="0" smtClean="0"/>
              <a:t> diffusivity, heat flux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62945" y="5321614"/>
            <a:ext cx="2986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Autonomous Ocean Flux Buoy (AOFB)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7720" y="1811151"/>
            <a:ext cx="253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Atmospheric Surface Flux (ASF)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082" y="743102"/>
            <a:ext cx="1886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GPS buoy array (30-40)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65972" y="3722045"/>
            <a:ext cx="1940758" cy="5413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6874" y="3634318"/>
            <a:ext cx="1479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</a:t>
            </a:r>
            <a:r>
              <a:rPr lang="en-US" sz="1400" i="1" dirty="0" smtClean="0"/>
              <a:t>ce thickness, temperature, conductive flux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558" y="950151"/>
            <a:ext cx="150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Drift, deformation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4086" y="3088849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dirty="0" err="1" smtClean="0"/>
              <a:t>recip</a:t>
            </a:r>
            <a:r>
              <a:rPr lang="en-US" sz="1400" i="1" dirty="0" smtClean="0"/>
              <a:t> rate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260607" y="1500627"/>
            <a:ext cx="2994836" cy="82345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60607" y="2430406"/>
            <a:ext cx="640939" cy="258936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70462" y="1315039"/>
            <a:ext cx="7194246" cy="650450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26471" y="133221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x Flux Nodes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1496" y="382724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Sea ice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3962707"/>
            <a:ext cx="1494768" cy="2363455"/>
          </a:xfrm>
          <a:prstGeom prst="rect">
            <a:avLst/>
          </a:prstGeom>
        </p:spPr>
      </p:pic>
      <p:sp>
        <p:nvSpPr>
          <p:cNvPr id="47" name="Arc 46"/>
          <p:cNvSpPr/>
          <p:nvPr/>
        </p:nvSpPr>
        <p:spPr>
          <a:xfrm rot="1099682">
            <a:off x="680850" y="2250366"/>
            <a:ext cx="914400" cy="3366976"/>
          </a:xfrm>
          <a:prstGeom prst="arc">
            <a:avLst>
              <a:gd name="adj1" fmla="val 16487524"/>
              <a:gd name="adj2" fmla="val 1364163"/>
            </a:avLst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73027" y="6034381"/>
            <a:ext cx="202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Atmospheric Met Tower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rot="11179406">
            <a:off x="1215343" y="641237"/>
            <a:ext cx="914400" cy="1637473"/>
          </a:xfrm>
          <a:prstGeom prst="arc">
            <a:avLst>
              <a:gd name="adj1" fmla="val 16487524"/>
              <a:gd name="adj2" fmla="val 1364163"/>
            </a:avLst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9" grpId="0" animBg="1"/>
      <p:bldP spid="12" grpId="0"/>
      <p:bldP spid="31" grpId="0"/>
      <p:bldP spid="38" grpId="0" animBg="1"/>
      <p:bldP spid="44" grpId="0"/>
      <p:bldP spid="45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4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4400" b="1" dirty="0" smtClean="0">
                <a:solidFill>
                  <a:srgbClr val="C00000"/>
                </a:solidFill>
              </a:rPr>
              <a:t>Atmospheric Surface Flux Stations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5" y="1296062"/>
            <a:ext cx="5984150" cy="4526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1647" y="1494460"/>
            <a:ext cx="302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Portable Automated </a:t>
            </a:r>
            <a:r>
              <a:rPr lang="en-US" dirty="0" err="1" smtClean="0"/>
              <a:t>Mesonet</a:t>
            </a:r>
            <a:r>
              <a:rPr lang="en-US" dirty="0" smtClean="0"/>
              <a:t> (PAM) Stations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0019" y="526192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3292" y="5882887"/>
            <a:ext cx="621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Deployed at multiple locations during SHEBA with mixed success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75408" y="2375602"/>
            <a:ext cx="163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Thermoelectric generators</a:t>
            </a:r>
          </a:p>
          <a:p>
            <a:r>
              <a:rPr lang="en-US" dirty="0" smtClean="0"/>
              <a:t>20-30 W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4274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</a:t>
            </a:r>
            <a:r>
              <a:rPr lang="en-US" sz="4400" b="1" dirty="0" smtClean="0">
                <a:solidFill>
                  <a:srgbClr val="C00000"/>
                </a:solidFill>
              </a:rPr>
              <a:t>The Challenges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77" y="4001631"/>
            <a:ext cx="3401427" cy="2213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10115" b="26351"/>
          <a:stretch/>
        </p:blipFill>
        <p:spPr>
          <a:xfrm>
            <a:off x="3929201" y="1220965"/>
            <a:ext cx="4771177" cy="293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5" y="1157591"/>
            <a:ext cx="3508248" cy="4977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42" y="1348966"/>
            <a:ext cx="318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generation/management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9595" y="1238464"/>
            <a:ext cx="18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Leveling / security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2785" y="4160276"/>
            <a:ext cx="316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Rime mitigation (w/ low power)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552" y="5765643"/>
            <a:ext cx="176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12450</TotalTime>
  <Words>475</Words>
  <Application>Microsoft Office PowerPoint</Application>
  <PresentationFormat>On-screen Show (4:3)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Retrospect</vt:lpstr>
      <vt:lpstr>Building an Autonomous Surface Flux Observing Capacity for PSD Applications to MOSAiC and Beyond</vt:lpstr>
      <vt:lpstr>MOSAiC Concept</vt:lpstr>
      <vt:lpstr>PowerPoint Presentation</vt:lpstr>
      <vt:lpstr>MOSAiC Concept</vt:lpstr>
      <vt:lpstr>MOSAiC Concept</vt:lpstr>
      <vt:lpstr>Thermodynamic and dynamic drivers of the Arctic sea-ice mass budget An NSF/NOAA-funded MOSAiC activity</vt:lpstr>
      <vt:lpstr>                  Installations</vt:lpstr>
      <vt:lpstr>   Atmospheric Surface Flux Stations</vt:lpstr>
      <vt:lpstr>                The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and dynamic drivers of the Arctic sea-ice mass budget A MOSAiC proposal to NSF</dc:title>
  <dc:creator>mshupe</dc:creator>
  <cp:lastModifiedBy>mshupe</cp:lastModifiedBy>
  <cp:revision>49</cp:revision>
  <dcterms:created xsi:type="dcterms:W3CDTF">2016-12-10T00:50:29Z</dcterms:created>
  <dcterms:modified xsi:type="dcterms:W3CDTF">2017-10-30T02:28:57Z</dcterms:modified>
</cp:coreProperties>
</file>