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7" r:id="rId3"/>
    <p:sldId id="261" r:id="rId4"/>
    <p:sldId id="267" r:id="rId5"/>
    <p:sldId id="258" r:id="rId6"/>
    <p:sldId id="271" r:id="rId7"/>
    <p:sldId id="265" r:id="rId8"/>
    <p:sldId id="266" r:id="rId9"/>
    <p:sldId id="272" r:id="rId10"/>
    <p:sldId id="268" r:id="rId11"/>
    <p:sldId id="269" r:id="rId12"/>
    <p:sldId id="263" r:id="rId13"/>
    <p:sldId id="264"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153" autoAdjust="0"/>
    <p:restoredTop sz="94660"/>
  </p:normalViewPr>
  <p:slideViewPr>
    <p:cSldViewPr snapToGrid="0">
      <p:cViewPr varScale="1">
        <p:scale>
          <a:sx n="160" d="100"/>
          <a:sy n="160" d="100"/>
        </p:scale>
        <p:origin x="50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B8AE5D-940B-43B0-B872-F808367C6C8A}"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039C8-5C16-43FF-A22B-C3200D872073}" type="slidenum">
              <a:rPr lang="en-US" smtClean="0"/>
              <a:t>‹#›</a:t>
            </a:fld>
            <a:endParaRPr lang="en-US"/>
          </a:p>
        </p:txBody>
      </p:sp>
    </p:spTree>
    <p:extLst>
      <p:ext uri="{BB962C8B-B14F-4D97-AF65-F5344CB8AC3E}">
        <p14:creationId xmlns:p14="http://schemas.microsoft.com/office/powerpoint/2010/main" val="3278615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B8AE5D-940B-43B0-B872-F808367C6C8A}"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039C8-5C16-43FF-A22B-C3200D872073}" type="slidenum">
              <a:rPr lang="en-US" smtClean="0"/>
              <a:t>‹#›</a:t>
            </a:fld>
            <a:endParaRPr lang="en-US"/>
          </a:p>
        </p:txBody>
      </p:sp>
    </p:spTree>
    <p:extLst>
      <p:ext uri="{BB962C8B-B14F-4D97-AF65-F5344CB8AC3E}">
        <p14:creationId xmlns:p14="http://schemas.microsoft.com/office/powerpoint/2010/main" val="1139041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B8AE5D-940B-43B0-B872-F808367C6C8A}"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039C8-5C16-43FF-A22B-C3200D872073}" type="slidenum">
              <a:rPr lang="en-US" smtClean="0"/>
              <a:t>‹#›</a:t>
            </a:fld>
            <a:endParaRPr lang="en-US"/>
          </a:p>
        </p:txBody>
      </p:sp>
    </p:spTree>
    <p:extLst>
      <p:ext uri="{BB962C8B-B14F-4D97-AF65-F5344CB8AC3E}">
        <p14:creationId xmlns:p14="http://schemas.microsoft.com/office/powerpoint/2010/main" val="2208763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B8AE5D-940B-43B0-B872-F808367C6C8A}"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039C8-5C16-43FF-A22B-C3200D872073}" type="slidenum">
              <a:rPr lang="en-US" smtClean="0"/>
              <a:t>‹#›</a:t>
            </a:fld>
            <a:endParaRPr lang="en-US"/>
          </a:p>
        </p:txBody>
      </p:sp>
    </p:spTree>
    <p:extLst>
      <p:ext uri="{BB962C8B-B14F-4D97-AF65-F5344CB8AC3E}">
        <p14:creationId xmlns:p14="http://schemas.microsoft.com/office/powerpoint/2010/main" val="2640669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B8AE5D-940B-43B0-B872-F808367C6C8A}"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039C8-5C16-43FF-A22B-C3200D872073}" type="slidenum">
              <a:rPr lang="en-US" smtClean="0"/>
              <a:t>‹#›</a:t>
            </a:fld>
            <a:endParaRPr lang="en-US"/>
          </a:p>
        </p:txBody>
      </p:sp>
    </p:spTree>
    <p:extLst>
      <p:ext uri="{BB962C8B-B14F-4D97-AF65-F5344CB8AC3E}">
        <p14:creationId xmlns:p14="http://schemas.microsoft.com/office/powerpoint/2010/main" val="361380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B8AE5D-940B-43B0-B872-F808367C6C8A}"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B039C8-5C16-43FF-A22B-C3200D872073}" type="slidenum">
              <a:rPr lang="en-US" smtClean="0"/>
              <a:t>‹#›</a:t>
            </a:fld>
            <a:endParaRPr lang="en-US"/>
          </a:p>
        </p:txBody>
      </p:sp>
    </p:spTree>
    <p:extLst>
      <p:ext uri="{BB962C8B-B14F-4D97-AF65-F5344CB8AC3E}">
        <p14:creationId xmlns:p14="http://schemas.microsoft.com/office/powerpoint/2010/main" val="3868267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B8AE5D-940B-43B0-B872-F808367C6C8A}" type="datetimeFigureOut">
              <a:rPr lang="en-US" smtClean="0"/>
              <a:t>5/6/2019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B039C8-5C16-43FF-A22B-C3200D872073}" type="slidenum">
              <a:rPr lang="en-US" smtClean="0"/>
              <a:t>‹#›</a:t>
            </a:fld>
            <a:endParaRPr lang="en-US"/>
          </a:p>
        </p:txBody>
      </p:sp>
    </p:spTree>
    <p:extLst>
      <p:ext uri="{BB962C8B-B14F-4D97-AF65-F5344CB8AC3E}">
        <p14:creationId xmlns:p14="http://schemas.microsoft.com/office/powerpoint/2010/main" val="1692286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B8AE5D-940B-43B0-B872-F808367C6C8A}" type="datetimeFigureOut">
              <a:rPr lang="en-US" smtClean="0"/>
              <a:t>5/6/2019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B039C8-5C16-43FF-A22B-C3200D872073}" type="slidenum">
              <a:rPr lang="en-US" smtClean="0"/>
              <a:t>‹#›</a:t>
            </a:fld>
            <a:endParaRPr lang="en-US"/>
          </a:p>
        </p:txBody>
      </p:sp>
    </p:spTree>
    <p:extLst>
      <p:ext uri="{BB962C8B-B14F-4D97-AF65-F5344CB8AC3E}">
        <p14:creationId xmlns:p14="http://schemas.microsoft.com/office/powerpoint/2010/main" val="440779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8AE5D-940B-43B0-B872-F808367C6C8A}" type="datetimeFigureOut">
              <a:rPr lang="en-US" smtClean="0"/>
              <a:t>5/6/2019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B039C8-5C16-43FF-A22B-C3200D872073}" type="slidenum">
              <a:rPr lang="en-US" smtClean="0"/>
              <a:t>‹#›</a:t>
            </a:fld>
            <a:endParaRPr lang="en-US"/>
          </a:p>
        </p:txBody>
      </p:sp>
    </p:spTree>
    <p:extLst>
      <p:ext uri="{BB962C8B-B14F-4D97-AF65-F5344CB8AC3E}">
        <p14:creationId xmlns:p14="http://schemas.microsoft.com/office/powerpoint/2010/main" val="187870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B8AE5D-940B-43B0-B872-F808367C6C8A}"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B039C8-5C16-43FF-A22B-C3200D872073}" type="slidenum">
              <a:rPr lang="en-US" smtClean="0"/>
              <a:t>‹#›</a:t>
            </a:fld>
            <a:endParaRPr lang="en-US"/>
          </a:p>
        </p:txBody>
      </p:sp>
    </p:spTree>
    <p:extLst>
      <p:ext uri="{BB962C8B-B14F-4D97-AF65-F5344CB8AC3E}">
        <p14:creationId xmlns:p14="http://schemas.microsoft.com/office/powerpoint/2010/main" val="2834318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B8AE5D-940B-43B0-B872-F808367C6C8A}"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B039C8-5C16-43FF-A22B-C3200D872073}" type="slidenum">
              <a:rPr lang="en-US" smtClean="0"/>
              <a:t>‹#›</a:t>
            </a:fld>
            <a:endParaRPr lang="en-US"/>
          </a:p>
        </p:txBody>
      </p:sp>
    </p:spTree>
    <p:extLst>
      <p:ext uri="{BB962C8B-B14F-4D97-AF65-F5344CB8AC3E}">
        <p14:creationId xmlns:p14="http://schemas.microsoft.com/office/powerpoint/2010/main" val="4065610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8AE5D-940B-43B0-B872-F808367C6C8A}" type="datetimeFigureOut">
              <a:rPr lang="en-US" smtClean="0"/>
              <a:t>5/6/2019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039C8-5C16-43FF-A22B-C3200D872073}" type="slidenum">
              <a:rPr lang="en-US" smtClean="0"/>
              <a:t>‹#›</a:t>
            </a:fld>
            <a:endParaRPr lang="en-US"/>
          </a:p>
        </p:txBody>
      </p:sp>
    </p:spTree>
    <p:extLst>
      <p:ext uri="{BB962C8B-B14F-4D97-AF65-F5344CB8AC3E}">
        <p14:creationId xmlns:p14="http://schemas.microsoft.com/office/powerpoint/2010/main" val="4102239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naomi.whitty@polarfield.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fxrracing.com/snow/mens/monosuits/m-excursion-monosuit-19.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awi.de/en/about-us/logistics/information-for-expedition-participant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dco.uscg.mil/nmc/training_assessment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MOSAiC</a:t>
            </a:r>
            <a:r>
              <a:rPr lang="en-US" dirty="0" smtClean="0"/>
              <a:t> US Participants </a:t>
            </a:r>
            <a:r>
              <a:rPr lang="en-US" dirty="0" err="1" smtClean="0"/>
              <a:t>Telecon</a:t>
            </a:r>
            <a:r>
              <a:rPr lang="en-US" dirty="0" smtClean="0"/>
              <a:t> 20190506</a:t>
            </a:r>
            <a:endParaRPr lang="en-US" dirty="0"/>
          </a:p>
        </p:txBody>
      </p:sp>
      <p:sp>
        <p:nvSpPr>
          <p:cNvPr id="3" name="Content Placeholder 2"/>
          <p:cNvSpPr>
            <a:spLocks noGrp="1"/>
          </p:cNvSpPr>
          <p:nvPr>
            <p:ph idx="1"/>
          </p:nvPr>
        </p:nvSpPr>
        <p:spPr>
          <a:xfrm>
            <a:off x="838199" y="1825625"/>
            <a:ext cx="10810875" cy="4351338"/>
          </a:xfrm>
        </p:spPr>
        <p:txBody>
          <a:bodyPr/>
          <a:lstStyle/>
          <a:p>
            <a:pPr marL="0" indent="0">
              <a:buNone/>
            </a:pPr>
            <a:r>
              <a:rPr lang="en-US" dirty="0"/>
              <a:t>* Communications - profiles, web page ideas (Katy Human, Sara Morris, and others)</a:t>
            </a:r>
            <a:br>
              <a:rPr lang="en-US" dirty="0"/>
            </a:br>
            <a:r>
              <a:rPr lang="en-US" dirty="0"/>
              <a:t>* Outreach &amp; education (Anne Gold, and others)</a:t>
            </a:r>
            <a:br>
              <a:rPr lang="en-US" dirty="0"/>
            </a:br>
            <a:r>
              <a:rPr lang="en-US" dirty="0"/>
              <a:t>* Training plans: STCW, firearms, field, etc. (Matt Shupe, PFS, Frank Rack)</a:t>
            </a:r>
            <a:br>
              <a:rPr lang="en-US" dirty="0"/>
            </a:br>
            <a:r>
              <a:rPr lang="en-US" dirty="0"/>
              <a:t>* Field implementation: Any continued concerns? Potential points of failure. (Matt Shupe, and others)</a:t>
            </a:r>
            <a:br>
              <a:rPr lang="en-US" dirty="0"/>
            </a:br>
            <a:r>
              <a:rPr lang="en-US" dirty="0"/>
              <a:t>* Addressing logistical needs: Equipment, etc. (Matt Shupe, and others)</a:t>
            </a:r>
            <a:br>
              <a:rPr lang="en-US" dirty="0"/>
            </a:br>
            <a:r>
              <a:rPr lang="en-US" dirty="0"/>
              <a:t>* Additional concerns (All) </a:t>
            </a:r>
            <a:endParaRPr lang="en-US" dirty="0"/>
          </a:p>
        </p:txBody>
      </p:sp>
    </p:spTree>
    <p:extLst>
      <p:ext uri="{BB962C8B-B14F-4D97-AF65-F5344CB8AC3E}">
        <p14:creationId xmlns:p14="http://schemas.microsoft.com/office/powerpoint/2010/main" val="1148436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1D83A9-E826-1248-82CE-DBCAEF20BADA}"/>
              </a:ext>
            </a:extLst>
          </p:cNvPr>
          <p:cNvSpPr>
            <a:spLocks noGrp="1"/>
          </p:cNvSpPr>
          <p:nvPr>
            <p:ph type="title"/>
          </p:nvPr>
        </p:nvSpPr>
        <p:spPr>
          <a:xfrm>
            <a:off x="535709" y="132044"/>
            <a:ext cx="10818091" cy="706293"/>
          </a:xfrm>
        </p:spPr>
        <p:txBody>
          <a:bodyPr/>
          <a:lstStyle/>
          <a:p>
            <a:r>
              <a:rPr lang="en-US" b="1" dirty="0"/>
              <a:t>Firearm training</a:t>
            </a:r>
          </a:p>
        </p:txBody>
      </p:sp>
      <p:sp>
        <p:nvSpPr>
          <p:cNvPr id="3" name="Content Placeholder 2">
            <a:extLst>
              <a:ext uri="{FF2B5EF4-FFF2-40B4-BE49-F238E27FC236}">
                <a16:creationId xmlns:a16="http://schemas.microsoft.com/office/drawing/2014/main" xmlns="" id="{3B542696-93BC-6F48-8652-C04054CFFEDD}"/>
              </a:ext>
            </a:extLst>
          </p:cNvPr>
          <p:cNvSpPr>
            <a:spLocks noGrp="1"/>
          </p:cNvSpPr>
          <p:nvPr>
            <p:ph idx="1"/>
          </p:nvPr>
        </p:nvSpPr>
        <p:spPr>
          <a:xfrm>
            <a:off x="669235" y="959224"/>
            <a:ext cx="10684565" cy="5930152"/>
          </a:xfrm>
        </p:spPr>
        <p:txBody>
          <a:bodyPr>
            <a:normAutofit fontScale="92500" lnSpcReduction="20000"/>
          </a:bodyPr>
          <a:lstStyle/>
          <a:p>
            <a:pPr marL="0" indent="0">
              <a:buNone/>
            </a:pPr>
            <a:r>
              <a:rPr lang="en-US" sz="2400" dirty="0"/>
              <a:t>Currently, all classes are planned in Colorado</a:t>
            </a:r>
          </a:p>
          <a:p>
            <a:pPr lvl="1"/>
            <a:r>
              <a:rPr lang="en-US" dirty="0"/>
              <a:t>1 day class</a:t>
            </a:r>
          </a:p>
          <a:p>
            <a:pPr lvl="1"/>
            <a:r>
              <a:rPr lang="en-US" dirty="0"/>
              <a:t>Starts at 11am, and runs until 9:30pm</a:t>
            </a:r>
          </a:p>
          <a:p>
            <a:pPr lvl="1"/>
            <a:r>
              <a:rPr lang="en-US" dirty="0"/>
              <a:t>Located in Ramah, Colorado</a:t>
            </a:r>
          </a:p>
          <a:p>
            <a:pPr lvl="1"/>
            <a:r>
              <a:rPr lang="en-US" dirty="0"/>
              <a:t>5 classes: May 22, May </a:t>
            </a:r>
            <a:r>
              <a:rPr lang="en-US" dirty="0" smtClean="0"/>
              <a:t>28, </a:t>
            </a:r>
            <a:r>
              <a:rPr lang="en-US" dirty="0"/>
              <a:t>June 11, plus two others (dates, location TBD)</a:t>
            </a:r>
          </a:p>
          <a:p>
            <a:pPr lvl="1"/>
            <a:r>
              <a:rPr lang="en-US" dirty="0"/>
              <a:t>Class </a:t>
            </a:r>
            <a:r>
              <a:rPr lang="en-US" dirty="0" smtClean="0"/>
              <a:t>size: </a:t>
            </a:r>
            <a:r>
              <a:rPr lang="en-US" dirty="0"/>
              <a:t>minimum of </a:t>
            </a:r>
            <a:r>
              <a:rPr lang="en-US" dirty="0" smtClean="0"/>
              <a:t>4, </a:t>
            </a:r>
            <a:r>
              <a:rPr lang="en-US" dirty="0"/>
              <a:t>maximum of 8 </a:t>
            </a:r>
          </a:p>
          <a:p>
            <a:pPr lvl="1"/>
            <a:r>
              <a:rPr lang="en-US" dirty="0"/>
              <a:t>NSF will reimburse travel for participants traveling to CO</a:t>
            </a:r>
          </a:p>
          <a:p>
            <a:r>
              <a:rPr lang="en-US" sz="2400" dirty="0"/>
              <a:t>Class would cover all AWI requirements</a:t>
            </a:r>
          </a:p>
          <a:p>
            <a:pPr lvl="1"/>
            <a:r>
              <a:rPr lang="en-US" dirty="0"/>
              <a:t>Polar Bear behavior</a:t>
            </a:r>
          </a:p>
          <a:p>
            <a:pPr lvl="1"/>
            <a:r>
              <a:rPr lang="en-US" dirty="0"/>
              <a:t>Shooting on </a:t>
            </a:r>
            <a:r>
              <a:rPr lang="en-US" dirty="0" err="1"/>
              <a:t>Sako</a:t>
            </a:r>
            <a:r>
              <a:rPr lang="en-US" dirty="0"/>
              <a:t> Black Bear .308</a:t>
            </a:r>
          </a:p>
          <a:p>
            <a:pPr lvl="1"/>
            <a:r>
              <a:rPr lang="en-US" dirty="0"/>
              <a:t>Written and scored quiz</a:t>
            </a:r>
          </a:p>
          <a:p>
            <a:pPr lvl="1"/>
            <a:r>
              <a:rPr lang="en-US" dirty="0"/>
              <a:t>Practice night shooting with a flashlight</a:t>
            </a:r>
          </a:p>
          <a:p>
            <a:pPr lvl="1"/>
            <a:r>
              <a:rPr lang="en-US" dirty="0"/>
              <a:t>Practical shooting exam to determine proficiency</a:t>
            </a:r>
          </a:p>
          <a:p>
            <a:r>
              <a:rPr lang="en-US" sz="2400" dirty="0"/>
              <a:t>Participants can also participate in Germany trainings. If interested, consult the MOSAiC Status Updates for dates</a:t>
            </a:r>
          </a:p>
          <a:p>
            <a:r>
              <a:rPr lang="en-US" sz="2400" dirty="0"/>
              <a:t>Classes in other US locations can be offered but it will take some time and planning.  Contact Naomi </a:t>
            </a:r>
            <a:r>
              <a:rPr lang="en-US" sz="2400" dirty="0" smtClean="0"/>
              <a:t>(</a:t>
            </a:r>
            <a:r>
              <a:rPr lang="en-US" sz="2400" dirty="0" smtClean="0">
                <a:hlinkClick r:id="rId2"/>
              </a:rPr>
              <a:t>naomi@polarfield.com</a:t>
            </a:r>
            <a:r>
              <a:rPr lang="en-US" sz="2400" dirty="0" smtClean="0"/>
              <a:t>) if </a:t>
            </a:r>
            <a:r>
              <a:rPr lang="en-US" sz="2400" dirty="0"/>
              <a:t>interested in proposing a location/date</a:t>
            </a:r>
          </a:p>
          <a:p>
            <a:r>
              <a:rPr lang="en-US" sz="2400" dirty="0"/>
              <a:t>We will provide a link to sign up for training</a:t>
            </a:r>
          </a:p>
          <a:p>
            <a:endParaRPr lang="en-US" dirty="0"/>
          </a:p>
          <a:p>
            <a:pPr lvl="1"/>
            <a:endParaRPr lang="en-US" dirty="0"/>
          </a:p>
        </p:txBody>
      </p:sp>
      <p:pic>
        <p:nvPicPr>
          <p:cNvPr id="1026" name="Picture 2" descr="Image result for Sako Black Bear 308">
            <a:extLst>
              <a:ext uri="{FF2B5EF4-FFF2-40B4-BE49-F238E27FC236}">
                <a16:creationId xmlns:a16="http://schemas.microsoft.com/office/drawing/2014/main" xmlns="" id="{D8B3DD20-0EBB-423B-8E3A-586346FCFC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6694" y="365125"/>
            <a:ext cx="6020495" cy="169972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xmlns="" id="{74BEEF76-7884-48BB-8520-4D1D78C1A6B2}"/>
              </a:ext>
            </a:extLst>
          </p:cNvPr>
          <p:cNvSpPr txBox="1"/>
          <p:nvPr/>
        </p:nvSpPr>
        <p:spPr>
          <a:xfrm>
            <a:off x="8008182" y="180459"/>
            <a:ext cx="2108526" cy="369332"/>
          </a:xfrm>
          <a:prstGeom prst="rect">
            <a:avLst/>
          </a:prstGeom>
          <a:noFill/>
        </p:spPr>
        <p:txBody>
          <a:bodyPr wrap="none" rtlCol="0">
            <a:spAutoFit/>
          </a:bodyPr>
          <a:lstStyle/>
          <a:p>
            <a:r>
              <a:rPr lang="en-US" i="1" dirty="0" err="1"/>
              <a:t>Sako</a:t>
            </a:r>
            <a:r>
              <a:rPr lang="en-US" i="1" dirty="0"/>
              <a:t> Black Bear .308</a:t>
            </a:r>
          </a:p>
        </p:txBody>
      </p:sp>
    </p:spTree>
    <p:extLst>
      <p:ext uri="{BB962C8B-B14F-4D97-AF65-F5344CB8AC3E}">
        <p14:creationId xmlns:p14="http://schemas.microsoft.com/office/powerpoint/2010/main" val="1551957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B63EFA-7FA5-8941-B80E-1955E1B530A5}"/>
              </a:ext>
            </a:extLst>
          </p:cNvPr>
          <p:cNvSpPr>
            <a:spLocks noGrp="1"/>
          </p:cNvSpPr>
          <p:nvPr>
            <p:ph type="title"/>
          </p:nvPr>
        </p:nvSpPr>
        <p:spPr>
          <a:xfrm>
            <a:off x="838200" y="19990"/>
            <a:ext cx="10515600" cy="1325563"/>
          </a:xfrm>
        </p:spPr>
        <p:txBody>
          <a:bodyPr/>
          <a:lstStyle/>
          <a:p>
            <a:r>
              <a:rPr lang="en-US" b="1" dirty="0"/>
              <a:t>Arctic Field Training</a:t>
            </a:r>
          </a:p>
        </p:txBody>
      </p:sp>
      <p:sp>
        <p:nvSpPr>
          <p:cNvPr id="3" name="Content Placeholder 2">
            <a:extLst>
              <a:ext uri="{FF2B5EF4-FFF2-40B4-BE49-F238E27FC236}">
                <a16:creationId xmlns:a16="http://schemas.microsoft.com/office/drawing/2014/main" xmlns="" id="{1DE7D936-B05C-C04B-9096-84A1BD970F72}"/>
              </a:ext>
            </a:extLst>
          </p:cNvPr>
          <p:cNvSpPr>
            <a:spLocks noGrp="1"/>
          </p:cNvSpPr>
          <p:nvPr>
            <p:ph idx="1"/>
          </p:nvPr>
        </p:nvSpPr>
        <p:spPr>
          <a:xfrm>
            <a:off x="838201" y="1080247"/>
            <a:ext cx="9001538" cy="5552465"/>
          </a:xfrm>
        </p:spPr>
        <p:txBody>
          <a:bodyPr>
            <a:normAutofit fontScale="85000" lnSpcReduction="20000"/>
          </a:bodyPr>
          <a:lstStyle/>
          <a:p>
            <a:r>
              <a:rPr lang="en-US" sz="2400" dirty="0"/>
              <a:t>1 day class</a:t>
            </a:r>
          </a:p>
          <a:p>
            <a:r>
              <a:rPr lang="en-US" sz="2400" dirty="0"/>
              <a:t>Runs from 9am to 5pm, the day following the firearms training </a:t>
            </a:r>
          </a:p>
          <a:p>
            <a:r>
              <a:rPr lang="en-US" sz="2400" dirty="0"/>
              <a:t>Class dates planned: May 23, 29 and June 12, other classes (dates and locations </a:t>
            </a:r>
            <a:r>
              <a:rPr lang="en-US" sz="2400" dirty="0" smtClean="0"/>
              <a:t>TBD).  Lots of potential flexibility on timing and locations.</a:t>
            </a:r>
            <a:endParaRPr lang="en-US" sz="2400" dirty="0"/>
          </a:p>
          <a:p>
            <a:r>
              <a:rPr lang="en-US" sz="2400" dirty="0"/>
              <a:t>NSF will reimburse travel for participants traveling to the course</a:t>
            </a:r>
          </a:p>
          <a:p>
            <a:r>
              <a:rPr lang="en-US" sz="2400" dirty="0"/>
              <a:t>Mix of classroom and practical exercises - topics include (but not limited to)</a:t>
            </a:r>
          </a:p>
          <a:p>
            <a:pPr lvl="1"/>
            <a:r>
              <a:rPr lang="en-US" dirty="0"/>
              <a:t>Sea ice: identifying cracks, measuring thickness, rescue, </a:t>
            </a:r>
            <a:r>
              <a:rPr lang="en-US" dirty="0" err="1"/>
              <a:t>etc</a:t>
            </a:r>
            <a:r>
              <a:rPr lang="en-US" dirty="0"/>
              <a:t> </a:t>
            </a:r>
          </a:p>
          <a:p>
            <a:pPr lvl="1"/>
            <a:r>
              <a:rPr lang="en-US" dirty="0"/>
              <a:t>Cold injuries (hypothermia and frostbite)</a:t>
            </a:r>
          </a:p>
          <a:p>
            <a:pPr lvl="1"/>
            <a:r>
              <a:rPr lang="en-US" dirty="0"/>
              <a:t>Cold weather clothing and personal gear</a:t>
            </a:r>
          </a:p>
          <a:p>
            <a:pPr lvl="1"/>
            <a:r>
              <a:rPr lang="en-US" dirty="0"/>
              <a:t>Communications</a:t>
            </a:r>
          </a:p>
          <a:p>
            <a:pPr lvl="1"/>
            <a:r>
              <a:rPr lang="en-US" dirty="0"/>
              <a:t>Knots</a:t>
            </a:r>
          </a:p>
          <a:p>
            <a:pPr lvl="1"/>
            <a:r>
              <a:rPr lang="en-US" dirty="0"/>
              <a:t>Working around helicopters </a:t>
            </a:r>
          </a:p>
          <a:p>
            <a:pPr lvl="1"/>
            <a:r>
              <a:rPr lang="en-US" dirty="0"/>
              <a:t>Common field injuries</a:t>
            </a:r>
          </a:p>
          <a:p>
            <a:pPr lvl="1"/>
            <a:r>
              <a:rPr lang="en-US" dirty="0"/>
              <a:t>Risk Assessment</a:t>
            </a:r>
          </a:p>
          <a:p>
            <a:pPr lvl="1"/>
            <a:r>
              <a:rPr lang="en-US" dirty="0"/>
              <a:t>Respectful Work Environment (Harassment)</a:t>
            </a:r>
          </a:p>
          <a:p>
            <a:r>
              <a:rPr lang="en-US" sz="2400" dirty="0"/>
              <a:t>Classes in other US locations can be offered - contact </a:t>
            </a:r>
            <a:r>
              <a:rPr lang="en-US" sz="2400" dirty="0" smtClean="0"/>
              <a:t>Naomi (</a:t>
            </a:r>
            <a:r>
              <a:rPr lang="en-US" sz="2400" dirty="0" smtClean="0"/>
              <a:t>naomi@polarfield.com</a:t>
            </a:r>
            <a:r>
              <a:rPr lang="en-US" sz="2400" dirty="0" smtClean="0"/>
              <a:t>) </a:t>
            </a:r>
            <a:r>
              <a:rPr lang="en-US" sz="2400" dirty="0"/>
              <a:t>if interested in proposing a location/date</a:t>
            </a:r>
          </a:p>
          <a:p>
            <a:r>
              <a:rPr lang="en-US" sz="2400" dirty="0"/>
              <a:t>We will provide a link to sign up for training</a:t>
            </a:r>
          </a:p>
          <a:p>
            <a:endParaRPr lang="en-US" sz="2000" dirty="0"/>
          </a:p>
          <a:p>
            <a:pPr lvl="1"/>
            <a:endParaRPr lang="en-US" dirty="0"/>
          </a:p>
          <a:p>
            <a:pPr lvl="1"/>
            <a:endParaRPr lang="en-US" dirty="0"/>
          </a:p>
        </p:txBody>
      </p:sp>
      <p:pic>
        <p:nvPicPr>
          <p:cNvPr id="5" name="Picture 4" descr="A close up of a sign&#10;&#10;Description generated with very high confidence">
            <a:extLst>
              <a:ext uri="{FF2B5EF4-FFF2-40B4-BE49-F238E27FC236}">
                <a16:creationId xmlns:a16="http://schemas.microsoft.com/office/drawing/2014/main" xmlns="" id="{12430383-C0A9-42B3-A600-9BE82B7A2A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78871" y="-407352"/>
            <a:ext cx="3867065" cy="3840480"/>
          </a:xfrm>
          <a:prstGeom prst="rect">
            <a:avLst/>
          </a:prstGeom>
        </p:spPr>
      </p:pic>
    </p:spTree>
    <p:extLst>
      <p:ext uri="{BB962C8B-B14F-4D97-AF65-F5344CB8AC3E}">
        <p14:creationId xmlns:p14="http://schemas.microsoft.com/office/powerpoint/2010/main" val="671378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Russian Visas</a:t>
            </a:r>
            <a:endParaRPr lang="en-US" dirty="0"/>
          </a:p>
        </p:txBody>
      </p:sp>
      <p:sp>
        <p:nvSpPr>
          <p:cNvPr id="3" name="Content Placeholder 2"/>
          <p:cNvSpPr>
            <a:spLocks noGrp="1"/>
          </p:cNvSpPr>
          <p:nvPr>
            <p:ph idx="1"/>
          </p:nvPr>
        </p:nvSpPr>
        <p:spPr/>
        <p:txBody>
          <a:bodyPr/>
          <a:lstStyle/>
          <a:p>
            <a:r>
              <a:rPr lang="en-US" dirty="0" smtClean="0"/>
              <a:t>No Official Word from AWI (as of 4 May 2019)</a:t>
            </a:r>
          </a:p>
          <a:p>
            <a:r>
              <a:rPr lang="en-US" dirty="0" smtClean="0"/>
              <a:t>Tom Quinn-PFS: “If I were going on this project, I would have a visa”</a:t>
            </a:r>
          </a:p>
          <a:p>
            <a:r>
              <a:rPr lang="en-US" dirty="0" smtClean="0"/>
              <a:t>PFS could set up a quasi-centralized process with a passport broker that they typically use</a:t>
            </a:r>
            <a:endParaRPr lang="en-US" dirty="0"/>
          </a:p>
        </p:txBody>
      </p:sp>
    </p:spTree>
    <p:extLst>
      <p:ext uri="{BB962C8B-B14F-4D97-AF65-F5344CB8AC3E}">
        <p14:creationId xmlns:p14="http://schemas.microsoft.com/office/powerpoint/2010/main" val="996853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Arctic Field Gear</a:t>
            </a:r>
            <a:endParaRPr lang="en-US" dirty="0"/>
          </a:p>
        </p:txBody>
      </p:sp>
      <p:sp>
        <p:nvSpPr>
          <p:cNvPr id="3" name="Content Placeholder 2"/>
          <p:cNvSpPr>
            <a:spLocks noGrp="1"/>
          </p:cNvSpPr>
          <p:nvPr>
            <p:ph idx="1"/>
          </p:nvPr>
        </p:nvSpPr>
        <p:spPr/>
        <p:txBody>
          <a:bodyPr/>
          <a:lstStyle/>
          <a:p>
            <a:r>
              <a:rPr lang="en-US" dirty="0" smtClean="0"/>
              <a:t>Order Forms available: Status Update #6.   Office365:MOSAiC_All&gt;General&gt;</a:t>
            </a:r>
            <a:r>
              <a:rPr lang="en-US" dirty="0" err="1" smtClean="0"/>
              <a:t>Information_for_Participants</a:t>
            </a:r>
            <a:r>
              <a:rPr lang="en-US" dirty="0" smtClean="0"/>
              <a:t>&gt; </a:t>
            </a:r>
            <a:r>
              <a:rPr lang="en-US" dirty="0" err="1" smtClean="0"/>
              <a:t>MOSAiC</a:t>
            </a:r>
            <a:r>
              <a:rPr lang="en-US" dirty="0" smtClean="0"/>
              <a:t> Status Updates&gt;MOSAiC_Clothing.pdf</a:t>
            </a:r>
          </a:p>
          <a:p>
            <a:r>
              <a:rPr lang="en-US" dirty="0" smtClean="0"/>
              <a:t>Leg 1 order due 3 June 2019 to martina.kniemeyer-schulze@awi.de</a:t>
            </a:r>
          </a:p>
          <a:p>
            <a:r>
              <a:rPr lang="en-US" dirty="0" smtClean="0"/>
              <a:t>FXR suit required for work on ice:</a:t>
            </a:r>
            <a:endParaRPr lang="en-US" dirty="0" smtClean="0">
              <a:hlinkClick r:id="rId2"/>
            </a:endParaRPr>
          </a:p>
          <a:p>
            <a:pPr lvl="1"/>
            <a:r>
              <a:rPr lang="en-US" dirty="0" smtClean="0">
                <a:hlinkClick r:id="rId2"/>
              </a:rPr>
              <a:t>https://www.fxrracing.com/snow/mens/monosuits/m-excursion-monosuit-19.html</a:t>
            </a:r>
            <a:endParaRPr lang="en-US" dirty="0" smtClean="0"/>
          </a:p>
          <a:p>
            <a:pPr lvl="1"/>
            <a:r>
              <a:rPr lang="en-US" dirty="0" smtClean="0"/>
              <a:t>Includes detailed sizing chart</a:t>
            </a:r>
            <a:endParaRPr lang="en-US" dirty="0"/>
          </a:p>
        </p:txBody>
      </p:sp>
    </p:spTree>
    <p:extLst>
      <p:ext uri="{BB962C8B-B14F-4D97-AF65-F5344CB8AC3E}">
        <p14:creationId xmlns:p14="http://schemas.microsoft.com/office/powerpoint/2010/main" val="386676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Info about </a:t>
            </a:r>
            <a:r>
              <a:rPr lang="en-US" dirty="0" err="1" smtClean="0"/>
              <a:t>Polarstern</a:t>
            </a:r>
            <a:r>
              <a:rPr lang="en-US" dirty="0" smtClean="0"/>
              <a:t> Expeditions</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www.awi.de/en/about-us/logistics/information-for-expedition-participants.html</a:t>
            </a:r>
            <a:endParaRPr lang="en-US" dirty="0" smtClean="0"/>
          </a:p>
          <a:p>
            <a:endParaRPr lang="en-US" dirty="0"/>
          </a:p>
          <a:p>
            <a:r>
              <a:rPr lang="en-US" dirty="0" smtClean="0"/>
              <a:t>Note: Some policies are adapted for </a:t>
            </a:r>
            <a:r>
              <a:rPr lang="en-US" dirty="0" err="1" smtClean="0"/>
              <a:t>MOSAiC</a:t>
            </a:r>
            <a:r>
              <a:rPr lang="en-US" dirty="0" smtClean="0"/>
              <a:t>, so please be aware</a:t>
            </a:r>
            <a:endParaRPr lang="en-US" dirty="0"/>
          </a:p>
        </p:txBody>
      </p:sp>
    </p:spTree>
    <p:extLst>
      <p:ext uri="{BB962C8B-B14F-4D97-AF65-F5344CB8AC3E}">
        <p14:creationId xmlns:p14="http://schemas.microsoft.com/office/powerpoint/2010/main" val="232805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Trainings and </a:t>
            </a:r>
            <a:r>
              <a:rPr lang="en-US" dirty="0" smtClean="0"/>
              <a:t>Clearances (5/6/2019)</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25772845"/>
              </p:ext>
            </p:extLst>
          </p:nvPr>
        </p:nvGraphicFramePr>
        <p:xfrm>
          <a:off x="640976" y="1825625"/>
          <a:ext cx="10712824" cy="3901440"/>
        </p:xfrm>
        <a:graphic>
          <a:graphicData uri="http://schemas.openxmlformats.org/drawingml/2006/table">
            <a:tbl>
              <a:tblPr firstRow="1" bandRow="1">
                <a:tableStyleId>{5C22544A-7EE6-4342-B048-85BDC9FD1C3A}</a:tableStyleId>
              </a:tblPr>
              <a:tblGrid>
                <a:gridCol w="2492189">
                  <a:extLst>
                    <a:ext uri="{9D8B030D-6E8A-4147-A177-3AD203B41FA5}">
                      <a16:colId xmlns:a16="http://schemas.microsoft.com/office/drawing/2014/main" xmlns="" val="457127903"/>
                    </a:ext>
                  </a:extLst>
                </a:gridCol>
                <a:gridCol w="2523564">
                  <a:extLst>
                    <a:ext uri="{9D8B030D-6E8A-4147-A177-3AD203B41FA5}">
                      <a16:colId xmlns:a16="http://schemas.microsoft.com/office/drawing/2014/main" xmlns="" val="1105620969"/>
                    </a:ext>
                  </a:extLst>
                </a:gridCol>
                <a:gridCol w="2147047">
                  <a:extLst>
                    <a:ext uri="{9D8B030D-6E8A-4147-A177-3AD203B41FA5}">
                      <a16:colId xmlns:a16="http://schemas.microsoft.com/office/drawing/2014/main" xmlns="" val="933100750"/>
                    </a:ext>
                  </a:extLst>
                </a:gridCol>
                <a:gridCol w="3550024">
                  <a:extLst>
                    <a:ext uri="{9D8B030D-6E8A-4147-A177-3AD203B41FA5}">
                      <a16:colId xmlns:a16="http://schemas.microsoft.com/office/drawing/2014/main" xmlns="" val="2786718958"/>
                    </a:ext>
                  </a:extLst>
                </a:gridCol>
              </a:tblGrid>
              <a:tr h="370840">
                <a:tc>
                  <a:txBody>
                    <a:bodyPr/>
                    <a:lstStyle/>
                    <a:p>
                      <a:r>
                        <a:rPr lang="en-US" sz="2000" dirty="0" smtClean="0"/>
                        <a:t>Training</a:t>
                      </a:r>
                      <a:endParaRPr lang="en-US" sz="2000" dirty="0"/>
                    </a:p>
                  </a:txBody>
                  <a:tcPr/>
                </a:tc>
                <a:tc>
                  <a:txBody>
                    <a:bodyPr/>
                    <a:lstStyle/>
                    <a:p>
                      <a:r>
                        <a:rPr lang="en-US" sz="2000" dirty="0" smtClean="0"/>
                        <a:t>Location  (Provider)</a:t>
                      </a:r>
                      <a:endParaRPr lang="en-US" sz="2000" dirty="0"/>
                    </a:p>
                  </a:txBody>
                  <a:tcPr/>
                </a:tc>
                <a:tc>
                  <a:txBody>
                    <a:bodyPr/>
                    <a:lstStyle/>
                    <a:p>
                      <a:r>
                        <a:rPr lang="en-US" sz="2000" dirty="0" smtClean="0"/>
                        <a:t>Time</a:t>
                      </a:r>
                      <a:endParaRPr lang="en-US" sz="2000" dirty="0"/>
                    </a:p>
                  </a:txBody>
                  <a:tcPr/>
                </a:tc>
                <a:tc>
                  <a:txBody>
                    <a:bodyPr/>
                    <a:lstStyle/>
                    <a:p>
                      <a:r>
                        <a:rPr lang="en-US" sz="2000" dirty="0" smtClean="0"/>
                        <a:t>Comments</a:t>
                      </a:r>
                      <a:endParaRPr lang="en-US" sz="2000" dirty="0"/>
                    </a:p>
                  </a:txBody>
                  <a:tcPr/>
                </a:tc>
                <a:extLst>
                  <a:ext uri="{0D108BD9-81ED-4DB2-BD59-A6C34878D82A}">
                    <a16:rowId xmlns:a16="http://schemas.microsoft.com/office/drawing/2014/main" xmlns="" val="1482161964"/>
                  </a:ext>
                </a:extLst>
              </a:tr>
              <a:tr h="370840">
                <a:tc>
                  <a:txBody>
                    <a:bodyPr/>
                    <a:lstStyle/>
                    <a:p>
                      <a:r>
                        <a:rPr lang="en-US" sz="2000" dirty="0" err="1" smtClean="0"/>
                        <a:t>MOSAiC</a:t>
                      </a:r>
                      <a:r>
                        <a:rPr lang="en-US" sz="2000" baseline="0" dirty="0" smtClean="0"/>
                        <a:t> Standard Safety Training </a:t>
                      </a:r>
                      <a:endParaRPr lang="en-US" sz="2000" dirty="0"/>
                    </a:p>
                  </a:txBody>
                  <a:tcPr/>
                </a:tc>
                <a:tc>
                  <a:txBody>
                    <a:bodyPr/>
                    <a:lstStyle/>
                    <a:p>
                      <a:r>
                        <a:rPr lang="en-US" sz="2000" dirty="0" smtClean="0"/>
                        <a:t>Port of Embarkation (AWI)</a:t>
                      </a:r>
                      <a:endParaRPr lang="en-US" sz="2000" dirty="0"/>
                    </a:p>
                  </a:txBody>
                  <a:tcPr/>
                </a:tc>
                <a:tc>
                  <a:txBody>
                    <a:bodyPr/>
                    <a:lstStyle/>
                    <a:p>
                      <a:r>
                        <a:rPr lang="en-US" sz="2000" dirty="0" smtClean="0"/>
                        <a:t>2 days, just prior</a:t>
                      </a:r>
                      <a:r>
                        <a:rPr lang="en-US" sz="2000" baseline="0" dirty="0" smtClean="0"/>
                        <a:t> to boarding</a:t>
                      </a:r>
                      <a:endParaRPr lang="en-US" sz="2000" dirty="0"/>
                    </a:p>
                  </a:txBody>
                  <a:tcPr/>
                </a:tc>
                <a:tc>
                  <a:txBody>
                    <a:bodyPr/>
                    <a:lstStyle/>
                    <a:p>
                      <a:r>
                        <a:rPr lang="en-US" sz="2000" dirty="0" smtClean="0"/>
                        <a:t>Required for all participants</a:t>
                      </a:r>
                      <a:endParaRPr lang="en-US" sz="2000" dirty="0"/>
                    </a:p>
                  </a:txBody>
                  <a:tcPr/>
                </a:tc>
                <a:extLst>
                  <a:ext uri="{0D108BD9-81ED-4DB2-BD59-A6C34878D82A}">
                    <a16:rowId xmlns:a16="http://schemas.microsoft.com/office/drawing/2014/main" xmlns="" val="2224639649"/>
                  </a:ext>
                </a:extLst>
              </a:tr>
              <a:tr h="370840">
                <a:tc>
                  <a:txBody>
                    <a:bodyPr/>
                    <a:lstStyle/>
                    <a:p>
                      <a:r>
                        <a:rPr lang="en-US" sz="2000" dirty="0" smtClean="0"/>
                        <a:t>Physical Qualification</a:t>
                      </a:r>
                      <a:endParaRPr lang="en-US" sz="2000" dirty="0"/>
                    </a:p>
                  </a:txBody>
                  <a:tcPr/>
                </a:tc>
                <a:tc>
                  <a:txBody>
                    <a:bodyPr/>
                    <a:lstStyle/>
                    <a:p>
                      <a:r>
                        <a:rPr lang="en-US" sz="2000" dirty="0" smtClean="0"/>
                        <a:t>US (Your own</a:t>
                      </a:r>
                      <a:r>
                        <a:rPr lang="en-US" sz="2000" baseline="0" dirty="0" smtClean="0"/>
                        <a:t> doctor)</a:t>
                      </a:r>
                    </a:p>
                    <a:p>
                      <a:r>
                        <a:rPr lang="en-US" sz="2000" baseline="0" dirty="0" smtClean="0"/>
                        <a:t>Germany (AWI doctor)</a:t>
                      </a:r>
                      <a:endParaRPr lang="en-US" sz="2000" dirty="0"/>
                    </a:p>
                  </a:txBody>
                  <a:tcPr/>
                </a:tc>
                <a:tc>
                  <a:txBody>
                    <a:bodyPr/>
                    <a:lstStyle/>
                    <a:p>
                      <a:r>
                        <a:rPr lang="en-US" sz="2000" dirty="0" smtClean="0"/>
                        <a:t>&gt;6 weeks before leg, lasts for 1 year</a:t>
                      </a:r>
                      <a:endParaRPr lang="en-US" sz="2000" dirty="0"/>
                    </a:p>
                  </a:txBody>
                  <a:tcPr/>
                </a:tc>
                <a:tc>
                  <a:txBody>
                    <a:bodyPr/>
                    <a:lstStyle/>
                    <a:p>
                      <a:r>
                        <a:rPr lang="en-US" sz="2000" dirty="0" smtClean="0"/>
                        <a:t>Required for all participants</a:t>
                      </a:r>
                      <a:endParaRPr lang="en-US" sz="2000" dirty="0"/>
                    </a:p>
                  </a:txBody>
                  <a:tcPr/>
                </a:tc>
                <a:extLst>
                  <a:ext uri="{0D108BD9-81ED-4DB2-BD59-A6C34878D82A}">
                    <a16:rowId xmlns:a16="http://schemas.microsoft.com/office/drawing/2014/main" xmlns="" val="2642160162"/>
                  </a:ext>
                </a:extLst>
              </a:tr>
              <a:tr h="370840">
                <a:tc>
                  <a:txBody>
                    <a:bodyPr/>
                    <a:lstStyle/>
                    <a:p>
                      <a:r>
                        <a:rPr lang="en-US" sz="2000" dirty="0" smtClean="0"/>
                        <a:t>Firearms Training</a:t>
                      </a:r>
                      <a:endParaRPr lang="en-US" sz="2000" dirty="0"/>
                    </a:p>
                  </a:txBody>
                  <a:tcPr/>
                </a:tc>
                <a:tc>
                  <a:txBody>
                    <a:bodyPr/>
                    <a:lstStyle/>
                    <a:p>
                      <a:r>
                        <a:rPr lang="en-US" sz="2000" dirty="0" smtClean="0"/>
                        <a:t>Germany</a:t>
                      </a:r>
                      <a:r>
                        <a:rPr lang="en-US" sz="2000" baseline="0" dirty="0" smtClean="0"/>
                        <a:t> (AWI)</a:t>
                      </a:r>
                    </a:p>
                    <a:p>
                      <a:r>
                        <a:rPr lang="en-US" sz="2000" baseline="0" dirty="0" smtClean="0"/>
                        <a:t>Colorado (PFS)</a:t>
                      </a:r>
                      <a:endParaRPr lang="en-US" sz="2000" dirty="0"/>
                    </a:p>
                  </a:txBody>
                  <a:tcPr/>
                </a:tc>
                <a:tc>
                  <a:txBody>
                    <a:bodyPr/>
                    <a:lstStyle/>
                    <a:p>
                      <a:r>
                        <a:rPr lang="en-US" sz="2000" dirty="0" smtClean="0"/>
                        <a:t>1 day</a:t>
                      </a:r>
                      <a:endParaRPr lang="en-US" sz="2000" dirty="0"/>
                    </a:p>
                  </a:txBody>
                  <a:tcPr/>
                </a:tc>
                <a:tc>
                  <a:txBody>
                    <a:bodyPr/>
                    <a:lstStyle/>
                    <a:p>
                      <a:r>
                        <a:rPr lang="en-US" sz="2000" dirty="0" smtClean="0"/>
                        <a:t>Required for all that will handle</a:t>
                      </a:r>
                      <a:r>
                        <a:rPr lang="en-US" sz="2000" baseline="0" dirty="0" smtClean="0"/>
                        <a:t> firearms</a:t>
                      </a:r>
                      <a:endParaRPr lang="en-US" sz="2000" dirty="0"/>
                    </a:p>
                  </a:txBody>
                  <a:tcPr/>
                </a:tc>
                <a:extLst>
                  <a:ext uri="{0D108BD9-81ED-4DB2-BD59-A6C34878D82A}">
                    <a16:rowId xmlns:a16="http://schemas.microsoft.com/office/drawing/2014/main" xmlns="" val="2428186042"/>
                  </a:ext>
                </a:extLst>
              </a:tr>
              <a:tr h="370840">
                <a:tc>
                  <a:txBody>
                    <a:bodyPr/>
                    <a:lstStyle/>
                    <a:p>
                      <a:r>
                        <a:rPr lang="en-US" sz="2000" dirty="0" smtClean="0"/>
                        <a:t>STCW, A-VI/1-1,1-2,1-3,1-4</a:t>
                      </a:r>
                      <a:endParaRPr lang="en-US" sz="2000" dirty="0"/>
                    </a:p>
                  </a:txBody>
                  <a:tcPr/>
                </a:tc>
                <a:tc>
                  <a:txBody>
                    <a:bodyPr/>
                    <a:lstStyle/>
                    <a:p>
                      <a:r>
                        <a:rPr lang="en-US" sz="2000" dirty="0" smtClean="0"/>
                        <a:t>Multiple Locations    (see</a:t>
                      </a:r>
                      <a:r>
                        <a:rPr lang="en-US" sz="2000" baseline="0" dirty="0" smtClean="0"/>
                        <a:t> slides)</a:t>
                      </a:r>
                      <a:r>
                        <a:rPr lang="en-US" sz="2000" dirty="0" smtClean="0"/>
                        <a:t> </a:t>
                      </a:r>
                      <a:endParaRPr lang="en-US" sz="2000" dirty="0"/>
                    </a:p>
                  </a:txBody>
                  <a:tcPr/>
                </a:tc>
                <a:tc>
                  <a:txBody>
                    <a:bodyPr/>
                    <a:lstStyle/>
                    <a:p>
                      <a:r>
                        <a:rPr lang="en-US" sz="2000" dirty="0" smtClean="0"/>
                        <a:t>~5 day</a:t>
                      </a:r>
                      <a:endParaRPr lang="en-US" sz="2000" dirty="0"/>
                    </a:p>
                  </a:txBody>
                  <a:tcPr/>
                </a:tc>
                <a:tc>
                  <a:txBody>
                    <a:bodyPr/>
                    <a:lstStyle/>
                    <a:p>
                      <a:r>
                        <a:rPr lang="en-US" sz="2000" dirty="0" smtClean="0"/>
                        <a:t>All participants of Legs 1, 2, and/or 3</a:t>
                      </a:r>
                      <a:endParaRPr lang="en-US" sz="2000" dirty="0"/>
                    </a:p>
                  </a:txBody>
                  <a:tcPr/>
                </a:tc>
                <a:extLst>
                  <a:ext uri="{0D108BD9-81ED-4DB2-BD59-A6C34878D82A}">
                    <a16:rowId xmlns:a16="http://schemas.microsoft.com/office/drawing/2014/main" xmlns="" val="2557197922"/>
                  </a:ext>
                </a:extLst>
              </a:tr>
              <a:tr h="370840">
                <a:tc>
                  <a:txBody>
                    <a:bodyPr/>
                    <a:lstStyle/>
                    <a:p>
                      <a:r>
                        <a:rPr lang="en-US" sz="2000" dirty="0" smtClean="0"/>
                        <a:t>Arctic Field Training (AFT)</a:t>
                      </a:r>
                      <a:endParaRPr lang="en-US" sz="2000" dirty="0"/>
                    </a:p>
                  </a:txBody>
                  <a:tcPr/>
                </a:tc>
                <a:tc>
                  <a:txBody>
                    <a:bodyPr/>
                    <a:lstStyle/>
                    <a:p>
                      <a:r>
                        <a:rPr lang="en-US" sz="2000" dirty="0" smtClean="0"/>
                        <a:t>Multiple Locations</a:t>
                      </a:r>
                      <a:r>
                        <a:rPr lang="en-US" sz="2000" baseline="0" dirty="0" smtClean="0"/>
                        <a:t> (PFS)</a:t>
                      </a:r>
                      <a:endParaRPr lang="en-US" sz="2000" dirty="0"/>
                    </a:p>
                  </a:txBody>
                  <a:tcPr/>
                </a:tc>
                <a:tc>
                  <a:txBody>
                    <a:bodyPr/>
                    <a:lstStyle/>
                    <a:p>
                      <a:r>
                        <a:rPr lang="en-US" sz="2000" baseline="0" dirty="0" smtClean="0"/>
                        <a:t>1 day</a:t>
                      </a:r>
                      <a:endParaRPr lang="en-US" sz="2000" dirty="0"/>
                    </a:p>
                  </a:txBody>
                  <a:tcPr/>
                </a:tc>
                <a:tc>
                  <a:txBody>
                    <a:bodyPr/>
                    <a:lstStyle/>
                    <a:p>
                      <a:r>
                        <a:rPr lang="en-US" sz="2000" dirty="0" smtClean="0"/>
                        <a:t>Optional but recommended. Some</a:t>
                      </a:r>
                      <a:r>
                        <a:rPr lang="en-US" sz="2000" baseline="0" dirty="0" smtClean="0"/>
                        <a:t> with Firearms Training</a:t>
                      </a:r>
                      <a:endParaRPr lang="en-US" sz="2000" dirty="0"/>
                    </a:p>
                  </a:txBody>
                  <a:tcPr/>
                </a:tc>
                <a:extLst>
                  <a:ext uri="{0D108BD9-81ED-4DB2-BD59-A6C34878D82A}">
                    <a16:rowId xmlns:a16="http://schemas.microsoft.com/office/drawing/2014/main" xmlns="" val="1183627246"/>
                  </a:ext>
                </a:extLst>
              </a:tr>
            </a:tbl>
          </a:graphicData>
        </a:graphic>
      </p:graphicFrame>
    </p:spTree>
    <p:extLst>
      <p:ext uri="{BB962C8B-B14F-4D97-AF65-F5344CB8AC3E}">
        <p14:creationId xmlns:p14="http://schemas.microsoft.com/office/powerpoint/2010/main" val="524395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AWI Physical Qualification</a:t>
            </a:r>
            <a:endParaRPr lang="en-US" dirty="0"/>
          </a:p>
        </p:txBody>
      </p:sp>
      <p:sp>
        <p:nvSpPr>
          <p:cNvPr id="3" name="Content Placeholder 2"/>
          <p:cNvSpPr>
            <a:spLocks noGrp="1"/>
          </p:cNvSpPr>
          <p:nvPr>
            <p:ph idx="1"/>
          </p:nvPr>
        </p:nvSpPr>
        <p:spPr>
          <a:xfrm>
            <a:off x="838200" y="1690688"/>
            <a:ext cx="10515600" cy="4486275"/>
          </a:xfrm>
        </p:spPr>
        <p:txBody>
          <a:bodyPr>
            <a:normAutofit fontScale="92500" lnSpcReduction="20000"/>
          </a:bodyPr>
          <a:lstStyle/>
          <a:p>
            <a:r>
              <a:rPr lang="en-US" dirty="0" smtClean="0"/>
              <a:t>Must PQ at least 6 weeks before your leg</a:t>
            </a:r>
          </a:p>
          <a:p>
            <a:r>
              <a:rPr lang="en-US" dirty="0" smtClean="0"/>
              <a:t>PQ lasts for one year &gt;&gt; Multiple PQs may be necessary for participants of multiple legs</a:t>
            </a:r>
          </a:p>
          <a:p>
            <a:r>
              <a:rPr lang="en-US" dirty="0" smtClean="0"/>
              <a:t>Examinations can occur at your own doctor, dentist, ophthalmologist. </a:t>
            </a:r>
          </a:p>
          <a:p>
            <a:r>
              <a:rPr lang="en-US" dirty="0" smtClean="0"/>
              <a:t>Examination paperwork to be completed with all supporting documentation and submitted to AWI Medical Service, which makes final determination of fitness for field participation.</a:t>
            </a:r>
          </a:p>
          <a:p>
            <a:r>
              <a:rPr lang="en-US" dirty="0" smtClean="0"/>
              <a:t>Disregard previous information about “overwintering”; this has been replaced with the current expectations</a:t>
            </a:r>
          </a:p>
          <a:p>
            <a:r>
              <a:rPr lang="en-US" dirty="0" smtClean="0"/>
              <a:t>All information can be found in </a:t>
            </a:r>
            <a:r>
              <a:rPr lang="en-US" dirty="0" err="1" smtClean="0"/>
              <a:t>MOSAiC</a:t>
            </a:r>
            <a:r>
              <a:rPr lang="en-US" dirty="0" smtClean="0"/>
              <a:t> Status Update #7.              Office365: </a:t>
            </a:r>
            <a:r>
              <a:rPr lang="en-US" dirty="0" err="1" smtClean="0"/>
              <a:t>MOSAiC_All</a:t>
            </a:r>
            <a:r>
              <a:rPr lang="en-US" dirty="0" smtClean="0"/>
              <a:t>&gt;General&gt;</a:t>
            </a:r>
            <a:r>
              <a:rPr lang="en-US" dirty="0" err="1" smtClean="0"/>
              <a:t>Information_for_Participants</a:t>
            </a:r>
            <a:r>
              <a:rPr lang="en-US" dirty="0" smtClean="0"/>
              <a:t>&gt;</a:t>
            </a:r>
            <a:r>
              <a:rPr lang="en-US" dirty="0" err="1" smtClean="0"/>
              <a:t>MOSAiC</a:t>
            </a:r>
            <a:r>
              <a:rPr lang="en-US" dirty="0" smtClean="0"/>
              <a:t> Status Updates&gt;AWI-MedExam.engl.Vers.MOSAiC.pdf</a:t>
            </a:r>
            <a:endParaRPr lang="en-US" dirty="0"/>
          </a:p>
        </p:txBody>
      </p:sp>
    </p:spTree>
    <p:extLst>
      <p:ext uri="{BB962C8B-B14F-4D97-AF65-F5344CB8AC3E}">
        <p14:creationId xmlns:p14="http://schemas.microsoft.com/office/powerpoint/2010/main" val="1359744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AWI Physical Qualification</a:t>
            </a:r>
            <a:endParaRPr lang="en-US" dirty="0"/>
          </a:p>
        </p:txBody>
      </p:sp>
      <p:sp>
        <p:nvSpPr>
          <p:cNvPr id="3" name="Content Placeholder 2"/>
          <p:cNvSpPr>
            <a:spLocks noGrp="1"/>
          </p:cNvSpPr>
          <p:nvPr>
            <p:ph idx="1"/>
          </p:nvPr>
        </p:nvSpPr>
        <p:spPr>
          <a:xfrm>
            <a:off x="838200" y="1564340"/>
            <a:ext cx="10515600" cy="4858871"/>
          </a:xfrm>
        </p:spPr>
        <p:txBody>
          <a:bodyPr>
            <a:normAutofit fontScale="92500" lnSpcReduction="10000"/>
          </a:bodyPr>
          <a:lstStyle/>
          <a:p>
            <a:r>
              <a:rPr lang="en-US" dirty="0" smtClean="0"/>
              <a:t>&lt;40:</a:t>
            </a:r>
          </a:p>
          <a:p>
            <a:pPr lvl="1"/>
            <a:r>
              <a:rPr lang="en-US" dirty="0" smtClean="0"/>
              <a:t>Dental exam, within 3 months</a:t>
            </a:r>
          </a:p>
          <a:p>
            <a:pPr lvl="1"/>
            <a:r>
              <a:rPr lang="en-US" dirty="0" smtClean="0"/>
              <a:t>Physical exam: Spirometry, Exercise ECG, Standard lab diagnostics, Pregnancy text (women)</a:t>
            </a:r>
          </a:p>
          <a:p>
            <a:r>
              <a:rPr lang="en-US" dirty="0" smtClean="0"/>
              <a:t>40-60: </a:t>
            </a:r>
          </a:p>
          <a:p>
            <a:pPr lvl="1"/>
            <a:r>
              <a:rPr lang="en-US" dirty="0" smtClean="0"/>
              <a:t>Ophthalmologist (visual acuity, intra-ocular pressure, retina), within 36 months</a:t>
            </a:r>
          </a:p>
          <a:p>
            <a:pPr lvl="1"/>
            <a:r>
              <a:rPr lang="en-US" dirty="0" smtClean="0"/>
              <a:t>Dental exam, within 3 months</a:t>
            </a:r>
          </a:p>
          <a:p>
            <a:pPr lvl="1"/>
            <a:r>
              <a:rPr lang="en-US" dirty="0"/>
              <a:t>Physical exam: Spirometry, Exercise ECG, Standard lab </a:t>
            </a:r>
            <a:r>
              <a:rPr lang="en-US" dirty="0" smtClean="0"/>
              <a:t>diagnostics</a:t>
            </a:r>
          </a:p>
          <a:p>
            <a:r>
              <a:rPr lang="en-US" dirty="0" smtClean="0"/>
              <a:t>&gt;60: </a:t>
            </a:r>
          </a:p>
          <a:p>
            <a:pPr lvl="1"/>
            <a:r>
              <a:rPr lang="en-US" dirty="0" smtClean="0"/>
              <a:t>Ophthalmologist </a:t>
            </a:r>
            <a:r>
              <a:rPr lang="en-US" dirty="0"/>
              <a:t>(visual acuity, intra-ocular pressure, </a:t>
            </a:r>
            <a:r>
              <a:rPr lang="en-US" dirty="0" smtClean="0"/>
              <a:t>retina), within 36 months</a:t>
            </a:r>
          </a:p>
          <a:p>
            <a:pPr lvl="1"/>
            <a:r>
              <a:rPr lang="en-US" dirty="0" smtClean="0"/>
              <a:t>Dental exam, within 3 months</a:t>
            </a:r>
          </a:p>
          <a:p>
            <a:pPr lvl="1"/>
            <a:r>
              <a:rPr lang="en-US" dirty="0"/>
              <a:t>Physical exam: Spirometry, Exercise ECG, </a:t>
            </a:r>
            <a:r>
              <a:rPr lang="en-US" dirty="0" smtClean="0"/>
              <a:t>Extended lab diagnostics (standard, bilirubin, alc. Phosphatase, triglyceride: TSH, CRP, CDT, hepatitis serology), sonography of abdomen, Doppler sonography of carotid arteries </a:t>
            </a:r>
            <a:endParaRPr lang="en-US" dirty="0"/>
          </a:p>
          <a:p>
            <a:pPr lvl="1"/>
            <a:endParaRPr lang="en-US" dirty="0"/>
          </a:p>
          <a:p>
            <a:endParaRPr lang="en-US" dirty="0"/>
          </a:p>
        </p:txBody>
      </p:sp>
    </p:spTree>
    <p:extLst>
      <p:ext uri="{BB962C8B-B14F-4D97-AF65-F5344CB8AC3E}">
        <p14:creationId xmlns:p14="http://schemas.microsoft.com/office/powerpoint/2010/main" val="3862473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STCW – Basic Approach (Hopefully sufficient)</a:t>
            </a:r>
            <a:endParaRPr lang="en-US" dirty="0"/>
          </a:p>
        </p:txBody>
      </p:sp>
      <p:sp>
        <p:nvSpPr>
          <p:cNvPr id="3" name="Content Placeholder 2"/>
          <p:cNvSpPr>
            <a:spLocks noGrp="1"/>
          </p:cNvSpPr>
          <p:nvPr>
            <p:ph idx="1"/>
          </p:nvPr>
        </p:nvSpPr>
        <p:spPr>
          <a:xfrm>
            <a:off x="838200" y="1559858"/>
            <a:ext cx="10515600" cy="4737847"/>
          </a:xfrm>
        </p:spPr>
        <p:txBody>
          <a:bodyPr>
            <a:normAutofit fontScale="92500" lnSpcReduction="20000"/>
          </a:bodyPr>
          <a:lstStyle/>
          <a:p>
            <a:r>
              <a:rPr lang="en-US" dirty="0" smtClean="0"/>
              <a:t>All participants on Makarov must have this “Basic Safety Training for Seafarers”</a:t>
            </a:r>
          </a:p>
          <a:p>
            <a:r>
              <a:rPr lang="en-US" dirty="0"/>
              <a:t>AWI Logistics indicates that we simply need proof of taking the </a:t>
            </a:r>
            <a:r>
              <a:rPr lang="en-US" dirty="0" smtClean="0"/>
              <a:t>course</a:t>
            </a:r>
          </a:p>
          <a:p>
            <a:r>
              <a:rPr lang="en-US" dirty="0" smtClean="0"/>
              <a:t>Courses required include (taken jointly or separately): </a:t>
            </a:r>
          </a:p>
          <a:p>
            <a:pPr lvl="1"/>
            <a:r>
              <a:rPr lang="en-US" dirty="0" smtClean="0"/>
              <a:t>A-VI / 1-1: Personal Survival Techniques (must include water immersion exercise)</a:t>
            </a:r>
          </a:p>
          <a:p>
            <a:pPr lvl="1"/>
            <a:r>
              <a:rPr lang="en-US" dirty="0" smtClean="0"/>
              <a:t>A-VI / 1-2</a:t>
            </a:r>
            <a:r>
              <a:rPr lang="en-US" dirty="0"/>
              <a:t>:</a:t>
            </a:r>
            <a:r>
              <a:rPr lang="en-US" dirty="0" smtClean="0"/>
              <a:t> Basic Fire Fighting</a:t>
            </a:r>
          </a:p>
          <a:p>
            <a:pPr lvl="1"/>
            <a:r>
              <a:rPr lang="en-US" dirty="0" smtClean="0"/>
              <a:t>A-VI / 1-3: First Aid &amp; CPR</a:t>
            </a:r>
          </a:p>
          <a:p>
            <a:pPr lvl="1"/>
            <a:r>
              <a:rPr lang="en-US" dirty="0" smtClean="0"/>
              <a:t>A-VI / 1-4: Personal Safety and Social Responsibilities</a:t>
            </a:r>
          </a:p>
          <a:p>
            <a:r>
              <a:rPr lang="en-US" dirty="0" smtClean="0"/>
              <a:t>Submit proof of course completion to AWI logistics</a:t>
            </a:r>
          </a:p>
          <a:p>
            <a:r>
              <a:rPr lang="en-US" dirty="0" smtClean="0"/>
              <a:t>AWI Logistics indicates that a seaman’s medical certificate is NOT required, unless it is necessary to take the STCW course. Apart from the AWI Physical Qualification, AWI will not be expecting any medical certification. Some STCW courses have confirmed that they do not require medical certificates to take the courses.</a:t>
            </a:r>
            <a:endParaRPr lang="en-US" dirty="0" smtClean="0">
              <a:solidFill>
                <a:srgbClr val="FF0000"/>
              </a:solidFill>
            </a:endParaRPr>
          </a:p>
        </p:txBody>
      </p:sp>
    </p:spTree>
    <p:extLst>
      <p:ext uri="{BB962C8B-B14F-4D97-AF65-F5344CB8AC3E}">
        <p14:creationId xmlns:p14="http://schemas.microsoft.com/office/powerpoint/2010/main" val="1230554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48554" y="0"/>
            <a:ext cx="5320552" cy="6892250"/>
          </a:xfrm>
          <a:prstGeom prst="rect">
            <a:avLst/>
          </a:prstGeom>
        </p:spPr>
      </p:pic>
      <p:sp>
        <p:nvSpPr>
          <p:cNvPr id="5" name="Content Placeholder 2"/>
          <p:cNvSpPr>
            <a:spLocks noGrp="1"/>
          </p:cNvSpPr>
          <p:nvPr>
            <p:ph idx="1"/>
          </p:nvPr>
        </p:nvSpPr>
        <p:spPr>
          <a:xfrm>
            <a:off x="6485966" y="1332566"/>
            <a:ext cx="4993340" cy="4351338"/>
          </a:xfrm>
        </p:spPr>
        <p:txBody>
          <a:bodyPr>
            <a:normAutofit/>
          </a:bodyPr>
          <a:lstStyle/>
          <a:p>
            <a:r>
              <a:rPr lang="en-US" dirty="0" smtClean="0"/>
              <a:t>AWI Logistics:  “This is perfect.”  “It is exactly what we need.”</a:t>
            </a:r>
          </a:p>
          <a:p>
            <a:endParaRPr lang="en-US" dirty="0">
              <a:solidFill>
                <a:srgbClr val="FF0000"/>
              </a:solidFill>
            </a:endParaRPr>
          </a:p>
          <a:p>
            <a:r>
              <a:rPr lang="en-US" dirty="0" smtClean="0"/>
              <a:t>Make sure that all 4 of the required courses are clearly documented.</a:t>
            </a:r>
          </a:p>
        </p:txBody>
      </p:sp>
      <p:sp>
        <p:nvSpPr>
          <p:cNvPr id="6" name="Oval 5"/>
          <p:cNvSpPr/>
          <p:nvPr/>
        </p:nvSpPr>
        <p:spPr>
          <a:xfrm>
            <a:off x="1958788" y="3693459"/>
            <a:ext cx="2922494" cy="189155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a:stCxn id="5" idx="1"/>
          </p:cNvCxnSpPr>
          <p:nvPr/>
        </p:nvCxnSpPr>
        <p:spPr>
          <a:xfrm flipH="1">
            <a:off x="4867835" y="3508235"/>
            <a:ext cx="1618131" cy="8262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655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63518" cy="1325563"/>
          </a:xfrm>
        </p:spPr>
        <p:txBody>
          <a:bodyPr/>
          <a:lstStyle/>
          <a:p>
            <a:r>
              <a:rPr lang="en-US" dirty="0" smtClean="0"/>
              <a:t>STCW – Full Approach (Hopefully Not Needed)</a:t>
            </a:r>
            <a:endParaRPr lang="en-US" dirty="0"/>
          </a:p>
        </p:txBody>
      </p:sp>
      <p:sp>
        <p:nvSpPr>
          <p:cNvPr id="3" name="Content Placeholder 2"/>
          <p:cNvSpPr>
            <a:spLocks noGrp="1"/>
          </p:cNvSpPr>
          <p:nvPr>
            <p:ph idx="1"/>
          </p:nvPr>
        </p:nvSpPr>
        <p:spPr>
          <a:xfrm>
            <a:off x="838200" y="1595718"/>
            <a:ext cx="10515600" cy="4688541"/>
          </a:xfrm>
        </p:spPr>
        <p:txBody>
          <a:bodyPr/>
          <a:lstStyle/>
          <a:p>
            <a:r>
              <a:rPr lang="en-US" dirty="0" smtClean="0"/>
              <a:t>Take STCW training, full A-VI / 1-1, 1-2, 1-3, 1-4</a:t>
            </a:r>
          </a:p>
          <a:p>
            <a:r>
              <a:rPr lang="en-US" dirty="0" smtClean="0"/>
              <a:t>Apply for USCG Merchant Mariner’s Credential (Ordinary Seaman)</a:t>
            </a:r>
          </a:p>
          <a:p>
            <a:pPr lvl="1"/>
            <a:r>
              <a:rPr lang="en-US" dirty="0" smtClean="0"/>
              <a:t>Medical certification (</a:t>
            </a:r>
            <a:r>
              <a:rPr lang="en-US" dirty="0"/>
              <a:t>CG-719K </a:t>
            </a:r>
            <a:r>
              <a:rPr lang="en-US" dirty="0" smtClean="0"/>
              <a:t>or CG-719K/E)</a:t>
            </a:r>
          </a:p>
          <a:p>
            <a:pPr lvl="1"/>
            <a:r>
              <a:rPr lang="en-US" dirty="0" smtClean="0"/>
              <a:t>Criminal background check</a:t>
            </a:r>
          </a:p>
          <a:p>
            <a:pPr lvl="1"/>
            <a:r>
              <a:rPr lang="en-US" dirty="0" smtClean="0"/>
              <a:t>Transportation Working Identification Credential (TWIC) from TSA</a:t>
            </a:r>
          </a:p>
          <a:p>
            <a:pPr lvl="1"/>
            <a:r>
              <a:rPr lang="en-US" dirty="0" smtClean="0"/>
              <a:t>Application for Ordinary Seaman’s license (Z-Card) to the National Maritime Center, Form CG-719B</a:t>
            </a:r>
          </a:p>
          <a:p>
            <a:r>
              <a:rPr lang="en-US" dirty="0" smtClean="0"/>
              <a:t>Get STCW endorsement on MMC</a:t>
            </a:r>
            <a:endParaRPr lang="en-US" dirty="0"/>
          </a:p>
        </p:txBody>
      </p:sp>
    </p:spTree>
    <p:extLst>
      <p:ext uri="{BB962C8B-B14F-4D97-AF65-F5344CB8AC3E}">
        <p14:creationId xmlns:p14="http://schemas.microsoft.com/office/powerpoint/2010/main" val="2287134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470"/>
            <a:ext cx="10515600" cy="1325563"/>
          </a:xfrm>
        </p:spPr>
        <p:txBody>
          <a:bodyPr/>
          <a:lstStyle/>
          <a:p>
            <a:r>
              <a:rPr lang="en-US" dirty="0" smtClean="0"/>
              <a:t>STCW Training Options (5-day course)</a:t>
            </a:r>
            <a:endParaRPr lang="en-US" dirty="0"/>
          </a:p>
        </p:txBody>
      </p:sp>
      <p:sp>
        <p:nvSpPr>
          <p:cNvPr id="3" name="Content Placeholder 2"/>
          <p:cNvSpPr>
            <a:spLocks noGrp="1"/>
          </p:cNvSpPr>
          <p:nvPr>
            <p:ph idx="1"/>
          </p:nvPr>
        </p:nvSpPr>
        <p:spPr>
          <a:xfrm>
            <a:off x="591672" y="1004048"/>
            <a:ext cx="11349316" cy="5602942"/>
          </a:xfrm>
        </p:spPr>
        <p:txBody>
          <a:bodyPr>
            <a:noAutofit/>
          </a:bodyPr>
          <a:lstStyle/>
          <a:p>
            <a:pPr marL="0" indent="0">
              <a:spcBef>
                <a:spcPts val="400"/>
              </a:spcBef>
              <a:buNone/>
            </a:pPr>
            <a:r>
              <a:rPr lang="en-US" sz="1400" dirty="0" smtClean="0">
                <a:hlinkClick r:id="rId2"/>
              </a:rPr>
              <a:t>https://www.dco.uscg.mil/nmc/training_assessments/</a:t>
            </a:r>
            <a:r>
              <a:rPr lang="en-US" sz="1400" dirty="0" smtClean="0"/>
              <a:t>  (Search for:  APPROVED COURSES).   </a:t>
            </a:r>
          </a:p>
          <a:p>
            <a:pPr marL="0" indent="0">
              <a:spcBef>
                <a:spcPts val="400"/>
              </a:spcBef>
              <a:buNone/>
            </a:pPr>
            <a:r>
              <a:rPr lang="en-US" sz="1400" dirty="0" smtClean="0"/>
              <a:t>Florida              </a:t>
            </a:r>
            <a:r>
              <a:rPr lang="en-US" sz="1400" dirty="0"/>
              <a:t>https://adamsmarine.com/stcw-course/</a:t>
            </a:r>
          </a:p>
          <a:p>
            <a:pPr marL="0" indent="0">
              <a:spcBef>
                <a:spcPts val="400"/>
              </a:spcBef>
              <a:buNone/>
            </a:pPr>
            <a:r>
              <a:rPr lang="en-US" sz="1400" dirty="0"/>
              <a:t>New York             https://www.agspecialtyservices.com/shop/new-york-united-states-coast-guard-national-maritime-center-approved-courses/uscg-nmc-stcw-approved-stcw/</a:t>
            </a:r>
          </a:p>
          <a:p>
            <a:pPr marL="0" indent="0">
              <a:spcBef>
                <a:spcPts val="400"/>
              </a:spcBef>
              <a:buNone/>
            </a:pPr>
            <a:r>
              <a:rPr lang="en-US" sz="1400" dirty="0"/>
              <a:t>Florida              https://captainschoolkeywest.com/courses-offered/stcw/</a:t>
            </a:r>
          </a:p>
          <a:p>
            <a:pPr marL="0" indent="0">
              <a:spcBef>
                <a:spcPts val="400"/>
              </a:spcBef>
              <a:buNone/>
            </a:pPr>
            <a:r>
              <a:rPr lang="en-US" sz="1400" dirty="0"/>
              <a:t>Virginia             https://www.chesapeakemarineinst.com/cmti-course/basic-training-stcw/</a:t>
            </a:r>
          </a:p>
          <a:p>
            <a:pPr marL="0" indent="0">
              <a:spcBef>
                <a:spcPts val="400"/>
              </a:spcBef>
              <a:buNone/>
            </a:pPr>
            <a:r>
              <a:rPr lang="en-US" sz="1400" dirty="0"/>
              <a:t>Washington           http://compasscourses.com/basic-safety-training/</a:t>
            </a:r>
          </a:p>
          <a:p>
            <a:pPr marL="0" indent="0">
              <a:spcBef>
                <a:spcPts val="400"/>
              </a:spcBef>
              <a:buNone/>
            </a:pPr>
            <a:r>
              <a:rPr lang="en-US" sz="1400" dirty="0"/>
              <a:t>Rhode Island         http://confidentcaptain.com/course/stcw-10/</a:t>
            </a:r>
          </a:p>
          <a:p>
            <a:pPr marL="0" indent="0">
              <a:spcBef>
                <a:spcPts val="400"/>
              </a:spcBef>
              <a:buNone/>
            </a:pPr>
            <a:r>
              <a:rPr lang="en-US" sz="1400" dirty="0"/>
              <a:t>Maine                https://www.downeastmaritime.com/mariner-classes</a:t>
            </a:r>
          </a:p>
          <a:p>
            <a:pPr marL="0" indent="0">
              <a:spcBef>
                <a:spcPts val="400"/>
              </a:spcBef>
              <a:buNone/>
            </a:pPr>
            <a:r>
              <a:rPr lang="en-US" sz="1400" dirty="0"/>
              <a:t>California           https://trlmi.com/courses/recreational-basic-training-course/</a:t>
            </a:r>
          </a:p>
          <a:p>
            <a:pPr marL="0" indent="0">
              <a:spcBef>
                <a:spcPts val="400"/>
              </a:spcBef>
              <a:buNone/>
            </a:pPr>
            <a:r>
              <a:rPr lang="en-US" sz="1400" dirty="0"/>
              <a:t>Florida              https://www.mptusa.com/stcw-courses.cfm</a:t>
            </a:r>
          </a:p>
          <a:p>
            <a:pPr marL="0" indent="0">
              <a:spcBef>
                <a:spcPts val="400"/>
              </a:spcBef>
              <a:buNone/>
            </a:pPr>
            <a:r>
              <a:rPr lang="en-US" sz="1400" dirty="0"/>
              <a:t>Florida              https://maritimesafetyacademy.com/bookings.html</a:t>
            </a:r>
          </a:p>
          <a:p>
            <a:pPr marL="0" indent="0">
              <a:spcBef>
                <a:spcPts val="400"/>
              </a:spcBef>
              <a:buNone/>
            </a:pPr>
            <a:r>
              <a:rPr lang="en-US" sz="1400" dirty="0"/>
              <a:t>Virginia             http://mamatrains.com/product/1799-basic-training-formerly-known-as-bst/</a:t>
            </a:r>
          </a:p>
          <a:p>
            <a:pPr marL="0" indent="0">
              <a:spcBef>
                <a:spcPts val="400"/>
              </a:spcBef>
              <a:buNone/>
            </a:pPr>
            <a:r>
              <a:rPr lang="en-US" sz="1400" dirty="0"/>
              <a:t>Washington / Maryland  https://mitags-pmi.org/courses/view/Basic_Training</a:t>
            </a:r>
          </a:p>
          <a:p>
            <a:pPr marL="0" indent="0">
              <a:spcBef>
                <a:spcPts val="400"/>
              </a:spcBef>
              <a:buNone/>
            </a:pPr>
            <a:r>
              <a:rPr lang="en-US" sz="1400" dirty="0"/>
              <a:t>Massachusetts        https://www.nemaritime.com/safety.html</a:t>
            </a:r>
          </a:p>
          <a:p>
            <a:pPr marL="0" indent="0">
              <a:spcBef>
                <a:spcPts val="400"/>
              </a:spcBef>
              <a:buNone/>
            </a:pPr>
            <a:r>
              <a:rPr lang="en-US" sz="1400" dirty="0"/>
              <a:t>Massachusetts        https://maritimetraining.northeastmaritime.com/basic-safety-training.html</a:t>
            </a:r>
          </a:p>
          <a:p>
            <a:pPr marL="0" indent="0">
              <a:spcBef>
                <a:spcPts val="400"/>
              </a:spcBef>
              <a:buNone/>
            </a:pPr>
            <a:r>
              <a:rPr lang="en-US" sz="1400" dirty="0"/>
              <a:t>Florida              http://qualitymaritimetraining.com/courses/all-courses/stcw-basic-safety-training-stcw-code-2011-edition-approved/</a:t>
            </a:r>
          </a:p>
          <a:p>
            <a:pPr marL="0" indent="0">
              <a:spcBef>
                <a:spcPts val="400"/>
              </a:spcBef>
              <a:buNone/>
            </a:pPr>
            <a:r>
              <a:rPr lang="en-US" sz="1400" dirty="0" err="1"/>
              <a:t>S.Carolina</a:t>
            </a:r>
            <a:r>
              <a:rPr lang="en-US" sz="1400" dirty="0"/>
              <a:t>           https://www.rcmmaritime.com/basic-training</a:t>
            </a:r>
          </a:p>
          <a:p>
            <a:pPr marL="0" indent="0">
              <a:spcBef>
                <a:spcPts val="400"/>
              </a:spcBef>
              <a:buNone/>
            </a:pPr>
            <a:r>
              <a:rPr lang="en-US" sz="1400" dirty="0"/>
              <a:t>Florida              https://www.resolveacademy.com/Training-Courses/Courses/Basic-Safety-Training-STCW</a:t>
            </a:r>
          </a:p>
          <a:p>
            <a:pPr marL="0" indent="0">
              <a:spcBef>
                <a:spcPts val="400"/>
              </a:spcBef>
              <a:buNone/>
            </a:pPr>
            <a:r>
              <a:rPr lang="en-US" sz="1400" dirty="0" smtClean="0"/>
              <a:t>Louisiana             </a:t>
            </a:r>
            <a:r>
              <a:rPr lang="en-US" sz="1400" dirty="0"/>
              <a:t>https://safetyms.com/services/training/course-listing-basic-safety-training-bt-stcw-2010-entire-program/</a:t>
            </a:r>
          </a:p>
          <a:p>
            <a:pPr marL="0" indent="0">
              <a:spcBef>
                <a:spcPts val="400"/>
              </a:spcBef>
              <a:buNone/>
            </a:pPr>
            <a:r>
              <a:rPr lang="en-US" sz="1400" dirty="0"/>
              <a:t>Various              https://www.seaschool.com/course/9</a:t>
            </a:r>
          </a:p>
          <a:p>
            <a:pPr marL="0" indent="0">
              <a:spcBef>
                <a:spcPts val="400"/>
              </a:spcBef>
              <a:buNone/>
            </a:pPr>
            <a:r>
              <a:rPr lang="en-US" sz="1400" dirty="0"/>
              <a:t>Florida              https://www.star-center.com/courses/1uscg.html</a:t>
            </a:r>
          </a:p>
          <a:p>
            <a:pPr marL="0" indent="0">
              <a:spcBef>
                <a:spcPts val="400"/>
              </a:spcBef>
              <a:buNone/>
            </a:pPr>
            <a:r>
              <a:rPr lang="en-US" sz="1400" dirty="0"/>
              <a:t>N. Carolina          https://www.worldwidemarinetraining.com/BSTCW.php</a:t>
            </a:r>
          </a:p>
        </p:txBody>
      </p:sp>
    </p:spTree>
    <p:extLst>
      <p:ext uri="{BB962C8B-B14F-4D97-AF65-F5344CB8AC3E}">
        <p14:creationId xmlns:p14="http://schemas.microsoft.com/office/powerpoint/2010/main" val="4266950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PFS Facilitated Trainings</a:t>
            </a:r>
            <a:endParaRPr lang="en-US" dirty="0"/>
          </a:p>
        </p:txBody>
      </p:sp>
      <p:sp>
        <p:nvSpPr>
          <p:cNvPr id="3" name="Content Placeholder 2"/>
          <p:cNvSpPr>
            <a:spLocks noGrp="1"/>
          </p:cNvSpPr>
          <p:nvPr>
            <p:ph idx="1"/>
          </p:nvPr>
        </p:nvSpPr>
        <p:spPr/>
        <p:txBody>
          <a:bodyPr/>
          <a:lstStyle/>
          <a:p>
            <a:r>
              <a:rPr lang="en-US" dirty="0" smtClean="0"/>
              <a:t>Firearms / </a:t>
            </a:r>
            <a:r>
              <a:rPr lang="en-US" dirty="0" err="1" smtClean="0"/>
              <a:t>Polarbear</a:t>
            </a:r>
            <a:r>
              <a:rPr lang="en-US" dirty="0" smtClean="0"/>
              <a:t> Training</a:t>
            </a:r>
          </a:p>
          <a:p>
            <a:r>
              <a:rPr lang="en-US" dirty="0" smtClean="0"/>
              <a:t>Arctic Field Training (AFT)</a:t>
            </a:r>
          </a:p>
          <a:p>
            <a:endParaRPr lang="en-US" dirty="0"/>
          </a:p>
          <a:p>
            <a:r>
              <a:rPr lang="en-US" dirty="0" smtClean="0"/>
              <a:t>Office365: </a:t>
            </a:r>
            <a:r>
              <a:rPr lang="en-US" dirty="0" err="1" smtClean="0"/>
              <a:t>MOSAiC_All</a:t>
            </a:r>
            <a:r>
              <a:rPr lang="en-US" dirty="0" smtClean="0"/>
              <a:t>&gt;General&gt;</a:t>
            </a:r>
            <a:r>
              <a:rPr lang="en-US" dirty="0" err="1" smtClean="0"/>
              <a:t>Information_for_Participants</a:t>
            </a:r>
            <a:r>
              <a:rPr lang="en-US" dirty="0" smtClean="0"/>
              <a:t>&gt;US Team Coordination&gt;PFS_Training_Participants.xlsx</a:t>
            </a:r>
          </a:p>
          <a:p>
            <a:endParaRPr lang="en-US" dirty="0"/>
          </a:p>
          <a:p>
            <a:r>
              <a:rPr lang="en-US" i="1" dirty="0" smtClean="0"/>
              <a:t>These are open to all US participants, including those funded by different agencies.</a:t>
            </a:r>
            <a:endParaRPr lang="en-US" i="1" dirty="0"/>
          </a:p>
        </p:txBody>
      </p:sp>
    </p:spTree>
    <p:extLst>
      <p:ext uri="{BB962C8B-B14F-4D97-AF65-F5344CB8AC3E}">
        <p14:creationId xmlns:p14="http://schemas.microsoft.com/office/powerpoint/2010/main" val="1265978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5832</TotalTime>
  <Words>1175</Words>
  <Application>Microsoft Office PowerPoint</Application>
  <PresentationFormat>Widescreen</PresentationFormat>
  <Paragraphs>149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MOSAiC US Participants Telecon 20190506</vt:lpstr>
      <vt:lpstr>Trainings and Clearances (5/6/2019)</vt:lpstr>
      <vt:lpstr>AWI Physical Qualification</vt:lpstr>
      <vt:lpstr>AWI Physical Qualification</vt:lpstr>
      <vt:lpstr>STCW – Basic Approach (Hopefully sufficient)</vt:lpstr>
      <vt:lpstr>PowerPoint Presentation</vt:lpstr>
      <vt:lpstr>STCW – Full Approach (Hopefully Not Needed)</vt:lpstr>
      <vt:lpstr>STCW Training Options (5-day course)</vt:lpstr>
      <vt:lpstr>PFS Facilitated Trainings</vt:lpstr>
      <vt:lpstr>Firearm training</vt:lpstr>
      <vt:lpstr>Arctic Field Training</vt:lpstr>
      <vt:lpstr>Russian Visas</vt:lpstr>
      <vt:lpstr>Arctic Field Gear</vt:lpstr>
      <vt:lpstr>General Info about Polarstern Expeditions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Trainings and Clearances</dc:title>
  <dc:creator>Matthew Shupe</dc:creator>
  <cp:lastModifiedBy>Matt Shupe</cp:lastModifiedBy>
  <cp:revision>38</cp:revision>
  <dcterms:created xsi:type="dcterms:W3CDTF">2019-03-25T13:21:23Z</dcterms:created>
  <dcterms:modified xsi:type="dcterms:W3CDTF">2019-05-07T15:04:52Z</dcterms:modified>
</cp:coreProperties>
</file>