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Introduce the organizing team and science plan writing team. </a:t>
            </a:r>
            <a:endParaRPr b="0" i="0" sz="1200" u="none" cap="none" strike="noStrike">
              <a:solidFill>
                <a:schemeClr val="dk1"/>
              </a:solidFill>
              <a:latin typeface="Calibri"/>
              <a:ea typeface="Calibri"/>
              <a:cs typeface="Calibri"/>
              <a:sym typeface="Calibri"/>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lt1"/>
            </a:gs>
            <a:gs pos="100000">
              <a:schemeClr val="lt1"/>
            </a:gs>
          </a:gsLst>
          <a:lin ang="5400000" scaled="0"/>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5.jpg"/><Relationship Id="rId5" Type="http://schemas.openxmlformats.org/officeDocument/2006/relationships/image" Target="../media/image31.jpg"/><Relationship Id="rId6" Type="http://schemas.openxmlformats.org/officeDocument/2006/relationships/image" Target="../media/image2.jpg"/><Relationship Id="rId7" Type="http://schemas.openxmlformats.org/officeDocument/2006/relationships/image" Target="../media/image6.jpg"/><Relationship Id="rId8"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12.jpg"/><Relationship Id="rId5" Type="http://schemas.openxmlformats.org/officeDocument/2006/relationships/image" Target="../media/image7.jpg"/><Relationship Id="rId6"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g"/><Relationship Id="rId4" Type="http://schemas.openxmlformats.org/officeDocument/2006/relationships/image" Target="../media/image22.jpg"/><Relationship Id="rId5"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26.jpg"/><Relationship Id="rId5"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image" Target="../media/image27.jpg"/><Relationship Id="rId6"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gif"/><Relationship Id="rId4" Type="http://schemas.openxmlformats.org/officeDocument/2006/relationships/image" Target="../media/image3.jpg"/><Relationship Id="rId5"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F:\MOSAiC\IMG_0765.JPG" id="89" name="Google Shape;89;p13"/>
          <p:cNvPicPr preferRelativeResize="0"/>
          <p:nvPr/>
        </p:nvPicPr>
        <p:blipFill rotWithShape="1">
          <a:blip r:embed="rId3">
            <a:alphaModFix/>
          </a:blip>
          <a:srcRect b="0" l="0" r="0" t="0"/>
          <a:stretch/>
        </p:blipFill>
        <p:spPr>
          <a:xfrm>
            <a:off x="-3323" y="-2492"/>
            <a:ext cx="9147323" cy="6860492"/>
          </a:xfrm>
          <a:prstGeom prst="rect">
            <a:avLst/>
          </a:prstGeom>
          <a:noFill/>
          <a:ln>
            <a:noFill/>
          </a:ln>
        </p:spPr>
      </p:pic>
      <p:pic>
        <p:nvPicPr>
          <p:cNvPr id="90" name="Google Shape;90;p13"/>
          <p:cNvPicPr preferRelativeResize="0"/>
          <p:nvPr/>
        </p:nvPicPr>
        <p:blipFill rotWithShape="1">
          <a:blip r:embed="rId4">
            <a:alphaModFix/>
          </a:blip>
          <a:srcRect b="0" l="0" r="0" t="0"/>
          <a:stretch/>
        </p:blipFill>
        <p:spPr>
          <a:xfrm>
            <a:off x="8051060" y="228600"/>
            <a:ext cx="970005" cy="1430046"/>
          </a:xfrm>
          <a:prstGeom prst="rect">
            <a:avLst/>
          </a:prstGeom>
          <a:noFill/>
          <a:ln cap="flat" cmpd="sng" w="25400">
            <a:solidFill>
              <a:srgbClr val="FFFFFF"/>
            </a:solidFill>
            <a:prstDash val="solid"/>
            <a:miter lim="800000"/>
            <a:headEnd len="sm" w="sm" type="none"/>
            <a:tailEnd len="sm" w="sm" type="none"/>
          </a:ln>
        </p:spPr>
      </p:pic>
      <p:sp>
        <p:nvSpPr>
          <p:cNvPr id="91" name="Google Shape;91;p13"/>
          <p:cNvSpPr txBox="1"/>
          <p:nvPr/>
        </p:nvSpPr>
        <p:spPr>
          <a:xfrm>
            <a:off x="685800" y="381000"/>
            <a:ext cx="7850263" cy="20621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7200" u="none" cap="none" strike="noStrike">
                <a:solidFill>
                  <a:srgbClr val="632423"/>
                </a:solidFill>
                <a:latin typeface="Georgia"/>
                <a:ea typeface="Georgia"/>
                <a:cs typeface="Georgia"/>
                <a:sym typeface="Georgia"/>
              </a:rPr>
              <a:t>MOSAiC</a:t>
            </a:r>
            <a:endParaRPr b="1" i="0" sz="7200" u="none" cap="none" strike="noStrike">
              <a:solidFill>
                <a:srgbClr val="632423"/>
              </a:solidFill>
              <a:latin typeface="Georgia"/>
              <a:ea typeface="Georgia"/>
              <a:cs typeface="Georgia"/>
              <a:sym typeface="Georgia"/>
            </a:endParaRPr>
          </a:p>
          <a:p>
            <a:pPr indent="0" lvl="0" marL="0" marR="0" rtl="0" algn="ctr">
              <a:spcBef>
                <a:spcPts val="0"/>
              </a:spcBef>
              <a:spcAft>
                <a:spcPts val="0"/>
              </a:spcAft>
              <a:buNone/>
            </a:pPr>
            <a:r>
              <a:rPr b="1" i="1" lang="en-US" sz="2800" u="sng" cap="none" strike="noStrike">
                <a:solidFill>
                  <a:srgbClr val="632423"/>
                </a:solidFill>
                <a:latin typeface="Georgia"/>
                <a:ea typeface="Georgia"/>
                <a:cs typeface="Georgia"/>
                <a:sym typeface="Georgia"/>
              </a:rPr>
              <a:t>M</a:t>
            </a:r>
            <a:r>
              <a:rPr b="1" i="1" lang="en-US" sz="2800" u="none" cap="none" strike="noStrike">
                <a:solidFill>
                  <a:srgbClr val="632423"/>
                </a:solidFill>
                <a:latin typeface="Georgia"/>
                <a:ea typeface="Georgia"/>
                <a:cs typeface="Georgia"/>
                <a:sym typeface="Georgia"/>
              </a:rPr>
              <a:t>ultidisciplinary drifting </a:t>
            </a:r>
            <a:r>
              <a:rPr b="1" i="1" lang="en-US" sz="2800" u="sng" cap="none" strike="noStrike">
                <a:solidFill>
                  <a:srgbClr val="632423"/>
                </a:solidFill>
                <a:latin typeface="Georgia"/>
                <a:ea typeface="Georgia"/>
                <a:cs typeface="Georgia"/>
                <a:sym typeface="Georgia"/>
              </a:rPr>
              <a:t>O</a:t>
            </a:r>
            <a:r>
              <a:rPr b="1" i="1" lang="en-US" sz="2800" u="none" cap="none" strike="noStrike">
                <a:solidFill>
                  <a:srgbClr val="632423"/>
                </a:solidFill>
                <a:latin typeface="Georgia"/>
                <a:ea typeface="Georgia"/>
                <a:cs typeface="Georgia"/>
                <a:sym typeface="Georgia"/>
              </a:rPr>
              <a:t>bservatory </a:t>
            </a:r>
            <a:endParaRPr/>
          </a:p>
          <a:p>
            <a:pPr indent="0" lvl="0" marL="0" marR="0" rtl="0" algn="ctr">
              <a:spcBef>
                <a:spcPts val="0"/>
              </a:spcBef>
              <a:spcAft>
                <a:spcPts val="0"/>
              </a:spcAft>
              <a:buNone/>
            </a:pPr>
            <a:r>
              <a:rPr b="1" i="1" lang="en-US" sz="2800" u="none" cap="none" strike="noStrike">
                <a:solidFill>
                  <a:srgbClr val="632423"/>
                </a:solidFill>
                <a:latin typeface="Georgia"/>
                <a:ea typeface="Georgia"/>
                <a:cs typeface="Georgia"/>
                <a:sym typeface="Georgia"/>
              </a:rPr>
              <a:t>for the </a:t>
            </a:r>
            <a:r>
              <a:rPr b="1" i="1" lang="en-US" sz="2800" u="sng" cap="none" strike="noStrike">
                <a:solidFill>
                  <a:srgbClr val="632423"/>
                </a:solidFill>
                <a:latin typeface="Georgia"/>
                <a:ea typeface="Georgia"/>
                <a:cs typeface="Georgia"/>
                <a:sym typeface="Georgia"/>
              </a:rPr>
              <a:t>S</a:t>
            </a:r>
            <a:r>
              <a:rPr b="1" i="1" lang="en-US" sz="2800" u="none" cap="none" strike="noStrike">
                <a:solidFill>
                  <a:srgbClr val="632423"/>
                </a:solidFill>
                <a:latin typeface="Georgia"/>
                <a:ea typeface="Georgia"/>
                <a:cs typeface="Georgia"/>
                <a:sym typeface="Georgia"/>
              </a:rPr>
              <a:t>tudy of </a:t>
            </a:r>
            <a:r>
              <a:rPr b="1" i="1" lang="en-US" sz="2800" u="sng" cap="none" strike="noStrike">
                <a:solidFill>
                  <a:srgbClr val="632423"/>
                </a:solidFill>
                <a:latin typeface="Georgia"/>
                <a:ea typeface="Georgia"/>
                <a:cs typeface="Georgia"/>
                <a:sym typeface="Georgia"/>
              </a:rPr>
              <a:t>A</a:t>
            </a:r>
            <a:r>
              <a:rPr b="1" i="1" lang="en-US" sz="2800" u="none" cap="none" strike="noStrike">
                <a:solidFill>
                  <a:srgbClr val="632423"/>
                </a:solidFill>
                <a:latin typeface="Georgia"/>
                <a:ea typeface="Georgia"/>
                <a:cs typeface="Georgia"/>
                <a:sym typeface="Georgia"/>
              </a:rPr>
              <a:t>rct</a:t>
            </a:r>
            <a:r>
              <a:rPr b="1" i="1" lang="en-US" sz="2800" u="sng" cap="none" strike="noStrike">
                <a:solidFill>
                  <a:srgbClr val="632423"/>
                </a:solidFill>
                <a:latin typeface="Georgia"/>
                <a:ea typeface="Georgia"/>
                <a:cs typeface="Georgia"/>
                <a:sym typeface="Georgia"/>
              </a:rPr>
              <a:t>i</a:t>
            </a:r>
            <a:r>
              <a:rPr b="1" i="1" lang="en-US" sz="2800" u="none" cap="none" strike="noStrike">
                <a:solidFill>
                  <a:srgbClr val="632423"/>
                </a:solidFill>
                <a:latin typeface="Georgia"/>
                <a:ea typeface="Georgia"/>
                <a:cs typeface="Georgia"/>
                <a:sym typeface="Georgia"/>
              </a:rPr>
              <a:t>c </a:t>
            </a:r>
            <a:r>
              <a:rPr b="1" i="1" lang="en-US" sz="2800" u="sng" cap="none" strike="noStrike">
                <a:solidFill>
                  <a:srgbClr val="632423"/>
                </a:solidFill>
                <a:latin typeface="Georgia"/>
                <a:ea typeface="Georgia"/>
                <a:cs typeface="Georgia"/>
                <a:sym typeface="Georgia"/>
              </a:rPr>
              <a:t>C</a:t>
            </a:r>
            <a:r>
              <a:rPr b="1" i="1" lang="en-US" sz="2800" u="none" cap="none" strike="noStrike">
                <a:solidFill>
                  <a:srgbClr val="632423"/>
                </a:solidFill>
                <a:latin typeface="Georgia"/>
                <a:ea typeface="Georgia"/>
                <a:cs typeface="Georgia"/>
                <a:sym typeface="Georgia"/>
              </a:rPr>
              <a:t>limate</a:t>
            </a:r>
            <a:endParaRPr b="1" i="1" sz="1800" u="none" cap="none" strike="noStrike">
              <a:solidFill>
                <a:srgbClr val="632423"/>
              </a:solidFill>
              <a:latin typeface="Georgia"/>
              <a:ea typeface="Georgia"/>
              <a:cs typeface="Georgia"/>
              <a:sym typeface="Georgia"/>
            </a:endParaRPr>
          </a:p>
        </p:txBody>
      </p:sp>
      <p:sp>
        <p:nvSpPr>
          <p:cNvPr id="92" name="Google Shape;92;p13"/>
          <p:cNvSpPr txBox="1"/>
          <p:nvPr/>
        </p:nvSpPr>
        <p:spPr>
          <a:xfrm>
            <a:off x="228600" y="6248400"/>
            <a:ext cx="44196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alibri"/>
                <a:ea typeface="Calibri"/>
                <a:cs typeface="Calibri"/>
                <a:sym typeface="Calibri"/>
              </a:rPr>
              <a:t>www.mosaicobservatory.org</a:t>
            </a:r>
            <a:endParaRPr/>
          </a:p>
        </p:txBody>
      </p:sp>
      <p:sp>
        <p:nvSpPr>
          <p:cNvPr id="93" name="Google Shape;93;p13"/>
          <p:cNvSpPr txBox="1"/>
          <p:nvPr/>
        </p:nvSpPr>
        <p:spPr>
          <a:xfrm>
            <a:off x="685800" y="3281319"/>
            <a:ext cx="805380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Georgia"/>
                <a:ea typeface="Georgia"/>
                <a:cs typeface="Georgia"/>
                <a:sym typeface="Georgia"/>
              </a:rPr>
              <a:t>Remote Atmospheric Flux Station Planning</a:t>
            </a:r>
            <a:endParaRPr sz="3200">
              <a:solidFill>
                <a:srgbClr val="FF0000"/>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2"/>
          <p:cNvSpPr/>
          <p:nvPr/>
        </p:nvSpPr>
        <p:spPr>
          <a:xfrm>
            <a:off x="1765588" y="3031748"/>
            <a:ext cx="1827022" cy="782081"/>
          </a:xfrm>
          <a:prstGeom prst="round1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2"/>
          <p:cNvSpPr/>
          <p:nvPr/>
        </p:nvSpPr>
        <p:spPr>
          <a:xfrm>
            <a:off x="1505488" y="1998454"/>
            <a:ext cx="6112955" cy="6587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2"/>
          <p:cNvSpPr/>
          <p:nvPr/>
        </p:nvSpPr>
        <p:spPr>
          <a:xfrm flipH="1">
            <a:off x="1655713" y="1997696"/>
            <a:ext cx="99492" cy="2319465"/>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2"/>
          <p:cNvSpPr/>
          <p:nvPr/>
        </p:nvSpPr>
        <p:spPr>
          <a:xfrm flipH="1" rot="7797336">
            <a:off x="3607857" y="3057849"/>
            <a:ext cx="2788597" cy="135199"/>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22"/>
          <p:cNvSpPr/>
          <p:nvPr/>
        </p:nvSpPr>
        <p:spPr>
          <a:xfrm>
            <a:off x="7176089" y="2065082"/>
            <a:ext cx="155507" cy="27766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2"/>
          <p:cNvSpPr/>
          <p:nvPr/>
        </p:nvSpPr>
        <p:spPr>
          <a:xfrm rot="10800000">
            <a:off x="202528" y="4147145"/>
            <a:ext cx="4274093" cy="261953"/>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22"/>
          <p:cNvSpPr/>
          <p:nvPr/>
        </p:nvSpPr>
        <p:spPr>
          <a:xfrm>
            <a:off x="249246" y="3983845"/>
            <a:ext cx="156229" cy="163301"/>
          </a:xfrm>
          <a:prstGeom prst="ellipse">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22"/>
          <p:cNvSpPr/>
          <p:nvPr/>
        </p:nvSpPr>
        <p:spPr>
          <a:xfrm>
            <a:off x="1769799" y="3813830"/>
            <a:ext cx="1822811" cy="336506"/>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2"/>
          <p:cNvSpPr txBox="1"/>
          <p:nvPr/>
        </p:nvSpPr>
        <p:spPr>
          <a:xfrm>
            <a:off x="7519884" y="1356386"/>
            <a:ext cx="102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radiation</a:t>
            </a:r>
            <a:endParaRPr sz="1800">
              <a:solidFill>
                <a:schemeClr val="dk1"/>
              </a:solidFill>
              <a:latin typeface="Calibri"/>
              <a:ea typeface="Calibri"/>
              <a:cs typeface="Calibri"/>
              <a:sym typeface="Calibri"/>
            </a:endParaRPr>
          </a:p>
        </p:txBody>
      </p:sp>
      <p:sp>
        <p:nvSpPr>
          <p:cNvPr id="283" name="Google Shape;283;p22"/>
          <p:cNvSpPr txBox="1"/>
          <p:nvPr/>
        </p:nvSpPr>
        <p:spPr>
          <a:xfrm>
            <a:off x="6905468" y="1376500"/>
            <a:ext cx="7943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snow depth</a:t>
            </a:r>
            <a:endParaRPr sz="1800">
              <a:solidFill>
                <a:schemeClr val="dk1"/>
              </a:solidFill>
              <a:latin typeface="Calibri"/>
              <a:ea typeface="Calibri"/>
              <a:cs typeface="Calibri"/>
              <a:sym typeface="Calibri"/>
            </a:endParaRPr>
          </a:p>
        </p:txBody>
      </p:sp>
      <p:sp>
        <p:nvSpPr>
          <p:cNvPr id="284" name="Google Shape;284;p22"/>
          <p:cNvSpPr txBox="1"/>
          <p:nvPr/>
        </p:nvSpPr>
        <p:spPr>
          <a:xfrm>
            <a:off x="5901057" y="2137973"/>
            <a:ext cx="56015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t>
            </a:r>
            <a:endParaRPr sz="1800">
              <a:solidFill>
                <a:schemeClr val="dk1"/>
              </a:solidFill>
              <a:latin typeface="Calibri"/>
              <a:ea typeface="Calibri"/>
              <a:cs typeface="Calibri"/>
              <a:sym typeface="Calibri"/>
            </a:endParaRPr>
          </a:p>
        </p:txBody>
      </p:sp>
      <p:sp>
        <p:nvSpPr>
          <p:cNvPr id="285" name="Google Shape;285;p22"/>
          <p:cNvSpPr txBox="1"/>
          <p:nvPr/>
        </p:nvSpPr>
        <p:spPr>
          <a:xfrm>
            <a:off x="3321180" y="381000"/>
            <a:ext cx="6687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sonic</a:t>
            </a:r>
            <a:endParaRPr sz="1800">
              <a:solidFill>
                <a:schemeClr val="dk1"/>
              </a:solidFill>
              <a:latin typeface="Calibri"/>
              <a:ea typeface="Calibri"/>
              <a:cs typeface="Calibri"/>
              <a:sym typeface="Calibri"/>
            </a:endParaRPr>
          </a:p>
        </p:txBody>
      </p:sp>
      <p:sp>
        <p:nvSpPr>
          <p:cNvPr id="286" name="Google Shape;286;p22"/>
          <p:cNvSpPr/>
          <p:nvPr/>
        </p:nvSpPr>
        <p:spPr>
          <a:xfrm>
            <a:off x="2054469" y="2696998"/>
            <a:ext cx="130172" cy="329689"/>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22"/>
          <p:cNvSpPr/>
          <p:nvPr/>
        </p:nvSpPr>
        <p:spPr>
          <a:xfrm rot="-2119354">
            <a:off x="4284844" y="1401894"/>
            <a:ext cx="122120" cy="425757"/>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22"/>
          <p:cNvSpPr/>
          <p:nvPr/>
        </p:nvSpPr>
        <p:spPr>
          <a:xfrm>
            <a:off x="1973271" y="2638020"/>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22"/>
          <p:cNvSpPr/>
          <p:nvPr/>
        </p:nvSpPr>
        <p:spPr>
          <a:xfrm>
            <a:off x="1974036" y="2790420"/>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2"/>
          <p:cNvSpPr txBox="1"/>
          <p:nvPr/>
        </p:nvSpPr>
        <p:spPr>
          <a:xfrm>
            <a:off x="1769782" y="2336686"/>
            <a:ext cx="11839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barometer</a:t>
            </a:r>
            <a:endParaRPr sz="1800">
              <a:solidFill>
                <a:schemeClr val="dk1"/>
              </a:solidFill>
              <a:latin typeface="Calibri"/>
              <a:ea typeface="Calibri"/>
              <a:cs typeface="Calibri"/>
              <a:sym typeface="Calibri"/>
            </a:endParaRPr>
          </a:p>
        </p:txBody>
      </p:sp>
      <p:sp>
        <p:nvSpPr>
          <p:cNvPr id="291" name="Google Shape;291;p22"/>
          <p:cNvSpPr/>
          <p:nvPr/>
        </p:nvSpPr>
        <p:spPr>
          <a:xfrm>
            <a:off x="4399204" y="1762594"/>
            <a:ext cx="73520" cy="217989"/>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2"/>
          <p:cNvSpPr txBox="1"/>
          <p:nvPr/>
        </p:nvSpPr>
        <p:spPr>
          <a:xfrm>
            <a:off x="3863387" y="1056159"/>
            <a:ext cx="588303" cy="369332"/>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DDD9C3"/>
                </a:solidFill>
                <a:latin typeface="Calibri"/>
                <a:ea typeface="Calibri"/>
                <a:cs typeface="Calibri"/>
                <a:sym typeface="Calibri"/>
              </a:rPr>
              <a:t>licor</a:t>
            </a:r>
            <a:endParaRPr sz="1800">
              <a:solidFill>
                <a:srgbClr val="DDD9C3"/>
              </a:solidFill>
              <a:latin typeface="Calibri"/>
              <a:ea typeface="Calibri"/>
              <a:cs typeface="Calibri"/>
              <a:sym typeface="Calibri"/>
            </a:endParaRPr>
          </a:p>
        </p:txBody>
      </p:sp>
      <p:sp>
        <p:nvSpPr>
          <p:cNvPr id="293" name="Google Shape;293;p22"/>
          <p:cNvSpPr txBox="1"/>
          <p:nvPr/>
        </p:nvSpPr>
        <p:spPr>
          <a:xfrm>
            <a:off x="6475787" y="2102074"/>
            <a:ext cx="3946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irt</a:t>
            </a:r>
            <a:endParaRPr sz="1800">
              <a:solidFill>
                <a:schemeClr val="dk1"/>
              </a:solidFill>
              <a:latin typeface="Calibri"/>
              <a:ea typeface="Calibri"/>
              <a:cs typeface="Calibri"/>
              <a:sym typeface="Calibri"/>
            </a:endParaRPr>
          </a:p>
        </p:txBody>
      </p:sp>
      <p:sp>
        <p:nvSpPr>
          <p:cNvPr id="294" name="Google Shape;294;p22"/>
          <p:cNvSpPr txBox="1"/>
          <p:nvPr/>
        </p:nvSpPr>
        <p:spPr>
          <a:xfrm>
            <a:off x="988100" y="3539387"/>
            <a:ext cx="8152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solar panel</a:t>
            </a:r>
            <a:endParaRPr sz="1800">
              <a:solidFill>
                <a:schemeClr val="dk1"/>
              </a:solidFill>
              <a:latin typeface="Calibri"/>
              <a:ea typeface="Calibri"/>
              <a:cs typeface="Calibri"/>
              <a:sym typeface="Calibri"/>
            </a:endParaRPr>
          </a:p>
        </p:txBody>
      </p:sp>
      <p:sp>
        <p:nvSpPr>
          <p:cNvPr id="295" name="Google Shape;295;p22"/>
          <p:cNvSpPr txBox="1"/>
          <p:nvPr/>
        </p:nvSpPr>
        <p:spPr>
          <a:xfrm>
            <a:off x="1001766" y="4419600"/>
            <a:ext cx="25773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Sled or flotation system</a:t>
            </a:r>
            <a:endParaRPr sz="1800">
              <a:solidFill>
                <a:schemeClr val="dk1"/>
              </a:solidFill>
              <a:latin typeface="Calibri"/>
              <a:ea typeface="Calibri"/>
              <a:cs typeface="Calibri"/>
              <a:sym typeface="Calibri"/>
            </a:endParaRPr>
          </a:p>
        </p:txBody>
      </p:sp>
      <p:sp>
        <p:nvSpPr>
          <p:cNvPr id="296" name="Google Shape;296;p22"/>
          <p:cNvSpPr/>
          <p:nvPr/>
        </p:nvSpPr>
        <p:spPr>
          <a:xfrm rot="-2129336">
            <a:off x="4318557" y="1466400"/>
            <a:ext cx="55967" cy="303444"/>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2"/>
          <p:cNvSpPr/>
          <p:nvPr/>
        </p:nvSpPr>
        <p:spPr>
          <a:xfrm>
            <a:off x="7729102" y="2203302"/>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2"/>
          <p:cNvSpPr/>
          <p:nvPr/>
        </p:nvSpPr>
        <p:spPr>
          <a:xfrm>
            <a:off x="7720096" y="1739414"/>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2"/>
          <p:cNvSpPr/>
          <p:nvPr/>
        </p:nvSpPr>
        <p:spPr>
          <a:xfrm>
            <a:off x="7618443" y="2038875"/>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2"/>
          <p:cNvSpPr/>
          <p:nvPr/>
        </p:nvSpPr>
        <p:spPr>
          <a:xfrm>
            <a:off x="7618443" y="1800655"/>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1" name="Google Shape;301;p22"/>
          <p:cNvGrpSpPr/>
          <p:nvPr/>
        </p:nvGrpSpPr>
        <p:grpSpPr>
          <a:xfrm rot="-952255">
            <a:off x="3291168" y="1378301"/>
            <a:ext cx="347409" cy="369920"/>
            <a:chOff x="1034043" y="2427718"/>
            <a:chExt cx="347409" cy="369920"/>
          </a:xfrm>
        </p:grpSpPr>
        <p:sp>
          <p:nvSpPr>
            <p:cNvPr id="302" name="Google Shape;302;p22"/>
            <p:cNvSpPr/>
            <p:nvPr/>
          </p:nvSpPr>
          <p:spPr>
            <a:xfrm rot="-2480741">
              <a:off x="1173708" y="2387969"/>
              <a:ext cx="45719" cy="44009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2"/>
            <p:cNvSpPr/>
            <p:nvPr/>
          </p:nvSpPr>
          <p:spPr>
            <a:xfrm flipH="1" rot="8319259">
              <a:off x="1036888" y="2560648"/>
              <a:ext cx="249212"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2"/>
            <p:cNvSpPr/>
            <p:nvPr/>
          </p:nvSpPr>
          <p:spPr>
            <a:xfrm rot="-2480741">
              <a:off x="1107865" y="2660083"/>
              <a:ext cx="295287"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05" name="Google Shape;305;p22"/>
          <p:cNvSpPr/>
          <p:nvPr/>
        </p:nvSpPr>
        <p:spPr>
          <a:xfrm rot="-891254">
            <a:off x="1521062" y="1793629"/>
            <a:ext cx="266457" cy="15233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06" name="Google Shape;306;p22"/>
          <p:cNvCxnSpPr>
            <a:stCxn id="278" idx="2"/>
            <a:endCxn id="307" idx="4"/>
          </p:cNvCxnSpPr>
          <p:nvPr/>
        </p:nvCxnSpPr>
        <p:spPr>
          <a:xfrm flipH="1">
            <a:off x="7225343" y="2342747"/>
            <a:ext cx="28500" cy="2125500"/>
          </a:xfrm>
          <a:prstGeom prst="straightConnector1">
            <a:avLst/>
          </a:prstGeom>
          <a:noFill/>
          <a:ln cap="flat" cmpd="sng" w="9525">
            <a:solidFill>
              <a:srgbClr val="4A7DBA"/>
            </a:solidFill>
            <a:prstDash val="dash"/>
            <a:round/>
            <a:headEnd len="sm" w="sm" type="none"/>
            <a:tailEnd len="sm" w="sm" type="none"/>
          </a:ln>
        </p:spPr>
      </p:cxnSp>
      <p:sp>
        <p:nvSpPr>
          <p:cNvPr id="307" name="Google Shape;307;p22"/>
          <p:cNvSpPr/>
          <p:nvPr/>
        </p:nvSpPr>
        <p:spPr>
          <a:xfrm>
            <a:off x="6605762" y="2409268"/>
            <a:ext cx="619670" cy="2059044"/>
          </a:xfrm>
          <a:prstGeom prst="triangle">
            <a:avLst>
              <a:gd fmla="val 50000" name="adj"/>
            </a:avLst>
          </a:prstGeom>
          <a:solidFill>
            <a:srgbClr val="EBE4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2"/>
          <p:cNvSpPr/>
          <p:nvPr/>
        </p:nvSpPr>
        <p:spPr>
          <a:xfrm>
            <a:off x="6854527" y="2035973"/>
            <a:ext cx="109431" cy="373984"/>
          </a:xfrm>
          <a:prstGeom prst="rect">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9" name="Google Shape;309;p22"/>
          <p:cNvGrpSpPr/>
          <p:nvPr/>
        </p:nvGrpSpPr>
        <p:grpSpPr>
          <a:xfrm>
            <a:off x="3534359" y="698071"/>
            <a:ext cx="309333" cy="604942"/>
            <a:chOff x="3739419" y="1184753"/>
            <a:chExt cx="197462" cy="369816"/>
          </a:xfrm>
        </p:grpSpPr>
        <p:sp>
          <p:nvSpPr>
            <p:cNvPr id="310" name="Google Shape;310;p22"/>
            <p:cNvSpPr/>
            <p:nvPr/>
          </p:nvSpPr>
          <p:spPr>
            <a:xfrm>
              <a:off x="3739419" y="1184753"/>
              <a:ext cx="197462" cy="247875"/>
            </a:xfrm>
            <a:prstGeom prst="rect">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2"/>
            <p:cNvSpPr/>
            <p:nvPr/>
          </p:nvSpPr>
          <p:spPr>
            <a:xfrm>
              <a:off x="3767988" y="1198704"/>
              <a:ext cx="163882" cy="19454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2"/>
            <p:cNvSpPr/>
            <p:nvPr/>
          </p:nvSpPr>
          <p:spPr>
            <a:xfrm>
              <a:off x="3810000" y="1422784"/>
              <a:ext cx="52466" cy="131785"/>
            </a:xfrm>
            <a:prstGeom prst="rect">
              <a:avLst/>
            </a:prstGeom>
            <a:solidFill>
              <a:srgbClr val="00B0F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3" name="Google Shape;313;p22"/>
          <p:cNvSpPr/>
          <p:nvPr/>
        </p:nvSpPr>
        <p:spPr>
          <a:xfrm>
            <a:off x="1807388" y="3267492"/>
            <a:ext cx="1723115" cy="72600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2"/>
          <p:cNvSpPr/>
          <p:nvPr/>
        </p:nvSpPr>
        <p:spPr>
          <a:xfrm flipH="1">
            <a:off x="3641069" y="1303771"/>
            <a:ext cx="86911" cy="297802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5" name="Google Shape;315;p22"/>
          <p:cNvGrpSpPr/>
          <p:nvPr/>
        </p:nvGrpSpPr>
        <p:grpSpPr>
          <a:xfrm>
            <a:off x="6076056" y="1972909"/>
            <a:ext cx="551606" cy="205938"/>
            <a:chOff x="4306178" y="3222812"/>
            <a:chExt cx="328578" cy="125507"/>
          </a:xfrm>
        </p:grpSpPr>
        <p:sp>
          <p:nvSpPr>
            <p:cNvPr id="316" name="Google Shape;316;p22"/>
            <p:cNvSpPr/>
            <p:nvPr/>
          </p:nvSpPr>
          <p:spPr>
            <a:xfrm>
              <a:off x="4351002" y="3222812"/>
              <a:ext cx="283754" cy="493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2"/>
            <p:cNvSpPr/>
            <p:nvPr/>
          </p:nvSpPr>
          <p:spPr>
            <a:xfrm>
              <a:off x="4306178" y="3222814"/>
              <a:ext cx="45719" cy="1255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318" name="Google Shape;318;p22"/>
          <p:cNvCxnSpPr/>
          <p:nvPr/>
        </p:nvCxnSpPr>
        <p:spPr>
          <a:xfrm flipH="1" rot="10800000">
            <a:off x="-152400" y="4401083"/>
            <a:ext cx="9179859" cy="6798"/>
          </a:xfrm>
          <a:prstGeom prst="straightConnector1">
            <a:avLst/>
          </a:prstGeom>
          <a:noFill/>
          <a:ln cap="flat" cmpd="sng" w="76200">
            <a:solidFill>
              <a:srgbClr val="DDD9C3"/>
            </a:solidFill>
            <a:prstDash val="dot"/>
            <a:round/>
            <a:headEnd len="sm" w="sm" type="none"/>
            <a:tailEnd len="sm" w="sm" type="none"/>
          </a:ln>
        </p:spPr>
      </p:cxnSp>
      <p:sp>
        <p:nvSpPr>
          <p:cNvPr id="319" name="Google Shape;319;p22"/>
          <p:cNvSpPr/>
          <p:nvPr/>
        </p:nvSpPr>
        <p:spPr>
          <a:xfrm>
            <a:off x="31871" y="2304579"/>
            <a:ext cx="648948" cy="334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2"/>
          <p:cNvSpPr/>
          <p:nvPr/>
        </p:nvSpPr>
        <p:spPr>
          <a:xfrm rot="-1403602">
            <a:off x="1380320" y="1980475"/>
            <a:ext cx="648948" cy="334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2"/>
          <p:cNvSpPr/>
          <p:nvPr/>
        </p:nvSpPr>
        <p:spPr>
          <a:xfrm rot="-1403602">
            <a:off x="2532711" y="1419912"/>
            <a:ext cx="648948" cy="334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2"/>
          <p:cNvSpPr txBox="1"/>
          <p:nvPr/>
        </p:nvSpPr>
        <p:spPr>
          <a:xfrm>
            <a:off x="1649415" y="737454"/>
            <a:ext cx="199464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~5° airflow tilt &amp;</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5% wind reduction </a:t>
            </a:r>
            <a:endParaRPr sz="1800">
              <a:solidFill>
                <a:schemeClr val="dk1"/>
              </a:solidFill>
              <a:latin typeface="Calibri"/>
              <a:ea typeface="Calibri"/>
              <a:cs typeface="Calibri"/>
              <a:sym typeface="Calibri"/>
            </a:endParaRPr>
          </a:p>
        </p:txBody>
      </p:sp>
      <p:sp>
        <p:nvSpPr>
          <p:cNvPr id="323" name="Google Shape;323;p22"/>
          <p:cNvSpPr txBox="1"/>
          <p:nvPr/>
        </p:nvSpPr>
        <p:spPr>
          <a:xfrm>
            <a:off x="1689193" y="4800600"/>
            <a:ext cx="2458878"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From side: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~5° airflow tilt &amp;</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12%? wind acceleration </a:t>
            </a:r>
            <a:endParaRPr sz="1800">
              <a:solidFill>
                <a:schemeClr val="dk1"/>
              </a:solidFill>
              <a:latin typeface="Calibri"/>
              <a:ea typeface="Calibri"/>
              <a:cs typeface="Calibri"/>
              <a:sym typeface="Calibri"/>
            </a:endParaRPr>
          </a:p>
        </p:txBody>
      </p:sp>
      <p:sp>
        <p:nvSpPr>
          <p:cNvPr id="324" name="Google Shape;324;p22"/>
          <p:cNvSpPr txBox="1"/>
          <p:nvPr/>
        </p:nvSpPr>
        <p:spPr>
          <a:xfrm>
            <a:off x="4486146" y="4724400"/>
            <a:ext cx="454361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With this configuration, need airflow study, or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pre-experiment field flow study (~ 2 months);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post field-program corrections</a:t>
            </a:r>
            <a:endParaRPr sz="1800">
              <a:solidFill>
                <a:schemeClr val="dk1"/>
              </a:solidFill>
              <a:latin typeface="Calibri"/>
              <a:ea typeface="Calibri"/>
              <a:cs typeface="Calibri"/>
              <a:sym typeface="Calibri"/>
            </a:endParaRPr>
          </a:p>
        </p:txBody>
      </p:sp>
      <p:sp>
        <p:nvSpPr>
          <p:cNvPr id="325" name="Google Shape;325;p22"/>
          <p:cNvSpPr/>
          <p:nvPr/>
        </p:nvSpPr>
        <p:spPr>
          <a:xfrm>
            <a:off x="124514" y="-6883"/>
            <a:ext cx="869642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sng">
                <a:solidFill>
                  <a:srgbClr val="0033CC"/>
                </a:solidFill>
                <a:latin typeface="Calibri"/>
                <a:ea typeface="Calibri"/>
                <a:cs typeface="Calibri"/>
                <a:sym typeface="Calibri"/>
              </a:rPr>
              <a:t>Impacts of Structure on Measurements – based on ship experience</a:t>
            </a:r>
            <a:endParaRPr b="1" sz="2400" u="sng">
              <a:solidFill>
                <a:srgbClr val="0033CC"/>
              </a:solidFill>
              <a:latin typeface="Calibri"/>
              <a:ea typeface="Calibri"/>
              <a:cs typeface="Calibri"/>
              <a:sym typeface="Calibri"/>
            </a:endParaRPr>
          </a:p>
        </p:txBody>
      </p:sp>
      <p:cxnSp>
        <p:nvCxnSpPr>
          <p:cNvPr id="326" name="Google Shape;326;p22"/>
          <p:cNvCxnSpPr/>
          <p:nvPr/>
        </p:nvCxnSpPr>
        <p:spPr>
          <a:xfrm>
            <a:off x="988100" y="3026687"/>
            <a:ext cx="0" cy="1366372"/>
          </a:xfrm>
          <a:prstGeom prst="straightConnector1">
            <a:avLst/>
          </a:prstGeom>
          <a:noFill/>
          <a:ln cap="flat" cmpd="sng" w="28575">
            <a:solidFill>
              <a:srgbClr val="4A7DBA"/>
            </a:solidFill>
            <a:prstDash val="solid"/>
            <a:round/>
            <a:headEnd len="med" w="med" type="stealth"/>
            <a:tailEnd len="med" w="med" type="stealth"/>
          </a:ln>
        </p:spPr>
      </p:cxnSp>
      <p:cxnSp>
        <p:nvCxnSpPr>
          <p:cNvPr id="327" name="Google Shape;327;p22"/>
          <p:cNvCxnSpPr/>
          <p:nvPr/>
        </p:nvCxnSpPr>
        <p:spPr>
          <a:xfrm flipH="1">
            <a:off x="4314830" y="1039124"/>
            <a:ext cx="1734" cy="3353935"/>
          </a:xfrm>
          <a:prstGeom prst="straightConnector1">
            <a:avLst/>
          </a:prstGeom>
          <a:noFill/>
          <a:ln cap="flat" cmpd="sng" w="28575">
            <a:solidFill>
              <a:srgbClr val="4A7DBA"/>
            </a:solidFill>
            <a:prstDash val="solid"/>
            <a:round/>
            <a:headEnd len="med" w="med" type="stealth"/>
            <a:tailEnd len="med" w="med" type="stealth"/>
          </a:ln>
        </p:spPr>
      </p:cxnSp>
      <p:sp>
        <p:nvSpPr>
          <p:cNvPr id="328" name="Google Shape;328;p22"/>
          <p:cNvSpPr txBox="1"/>
          <p:nvPr/>
        </p:nvSpPr>
        <p:spPr>
          <a:xfrm>
            <a:off x="4273250" y="2731709"/>
            <a:ext cx="7136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2.5 m</a:t>
            </a:r>
            <a:endParaRPr sz="1800">
              <a:solidFill>
                <a:schemeClr val="dk1"/>
              </a:solidFill>
              <a:latin typeface="Calibri"/>
              <a:ea typeface="Calibri"/>
              <a:cs typeface="Calibri"/>
              <a:sym typeface="Calibri"/>
            </a:endParaRPr>
          </a:p>
        </p:txBody>
      </p:sp>
      <p:sp>
        <p:nvSpPr>
          <p:cNvPr id="329" name="Google Shape;329;p22"/>
          <p:cNvSpPr txBox="1"/>
          <p:nvPr/>
        </p:nvSpPr>
        <p:spPr>
          <a:xfrm>
            <a:off x="339287" y="3436257"/>
            <a:ext cx="7136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1.0 m</a:t>
            </a:r>
            <a:endParaRPr sz="1800">
              <a:solidFill>
                <a:schemeClr val="dk1"/>
              </a:solidFill>
              <a:latin typeface="Calibri"/>
              <a:ea typeface="Calibri"/>
              <a:cs typeface="Calibri"/>
              <a:sym typeface="Calibri"/>
            </a:endParaRPr>
          </a:p>
        </p:txBody>
      </p:sp>
      <p:grpSp>
        <p:nvGrpSpPr>
          <p:cNvPr id="330" name="Google Shape;330;p22"/>
          <p:cNvGrpSpPr/>
          <p:nvPr/>
        </p:nvGrpSpPr>
        <p:grpSpPr>
          <a:xfrm>
            <a:off x="0" y="2362200"/>
            <a:ext cx="13884280" cy="4428530"/>
            <a:chOff x="0" y="2362200"/>
            <a:chExt cx="13884280" cy="4428530"/>
          </a:xfrm>
        </p:grpSpPr>
        <p:sp>
          <p:nvSpPr>
            <p:cNvPr id="331" name="Google Shape;331;p22"/>
            <p:cNvSpPr/>
            <p:nvPr/>
          </p:nvSpPr>
          <p:spPr>
            <a:xfrm>
              <a:off x="1739421" y="2362200"/>
              <a:ext cx="12144859" cy="2025822"/>
            </a:xfrm>
            <a:prstGeom prst="triangle">
              <a:avLst>
                <a:gd fmla="val 50000" name="adj"/>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2"/>
            <p:cNvSpPr/>
            <p:nvPr/>
          </p:nvSpPr>
          <p:spPr>
            <a:xfrm>
              <a:off x="0" y="5867400"/>
              <a:ext cx="9144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Other possible issues: </a:t>
              </a:r>
              <a:r>
                <a:rPr lang="en-US" sz="1800">
                  <a:solidFill>
                    <a:schemeClr val="dk1"/>
                  </a:solidFill>
                  <a:latin typeface="Calibri"/>
                  <a:ea typeface="Calibri"/>
                  <a:cs typeface="Calibri"/>
                  <a:sym typeface="Calibri"/>
                </a:rPr>
                <a:t>a) larger impact of box on outgoing radiation, b) solar heating of box (heat island) impacting Hs; c) proximity of H20 exhaust from fuel cells impacting humidity(?); d) heavier/more cumbersome to sling as integrated unit with helicopter.</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23"/>
          <p:cNvSpPr/>
          <p:nvPr/>
        </p:nvSpPr>
        <p:spPr>
          <a:xfrm>
            <a:off x="0" y="1443841"/>
            <a:ext cx="9144000"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Suggestion: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Instrument tripod separated from DA box/sled by ~ 5-8 m; minimize sled angle to sonic; remove affected angle from useful data.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Box on ~2-m Nansen sled with or without small duck boat attached on top (500 lbs of flotation max necessity?).  Boat needs to be fastened without causing leak.  Vendor for Nansen sled? Duck boat? Build Nansen sled?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id="342" name="Google Shape;342;p24"/>
          <p:cNvPicPr preferRelativeResize="0"/>
          <p:nvPr/>
        </p:nvPicPr>
        <p:blipFill rotWithShape="1">
          <a:blip r:embed="rId3">
            <a:alphaModFix/>
          </a:blip>
          <a:srcRect b="0" l="0" r="0" t="0"/>
          <a:stretch/>
        </p:blipFill>
        <p:spPr>
          <a:xfrm>
            <a:off x="6278849" y="3894666"/>
            <a:ext cx="2793265" cy="2458074"/>
          </a:xfrm>
          <a:prstGeom prst="rect">
            <a:avLst/>
          </a:prstGeom>
          <a:noFill/>
          <a:ln>
            <a:noFill/>
          </a:ln>
        </p:spPr>
      </p:pic>
      <p:pic>
        <p:nvPicPr>
          <p:cNvPr id="343" name="Google Shape;343;p24"/>
          <p:cNvPicPr preferRelativeResize="0"/>
          <p:nvPr/>
        </p:nvPicPr>
        <p:blipFill rotWithShape="1">
          <a:blip r:embed="rId4">
            <a:alphaModFix/>
          </a:blip>
          <a:srcRect b="0" l="0" r="0" t="0"/>
          <a:stretch/>
        </p:blipFill>
        <p:spPr>
          <a:xfrm>
            <a:off x="25400" y="922867"/>
            <a:ext cx="3161250" cy="2734733"/>
          </a:xfrm>
          <a:prstGeom prst="rect">
            <a:avLst/>
          </a:prstGeom>
          <a:noFill/>
          <a:ln>
            <a:noFill/>
          </a:ln>
        </p:spPr>
      </p:pic>
      <p:pic>
        <p:nvPicPr>
          <p:cNvPr id="344" name="Google Shape;344;p24"/>
          <p:cNvPicPr preferRelativeResize="0"/>
          <p:nvPr/>
        </p:nvPicPr>
        <p:blipFill rotWithShape="1">
          <a:blip r:embed="rId5">
            <a:alphaModFix/>
          </a:blip>
          <a:srcRect b="0" l="0" r="0" t="0"/>
          <a:stretch/>
        </p:blipFill>
        <p:spPr>
          <a:xfrm>
            <a:off x="3200400" y="922868"/>
            <a:ext cx="3107650" cy="2734732"/>
          </a:xfrm>
          <a:prstGeom prst="rect">
            <a:avLst/>
          </a:prstGeom>
          <a:noFill/>
          <a:ln>
            <a:noFill/>
          </a:ln>
        </p:spPr>
      </p:pic>
      <p:sp>
        <p:nvSpPr>
          <p:cNvPr id="345" name="Google Shape;345;p24"/>
          <p:cNvSpPr txBox="1"/>
          <p:nvPr/>
        </p:nvSpPr>
        <p:spPr>
          <a:xfrm>
            <a:off x="3124200" y="905933"/>
            <a:ext cx="33253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Summer meltpond development (Maui)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note reduced melt under ablation shields</a:t>
            </a:r>
            <a:endParaRPr sz="1400">
              <a:solidFill>
                <a:schemeClr val="dk1"/>
              </a:solidFill>
              <a:latin typeface="Calibri"/>
              <a:ea typeface="Calibri"/>
              <a:cs typeface="Calibri"/>
              <a:sym typeface="Calibri"/>
            </a:endParaRPr>
          </a:p>
        </p:txBody>
      </p:sp>
      <p:sp>
        <p:nvSpPr>
          <p:cNvPr id="346" name="Google Shape;346;p24"/>
          <p:cNvSpPr txBox="1"/>
          <p:nvPr/>
        </p:nvSpPr>
        <p:spPr>
          <a:xfrm>
            <a:off x="11650" y="905932"/>
            <a:ext cx="2737352"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Wintertime lead opening (FLA)</a:t>
            </a:r>
            <a:endParaRPr sz="1600">
              <a:solidFill>
                <a:schemeClr val="dk1"/>
              </a:solidFill>
              <a:latin typeface="Calibri"/>
              <a:ea typeface="Calibri"/>
              <a:cs typeface="Calibri"/>
              <a:sym typeface="Calibri"/>
            </a:endParaRPr>
          </a:p>
        </p:txBody>
      </p:sp>
      <p:sp>
        <p:nvSpPr>
          <p:cNvPr id="347" name="Google Shape;347;p24"/>
          <p:cNvSpPr txBox="1"/>
          <p:nvPr/>
        </p:nvSpPr>
        <p:spPr>
          <a:xfrm>
            <a:off x="6360538" y="6027088"/>
            <a:ext cx="290034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Lead closing crushing Cleveland</a:t>
            </a:r>
            <a:endParaRPr sz="1600">
              <a:solidFill>
                <a:schemeClr val="dk1"/>
              </a:solidFill>
              <a:latin typeface="Calibri"/>
              <a:ea typeface="Calibri"/>
              <a:cs typeface="Calibri"/>
              <a:sym typeface="Calibri"/>
            </a:endParaRPr>
          </a:p>
        </p:txBody>
      </p:sp>
      <p:pic>
        <p:nvPicPr>
          <p:cNvPr id="348" name="Google Shape;348;p24"/>
          <p:cNvPicPr preferRelativeResize="0"/>
          <p:nvPr/>
        </p:nvPicPr>
        <p:blipFill rotWithShape="1">
          <a:blip r:embed="rId6">
            <a:alphaModFix/>
          </a:blip>
          <a:srcRect b="0" l="0" r="0" t="0"/>
          <a:stretch/>
        </p:blipFill>
        <p:spPr>
          <a:xfrm>
            <a:off x="18550" y="3886199"/>
            <a:ext cx="2982035" cy="2600335"/>
          </a:xfrm>
          <a:prstGeom prst="rect">
            <a:avLst/>
          </a:prstGeom>
          <a:noFill/>
          <a:ln>
            <a:noFill/>
          </a:ln>
        </p:spPr>
      </p:pic>
      <p:sp>
        <p:nvSpPr>
          <p:cNvPr id="349" name="Google Shape;349;p24"/>
          <p:cNvSpPr txBox="1"/>
          <p:nvPr/>
        </p:nvSpPr>
        <p:spPr>
          <a:xfrm>
            <a:off x="-18409" y="6166597"/>
            <a:ext cx="289143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Ice “disappearance” near Florida</a:t>
            </a:r>
            <a:endParaRPr sz="1600">
              <a:solidFill>
                <a:schemeClr val="dk1"/>
              </a:solidFill>
              <a:latin typeface="Calibri"/>
              <a:ea typeface="Calibri"/>
              <a:cs typeface="Calibri"/>
              <a:sym typeface="Calibri"/>
            </a:endParaRPr>
          </a:p>
        </p:txBody>
      </p:sp>
      <p:pic>
        <p:nvPicPr>
          <p:cNvPr id="350" name="Google Shape;350;p24"/>
          <p:cNvPicPr preferRelativeResize="0"/>
          <p:nvPr/>
        </p:nvPicPr>
        <p:blipFill rotWithShape="1">
          <a:blip r:embed="rId7">
            <a:alphaModFix/>
          </a:blip>
          <a:srcRect b="0" l="0" r="0" t="0"/>
          <a:stretch/>
        </p:blipFill>
        <p:spPr>
          <a:xfrm>
            <a:off x="3000585" y="3867582"/>
            <a:ext cx="3278264" cy="2185510"/>
          </a:xfrm>
          <a:prstGeom prst="rect">
            <a:avLst/>
          </a:prstGeom>
          <a:noFill/>
          <a:ln>
            <a:noFill/>
          </a:ln>
        </p:spPr>
      </p:pic>
      <p:sp>
        <p:nvSpPr>
          <p:cNvPr id="351" name="Google Shape;351;p24"/>
          <p:cNvSpPr txBox="1"/>
          <p:nvPr/>
        </p:nvSpPr>
        <p:spPr>
          <a:xfrm>
            <a:off x="2667000" y="0"/>
            <a:ext cx="33329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Dangers for RAF Stations</a:t>
            </a:r>
            <a:endParaRPr b="1" sz="2400">
              <a:solidFill>
                <a:schemeClr val="dk1"/>
              </a:solidFill>
              <a:latin typeface="Calibri"/>
              <a:ea typeface="Calibri"/>
              <a:cs typeface="Calibri"/>
              <a:sym typeface="Calibri"/>
            </a:endParaRPr>
          </a:p>
        </p:txBody>
      </p:sp>
      <p:sp>
        <p:nvSpPr>
          <p:cNvPr id="352" name="Google Shape;352;p24"/>
          <p:cNvSpPr txBox="1"/>
          <p:nvPr/>
        </p:nvSpPr>
        <p:spPr>
          <a:xfrm>
            <a:off x="2797858" y="3710000"/>
            <a:ext cx="372409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Drastic ice movements (Ice tectonics)</a:t>
            </a:r>
            <a:endParaRPr b="1" sz="1800">
              <a:solidFill>
                <a:schemeClr val="dk1"/>
              </a:solidFill>
              <a:latin typeface="Calibri"/>
              <a:ea typeface="Calibri"/>
              <a:cs typeface="Calibri"/>
              <a:sym typeface="Calibri"/>
            </a:endParaRPr>
          </a:p>
        </p:txBody>
      </p:sp>
      <p:pic>
        <p:nvPicPr>
          <p:cNvPr id="353" name="Google Shape;353;p24"/>
          <p:cNvPicPr preferRelativeResize="0"/>
          <p:nvPr/>
        </p:nvPicPr>
        <p:blipFill rotWithShape="1">
          <a:blip r:embed="rId8">
            <a:alphaModFix/>
          </a:blip>
          <a:srcRect b="0" l="0" r="0" t="0"/>
          <a:stretch/>
        </p:blipFill>
        <p:spPr>
          <a:xfrm>
            <a:off x="6324600" y="1334292"/>
            <a:ext cx="2829561" cy="1883944"/>
          </a:xfrm>
          <a:prstGeom prst="rect">
            <a:avLst/>
          </a:prstGeom>
          <a:noFill/>
          <a:ln>
            <a:noFill/>
          </a:ln>
        </p:spPr>
      </p:pic>
      <p:sp>
        <p:nvSpPr>
          <p:cNvPr id="354" name="Google Shape;354;p24"/>
          <p:cNvSpPr txBox="1"/>
          <p:nvPr/>
        </p:nvSpPr>
        <p:spPr>
          <a:xfrm>
            <a:off x="6668763" y="823462"/>
            <a:ext cx="201343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Summer meltponds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- 26% (+?) areal coverage</a:t>
            </a:r>
            <a:endParaRPr sz="1400">
              <a:solidFill>
                <a:schemeClr val="dk1"/>
              </a:solidFill>
              <a:latin typeface="Calibri"/>
              <a:ea typeface="Calibri"/>
              <a:cs typeface="Calibri"/>
              <a:sym typeface="Calibri"/>
            </a:endParaRPr>
          </a:p>
        </p:txBody>
      </p:sp>
      <p:sp>
        <p:nvSpPr>
          <p:cNvPr id="355" name="Google Shape;355;p24"/>
          <p:cNvSpPr txBox="1"/>
          <p:nvPr/>
        </p:nvSpPr>
        <p:spPr>
          <a:xfrm>
            <a:off x="2823258" y="331622"/>
            <a:ext cx="299934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Need for mobility &amp; flotation?</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pic>
        <p:nvPicPr>
          <p:cNvPr descr="Image result for nansen sledge" id="360" name="Google Shape;360;p25"/>
          <p:cNvPicPr preferRelativeResize="0"/>
          <p:nvPr/>
        </p:nvPicPr>
        <p:blipFill rotWithShape="1">
          <a:blip r:embed="rId3">
            <a:alphaModFix/>
          </a:blip>
          <a:srcRect b="0" l="0" r="0" t="0"/>
          <a:stretch/>
        </p:blipFill>
        <p:spPr>
          <a:xfrm>
            <a:off x="20053" y="3948080"/>
            <a:ext cx="4551947" cy="2560471"/>
          </a:xfrm>
          <a:prstGeom prst="rect">
            <a:avLst/>
          </a:prstGeom>
          <a:noFill/>
          <a:ln>
            <a:noFill/>
          </a:ln>
        </p:spPr>
      </p:pic>
      <p:sp>
        <p:nvSpPr>
          <p:cNvPr id="361" name="Google Shape;361;p25"/>
          <p:cNvSpPr txBox="1"/>
          <p:nvPr/>
        </p:nvSpPr>
        <p:spPr>
          <a:xfrm>
            <a:off x="4938916" y="10180"/>
            <a:ext cx="2520242"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Georgia"/>
                <a:ea typeface="Georgia"/>
                <a:cs typeface="Georgia"/>
                <a:sym typeface="Georgia"/>
              </a:rPr>
              <a:t>Nansen Sledge</a:t>
            </a:r>
            <a:endParaRPr sz="2800">
              <a:solidFill>
                <a:schemeClr val="dk1"/>
              </a:solidFill>
              <a:latin typeface="Georgia"/>
              <a:ea typeface="Georgia"/>
              <a:cs typeface="Georgia"/>
              <a:sym typeface="Georgia"/>
            </a:endParaRPr>
          </a:p>
        </p:txBody>
      </p:sp>
      <p:pic>
        <p:nvPicPr>
          <p:cNvPr descr="Image result for nansen sledge" id="362" name="Google Shape;362;p25"/>
          <p:cNvPicPr preferRelativeResize="0"/>
          <p:nvPr/>
        </p:nvPicPr>
        <p:blipFill rotWithShape="1">
          <a:blip r:embed="rId4">
            <a:alphaModFix/>
          </a:blip>
          <a:srcRect b="0" l="0" r="0" t="0"/>
          <a:stretch/>
        </p:blipFill>
        <p:spPr>
          <a:xfrm>
            <a:off x="4800600" y="1524000"/>
            <a:ext cx="4012256" cy="2202176"/>
          </a:xfrm>
          <a:prstGeom prst="rect">
            <a:avLst/>
          </a:prstGeom>
          <a:noFill/>
          <a:ln>
            <a:noFill/>
          </a:ln>
        </p:spPr>
      </p:pic>
      <p:pic>
        <p:nvPicPr>
          <p:cNvPr descr="Image result for nansen sledge" id="363" name="Google Shape;363;p25"/>
          <p:cNvPicPr preferRelativeResize="0"/>
          <p:nvPr/>
        </p:nvPicPr>
        <p:blipFill rotWithShape="1">
          <a:blip r:embed="rId5">
            <a:alphaModFix/>
          </a:blip>
          <a:srcRect b="0" l="0" r="0" t="0"/>
          <a:stretch/>
        </p:blipFill>
        <p:spPr>
          <a:xfrm>
            <a:off x="0" y="0"/>
            <a:ext cx="4255822" cy="3824288"/>
          </a:xfrm>
          <a:prstGeom prst="rect">
            <a:avLst/>
          </a:prstGeom>
          <a:noFill/>
          <a:ln>
            <a:noFill/>
          </a:ln>
        </p:spPr>
      </p:pic>
      <p:sp>
        <p:nvSpPr>
          <p:cNvPr id="364" name="Google Shape;364;p25"/>
          <p:cNvSpPr txBox="1"/>
          <p:nvPr/>
        </p:nvSpPr>
        <p:spPr>
          <a:xfrm>
            <a:off x="4191000" y="406401"/>
            <a:ext cx="4866589"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Strong for heavy loads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Sufficiently long to ride easily over rough surface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High enough and sufficiently sparse supports to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reduce drift build-up (?)</a:t>
            </a:r>
            <a:endParaRPr sz="1800">
              <a:solidFill>
                <a:schemeClr val="dk1"/>
              </a:solidFill>
              <a:latin typeface="Calibri"/>
              <a:ea typeface="Calibri"/>
              <a:cs typeface="Calibri"/>
              <a:sym typeface="Calibri"/>
            </a:endParaRPr>
          </a:p>
        </p:txBody>
      </p:sp>
      <p:pic>
        <p:nvPicPr>
          <p:cNvPr id="365" name="Google Shape;365;p25"/>
          <p:cNvPicPr preferRelativeResize="0"/>
          <p:nvPr/>
        </p:nvPicPr>
        <p:blipFill rotWithShape="1">
          <a:blip r:embed="rId6">
            <a:alphaModFix/>
          </a:blip>
          <a:srcRect b="0" l="0" r="0" t="0"/>
          <a:stretch/>
        </p:blipFill>
        <p:spPr>
          <a:xfrm>
            <a:off x="4800599" y="3759254"/>
            <a:ext cx="3521301" cy="3098745"/>
          </a:xfrm>
          <a:prstGeom prst="rect">
            <a:avLst/>
          </a:prstGeom>
          <a:noFill/>
          <a:ln>
            <a:noFill/>
          </a:ln>
        </p:spPr>
      </p:pic>
      <p:cxnSp>
        <p:nvCxnSpPr>
          <p:cNvPr id="366" name="Google Shape;366;p25"/>
          <p:cNvCxnSpPr/>
          <p:nvPr/>
        </p:nvCxnSpPr>
        <p:spPr>
          <a:xfrm>
            <a:off x="6248400" y="4191000"/>
            <a:ext cx="76200" cy="449576"/>
          </a:xfrm>
          <a:prstGeom prst="straightConnector1">
            <a:avLst/>
          </a:prstGeom>
          <a:noFill/>
          <a:ln cap="flat" cmpd="sng" w="38100">
            <a:solidFill>
              <a:srgbClr val="FF0000"/>
            </a:solidFill>
            <a:prstDash val="solid"/>
            <a:round/>
            <a:headEnd len="sm" w="sm" type="none"/>
            <a:tailEnd len="med" w="med" type="triangle"/>
          </a:ln>
        </p:spPr>
      </p:cxnSp>
      <p:sp>
        <p:nvSpPr>
          <p:cNvPr id="367" name="Google Shape;367;p25"/>
          <p:cNvSpPr txBox="1"/>
          <p:nvPr/>
        </p:nvSpPr>
        <p:spPr>
          <a:xfrm>
            <a:off x="4825999" y="3784654"/>
            <a:ext cx="8027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26"/>
          <p:cNvSpPr txBox="1"/>
          <p:nvPr/>
        </p:nvSpPr>
        <p:spPr>
          <a:xfrm>
            <a:off x="6482709" y="9525"/>
            <a:ext cx="230543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eorgia"/>
                <a:ea typeface="Georgia"/>
                <a:cs typeface="Georgia"/>
                <a:sym typeface="Georgia"/>
              </a:rPr>
              <a:t>Duck Boat</a:t>
            </a:r>
            <a:endParaRPr sz="3600">
              <a:solidFill>
                <a:schemeClr val="dk1"/>
              </a:solidFill>
              <a:latin typeface="Georgia"/>
              <a:ea typeface="Georgia"/>
              <a:cs typeface="Georgia"/>
              <a:sym typeface="Georgia"/>
            </a:endParaRPr>
          </a:p>
        </p:txBody>
      </p:sp>
      <p:sp>
        <p:nvSpPr>
          <p:cNvPr id="373" name="Google Shape;373;p26"/>
          <p:cNvSpPr txBox="1"/>
          <p:nvPr/>
        </p:nvSpPr>
        <p:spPr>
          <a:xfrm>
            <a:off x="6223376" y="785515"/>
            <a:ext cx="2824106" cy="92333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Flotation in case of melt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pond development, lead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opening</a:t>
            </a:r>
            <a:endParaRPr/>
          </a:p>
        </p:txBody>
      </p:sp>
      <p:pic>
        <p:nvPicPr>
          <p:cNvPr id="374" name="Google Shape;374;p26"/>
          <p:cNvPicPr preferRelativeResize="0"/>
          <p:nvPr/>
        </p:nvPicPr>
        <p:blipFill rotWithShape="1">
          <a:blip r:embed="rId3">
            <a:alphaModFix/>
          </a:blip>
          <a:srcRect b="0" l="31208" r="0" t="25808"/>
          <a:stretch/>
        </p:blipFill>
        <p:spPr>
          <a:xfrm>
            <a:off x="9525" y="67449"/>
            <a:ext cx="6243377" cy="3581400"/>
          </a:xfrm>
          <a:prstGeom prst="rect">
            <a:avLst/>
          </a:prstGeom>
          <a:noFill/>
          <a:ln>
            <a:noFill/>
          </a:ln>
        </p:spPr>
      </p:pic>
      <p:sp>
        <p:nvSpPr>
          <p:cNvPr id="375" name="Google Shape;375;p26"/>
          <p:cNvSpPr txBox="1"/>
          <p:nvPr/>
        </p:nvSpPr>
        <p:spPr>
          <a:xfrm>
            <a:off x="0" y="9525"/>
            <a:ext cx="526490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Duck boat with three 200-lb people plus gear &amp; motor</a:t>
            </a:r>
            <a:endParaRPr sz="1800">
              <a:solidFill>
                <a:schemeClr val="dk1"/>
              </a:solidFill>
              <a:latin typeface="Calibri"/>
              <a:ea typeface="Calibri"/>
              <a:cs typeface="Calibri"/>
              <a:sym typeface="Calibri"/>
            </a:endParaRPr>
          </a:p>
        </p:txBody>
      </p:sp>
      <p:pic>
        <p:nvPicPr>
          <p:cNvPr id="376" name="Google Shape;376;p26"/>
          <p:cNvPicPr preferRelativeResize="0"/>
          <p:nvPr/>
        </p:nvPicPr>
        <p:blipFill rotWithShape="1">
          <a:blip r:embed="rId4">
            <a:alphaModFix/>
          </a:blip>
          <a:srcRect b="0" l="0" r="0" t="0"/>
          <a:stretch/>
        </p:blipFill>
        <p:spPr>
          <a:xfrm>
            <a:off x="4114800" y="3086100"/>
            <a:ext cx="5029200" cy="3771900"/>
          </a:xfrm>
          <a:prstGeom prst="rect">
            <a:avLst/>
          </a:prstGeom>
          <a:noFill/>
          <a:ln>
            <a:noFill/>
          </a:ln>
        </p:spPr>
      </p:pic>
      <p:pic>
        <p:nvPicPr>
          <p:cNvPr id="377" name="Google Shape;377;p26"/>
          <p:cNvPicPr preferRelativeResize="0"/>
          <p:nvPr/>
        </p:nvPicPr>
        <p:blipFill rotWithShape="1">
          <a:blip r:embed="rId5">
            <a:alphaModFix/>
          </a:blip>
          <a:srcRect b="26350" l="36022" r="10115" t="0"/>
          <a:stretch/>
        </p:blipFill>
        <p:spPr>
          <a:xfrm>
            <a:off x="0" y="3067856"/>
            <a:ext cx="4114800" cy="3790143"/>
          </a:xfrm>
          <a:prstGeom prst="rect">
            <a:avLst/>
          </a:prstGeom>
          <a:noFill/>
          <a:ln>
            <a:noFill/>
          </a:ln>
        </p:spPr>
      </p:pic>
      <p:sp>
        <p:nvSpPr>
          <p:cNvPr id="378" name="Google Shape;378;p26"/>
          <p:cNvSpPr txBox="1"/>
          <p:nvPr/>
        </p:nvSpPr>
        <p:spPr>
          <a:xfrm>
            <a:off x="328394" y="3120252"/>
            <a:ext cx="329660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Duck boat help for this situation?</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pic>
        <p:nvPicPr>
          <p:cNvPr id="383" name="Google Shape;383;p27"/>
          <p:cNvPicPr preferRelativeResize="0"/>
          <p:nvPr/>
        </p:nvPicPr>
        <p:blipFill rotWithShape="1">
          <a:blip r:embed="rId3">
            <a:alphaModFix/>
          </a:blip>
          <a:srcRect b="0" l="0" r="0" t="0"/>
          <a:stretch/>
        </p:blipFill>
        <p:spPr>
          <a:xfrm>
            <a:off x="1058240" y="1524000"/>
            <a:ext cx="2353827" cy="5325533"/>
          </a:xfrm>
          <a:prstGeom prst="rect">
            <a:avLst/>
          </a:prstGeom>
          <a:noFill/>
          <a:ln>
            <a:noFill/>
          </a:ln>
        </p:spPr>
      </p:pic>
      <p:pic>
        <p:nvPicPr>
          <p:cNvPr id="384" name="Google Shape;384;p27"/>
          <p:cNvPicPr preferRelativeResize="0"/>
          <p:nvPr/>
        </p:nvPicPr>
        <p:blipFill rotWithShape="1">
          <a:blip r:embed="rId4">
            <a:alphaModFix/>
          </a:blip>
          <a:srcRect b="0" l="0" r="0" t="0"/>
          <a:stretch/>
        </p:blipFill>
        <p:spPr>
          <a:xfrm>
            <a:off x="4842044" y="3352800"/>
            <a:ext cx="3796014" cy="3513666"/>
          </a:xfrm>
          <a:prstGeom prst="rect">
            <a:avLst/>
          </a:prstGeom>
          <a:noFill/>
          <a:ln>
            <a:noFill/>
          </a:ln>
        </p:spPr>
      </p:pic>
      <p:sp>
        <p:nvSpPr>
          <p:cNvPr id="385" name="Google Shape;385;p27"/>
          <p:cNvSpPr txBox="1"/>
          <p:nvPr/>
        </p:nvSpPr>
        <p:spPr>
          <a:xfrm>
            <a:off x="0" y="609600"/>
            <a:ext cx="4228337"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Safe pedestal under main tower due 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 Wooden posts frozen in with fresh water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 Plywood &amp; white cloth ablation shields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 luck</a:t>
            </a:r>
            <a:endParaRPr sz="1800">
              <a:solidFill>
                <a:schemeClr val="dk1"/>
              </a:solidFill>
              <a:latin typeface="Calibri"/>
              <a:ea typeface="Calibri"/>
              <a:cs typeface="Calibri"/>
              <a:sym typeface="Calibri"/>
            </a:endParaRPr>
          </a:p>
        </p:txBody>
      </p:sp>
      <p:sp>
        <p:nvSpPr>
          <p:cNvPr id="386" name="Google Shape;386;p27"/>
          <p:cNvSpPr txBox="1"/>
          <p:nvPr/>
        </p:nvSpPr>
        <p:spPr>
          <a:xfrm>
            <a:off x="1024130" y="1749114"/>
            <a:ext cx="164134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SHEBA-late Aug</a:t>
            </a:r>
            <a:endParaRPr sz="1800">
              <a:solidFill>
                <a:schemeClr val="dk1"/>
              </a:solidFill>
              <a:latin typeface="Calibri"/>
              <a:ea typeface="Calibri"/>
              <a:cs typeface="Calibri"/>
              <a:sym typeface="Calibri"/>
            </a:endParaRPr>
          </a:p>
        </p:txBody>
      </p:sp>
      <p:pic>
        <p:nvPicPr>
          <p:cNvPr id="387" name="Google Shape;387;p27"/>
          <p:cNvPicPr preferRelativeResize="0"/>
          <p:nvPr/>
        </p:nvPicPr>
        <p:blipFill rotWithShape="1">
          <a:blip r:embed="rId5">
            <a:alphaModFix/>
          </a:blip>
          <a:srcRect b="0" l="0" r="0" t="0"/>
          <a:stretch/>
        </p:blipFill>
        <p:spPr>
          <a:xfrm>
            <a:off x="5105400" y="179295"/>
            <a:ext cx="3247160" cy="3139638"/>
          </a:xfrm>
          <a:prstGeom prst="rect">
            <a:avLst/>
          </a:prstGeom>
          <a:noFill/>
          <a:ln>
            <a:noFill/>
          </a:ln>
        </p:spPr>
      </p:pic>
      <p:sp>
        <p:nvSpPr>
          <p:cNvPr id="388" name="Google Shape;388;p27"/>
          <p:cNvSpPr txBox="1"/>
          <p:nvPr/>
        </p:nvSpPr>
        <p:spPr>
          <a:xfrm>
            <a:off x="4991100" y="3318933"/>
            <a:ext cx="34757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Meltpond formed by PAM box/sled</a:t>
            </a:r>
            <a:endParaRPr sz="1800">
              <a:solidFill>
                <a:schemeClr val="dk1"/>
              </a:solidFill>
              <a:latin typeface="Calibri"/>
              <a:ea typeface="Calibri"/>
              <a:cs typeface="Calibri"/>
              <a:sym typeface="Calibri"/>
            </a:endParaRPr>
          </a:p>
        </p:txBody>
      </p:sp>
      <p:sp>
        <p:nvSpPr>
          <p:cNvPr id="389" name="Google Shape;389;p27"/>
          <p:cNvSpPr txBox="1"/>
          <p:nvPr/>
        </p:nvSpPr>
        <p:spPr>
          <a:xfrm>
            <a:off x="7046003" y="123799"/>
            <a:ext cx="136370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Need for step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ladder</a:t>
            </a:r>
            <a:endParaRPr sz="1600">
              <a:solidFill>
                <a:schemeClr val="dk1"/>
              </a:solidFill>
              <a:latin typeface="Calibri"/>
              <a:ea typeface="Calibri"/>
              <a:cs typeface="Calibri"/>
              <a:sym typeface="Calibri"/>
            </a:endParaRPr>
          </a:p>
        </p:txBody>
      </p:sp>
      <p:sp>
        <p:nvSpPr>
          <p:cNvPr id="390" name="Google Shape;390;p27"/>
          <p:cNvSpPr txBox="1"/>
          <p:nvPr/>
        </p:nvSpPr>
        <p:spPr>
          <a:xfrm>
            <a:off x="16933" y="14817"/>
            <a:ext cx="389702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OTHER STRUCTURAL CONSIDERATIONS</a:t>
            </a:r>
            <a:endParaRPr b="1" sz="1800">
              <a:solidFill>
                <a:schemeClr val="dk1"/>
              </a:solidFill>
              <a:latin typeface="Calibri"/>
              <a:ea typeface="Calibri"/>
              <a:cs typeface="Calibri"/>
              <a:sym typeface="Calibri"/>
            </a:endParaRPr>
          </a:p>
        </p:txBody>
      </p:sp>
      <p:sp>
        <p:nvSpPr>
          <p:cNvPr id="391" name="Google Shape;391;p27"/>
          <p:cNvSpPr txBox="1"/>
          <p:nvPr/>
        </p:nvSpPr>
        <p:spPr>
          <a:xfrm>
            <a:off x="3385523" y="6273905"/>
            <a:ext cx="109472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Note pedestal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for guy anchor</a:t>
            </a:r>
            <a:endParaRPr sz="1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pic>
        <p:nvPicPr>
          <p:cNvPr id="396" name="Google Shape;396;p28"/>
          <p:cNvPicPr preferRelativeResize="0"/>
          <p:nvPr/>
        </p:nvPicPr>
        <p:blipFill rotWithShape="1">
          <a:blip r:embed="rId3">
            <a:alphaModFix/>
          </a:blip>
          <a:srcRect b="0" l="0" r="0" t="17949"/>
          <a:stretch/>
        </p:blipFill>
        <p:spPr>
          <a:xfrm>
            <a:off x="228600" y="1143000"/>
            <a:ext cx="4109937" cy="4953000"/>
          </a:xfrm>
          <a:prstGeom prst="rect">
            <a:avLst/>
          </a:prstGeom>
          <a:noFill/>
          <a:ln>
            <a:noFill/>
          </a:ln>
        </p:spPr>
      </p:pic>
      <p:sp>
        <p:nvSpPr>
          <p:cNvPr id="397" name="Google Shape;397;p28"/>
          <p:cNvSpPr txBox="1"/>
          <p:nvPr/>
        </p:nvSpPr>
        <p:spPr>
          <a:xfrm>
            <a:off x="609600" y="152400"/>
            <a:ext cx="301935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Snow Drifting</a:t>
            </a:r>
            <a:br>
              <a:rPr b="1" lang="en-US" sz="2400">
                <a:solidFill>
                  <a:schemeClr val="dk1"/>
                </a:solidFill>
                <a:latin typeface="Calibri"/>
                <a:ea typeface="Calibri"/>
                <a:cs typeface="Calibri"/>
                <a:sym typeface="Calibri"/>
              </a:rPr>
            </a:br>
            <a:r>
              <a:rPr b="1" lang="en-US" sz="2400">
                <a:solidFill>
                  <a:schemeClr val="dk1"/>
                </a:solidFill>
                <a:latin typeface="Calibri"/>
                <a:ea typeface="Calibri"/>
                <a:cs typeface="Calibri"/>
                <a:sym typeface="Calibri"/>
              </a:rPr>
              <a:t>SHEBA PAMs in March</a:t>
            </a:r>
            <a:endParaRPr b="1" sz="2400">
              <a:solidFill>
                <a:schemeClr val="dk1"/>
              </a:solidFill>
              <a:latin typeface="Calibri"/>
              <a:ea typeface="Calibri"/>
              <a:cs typeface="Calibri"/>
              <a:sym typeface="Calibri"/>
            </a:endParaRPr>
          </a:p>
        </p:txBody>
      </p:sp>
      <p:pic>
        <p:nvPicPr>
          <p:cNvPr id="398" name="Google Shape;398;p28"/>
          <p:cNvPicPr preferRelativeResize="0"/>
          <p:nvPr/>
        </p:nvPicPr>
        <p:blipFill rotWithShape="1">
          <a:blip r:embed="rId4">
            <a:alphaModFix/>
          </a:blip>
          <a:srcRect b="0" l="0" r="0" t="0"/>
          <a:stretch/>
        </p:blipFill>
        <p:spPr>
          <a:xfrm>
            <a:off x="5257799" y="2590800"/>
            <a:ext cx="3828085" cy="2585993"/>
          </a:xfrm>
          <a:prstGeom prst="rect">
            <a:avLst/>
          </a:prstGeom>
          <a:noFill/>
          <a:ln>
            <a:noFill/>
          </a:ln>
        </p:spPr>
      </p:pic>
      <p:pic>
        <p:nvPicPr>
          <p:cNvPr id="399" name="Google Shape;399;p28"/>
          <p:cNvPicPr preferRelativeResize="0"/>
          <p:nvPr/>
        </p:nvPicPr>
        <p:blipFill rotWithShape="1">
          <a:blip r:embed="rId5">
            <a:alphaModFix/>
          </a:blip>
          <a:srcRect b="0" l="19632" r="0" t="18320"/>
          <a:stretch/>
        </p:blipFill>
        <p:spPr>
          <a:xfrm>
            <a:off x="5257798" y="1"/>
            <a:ext cx="3848121" cy="2611597"/>
          </a:xfrm>
          <a:prstGeom prst="rect">
            <a:avLst/>
          </a:prstGeom>
          <a:noFill/>
          <a:ln>
            <a:noFill/>
          </a:ln>
        </p:spPr>
      </p:pic>
      <p:pic>
        <p:nvPicPr>
          <p:cNvPr id="400" name="Google Shape;400;p28"/>
          <p:cNvPicPr preferRelativeResize="0"/>
          <p:nvPr/>
        </p:nvPicPr>
        <p:blipFill rotWithShape="1">
          <a:blip r:embed="rId6">
            <a:alphaModFix/>
          </a:blip>
          <a:srcRect b="0" l="0" r="0" t="0"/>
          <a:stretch/>
        </p:blipFill>
        <p:spPr>
          <a:xfrm>
            <a:off x="5257799" y="4694735"/>
            <a:ext cx="3839653" cy="21547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pic>
        <p:nvPicPr>
          <p:cNvPr id="405" name="Google Shape;405;p29"/>
          <p:cNvPicPr preferRelativeResize="0"/>
          <p:nvPr/>
        </p:nvPicPr>
        <p:blipFill rotWithShape="1">
          <a:blip r:embed="rId3">
            <a:alphaModFix/>
          </a:blip>
          <a:srcRect b="0" l="0" r="0" t="0"/>
          <a:stretch/>
        </p:blipFill>
        <p:spPr>
          <a:xfrm>
            <a:off x="0" y="0"/>
            <a:ext cx="4978400" cy="3733800"/>
          </a:xfrm>
          <a:prstGeom prst="rect">
            <a:avLst/>
          </a:prstGeom>
          <a:noFill/>
          <a:ln>
            <a:noFill/>
          </a:ln>
        </p:spPr>
      </p:pic>
      <p:pic>
        <p:nvPicPr>
          <p:cNvPr id="406" name="Google Shape;406;p29"/>
          <p:cNvPicPr preferRelativeResize="0"/>
          <p:nvPr/>
        </p:nvPicPr>
        <p:blipFill rotWithShape="1">
          <a:blip r:embed="rId4">
            <a:alphaModFix/>
          </a:blip>
          <a:srcRect b="0" l="0" r="0" t="0"/>
          <a:stretch/>
        </p:blipFill>
        <p:spPr>
          <a:xfrm>
            <a:off x="4114800" y="3086100"/>
            <a:ext cx="5029200" cy="3771900"/>
          </a:xfrm>
          <a:prstGeom prst="rect">
            <a:avLst/>
          </a:prstGeom>
          <a:noFill/>
          <a:ln>
            <a:noFill/>
          </a:ln>
        </p:spPr>
      </p:pic>
      <p:sp>
        <p:nvSpPr>
          <p:cNvPr id="407" name="Google Shape;407;p29"/>
          <p:cNvSpPr txBox="1"/>
          <p:nvPr/>
        </p:nvSpPr>
        <p:spPr>
          <a:xfrm>
            <a:off x="5410200" y="685800"/>
            <a:ext cx="258282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tripods in shallow water</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pad anchors</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4"/>
          <p:cNvSpPr/>
          <p:nvPr/>
        </p:nvSpPr>
        <p:spPr>
          <a:xfrm>
            <a:off x="0" y="0"/>
            <a:ext cx="9144000" cy="9144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Remote Atmospheric Flux Stations (RAFS) </a:t>
            </a:r>
            <a:br>
              <a:rPr lang="en-US" sz="3600">
                <a:solidFill>
                  <a:schemeClr val="lt1"/>
                </a:solidFill>
                <a:latin typeface="Calibri"/>
                <a:ea typeface="Calibri"/>
                <a:cs typeface="Calibri"/>
                <a:sym typeface="Calibri"/>
              </a:rPr>
            </a:br>
            <a:r>
              <a:rPr lang="en-US" sz="3600">
                <a:solidFill>
                  <a:schemeClr val="lt1"/>
                </a:solidFill>
                <a:latin typeface="Calibri"/>
                <a:ea typeface="Calibri"/>
                <a:cs typeface="Calibri"/>
                <a:sym typeface="Calibri"/>
              </a:rPr>
              <a:t>- Structural Issues</a:t>
            </a:r>
            <a:endParaRPr sz="3600">
              <a:solidFill>
                <a:schemeClr val="lt1"/>
              </a:solidFill>
              <a:latin typeface="Calibri"/>
              <a:ea typeface="Calibri"/>
              <a:cs typeface="Calibri"/>
              <a:sym typeface="Calibri"/>
            </a:endParaRPr>
          </a:p>
        </p:txBody>
      </p:sp>
      <p:sp>
        <p:nvSpPr>
          <p:cNvPr id="99" name="Google Shape;99;p14"/>
          <p:cNvSpPr txBox="1"/>
          <p:nvPr/>
        </p:nvSpPr>
        <p:spPr>
          <a:xfrm>
            <a:off x="0" y="1905000"/>
            <a:ext cx="9144000" cy="313932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AutoNum type="alphaLcParenR"/>
            </a:pPr>
            <a:r>
              <a:rPr lang="en-US" sz="1800">
                <a:solidFill>
                  <a:schemeClr val="dk1"/>
                </a:solidFill>
                <a:latin typeface="Calibri"/>
                <a:ea typeface="Calibri"/>
                <a:cs typeface="Calibri"/>
                <a:sym typeface="Calibri"/>
              </a:rPr>
              <a:t>measurement interactions/interference: - snow drift, turbulence generation,  flow distortion, radiation impacts, melting/settling (out-of-level)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 “sled”, box, or “jack stands” – shape, mobility, snow drift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 box integrated with sonics &amp; instruments, or separate box &amp; tripod? – compactness, transportability, measurement interference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 transportability, interactions with surface, safety as surface changes (melts) (flotation)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 serviceability – height, step ladder, stakes/anchors, etc</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p:nvPr/>
        </p:nvSpPr>
        <p:spPr>
          <a:xfrm>
            <a:off x="5214279" y="3051544"/>
            <a:ext cx="5217032" cy="2025822"/>
          </a:xfrm>
          <a:prstGeom prst="triangle">
            <a:avLst>
              <a:gd fmla="val 50000" name="adj"/>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rot="10800000">
            <a:off x="4971978" y="0"/>
            <a:ext cx="5650112" cy="2529320"/>
          </a:xfrm>
          <a:prstGeom prst="triangle">
            <a:avLst>
              <a:gd fmla="val 50000" name="adj"/>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1765588" y="3812271"/>
            <a:ext cx="1827022" cy="782081"/>
          </a:xfrm>
          <a:prstGeom prst="round1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1505488" y="2778977"/>
            <a:ext cx="6112955" cy="6587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flipH="1">
            <a:off x="1655713" y="2778219"/>
            <a:ext cx="99492" cy="2319465"/>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flipH="1" rot="7797336">
            <a:off x="3607857" y="3838372"/>
            <a:ext cx="2788597" cy="135199"/>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7176089" y="2845605"/>
            <a:ext cx="155507" cy="27766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239397" y="510399"/>
            <a:ext cx="84624" cy="74438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324021" y="795648"/>
            <a:ext cx="711548" cy="17539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614843" y="982836"/>
            <a:ext cx="162350" cy="85384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rot="10800000">
            <a:off x="202528" y="4927668"/>
            <a:ext cx="4274093" cy="261953"/>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249246" y="4764368"/>
            <a:ext cx="156229" cy="163301"/>
          </a:xfrm>
          <a:prstGeom prst="ellipse">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769799" y="4594353"/>
            <a:ext cx="1822811" cy="336506"/>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txBox="1"/>
          <p:nvPr/>
        </p:nvSpPr>
        <p:spPr>
          <a:xfrm>
            <a:off x="7519884" y="2136909"/>
            <a:ext cx="102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radiation</a:t>
            </a:r>
            <a:endParaRPr sz="1800">
              <a:solidFill>
                <a:schemeClr val="dk1"/>
              </a:solidFill>
              <a:latin typeface="Calibri"/>
              <a:ea typeface="Calibri"/>
              <a:cs typeface="Calibri"/>
              <a:sym typeface="Calibri"/>
            </a:endParaRPr>
          </a:p>
        </p:txBody>
      </p:sp>
      <p:sp>
        <p:nvSpPr>
          <p:cNvPr id="118" name="Google Shape;118;p15"/>
          <p:cNvSpPr txBox="1"/>
          <p:nvPr/>
        </p:nvSpPr>
        <p:spPr>
          <a:xfrm>
            <a:off x="6905468" y="2157023"/>
            <a:ext cx="7943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snow depth</a:t>
            </a:r>
            <a:endParaRPr sz="1800">
              <a:solidFill>
                <a:schemeClr val="dk1"/>
              </a:solidFill>
              <a:latin typeface="Calibri"/>
              <a:ea typeface="Calibri"/>
              <a:cs typeface="Calibri"/>
              <a:sym typeface="Calibri"/>
            </a:endParaRPr>
          </a:p>
        </p:txBody>
      </p:sp>
      <p:sp>
        <p:nvSpPr>
          <p:cNvPr id="119" name="Google Shape;119;p15"/>
          <p:cNvSpPr txBox="1"/>
          <p:nvPr/>
        </p:nvSpPr>
        <p:spPr>
          <a:xfrm>
            <a:off x="5901057" y="2918496"/>
            <a:ext cx="56015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t>
            </a:r>
            <a:endParaRPr sz="1800">
              <a:solidFill>
                <a:schemeClr val="dk1"/>
              </a:solidFill>
              <a:latin typeface="Calibri"/>
              <a:ea typeface="Calibri"/>
              <a:cs typeface="Calibri"/>
              <a:sym typeface="Calibri"/>
            </a:endParaRPr>
          </a:p>
        </p:txBody>
      </p:sp>
      <p:sp>
        <p:nvSpPr>
          <p:cNvPr id="120" name="Google Shape;120;p15"/>
          <p:cNvSpPr txBox="1"/>
          <p:nvPr/>
        </p:nvSpPr>
        <p:spPr>
          <a:xfrm>
            <a:off x="3321180" y="1161523"/>
            <a:ext cx="6687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sonic</a:t>
            </a:r>
            <a:endParaRPr sz="1800">
              <a:solidFill>
                <a:schemeClr val="dk1"/>
              </a:solidFill>
              <a:latin typeface="Calibri"/>
              <a:ea typeface="Calibri"/>
              <a:cs typeface="Calibri"/>
              <a:sym typeface="Calibri"/>
            </a:endParaRPr>
          </a:p>
        </p:txBody>
      </p:sp>
      <p:sp>
        <p:nvSpPr>
          <p:cNvPr id="121" name="Google Shape;121;p15"/>
          <p:cNvSpPr/>
          <p:nvPr/>
        </p:nvSpPr>
        <p:spPr>
          <a:xfrm>
            <a:off x="2054469" y="3477521"/>
            <a:ext cx="130172" cy="329689"/>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p:nvPr/>
        </p:nvSpPr>
        <p:spPr>
          <a:xfrm rot="-2119354">
            <a:off x="4284844" y="2182417"/>
            <a:ext cx="122120" cy="425757"/>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5"/>
          <p:cNvSpPr/>
          <p:nvPr/>
        </p:nvSpPr>
        <p:spPr>
          <a:xfrm>
            <a:off x="1973271" y="3418543"/>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p:nvPr/>
        </p:nvSpPr>
        <p:spPr>
          <a:xfrm>
            <a:off x="1974036" y="3570943"/>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5"/>
          <p:cNvSpPr txBox="1"/>
          <p:nvPr/>
        </p:nvSpPr>
        <p:spPr>
          <a:xfrm>
            <a:off x="1769782" y="3117209"/>
            <a:ext cx="11839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barometer</a:t>
            </a:r>
            <a:endParaRPr sz="1800">
              <a:solidFill>
                <a:schemeClr val="dk1"/>
              </a:solidFill>
              <a:latin typeface="Calibri"/>
              <a:ea typeface="Calibri"/>
              <a:cs typeface="Calibri"/>
              <a:sym typeface="Calibri"/>
            </a:endParaRPr>
          </a:p>
        </p:txBody>
      </p:sp>
      <p:sp>
        <p:nvSpPr>
          <p:cNvPr id="126" name="Google Shape;126;p15"/>
          <p:cNvSpPr/>
          <p:nvPr/>
        </p:nvSpPr>
        <p:spPr>
          <a:xfrm>
            <a:off x="4399204" y="2543117"/>
            <a:ext cx="73520" cy="217989"/>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txBox="1"/>
          <p:nvPr/>
        </p:nvSpPr>
        <p:spPr>
          <a:xfrm>
            <a:off x="3863387" y="1836682"/>
            <a:ext cx="588303" cy="369332"/>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DDD9C3"/>
                </a:solidFill>
                <a:latin typeface="Calibri"/>
                <a:ea typeface="Calibri"/>
                <a:cs typeface="Calibri"/>
                <a:sym typeface="Calibri"/>
              </a:rPr>
              <a:t>licor</a:t>
            </a:r>
            <a:endParaRPr sz="1800">
              <a:solidFill>
                <a:srgbClr val="DDD9C3"/>
              </a:solidFill>
              <a:latin typeface="Calibri"/>
              <a:ea typeface="Calibri"/>
              <a:cs typeface="Calibri"/>
              <a:sym typeface="Calibri"/>
            </a:endParaRPr>
          </a:p>
        </p:txBody>
      </p:sp>
      <p:sp>
        <p:nvSpPr>
          <p:cNvPr id="128" name="Google Shape;128;p15"/>
          <p:cNvSpPr txBox="1"/>
          <p:nvPr/>
        </p:nvSpPr>
        <p:spPr>
          <a:xfrm>
            <a:off x="6475787" y="2882597"/>
            <a:ext cx="3946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irt</a:t>
            </a:r>
            <a:endParaRPr sz="1800">
              <a:solidFill>
                <a:schemeClr val="dk1"/>
              </a:solidFill>
              <a:latin typeface="Calibri"/>
              <a:ea typeface="Calibri"/>
              <a:cs typeface="Calibri"/>
              <a:sym typeface="Calibri"/>
            </a:endParaRPr>
          </a:p>
        </p:txBody>
      </p:sp>
      <p:sp>
        <p:nvSpPr>
          <p:cNvPr id="129" name="Google Shape;129;p15"/>
          <p:cNvSpPr txBox="1"/>
          <p:nvPr/>
        </p:nvSpPr>
        <p:spPr>
          <a:xfrm>
            <a:off x="10597" y="183199"/>
            <a:ext cx="16195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wind generator</a:t>
            </a:r>
            <a:endParaRPr sz="1800">
              <a:solidFill>
                <a:schemeClr val="dk1"/>
              </a:solidFill>
              <a:latin typeface="Calibri"/>
              <a:ea typeface="Calibri"/>
              <a:cs typeface="Calibri"/>
              <a:sym typeface="Calibri"/>
            </a:endParaRPr>
          </a:p>
        </p:txBody>
      </p:sp>
      <p:sp>
        <p:nvSpPr>
          <p:cNvPr id="130" name="Google Shape;130;p15"/>
          <p:cNvSpPr txBox="1"/>
          <p:nvPr/>
        </p:nvSpPr>
        <p:spPr>
          <a:xfrm>
            <a:off x="988100" y="4319910"/>
            <a:ext cx="8152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solar panel</a:t>
            </a:r>
            <a:endParaRPr sz="1800">
              <a:solidFill>
                <a:schemeClr val="dk1"/>
              </a:solidFill>
              <a:latin typeface="Calibri"/>
              <a:ea typeface="Calibri"/>
              <a:cs typeface="Calibri"/>
              <a:sym typeface="Calibri"/>
            </a:endParaRPr>
          </a:p>
        </p:txBody>
      </p:sp>
      <p:sp>
        <p:nvSpPr>
          <p:cNvPr id="131" name="Google Shape;131;p15"/>
          <p:cNvSpPr txBox="1"/>
          <p:nvPr/>
        </p:nvSpPr>
        <p:spPr>
          <a:xfrm>
            <a:off x="1001765" y="5293300"/>
            <a:ext cx="298818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Sled and/or flotation system</a:t>
            </a:r>
            <a:endParaRPr sz="1800">
              <a:solidFill>
                <a:schemeClr val="dk1"/>
              </a:solidFill>
              <a:latin typeface="Calibri"/>
              <a:ea typeface="Calibri"/>
              <a:cs typeface="Calibri"/>
              <a:sym typeface="Calibri"/>
            </a:endParaRPr>
          </a:p>
        </p:txBody>
      </p:sp>
      <p:sp>
        <p:nvSpPr>
          <p:cNvPr id="132" name="Google Shape;132;p15"/>
          <p:cNvSpPr/>
          <p:nvPr/>
        </p:nvSpPr>
        <p:spPr>
          <a:xfrm rot="-2129336">
            <a:off x="4318557" y="2246923"/>
            <a:ext cx="55967" cy="303444"/>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7729102" y="2983825"/>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7720096" y="2519937"/>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7618443" y="2819398"/>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7618443" y="2581178"/>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7" name="Google Shape;137;p15"/>
          <p:cNvGrpSpPr/>
          <p:nvPr/>
        </p:nvGrpSpPr>
        <p:grpSpPr>
          <a:xfrm rot="-952255">
            <a:off x="3291168" y="2158824"/>
            <a:ext cx="347409" cy="369920"/>
            <a:chOff x="1034043" y="2427718"/>
            <a:chExt cx="347409" cy="369920"/>
          </a:xfrm>
        </p:grpSpPr>
        <p:sp>
          <p:nvSpPr>
            <p:cNvPr id="138" name="Google Shape;138;p15"/>
            <p:cNvSpPr/>
            <p:nvPr/>
          </p:nvSpPr>
          <p:spPr>
            <a:xfrm rot="-2480741">
              <a:off x="1173708" y="2387969"/>
              <a:ext cx="45719" cy="44009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flipH="1" rot="8319259">
              <a:off x="1036888" y="2560648"/>
              <a:ext cx="249212"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rot="-2480741">
              <a:off x="1107865" y="2660083"/>
              <a:ext cx="295287"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5"/>
          <p:cNvSpPr txBox="1"/>
          <p:nvPr/>
        </p:nvSpPr>
        <p:spPr>
          <a:xfrm>
            <a:off x="2678475" y="1836724"/>
            <a:ext cx="9591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antenna</a:t>
            </a:r>
            <a:endParaRPr sz="1800">
              <a:solidFill>
                <a:schemeClr val="dk1"/>
              </a:solidFill>
              <a:latin typeface="Calibri"/>
              <a:ea typeface="Calibri"/>
              <a:cs typeface="Calibri"/>
              <a:sym typeface="Calibri"/>
            </a:endParaRPr>
          </a:p>
        </p:txBody>
      </p:sp>
      <p:sp>
        <p:nvSpPr>
          <p:cNvPr id="142" name="Google Shape;142;p15"/>
          <p:cNvSpPr/>
          <p:nvPr/>
        </p:nvSpPr>
        <p:spPr>
          <a:xfrm rot="-891254">
            <a:off x="1521062" y="2574152"/>
            <a:ext cx="266457" cy="15233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txBox="1"/>
          <p:nvPr/>
        </p:nvSpPr>
        <p:spPr>
          <a:xfrm>
            <a:off x="671123" y="2276226"/>
            <a:ext cx="8769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camera</a:t>
            </a:r>
            <a:endParaRPr sz="1800">
              <a:solidFill>
                <a:schemeClr val="dk1"/>
              </a:solidFill>
              <a:latin typeface="Calibri"/>
              <a:ea typeface="Calibri"/>
              <a:cs typeface="Calibri"/>
              <a:sym typeface="Calibri"/>
            </a:endParaRPr>
          </a:p>
        </p:txBody>
      </p:sp>
      <p:cxnSp>
        <p:nvCxnSpPr>
          <p:cNvPr id="144" name="Google Shape;144;p15"/>
          <p:cNvCxnSpPr>
            <a:stCxn id="110" idx="2"/>
          </p:cNvCxnSpPr>
          <p:nvPr/>
        </p:nvCxnSpPr>
        <p:spPr>
          <a:xfrm>
            <a:off x="7253843" y="3123270"/>
            <a:ext cx="12600" cy="2590200"/>
          </a:xfrm>
          <a:prstGeom prst="straightConnector1">
            <a:avLst/>
          </a:prstGeom>
          <a:noFill/>
          <a:ln cap="flat" cmpd="sng" w="9525">
            <a:solidFill>
              <a:srgbClr val="4A7DBA"/>
            </a:solidFill>
            <a:prstDash val="dash"/>
            <a:round/>
            <a:headEnd len="sm" w="sm" type="none"/>
            <a:tailEnd len="sm" w="sm" type="none"/>
          </a:ln>
        </p:spPr>
      </p:cxnSp>
      <p:sp>
        <p:nvSpPr>
          <p:cNvPr id="145" name="Google Shape;145;p15"/>
          <p:cNvSpPr/>
          <p:nvPr/>
        </p:nvSpPr>
        <p:spPr>
          <a:xfrm>
            <a:off x="6605762" y="3189791"/>
            <a:ext cx="619670" cy="2059044"/>
          </a:xfrm>
          <a:prstGeom prst="triangle">
            <a:avLst>
              <a:gd fmla="val 50000" name="adj"/>
            </a:avLst>
          </a:prstGeom>
          <a:solidFill>
            <a:srgbClr val="EBE4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6854527" y="2816496"/>
            <a:ext cx="109431" cy="373984"/>
          </a:xfrm>
          <a:prstGeom prst="rect">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txBox="1"/>
          <p:nvPr/>
        </p:nvSpPr>
        <p:spPr>
          <a:xfrm>
            <a:off x="212387" y="6364886"/>
            <a:ext cx="570880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Atmospheric Surface Flux Station – Conceptual Design</a:t>
            </a:r>
            <a:endParaRPr sz="1800">
              <a:solidFill>
                <a:schemeClr val="dk1"/>
              </a:solidFill>
              <a:latin typeface="Calibri"/>
              <a:ea typeface="Calibri"/>
              <a:cs typeface="Calibri"/>
              <a:sym typeface="Calibri"/>
            </a:endParaRPr>
          </a:p>
        </p:txBody>
      </p:sp>
      <p:grpSp>
        <p:nvGrpSpPr>
          <p:cNvPr id="148" name="Google Shape;148;p15"/>
          <p:cNvGrpSpPr/>
          <p:nvPr/>
        </p:nvGrpSpPr>
        <p:grpSpPr>
          <a:xfrm>
            <a:off x="3534359" y="1478594"/>
            <a:ext cx="309333" cy="604942"/>
            <a:chOff x="3739419" y="1184753"/>
            <a:chExt cx="197462" cy="369816"/>
          </a:xfrm>
        </p:grpSpPr>
        <p:sp>
          <p:nvSpPr>
            <p:cNvPr id="149" name="Google Shape;149;p15"/>
            <p:cNvSpPr/>
            <p:nvPr/>
          </p:nvSpPr>
          <p:spPr>
            <a:xfrm>
              <a:off x="3739419" y="1184753"/>
              <a:ext cx="197462" cy="247875"/>
            </a:xfrm>
            <a:prstGeom prst="rect">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3767988" y="1198704"/>
              <a:ext cx="163882" cy="19454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3810000" y="1422784"/>
              <a:ext cx="52466" cy="131785"/>
            </a:xfrm>
            <a:prstGeom prst="rect">
              <a:avLst/>
            </a:prstGeom>
            <a:solidFill>
              <a:srgbClr val="00B0F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2" name="Google Shape;152;p15"/>
          <p:cNvSpPr/>
          <p:nvPr/>
        </p:nvSpPr>
        <p:spPr>
          <a:xfrm>
            <a:off x="1807388" y="4048015"/>
            <a:ext cx="1723115" cy="72600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flipH="1">
            <a:off x="3641069" y="2084294"/>
            <a:ext cx="86911" cy="297802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4" name="Google Shape;154;p15"/>
          <p:cNvGrpSpPr/>
          <p:nvPr/>
        </p:nvGrpSpPr>
        <p:grpSpPr>
          <a:xfrm>
            <a:off x="6076056" y="2753432"/>
            <a:ext cx="551606" cy="205938"/>
            <a:chOff x="4306178" y="3222812"/>
            <a:chExt cx="328578" cy="125507"/>
          </a:xfrm>
        </p:grpSpPr>
        <p:sp>
          <p:nvSpPr>
            <p:cNvPr id="155" name="Google Shape;155;p15"/>
            <p:cNvSpPr/>
            <p:nvPr/>
          </p:nvSpPr>
          <p:spPr>
            <a:xfrm>
              <a:off x="4351002" y="3222812"/>
              <a:ext cx="283754" cy="493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4306178" y="3222814"/>
              <a:ext cx="45719" cy="1255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157" name="Google Shape;157;p15"/>
          <p:cNvCxnSpPr/>
          <p:nvPr/>
        </p:nvCxnSpPr>
        <p:spPr>
          <a:xfrm flipH="1" rot="10800000">
            <a:off x="-152400" y="5181606"/>
            <a:ext cx="9179859" cy="6798"/>
          </a:xfrm>
          <a:prstGeom prst="straightConnector1">
            <a:avLst/>
          </a:prstGeom>
          <a:noFill/>
          <a:ln cap="flat" cmpd="sng" w="76200">
            <a:solidFill>
              <a:srgbClr val="DDD9C3"/>
            </a:solidFill>
            <a:prstDash val="dot"/>
            <a:round/>
            <a:headEnd len="sm" w="sm" type="none"/>
            <a:tailEnd len="sm" w="sm" type="none"/>
          </a:ln>
        </p:spPr>
      </p:cxnSp>
      <p:sp>
        <p:nvSpPr>
          <p:cNvPr id="158" name="Google Shape;158;p15"/>
          <p:cNvSpPr/>
          <p:nvPr/>
        </p:nvSpPr>
        <p:spPr>
          <a:xfrm>
            <a:off x="1035569" y="531465"/>
            <a:ext cx="84624" cy="74438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6"/>
          <p:cNvSpPr/>
          <p:nvPr/>
        </p:nvSpPr>
        <p:spPr>
          <a:xfrm>
            <a:off x="7721492" y="2484045"/>
            <a:ext cx="322979" cy="524615"/>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6"/>
          <p:cNvSpPr/>
          <p:nvPr/>
        </p:nvSpPr>
        <p:spPr>
          <a:xfrm>
            <a:off x="7292630" y="2608049"/>
            <a:ext cx="155507" cy="27766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6"/>
          <p:cNvSpPr/>
          <p:nvPr/>
        </p:nvSpPr>
        <p:spPr>
          <a:xfrm>
            <a:off x="537531" y="510759"/>
            <a:ext cx="84624" cy="74438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6"/>
          <p:cNvSpPr/>
          <p:nvPr/>
        </p:nvSpPr>
        <p:spPr>
          <a:xfrm>
            <a:off x="624836" y="795648"/>
            <a:ext cx="527274" cy="15163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1147895" y="797899"/>
            <a:ext cx="129427" cy="26015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6"/>
          <p:cNvSpPr/>
          <p:nvPr/>
        </p:nvSpPr>
        <p:spPr>
          <a:xfrm rot="10800000">
            <a:off x="278420" y="3407168"/>
            <a:ext cx="4274093" cy="170014"/>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6"/>
          <p:cNvSpPr/>
          <p:nvPr/>
        </p:nvSpPr>
        <p:spPr>
          <a:xfrm>
            <a:off x="1899792" y="1993366"/>
            <a:ext cx="1822811" cy="1474067"/>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txBox="1"/>
          <p:nvPr/>
        </p:nvSpPr>
        <p:spPr>
          <a:xfrm>
            <a:off x="7636425" y="2083121"/>
            <a:ext cx="102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radiation</a:t>
            </a:r>
            <a:endParaRPr sz="1800">
              <a:solidFill>
                <a:schemeClr val="dk1"/>
              </a:solidFill>
              <a:latin typeface="Calibri"/>
              <a:ea typeface="Calibri"/>
              <a:cs typeface="Calibri"/>
              <a:sym typeface="Calibri"/>
            </a:endParaRPr>
          </a:p>
        </p:txBody>
      </p:sp>
      <p:sp>
        <p:nvSpPr>
          <p:cNvPr id="171" name="Google Shape;171;p16"/>
          <p:cNvSpPr txBox="1"/>
          <p:nvPr/>
        </p:nvSpPr>
        <p:spPr>
          <a:xfrm>
            <a:off x="7010566" y="2006830"/>
            <a:ext cx="7943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snow depth</a:t>
            </a:r>
            <a:endParaRPr sz="1800">
              <a:solidFill>
                <a:schemeClr val="dk1"/>
              </a:solidFill>
              <a:latin typeface="Calibri"/>
              <a:ea typeface="Calibri"/>
              <a:cs typeface="Calibri"/>
              <a:sym typeface="Calibri"/>
            </a:endParaRPr>
          </a:p>
        </p:txBody>
      </p:sp>
      <p:sp>
        <p:nvSpPr>
          <p:cNvPr id="172" name="Google Shape;172;p16"/>
          <p:cNvSpPr txBox="1"/>
          <p:nvPr/>
        </p:nvSpPr>
        <p:spPr>
          <a:xfrm>
            <a:off x="6017598" y="2864708"/>
            <a:ext cx="56015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t>
            </a:r>
            <a:endParaRPr sz="1800">
              <a:solidFill>
                <a:schemeClr val="dk1"/>
              </a:solidFill>
              <a:latin typeface="Calibri"/>
              <a:ea typeface="Calibri"/>
              <a:cs typeface="Calibri"/>
              <a:sym typeface="Calibri"/>
            </a:endParaRPr>
          </a:p>
        </p:txBody>
      </p:sp>
      <p:sp>
        <p:nvSpPr>
          <p:cNvPr id="173" name="Google Shape;173;p16"/>
          <p:cNvSpPr txBox="1"/>
          <p:nvPr/>
        </p:nvSpPr>
        <p:spPr>
          <a:xfrm>
            <a:off x="4420849" y="-6902"/>
            <a:ext cx="6687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sonic</a:t>
            </a:r>
            <a:endParaRPr sz="1800">
              <a:solidFill>
                <a:schemeClr val="dk1"/>
              </a:solidFill>
              <a:latin typeface="Calibri"/>
              <a:ea typeface="Calibri"/>
              <a:cs typeface="Calibri"/>
              <a:sym typeface="Calibri"/>
            </a:endParaRPr>
          </a:p>
        </p:txBody>
      </p:sp>
      <p:sp>
        <p:nvSpPr>
          <p:cNvPr id="174" name="Google Shape;174;p16"/>
          <p:cNvSpPr/>
          <p:nvPr/>
        </p:nvSpPr>
        <p:spPr>
          <a:xfrm rot="-2119354">
            <a:off x="5384513" y="1013992"/>
            <a:ext cx="122120" cy="425757"/>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txBox="1"/>
          <p:nvPr/>
        </p:nvSpPr>
        <p:spPr>
          <a:xfrm>
            <a:off x="1908381" y="1545837"/>
            <a:ext cx="61536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baro</a:t>
            </a:r>
            <a:endParaRPr sz="1800">
              <a:solidFill>
                <a:schemeClr val="dk1"/>
              </a:solidFill>
              <a:latin typeface="Calibri"/>
              <a:ea typeface="Calibri"/>
              <a:cs typeface="Calibri"/>
              <a:sym typeface="Calibri"/>
            </a:endParaRPr>
          </a:p>
        </p:txBody>
      </p:sp>
      <p:sp>
        <p:nvSpPr>
          <p:cNvPr id="176" name="Google Shape;176;p16"/>
          <p:cNvSpPr/>
          <p:nvPr/>
        </p:nvSpPr>
        <p:spPr>
          <a:xfrm>
            <a:off x="5498873" y="1374692"/>
            <a:ext cx="73520" cy="217989"/>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txBox="1"/>
          <p:nvPr/>
        </p:nvSpPr>
        <p:spPr>
          <a:xfrm>
            <a:off x="4963056" y="668257"/>
            <a:ext cx="588303" cy="369332"/>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DDD9C3"/>
                </a:solidFill>
                <a:latin typeface="Calibri"/>
                <a:ea typeface="Calibri"/>
                <a:cs typeface="Calibri"/>
                <a:sym typeface="Calibri"/>
              </a:rPr>
              <a:t>licor</a:t>
            </a:r>
            <a:endParaRPr sz="1800">
              <a:solidFill>
                <a:srgbClr val="DDD9C3"/>
              </a:solidFill>
              <a:latin typeface="Calibri"/>
              <a:ea typeface="Calibri"/>
              <a:cs typeface="Calibri"/>
              <a:sym typeface="Calibri"/>
            </a:endParaRPr>
          </a:p>
        </p:txBody>
      </p:sp>
      <p:sp>
        <p:nvSpPr>
          <p:cNvPr id="178" name="Google Shape;178;p16"/>
          <p:cNvSpPr txBox="1"/>
          <p:nvPr/>
        </p:nvSpPr>
        <p:spPr>
          <a:xfrm>
            <a:off x="6592328" y="2828809"/>
            <a:ext cx="3946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irt</a:t>
            </a:r>
            <a:endParaRPr sz="1800">
              <a:solidFill>
                <a:schemeClr val="dk1"/>
              </a:solidFill>
              <a:latin typeface="Calibri"/>
              <a:ea typeface="Calibri"/>
              <a:cs typeface="Calibri"/>
              <a:sym typeface="Calibri"/>
            </a:endParaRPr>
          </a:p>
        </p:txBody>
      </p:sp>
      <p:sp>
        <p:nvSpPr>
          <p:cNvPr id="179" name="Google Shape;179;p16"/>
          <p:cNvSpPr txBox="1"/>
          <p:nvPr/>
        </p:nvSpPr>
        <p:spPr>
          <a:xfrm>
            <a:off x="127138" y="183199"/>
            <a:ext cx="16195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wind generator</a:t>
            </a:r>
            <a:endParaRPr sz="1800">
              <a:solidFill>
                <a:schemeClr val="dk1"/>
              </a:solidFill>
              <a:latin typeface="Calibri"/>
              <a:ea typeface="Calibri"/>
              <a:cs typeface="Calibri"/>
              <a:sym typeface="Calibri"/>
            </a:endParaRPr>
          </a:p>
        </p:txBody>
      </p:sp>
      <p:sp>
        <p:nvSpPr>
          <p:cNvPr id="180" name="Google Shape;180;p16"/>
          <p:cNvSpPr txBox="1"/>
          <p:nvPr/>
        </p:nvSpPr>
        <p:spPr>
          <a:xfrm>
            <a:off x="3003837" y="3583510"/>
            <a:ext cx="8152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solar panel</a:t>
            </a:r>
            <a:endParaRPr sz="1800">
              <a:solidFill>
                <a:schemeClr val="dk1"/>
              </a:solidFill>
              <a:latin typeface="Calibri"/>
              <a:ea typeface="Calibri"/>
              <a:cs typeface="Calibri"/>
              <a:sym typeface="Calibri"/>
            </a:endParaRPr>
          </a:p>
        </p:txBody>
      </p:sp>
      <p:sp>
        <p:nvSpPr>
          <p:cNvPr id="181" name="Google Shape;181;p16"/>
          <p:cNvSpPr txBox="1"/>
          <p:nvPr/>
        </p:nvSpPr>
        <p:spPr>
          <a:xfrm>
            <a:off x="110987" y="3762492"/>
            <a:ext cx="289284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Sled and/or flotation system</a:t>
            </a:r>
            <a:endParaRPr sz="1800">
              <a:solidFill>
                <a:schemeClr val="dk1"/>
              </a:solidFill>
              <a:latin typeface="Calibri"/>
              <a:ea typeface="Calibri"/>
              <a:cs typeface="Calibri"/>
              <a:sym typeface="Calibri"/>
            </a:endParaRPr>
          </a:p>
        </p:txBody>
      </p:sp>
      <p:sp>
        <p:nvSpPr>
          <p:cNvPr id="182" name="Google Shape;182;p16"/>
          <p:cNvSpPr/>
          <p:nvPr/>
        </p:nvSpPr>
        <p:spPr>
          <a:xfrm rot="-2129336">
            <a:off x="5418226" y="1078498"/>
            <a:ext cx="55967" cy="303444"/>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7814267" y="2804535"/>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7809743" y="2533380"/>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5" name="Google Shape;185;p16"/>
          <p:cNvGrpSpPr/>
          <p:nvPr/>
        </p:nvGrpSpPr>
        <p:grpSpPr>
          <a:xfrm rot="-952255">
            <a:off x="4390837" y="990399"/>
            <a:ext cx="347409" cy="369920"/>
            <a:chOff x="1034043" y="2427718"/>
            <a:chExt cx="347409" cy="369920"/>
          </a:xfrm>
        </p:grpSpPr>
        <p:sp>
          <p:nvSpPr>
            <p:cNvPr id="186" name="Google Shape;186;p16"/>
            <p:cNvSpPr/>
            <p:nvPr/>
          </p:nvSpPr>
          <p:spPr>
            <a:xfrm rot="-2480741">
              <a:off x="1173708" y="2387969"/>
              <a:ext cx="45719" cy="44009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flipH="1" rot="8319259">
              <a:off x="1036888" y="2560648"/>
              <a:ext cx="249212"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rot="-2480741">
              <a:off x="1107865" y="2660083"/>
              <a:ext cx="295287"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9" name="Google Shape;189;p16"/>
          <p:cNvSpPr txBox="1"/>
          <p:nvPr/>
        </p:nvSpPr>
        <p:spPr>
          <a:xfrm>
            <a:off x="3778144" y="668299"/>
            <a:ext cx="9591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antenna</a:t>
            </a:r>
            <a:endParaRPr sz="1800">
              <a:solidFill>
                <a:schemeClr val="dk1"/>
              </a:solidFill>
              <a:latin typeface="Calibri"/>
              <a:ea typeface="Calibri"/>
              <a:cs typeface="Calibri"/>
              <a:sym typeface="Calibri"/>
            </a:endParaRPr>
          </a:p>
        </p:txBody>
      </p:sp>
      <p:sp>
        <p:nvSpPr>
          <p:cNvPr id="190" name="Google Shape;190;p16"/>
          <p:cNvSpPr/>
          <p:nvPr/>
        </p:nvSpPr>
        <p:spPr>
          <a:xfrm rot="-891254">
            <a:off x="1690242" y="738828"/>
            <a:ext cx="266457" cy="15233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txBox="1"/>
          <p:nvPr/>
        </p:nvSpPr>
        <p:spPr>
          <a:xfrm>
            <a:off x="1409179" y="908713"/>
            <a:ext cx="8769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camera</a:t>
            </a:r>
            <a:endParaRPr sz="1800">
              <a:solidFill>
                <a:schemeClr val="dk1"/>
              </a:solidFill>
              <a:latin typeface="Calibri"/>
              <a:ea typeface="Calibri"/>
              <a:cs typeface="Calibri"/>
              <a:sym typeface="Calibri"/>
            </a:endParaRPr>
          </a:p>
        </p:txBody>
      </p:sp>
      <p:cxnSp>
        <p:nvCxnSpPr>
          <p:cNvPr id="192" name="Google Shape;192;p16"/>
          <p:cNvCxnSpPr>
            <a:stCxn id="164" idx="2"/>
          </p:cNvCxnSpPr>
          <p:nvPr/>
        </p:nvCxnSpPr>
        <p:spPr>
          <a:xfrm>
            <a:off x="7370383" y="2885714"/>
            <a:ext cx="12600" cy="2590200"/>
          </a:xfrm>
          <a:prstGeom prst="straightConnector1">
            <a:avLst/>
          </a:prstGeom>
          <a:noFill/>
          <a:ln cap="flat" cmpd="sng" w="9525">
            <a:solidFill>
              <a:srgbClr val="4A7DBA"/>
            </a:solidFill>
            <a:prstDash val="dash"/>
            <a:round/>
            <a:headEnd len="sm" w="sm" type="none"/>
            <a:tailEnd len="sm" w="sm" type="none"/>
          </a:ln>
        </p:spPr>
      </p:cxnSp>
      <p:sp>
        <p:nvSpPr>
          <p:cNvPr id="193" name="Google Shape;193;p16"/>
          <p:cNvSpPr/>
          <p:nvPr/>
        </p:nvSpPr>
        <p:spPr>
          <a:xfrm>
            <a:off x="6971068" y="2561005"/>
            <a:ext cx="109431" cy="373984"/>
          </a:xfrm>
          <a:prstGeom prst="rect">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txBox="1"/>
          <p:nvPr/>
        </p:nvSpPr>
        <p:spPr>
          <a:xfrm>
            <a:off x="328928" y="6364886"/>
            <a:ext cx="570880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Atmospheric Surface Flux Station – Conceptual Design</a:t>
            </a:r>
            <a:endParaRPr sz="1800">
              <a:solidFill>
                <a:schemeClr val="dk1"/>
              </a:solidFill>
              <a:latin typeface="Calibri"/>
              <a:ea typeface="Calibri"/>
              <a:cs typeface="Calibri"/>
              <a:sym typeface="Calibri"/>
            </a:endParaRPr>
          </a:p>
        </p:txBody>
      </p:sp>
      <p:grpSp>
        <p:nvGrpSpPr>
          <p:cNvPr id="195" name="Google Shape;195;p16"/>
          <p:cNvGrpSpPr/>
          <p:nvPr/>
        </p:nvGrpSpPr>
        <p:grpSpPr>
          <a:xfrm>
            <a:off x="4634028" y="310169"/>
            <a:ext cx="309333" cy="604942"/>
            <a:chOff x="3739419" y="1184753"/>
            <a:chExt cx="197462" cy="369816"/>
          </a:xfrm>
        </p:grpSpPr>
        <p:sp>
          <p:nvSpPr>
            <p:cNvPr id="196" name="Google Shape;196;p16"/>
            <p:cNvSpPr/>
            <p:nvPr/>
          </p:nvSpPr>
          <p:spPr>
            <a:xfrm>
              <a:off x="3739419" y="1184753"/>
              <a:ext cx="197462" cy="247875"/>
            </a:xfrm>
            <a:prstGeom prst="rect">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3767988" y="1198704"/>
              <a:ext cx="163882" cy="19454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3810000" y="1422784"/>
              <a:ext cx="52466" cy="131785"/>
            </a:xfrm>
            <a:prstGeom prst="rect">
              <a:avLst/>
            </a:prstGeom>
            <a:solidFill>
              <a:srgbClr val="00B0F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9" name="Google Shape;199;p16"/>
          <p:cNvSpPr/>
          <p:nvPr/>
        </p:nvSpPr>
        <p:spPr>
          <a:xfrm>
            <a:off x="1962282" y="2682777"/>
            <a:ext cx="1723115" cy="72600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0" name="Google Shape;200;p16"/>
          <p:cNvGrpSpPr/>
          <p:nvPr/>
        </p:nvGrpSpPr>
        <p:grpSpPr>
          <a:xfrm>
            <a:off x="6192597" y="2699644"/>
            <a:ext cx="551606" cy="205938"/>
            <a:chOff x="4306178" y="3222812"/>
            <a:chExt cx="328578" cy="125507"/>
          </a:xfrm>
        </p:grpSpPr>
        <p:sp>
          <p:nvSpPr>
            <p:cNvPr id="201" name="Google Shape;201;p16"/>
            <p:cNvSpPr/>
            <p:nvPr/>
          </p:nvSpPr>
          <p:spPr>
            <a:xfrm>
              <a:off x="4351002" y="3222812"/>
              <a:ext cx="283754" cy="493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p:nvPr/>
          </p:nvSpPr>
          <p:spPr>
            <a:xfrm>
              <a:off x="4306178" y="3222814"/>
              <a:ext cx="45719" cy="1255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203" name="Google Shape;203;p16"/>
          <p:cNvCxnSpPr/>
          <p:nvPr/>
        </p:nvCxnSpPr>
        <p:spPr>
          <a:xfrm flipH="1" rot="10800000">
            <a:off x="-35859" y="5118858"/>
            <a:ext cx="9179859" cy="6798"/>
          </a:xfrm>
          <a:prstGeom prst="straightConnector1">
            <a:avLst/>
          </a:prstGeom>
          <a:noFill/>
          <a:ln cap="flat" cmpd="sng" w="76200">
            <a:solidFill>
              <a:srgbClr val="DDD9C3"/>
            </a:solidFill>
            <a:prstDash val="dot"/>
            <a:round/>
            <a:headEnd len="sm" w="sm" type="none"/>
            <a:tailEnd len="sm" w="sm" type="none"/>
          </a:ln>
        </p:spPr>
      </p:cxnSp>
      <p:sp>
        <p:nvSpPr>
          <p:cNvPr id="204" name="Google Shape;204;p16"/>
          <p:cNvSpPr/>
          <p:nvPr/>
        </p:nvSpPr>
        <p:spPr>
          <a:xfrm flipH="1">
            <a:off x="246843" y="1920564"/>
            <a:ext cx="4274093" cy="164281"/>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p:nvPr/>
        </p:nvSpPr>
        <p:spPr>
          <a:xfrm rot="-9132066">
            <a:off x="4264903" y="2317654"/>
            <a:ext cx="1622917" cy="8962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6"/>
          <p:cNvSpPr/>
          <p:nvPr/>
        </p:nvSpPr>
        <p:spPr>
          <a:xfrm flipH="1" rot="9079549">
            <a:off x="4249501" y="3105146"/>
            <a:ext cx="1664124" cy="86904"/>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6"/>
          <p:cNvSpPr/>
          <p:nvPr/>
        </p:nvSpPr>
        <p:spPr>
          <a:xfrm>
            <a:off x="2080180" y="2200683"/>
            <a:ext cx="271764" cy="251770"/>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p:nvPr/>
        </p:nvSpPr>
        <p:spPr>
          <a:xfrm>
            <a:off x="1622029" y="2725189"/>
            <a:ext cx="6112955" cy="6587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flipH="1">
            <a:off x="3754495" y="2742885"/>
            <a:ext cx="85441" cy="784367"/>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flipH="1">
            <a:off x="3757607" y="1966474"/>
            <a:ext cx="82330" cy="808841"/>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flipH="1">
            <a:off x="1782458" y="2746511"/>
            <a:ext cx="85441" cy="784367"/>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flipH="1">
            <a:off x="1785570" y="1961136"/>
            <a:ext cx="82330" cy="808841"/>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681369" y="2083121"/>
            <a:ext cx="1089324" cy="1324047"/>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pic>
        <p:nvPicPr>
          <p:cNvPr id="218" name="Google Shape;218;p17"/>
          <p:cNvPicPr preferRelativeResize="0"/>
          <p:nvPr/>
        </p:nvPicPr>
        <p:blipFill rotWithShape="1">
          <a:blip r:embed="rId3">
            <a:alphaModFix/>
          </a:blip>
          <a:srcRect b="0" l="0" r="0" t="0"/>
          <a:stretch/>
        </p:blipFill>
        <p:spPr>
          <a:xfrm>
            <a:off x="762000" y="914400"/>
            <a:ext cx="7711142" cy="5808178"/>
          </a:xfrm>
          <a:prstGeom prst="rect">
            <a:avLst/>
          </a:prstGeom>
          <a:noFill/>
          <a:ln>
            <a:noFill/>
          </a:ln>
        </p:spPr>
      </p:pic>
      <p:sp>
        <p:nvSpPr>
          <p:cNvPr id="219" name="Google Shape;219;p17"/>
          <p:cNvSpPr txBox="1"/>
          <p:nvPr/>
        </p:nvSpPr>
        <p:spPr>
          <a:xfrm>
            <a:off x="305204" y="0"/>
            <a:ext cx="862473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Box: E-FOY Fuel Cell power supply/data acquisition</a:t>
            </a:r>
            <a:endParaRPr sz="3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pic>
        <p:nvPicPr>
          <p:cNvPr id="224" name="Google Shape;224;p18"/>
          <p:cNvPicPr preferRelativeResize="0"/>
          <p:nvPr/>
        </p:nvPicPr>
        <p:blipFill rotWithShape="1">
          <a:blip r:embed="rId3">
            <a:alphaModFix/>
          </a:blip>
          <a:srcRect b="0" l="0" r="0" t="0"/>
          <a:stretch/>
        </p:blipFill>
        <p:spPr>
          <a:xfrm>
            <a:off x="0" y="1887610"/>
            <a:ext cx="9144000" cy="3082780"/>
          </a:xfrm>
          <a:prstGeom prst="rect">
            <a:avLst/>
          </a:prstGeom>
          <a:noFill/>
          <a:ln>
            <a:noFill/>
          </a:ln>
        </p:spPr>
      </p:pic>
      <p:sp>
        <p:nvSpPr>
          <p:cNvPr id="225" name="Google Shape;225;p18"/>
          <p:cNvSpPr txBox="1"/>
          <p:nvPr/>
        </p:nvSpPr>
        <p:spPr>
          <a:xfrm>
            <a:off x="1309036" y="5650029"/>
            <a:ext cx="13859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110 W, 24V.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Google Shape;230;p19"/>
          <p:cNvPicPr preferRelativeResize="0"/>
          <p:nvPr/>
        </p:nvPicPr>
        <p:blipFill rotWithShape="1">
          <a:blip r:embed="rId3">
            <a:alphaModFix/>
          </a:blip>
          <a:srcRect b="0" l="0" r="0" t="0"/>
          <a:stretch/>
        </p:blipFill>
        <p:spPr>
          <a:xfrm flipH="1">
            <a:off x="-2" y="3048000"/>
            <a:ext cx="5021225" cy="3797968"/>
          </a:xfrm>
          <a:prstGeom prst="rect">
            <a:avLst/>
          </a:prstGeom>
          <a:noFill/>
          <a:ln>
            <a:noFill/>
          </a:ln>
        </p:spPr>
      </p:pic>
      <p:pic>
        <p:nvPicPr>
          <p:cNvPr id="231" name="Google Shape;231;p19"/>
          <p:cNvPicPr preferRelativeResize="0"/>
          <p:nvPr/>
        </p:nvPicPr>
        <p:blipFill rotWithShape="1">
          <a:blip r:embed="rId4">
            <a:alphaModFix/>
          </a:blip>
          <a:srcRect b="5584" l="0" r="0" t="17096"/>
          <a:stretch/>
        </p:blipFill>
        <p:spPr>
          <a:xfrm>
            <a:off x="5044462" y="2370909"/>
            <a:ext cx="4079485" cy="4475059"/>
          </a:xfrm>
          <a:prstGeom prst="rect">
            <a:avLst/>
          </a:prstGeom>
          <a:noFill/>
          <a:ln>
            <a:noFill/>
          </a:ln>
        </p:spPr>
      </p:pic>
      <p:sp>
        <p:nvSpPr>
          <p:cNvPr id="232" name="Google Shape;232;p19"/>
          <p:cNvSpPr txBox="1"/>
          <p:nvPr/>
        </p:nvSpPr>
        <p:spPr>
          <a:xfrm>
            <a:off x="5046623" y="70023"/>
            <a:ext cx="342536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NCAR PAM Stations</a:t>
            </a:r>
            <a:endParaRPr sz="3200">
              <a:solidFill>
                <a:schemeClr val="dk1"/>
              </a:solidFill>
              <a:latin typeface="Calibri"/>
              <a:ea typeface="Calibri"/>
              <a:cs typeface="Calibri"/>
              <a:sym typeface="Calibri"/>
            </a:endParaRPr>
          </a:p>
        </p:txBody>
      </p:sp>
      <p:pic>
        <p:nvPicPr>
          <p:cNvPr id="233" name="Google Shape;233;p19"/>
          <p:cNvPicPr preferRelativeResize="0"/>
          <p:nvPr/>
        </p:nvPicPr>
        <p:blipFill rotWithShape="1">
          <a:blip r:embed="rId5">
            <a:alphaModFix/>
          </a:blip>
          <a:srcRect b="0" l="0" r="0" t="0"/>
          <a:stretch/>
        </p:blipFill>
        <p:spPr>
          <a:xfrm>
            <a:off x="0" y="0"/>
            <a:ext cx="4165600" cy="3124200"/>
          </a:xfrm>
          <a:prstGeom prst="rect">
            <a:avLst/>
          </a:prstGeom>
          <a:noFill/>
          <a:ln>
            <a:noFill/>
          </a:ln>
        </p:spPr>
      </p:pic>
      <p:sp>
        <p:nvSpPr>
          <p:cNvPr id="234" name="Google Shape;234;p19"/>
          <p:cNvSpPr txBox="1"/>
          <p:nvPr/>
        </p:nvSpPr>
        <p:spPr>
          <a:xfrm>
            <a:off x="0" y="8467"/>
            <a:ext cx="29144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AOE-2001 –late August 2001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helicopter deployments</a:t>
            </a:r>
            <a:endParaRPr sz="1800">
              <a:solidFill>
                <a:schemeClr val="dk1"/>
              </a:solidFill>
              <a:latin typeface="Calibri"/>
              <a:ea typeface="Calibri"/>
              <a:cs typeface="Calibri"/>
              <a:sym typeface="Calibri"/>
            </a:endParaRPr>
          </a:p>
        </p:txBody>
      </p:sp>
      <p:sp>
        <p:nvSpPr>
          <p:cNvPr id="235" name="Google Shape;235;p19"/>
          <p:cNvSpPr txBox="1"/>
          <p:nvPr/>
        </p:nvSpPr>
        <p:spPr>
          <a:xfrm>
            <a:off x="4038600" y="3124200"/>
            <a:ext cx="8027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a:t>
            </a:r>
            <a:endParaRPr sz="1800">
              <a:solidFill>
                <a:schemeClr val="dk1"/>
              </a:solidFill>
              <a:latin typeface="Calibri"/>
              <a:ea typeface="Calibri"/>
              <a:cs typeface="Calibri"/>
              <a:sym typeface="Calibri"/>
            </a:endParaRPr>
          </a:p>
        </p:txBody>
      </p:sp>
      <p:sp>
        <p:nvSpPr>
          <p:cNvPr id="236" name="Google Shape;236;p19"/>
          <p:cNvSpPr txBox="1"/>
          <p:nvPr/>
        </p:nvSpPr>
        <p:spPr>
          <a:xfrm>
            <a:off x="8295763" y="2438400"/>
            <a:ext cx="8027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a:t>
            </a:r>
            <a:endParaRPr sz="1800">
              <a:solidFill>
                <a:schemeClr val="dk1"/>
              </a:solidFill>
              <a:latin typeface="Calibri"/>
              <a:ea typeface="Calibri"/>
              <a:cs typeface="Calibri"/>
              <a:sym typeface="Calibri"/>
            </a:endParaRPr>
          </a:p>
        </p:txBody>
      </p:sp>
      <p:sp>
        <p:nvSpPr>
          <p:cNvPr id="237" name="Google Shape;237;p19"/>
          <p:cNvSpPr txBox="1"/>
          <p:nvPr/>
        </p:nvSpPr>
        <p:spPr>
          <a:xfrm>
            <a:off x="4199467" y="576690"/>
            <a:ext cx="5000536"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Criticisms from J. Militzer: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individual sled runners too short, difficult to move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radiometers/boom too heavy</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need for wind turbine uncertain</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box/footpads created own meltponds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snow drift around box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grpSp>
        <p:nvGrpSpPr>
          <p:cNvPr id="242" name="Google Shape;242;p20"/>
          <p:cNvGrpSpPr/>
          <p:nvPr/>
        </p:nvGrpSpPr>
        <p:grpSpPr>
          <a:xfrm>
            <a:off x="760576" y="1196411"/>
            <a:ext cx="7067373" cy="4413189"/>
            <a:chOff x="3715486" y="3141663"/>
            <a:chExt cx="5212614" cy="3275012"/>
          </a:xfrm>
        </p:grpSpPr>
        <p:grpSp>
          <p:nvGrpSpPr>
            <p:cNvPr id="243" name="Google Shape;243;p20"/>
            <p:cNvGrpSpPr/>
            <p:nvPr/>
          </p:nvGrpSpPr>
          <p:grpSpPr>
            <a:xfrm>
              <a:off x="3779838" y="3141663"/>
              <a:ext cx="5148262" cy="3275012"/>
              <a:chOff x="2381" y="1979"/>
              <a:chExt cx="3243" cy="2063"/>
            </a:xfrm>
          </p:grpSpPr>
          <p:pic>
            <p:nvPicPr>
              <p:cNvPr descr="Kopie von folie_ruecken" id="244" name="Google Shape;244;p20"/>
              <p:cNvPicPr preferRelativeResize="0"/>
              <p:nvPr/>
            </p:nvPicPr>
            <p:blipFill rotWithShape="1">
              <a:blip r:embed="rId3">
                <a:alphaModFix/>
              </a:blip>
              <a:srcRect b="0" l="0" r="0" t="0"/>
              <a:stretch/>
            </p:blipFill>
            <p:spPr>
              <a:xfrm>
                <a:off x="2381" y="1979"/>
                <a:ext cx="3243" cy="2063"/>
              </a:xfrm>
              <a:prstGeom prst="rect">
                <a:avLst/>
              </a:prstGeom>
              <a:noFill/>
              <a:ln>
                <a:noFill/>
              </a:ln>
            </p:spPr>
          </p:pic>
          <p:sp>
            <p:nvSpPr>
              <p:cNvPr id="245" name="Google Shape;245;p20"/>
              <p:cNvSpPr txBox="1"/>
              <p:nvPr/>
            </p:nvSpPr>
            <p:spPr>
              <a:xfrm>
                <a:off x="2699" y="2068"/>
                <a:ext cx="2785" cy="32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b="1" lang="en-US" sz="1400">
                    <a:solidFill>
                      <a:schemeClr val="dk1"/>
                    </a:solidFill>
                    <a:latin typeface="Calibri"/>
                    <a:ea typeface="Calibri"/>
                    <a:cs typeface="Calibri"/>
                    <a:sym typeface="Calibri"/>
                  </a:rPr>
                  <a:t>Measured wind speed and momentum flux          </a:t>
                </a:r>
                <a:endParaRPr/>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p:txBody>
          </p:sp>
        </p:grpSp>
        <p:sp>
          <p:nvSpPr>
            <p:cNvPr id="246" name="Google Shape;246;p20"/>
            <p:cNvSpPr txBox="1"/>
            <p:nvPr/>
          </p:nvSpPr>
          <p:spPr>
            <a:xfrm>
              <a:off x="5148064" y="6139676"/>
              <a:ext cx="1864790" cy="27408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distance to  ice ridge (m)</a:t>
              </a:r>
              <a:endParaRPr/>
            </a:p>
          </p:txBody>
        </p:sp>
        <p:sp>
          <p:nvSpPr>
            <p:cNvPr id="247" name="Google Shape;247;p20"/>
            <p:cNvSpPr/>
            <p:nvPr/>
          </p:nvSpPr>
          <p:spPr>
            <a:xfrm>
              <a:off x="8135938" y="4221163"/>
              <a:ext cx="792162" cy="3460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0"/>
            <p:cNvSpPr txBox="1"/>
            <p:nvPr/>
          </p:nvSpPr>
          <p:spPr>
            <a:xfrm rot="-5400000">
              <a:off x="3302392" y="4634876"/>
              <a:ext cx="1103187" cy="27699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height     (m)</a:t>
              </a:r>
              <a:endParaRPr/>
            </a:p>
          </p:txBody>
        </p:sp>
      </p:grpSp>
      <p:sp>
        <p:nvSpPr>
          <p:cNvPr id="249" name="Google Shape;249;p20"/>
          <p:cNvSpPr/>
          <p:nvPr/>
        </p:nvSpPr>
        <p:spPr>
          <a:xfrm>
            <a:off x="-1" y="682271"/>
            <a:ext cx="9144001" cy="64633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33CC"/>
                </a:solidFill>
                <a:latin typeface="Calibri"/>
                <a:ea typeface="Calibri"/>
                <a:cs typeface="Calibri"/>
                <a:sym typeface="Calibri"/>
              </a:rPr>
              <a:t>Measured  wind speed (contour lines) and momentum flux (color) downstream of a large (4m) pressure ridge  (Garbrecht et al., 1999) – significant variability over a few 100 m</a:t>
            </a:r>
            <a:endParaRPr b="1" sz="1800">
              <a:solidFill>
                <a:srgbClr val="0033CC"/>
              </a:solidFill>
              <a:latin typeface="Calibri"/>
              <a:ea typeface="Calibri"/>
              <a:cs typeface="Calibri"/>
              <a:sym typeface="Calibri"/>
            </a:endParaRPr>
          </a:p>
        </p:txBody>
      </p:sp>
      <p:sp>
        <p:nvSpPr>
          <p:cNvPr id="250" name="Google Shape;250;p20"/>
          <p:cNvSpPr txBox="1"/>
          <p:nvPr/>
        </p:nvSpPr>
        <p:spPr>
          <a:xfrm>
            <a:off x="0" y="0"/>
            <a:ext cx="7998408"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sng">
                <a:solidFill>
                  <a:srgbClr val="0033CC"/>
                </a:solidFill>
                <a:latin typeface="Calibri"/>
                <a:ea typeface="Calibri"/>
                <a:cs typeface="Calibri"/>
                <a:sym typeface="Calibri"/>
              </a:rPr>
              <a:t>Impacts of Structure on Measurements</a:t>
            </a:r>
            <a:endParaRPr/>
          </a:p>
          <a:p>
            <a:pPr indent="0" lvl="0" marL="0" marR="0" rtl="0" algn="l">
              <a:spcBef>
                <a:spcPts val="0"/>
              </a:spcBef>
              <a:spcAft>
                <a:spcPts val="0"/>
              </a:spcAft>
              <a:buNone/>
            </a:pPr>
            <a:r>
              <a:rPr b="1" lang="en-US" sz="2000">
                <a:solidFill>
                  <a:srgbClr val="0033CC"/>
                </a:solidFill>
                <a:latin typeface="Calibri"/>
                <a:ea typeface="Calibri"/>
                <a:cs typeface="Calibri"/>
                <a:sym typeface="Calibri"/>
              </a:rPr>
              <a:t>Small-Scale Spatial Variability: Ridge impact on the surface layer variables</a:t>
            </a:r>
            <a:endParaRPr b="1" sz="2000">
              <a:solidFill>
                <a:srgbClr val="0033CC"/>
              </a:solidFill>
              <a:latin typeface="Calibri"/>
              <a:ea typeface="Calibri"/>
              <a:cs typeface="Calibri"/>
              <a:sym typeface="Calibri"/>
            </a:endParaRPr>
          </a:p>
        </p:txBody>
      </p:sp>
      <p:sp>
        <p:nvSpPr>
          <p:cNvPr id="251" name="Google Shape;251;p20"/>
          <p:cNvSpPr txBox="1"/>
          <p:nvPr/>
        </p:nvSpPr>
        <p:spPr>
          <a:xfrm>
            <a:off x="0" y="5609600"/>
            <a:ext cx="91440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33CC"/>
                </a:solidFill>
                <a:latin typeface="Calibri"/>
                <a:ea typeface="Calibri"/>
                <a:cs typeface="Calibri"/>
                <a:sym typeface="Calibri"/>
              </a:rPr>
              <a:t>Also small obstacles &gt; 5-10 cm height strongly influence the atmospheric surface drag!</a:t>
            </a:r>
            <a:endParaRPr b="1" sz="1800">
              <a:solidFill>
                <a:srgbClr val="0033CC"/>
              </a:solidFill>
              <a:latin typeface="Calibri"/>
              <a:ea typeface="Calibri"/>
              <a:cs typeface="Calibri"/>
              <a:sym typeface="Calibri"/>
            </a:endParaRPr>
          </a:p>
        </p:txBody>
      </p:sp>
      <p:sp>
        <p:nvSpPr>
          <p:cNvPr id="252" name="Google Shape;252;p20"/>
          <p:cNvSpPr txBox="1"/>
          <p:nvPr/>
        </p:nvSpPr>
        <p:spPr>
          <a:xfrm>
            <a:off x="0" y="5895694"/>
            <a:ext cx="91440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33CC"/>
                </a:solidFill>
                <a:latin typeface="Calibri"/>
                <a:ea typeface="Calibri"/>
                <a:cs typeface="Calibri"/>
                <a:sym typeface="Calibri"/>
              </a:rPr>
              <a:t>Important implications for upwind contamination of turbulence measurements!</a:t>
            </a:r>
            <a:endParaRPr b="1" sz="1800">
              <a:solidFill>
                <a:srgbClr val="0033CC"/>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21"/>
          <p:cNvPicPr preferRelativeResize="0"/>
          <p:nvPr/>
        </p:nvPicPr>
        <p:blipFill rotWithShape="1">
          <a:blip r:embed="rId3">
            <a:alphaModFix/>
          </a:blip>
          <a:srcRect b="0" l="0" r="0" t="0"/>
          <a:stretch/>
        </p:blipFill>
        <p:spPr>
          <a:xfrm>
            <a:off x="2760228" y="394117"/>
            <a:ext cx="6366839" cy="3592513"/>
          </a:xfrm>
          <a:prstGeom prst="rect">
            <a:avLst/>
          </a:prstGeom>
          <a:noFill/>
          <a:ln>
            <a:noFill/>
          </a:ln>
        </p:spPr>
      </p:pic>
      <p:sp>
        <p:nvSpPr>
          <p:cNvPr id="258" name="Google Shape;258;p21"/>
          <p:cNvSpPr txBox="1"/>
          <p:nvPr/>
        </p:nvSpPr>
        <p:spPr>
          <a:xfrm>
            <a:off x="5109633" y="3848517"/>
            <a:ext cx="2179637" cy="276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Relative Wind Direction (deg)</a:t>
            </a:r>
            <a:endParaRPr/>
          </a:p>
        </p:txBody>
      </p:sp>
      <p:sp>
        <p:nvSpPr>
          <p:cNvPr id="259" name="Google Shape;259;p21"/>
          <p:cNvSpPr txBox="1"/>
          <p:nvPr/>
        </p:nvSpPr>
        <p:spPr>
          <a:xfrm>
            <a:off x="1600200" y="37875"/>
            <a:ext cx="576991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2"/>
                </a:solidFill>
                <a:latin typeface="Arial"/>
                <a:ea typeface="Arial"/>
                <a:cs typeface="Arial"/>
                <a:sym typeface="Arial"/>
              </a:rPr>
              <a:t>Ship Structure Impacts on Sampled Airflow - R/V Sikuliaq</a:t>
            </a:r>
            <a:endParaRPr b="1" sz="1600">
              <a:solidFill>
                <a:schemeClr val="dk2"/>
              </a:solidFill>
              <a:latin typeface="Arial"/>
              <a:ea typeface="Arial"/>
              <a:cs typeface="Arial"/>
              <a:sym typeface="Arial"/>
            </a:endParaRPr>
          </a:p>
        </p:txBody>
      </p:sp>
      <p:sp>
        <p:nvSpPr>
          <p:cNvPr id="260" name="Google Shape;260;p21"/>
          <p:cNvSpPr txBox="1"/>
          <p:nvPr/>
        </p:nvSpPr>
        <p:spPr>
          <a:xfrm>
            <a:off x="5427663" y="996157"/>
            <a:ext cx="1138237"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Bow-on winds</a:t>
            </a:r>
            <a:endParaRPr/>
          </a:p>
        </p:txBody>
      </p:sp>
      <p:sp>
        <p:nvSpPr>
          <p:cNvPr id="261" name="Google Shape;261;p21"/>
          <p:cNvSpPr txBox="1"/>
          <p:nvPr/>
        </p:nvSpPr>
        <p:spPr>
          <a:xfrm>
            <a:off x="6791420" y="996157"/>
            <a:ext cx="1292225"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Starboard winds</a:t>
            </a:r>
            <a:endParaRPr/>
          </a:p>
        </p:txBody>
      </p:sp>
      <p:sp>
        <p:nvSpPr>
          <p:cNvPr id="262" name="Google Shape;262;p21"/>
          <p:cNvSpPr txBox="1"/>
          <p:nvPr/>
        </p:nvSpPr>
        <p:spPr>
          <a:xfrm>
            <a:off x="7907337" y="1404938"/>
            <a:ext cx="987425"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Stern winds</a:t>
            </a:r>
            <a:endParaRPr/>
          </a:p>
        </p:txBody>
      </p:sp>
      <p:sp>
        <p:nvSpPr>
          <p:cNvPr id="263" name="Google Shape;263;p21"/>
          <p:cNvSpPr txBox="1"/>
          <p:nvPr/>
        </p:nvSpPr>
        <p:spPr>
          <a:xfrm>
            <a:off x="3213630" y="1477908"/>
            <a:ext cx="985837"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Stern winds</a:t>
            </a:r>
            <a:endParaRPr/>
          </a:p>
        </p:txBody>
      </p:sp>
      <p:sp>
        <p:nvSpPr>
          <p:cNvPr id="264" name="Google Shape;264;p21"/>
          <p:cNvSpPr txBox="1"/>
          <p:nvPr/>
        </p:nvSpPr>
        <p:spPr>
          <a:xfrm>
            <a:off x="4191000" y="1127126"/>
            <a:ext cx="901700"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Port winds</a:t>
            </a:r>
            <a:endParaRPr/>
          </a:p>
        </p:txBody>
      </p:sp>
      <p:sp>
        <p:nvSpPr>
          <p:cNvPr id="265" name="Google Shape;265;p21"/>
          <p:cNvSpPr txBox="1"/>
          <p:nvPr/>
        </p:nvSpPr>
        <p:spPr>
          <a:xfrm rot="-5400000">
            <a:off x="1782907" y="2012628"/>
            <a:ext cx="2100262" cy="276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Rel Wind</a:t>
            </a:r>
            <a:r>
              <a:rPr baseline="-25000" lang="en-US" sz="1200">
                <a:solidFill>
                  <a:schemeClr val="dk2"/>
                </a:solidFill>
                <a:latin typeface="Arial"/>
                <a:ea typeface="Arial"/>
                <a:cs typeface="Arial"/>
                <a:sym typeface="Arial"/>
              </a:rPr>
              <a:t> </a:t>
            </a:r>
            <a:r>
              <a:rPr lang="en-US" sz="1200">
                <a:solidFill>
                  <a:schemeClr val="dk2"/>
                </a:solidFill>
                <a:latin typeface="Arial"/>
                <a:ea typeface="Arial"/>
                <a:cs typeface="Arial"/>
                <a:sym typeface="Arial"/>
              </a:rPr>
              <a:t>– Rel Wind</a:t>
            </a:r>
            <a:r>
              <a:rPr baseline="-25000" lang="en-US" sz="1200">
                <a:solidFill>
                  <a:schemeClr val="dk2"/>
                </a:solidFill>
                <a:latin typeface="Arial"/>
                <a:ea typeface="Arial"/>
                <a:cs typeface="Arial"/>
                <a:sym typeface="Arial"/>
              </a:rPr>
              <a:t>ref</a:t>
            </a:r>
            <a:r>
              <a:rPr lang="en-US" sz="1200">
                <a:solidFill>
                  <a:schemeClr val="dk2"/>
                </a:solidFill>
                <a:latin typeface="Arial"/>
                <a:ea typeface="Arial"/>
                <a:cs typeface="Arial"/>
                <a:sym typeface="Arial"/>
              </a:rPr>
              <a:t> (m/s)</a:t>
            </a:r>
            <a:endParaRPr/>
          </a:p>
        </p:txBody>
      </p:sp>
      <p:sp>
        <p:nvSpPr>
          <p:cNvPr id="266" name="Google Shape;266;p21"/>
          <p:cNvSpPr txBox="1"/>
          <p:nvPr/>
        </p:nvSpPr>
        <p:spPr>
          <a:xfrm>
            <a:off x="61602" y="690156"/>
            <a:ext cx="2684028"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Arial"/>
                <a:ea typeface="Arial"/>
                <a:cs typeface="Arial"/>
                <a:sym typeface="Arial"/>
              </a:rPr>
              <a:t>- mast port/starboard sensor used as reference for ship-relative winds (SHR winds) from port/starboard</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mast starboard/port sensor differs by -3 m/s to +2 m/s of port/starboard sensor for SHR winds from port/starboard</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PSD upper bow winds between 0 to +1 m/s of reference wind for SHR winds between ±135°</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PSD lower bow winds 0 – 1 m/s lower than PSD upper winds</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- 1-2 m/s acceleration near ±50-70°</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- 1-4 m/s deceleration with winds from stern</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ship bow 2D sonic (“Ship SCS”) shows assymetric acceleration relative to PSD upper (which it is right next to)</a:t>
            </a:r>
            <a:endParaRPr/>
          </a:p>
          <a:p>
            <a:pPr indent="0" lvl="0" marL="0" marR="0" rtl="0" algn="l">
              <a:spcBef>
                <a:spcPts val="0"/>
              </a:spcBef>
              <a:spcAft>
                <a:spcPts val="0"/>
              </a:spcAft>
              <a:buNone/>
            </a:pPr>
            <a:r>
              <a:t/>
            </a:r>
            <a:endParaRPr sz="1000">
              <a:solidFill>
                <a:schemeClr val="dk2"/>
              </a:solidFill>
              <a:latin typeface="Arial"/>
              <a:ea typeface="Arial"/>
              <a:cs typeface="Arial"/>
              <a:sym typeface="Arial"/>
            </a:endParaRPr>
          </a:p>
          <a:p>
            <a:pPr indent="0" lvl="0" marL="0" marR="0" rtl="0" algn="l">
              <a:spcBef>
                <a:spcPts val="0"/>
              </a:spcBef>
              <a:spcAft>
                <a:spcPts val="0"/>
              </a:spcAft>
              <a:buNone/>
            </a:pPr>
            <a:r>
              <a:t/>
            </a:r>
            <a:endParaRPr sz="1000">
              <a:solidFill>
                <a:schemeClr val="dk2"/>
              </a:solidFill>
              <a:latin typeface="Arial"/>
              <a:ea typeface="Arial"/>
              <a:cs typeface="Arial"/>
              <a:sym typeface="Arial"/>
            </a:endParaRPr>
          </a:p>
        </p:txBody>
      </p:sp>
      <p:pic>
        <p:nvPicPr>
          <p:cNvPr id="267" name="Google Shape;267;p21"/>
          <p:cNvPicPr preferRelativeResize="0"/>
          <p:nvPr/>
        </p:nvPicPr>
        <p:blipFill rotWithShape="1">
          <a:blip r:embed="rId4">
            <a:alphaModFix/>
          </a:blip>
          <a:srcRect b="0" l="0" r="0" t="0"/>
          <a:stretch/>
        </p:blipFill>
        <p:spPr>
          <a:xfrm>
            <a:off x="76200" y="4092021"/>
            <a:ext cx="4800600" cy="2726765"/>
          </a:xfrm>
          <a:prstGeom prst="rect">
            <a:avLst/>
          </a:prstGeom>
          <a:noFill/>
          <a:ln>
            <a:noFill/>
          </a:ln>
        </p:spPr>
      </p:pic>
      <p:sp>
        <p:nvSpPr>
          <p:cNvPr id="268" name="Google Shape;268;p21"/>
          <p:cNvSpPr txBox="1"/>
          <p:nvPr/>
        </p:nvSpPr>
        <p:spPr>
          <a:xfrm>
            <a:off x="1156267" y="3803121"/>
            <a:ext cx="264046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2"/>
                </a:solidFill>
                <a:latin typeface="Arial"/>
                <a:ea typeface="Arial"/>
                <a:cs typeface="Arial"/>
                <a:sym typeface="Arial"/>
              </a:rPr>
              <a:t>Airflow tilt at PSD Sonics</a:t>
            </a:r>
            <a:endParaRPr/>
          </a:p>
        </p:txBody>
      </p:sp>
      <p:sp>
        <p:nvSpPr>
          <p:cNvPr id="269" name="Google Shape;269;p21"/>
          <p:cNvSpPr txBox="1"/>
          <p:nvPr/>
        </p:nvSpPr>
        <p:spPr>
          <a:xfrm>
            <a:off x="5406686" y="4257298"/>
            <a:ext cx="2188741"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Impacts also on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 turbulence/fluxes,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b) air pressure</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