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15" r:id="rId3"/>
    <p:sldId id="313" r:id="rId4"/>
    <p:sldId id="314" r:id="rId5"/>
    <p:sldId id="317" r:id="rId6"/>
    <p:sldId id="318" r:id="rId7"/>
    <p:sldId id="312" r:id="rId8"/>
    <p:sldId id="316" r:id="rId9"/>
    <p:sldId id="324" r:id="rId10"/>
    <p:sldId id="320" r:id="rId11"/>
    <p:sldId id="319" r:id="rId12"/>
    <p:sldId id="325" r:id="rId13"/>
    <p:sldId id="310" r:id="rId14"/>
    <p:sldId id="311" r:id="rId15"/>
    <p:sldId id="326" r:id="rId16"/>
    <p:sldId id="323" r:id="rId17"/>
    <p:sldId id="32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6892" autoAdjust="0"/>
  </p:normalViewPr>
  <p:slideViewPr>
    <p:cSldViewPr>
      <p:cViewPr varScale="1">
        <p:scale>
          <a:sx n="113" d="100"/>
          <a:sy n="113" d="100"/>
        </p:scale>
        <p:origin x="9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DF95-FC46-433F-A358-7DB227DF89B1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2307C-C6EF-46F4-82A2-6C32ADD73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the organizing team and science plan writing team.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2307C-C6EF-46F4-82A2-6C32ADD73E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7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2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3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tx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0607-4E70-4D31-8772-964395017212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884B-DB09-4686-AE66-B34A4D4F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OSAiC\IMG_0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2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3" y="-2492"/>
            <a:ext cx="9147323" cy="68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060" y="228600"/>
            <a:ext cx="970005" cy="1430046"/>
          </a:xfrm>
          <a:prstGeom prst="rect">
            <a:avLst/>
          </a:prstGeom>
          <a:noFill/>
          <a:ln w="25400" cap="flat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81000"/>
            <a:ext cx="7850263" cy="206210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MOSAiC</a:t>
            </a:r>
            <a:endParaRPr lang="en-US" sz="7200" b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M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ultidisciplinary drifting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O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bservatory </a:t>
            </a:r>
          </a:p>
          <a:p>
            <a:pPr algn="ctr">
              <a:defRPr/>
            </a:pP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for the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S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tudy of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A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rct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i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 </a:t>
            </a:r>
            <a:r>
              <a:rPr lang="en-US" sz="2800" b="1" i="1" u="sng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C</a:t>
            </a:r>
            <a:r>
              <a:rPr lang="en-US" sz="2800" b="1" i="1" dirty="0" smtClean="0">
                <a:solidFill>
                  <a:srgbClr val="C0504D">
                    <a:lumMod val="50000"/>
                  </a:srgbClr>
                </a:solidFill>
                <a:latin typeface="Georgia" pitchFamily="18" charset="0"/>
              </a:rPr>
              <a:t>limate</a:t>
            </a:r>
            <a:endParaRPr lang="en-US" b="1" i="1" dirty="0" smtClean="0">
              <a:solidFill>
                <a:srgbClr val="C0504D">
                  <a:lumMod val="50000"/>
                </a:srgb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248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www.mosaicobservatory.org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3281319"/>
            <a:ext cx="8053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Remote </a:t>
            </a: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Atmospheric Flux Station </a:t>
            </a:r>
            <a:r>
              <a:rPr lang="en-US" sz="32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Planning</a:t>
            </a:r>
            <a:endParaRPr lang="en-US" sz="32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7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765588" y="3031748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05488" y="1998454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1655713" y="1997696"/>
            <a:ext cx="99492" cy="2319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597336" flipV="1">
            <a:off x="3607857" y="3057849"/>
            <a:ext cx="2788597" cy="135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76089" y="2065082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202528" y="4147145"/>
            <a:ext cx="4274093" cy="261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9246" y="3983845"/>
            <a:ext cx="156229" cy="1633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69799" y="3813830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19884" y="1356386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5468" y="1376500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01057" y="2137973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21180" y="38100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54469" y="2696998"/>
            <a:ext cx="130172" cy="329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9480646">
            <a:off x="4284844" y="1401894"/>
            <a:ext cx="122120" cy="4257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3271" y="2638020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74036" y="2790420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769782" y="2336686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9204" y="1762594"/>
            <a:ext cx="73520" cy="2179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63387" y="1056159"/>
            <a:ext cx="5883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licor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5787" y="2102074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88100" y="3539387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01766" y="4419600"/>
            <a:ext cx="25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or flotation system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9470664">
            <a:off x="4318557" y="1466400"/>
            <a:ext cx="55967" cy="303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729102" y="2203302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720096" y="1739414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8443" y="2038875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618443" y="1800655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20647745">
            <a:off x="3292271" y="1335374"/>
            <a:ext cx="366264" cy="440095"/>
            <a:chOff x="1036888" y="2387969"/>
            <a:chExt cx="366264" cy="440095"/>
          </a:xfrm>
        </p:grpSpPr>
        <p:sp>
          <p:nvSpPr>
            <p:cNvPr id="32" name="Rectangle 31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 rot="20708746">
            <a:off x="1521062" y="1793629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6" idx="2"/>
            <a:endCxn id="39" idx="4"/>
          </p:cNvCxnSpPr>
          <p:nvPr/>
        </p:nvCxnSpPr>
        <p:spPr>
          <a:xfrm flipH="1">
            <a:off x="7225432" y="2342747"/>
            <a:ext cx="28411" cy="212556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>
            <a:off x="6605762" y="2409268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54527" y="2035973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3534359" y="698071"/>
            <a:ext cx="309333" cy="604942"/>
            <a:chOff x="3739419" y="1184753"/>
            <a:chExt cx="197462" cy="369816"/>
          </a:xfrm>
        </p:grpSpPr>
        <p:sp>
          <p:nvSpPr>
            <p:cNvPr id="42" name="Rectangle 41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1807388" y="3267492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3641069" y="1303771"/>
            <a:ext cx="86911" cy="2978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076056" y="1972909"/>
            <a:ext cx="551606" cy="205938"/>
            <a:chOff x="4306178" y="3222812"/>
            <a:chExt cx="328578" cy="125507"/>
          </a:xfrm>
        </p:grpSpPr>
        <p:sp>
          <p:nvSpPr>
            <p:cNvPr id="48" name="Rectangle 47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-152400" y="4401083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>
          <a:xfrm>
            <a:off x="31871" y="2304579"/>
            <a:ext cx="648948" cy="33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20196398">
            <a:off x="1380320" y="1980475"/>
            <a:ext cx="648948" cy="33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20196398">
            <a:off x="2532711" y="1419912"/>
            <a:ext cx="648948" cy="334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649415" y="737454"/>
            <a:ext cx="1994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</a:t>
            </a:r>
            <a:r>
              <a:rPr lang="en-US" dirty="0"/>
              <a:t>°</a:t>
            </a:r>
            <a:r>
              <a:rPr lang="en-US" dirty="0" smtClean="0"/>
              <a:t> airflow tilt &amp;</a:t>
            </a:r>
          </a:p>
          <a:p>
            <a:r>
              <a:rPr lang="en-US" dirty="0" smtClean="0"/>
              <a:t>5% wind reduction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689193" y="4800600"/>
            <a:ext cx="2458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side:</a:t>
            </a:r>
          </a:p>
          <a:p>
            <a:r>
              <a:rPr lang="en-US" dirty="0" smtClean="0"/>
              <a:t>~5</a:t>
            </a:r>
            <a:r>
              <a:rPr lang="en-US" dirty="0"/>
              <a:t>°</a:t>
            </a:r>
            <a:r>
              <a:rPr lang="en-US" dirty="0" smtClean="0"/>
              <a:t> airflow tilt &amp;</a:t>
            </a:r>
          </a:p>
          <a:p>
            <a:r>
              <a:rPr lang="en-US" dirty="0" smtClean="0"/>
              <a:t>12%? wind acceleration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86146" y="4724400"/>
            <a:ext cx="4543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this configuration, need airflow study, or </a:t>
            </a:r>
            <a:br>
              <a:rPr lang="en-US" dirty="0" smtClean="0"/>
            </a:br>
            <a:r>
              <a:rPr lang="en-US" dirty="0" smtClean="0"/>
              <a:t>pre-experiment field flow study (~ 2 months</a:t>
            </a:r>
            <a:r>
              <a:rPr lang="en-US" dirty="0" smtClean="0"/>
              <a:t>); </a:t>
            </a:r>
            <a:br>
              <a:rPr lang="en-US" dirty="0" smtClean="0"/>
            </a:br>
            <a:r>
              <a:rPr lang="en-US" dirty="0" smtClean="0"/>
              <a:t>post field-program corrections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4514" y="-6883"/>
            <a:ext cx="869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u="sng" dirty="0">
                <a:solidFill>
                  <a:srgbClr val="0033CC"/>
                </a:solidFill>
              </a:rPr>
              <a:t>Impacts of Structure on </a:t>
            </a:r>
            <a:r>
              <a:rPr lang="de-DE" sz="2400" b="1" u="sng" dirty="0" smtClean="0">
                <a:solidFill>
                  <a:srgbClr val="0033CC"/>
                </a:solidFill>
              </a:rPr>
              <a:t>Measurements – based on ship experience</a:t>
            </a:r>
            <a:endParaRPr lang="de-DE" sz="2400" b="1" u="sng" dirty="0">
              <a:solidFill>
                <a:srgbClr val="0033CC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988100" y="3026687"/>
            <a:ext cx="0" cy="1366372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4314830" y="1039124"/>
            <a:ext cx="1734" cy="3353935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273250" y="2731709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m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39287" y="3436257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 m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2362200"/>
            <a:ext cx="13884280" cy="4428530"/>
            <a:chOff x="0" y="2362200"/>
            <a:chExt cx="13884280" cy="4428530"/>
          </a:xfrm>
        </p:grpSpPr>
        <p:sp>
          <p:nvSpPr>
            <p:cNvPr id="60" name="Isosceles Triangle 59"/>
            <p:cNvSpPr/>
            <p:nvPr/>
          </p:nvSpPr>
          <p:spPr>
            <a:xfrm>
              <a:off x="1739421" y="2362200"/>
              <a:ext cx="12144859" cy="202582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0" y="5867400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Other possible issues: </a:t>
              </a:r>
              <a:r>
                <a:rPr lang="en-US" dirty="0" smtClean="0"/>
                <a:t>a) </a:t>
              </a:r>
              <a:r>
                <a:rPr lang="en-US" dirty="0" smtClean="0"/>
                <a:t>larger impact of box on outgoing radiation, b) solar </a:t>
              </a:r>
              <a:r>
                <a:rPr lang="en-US" dirty="0"/>
                <a:t>heating of </a:t>
              </a:r>
              <a:r>
                <a:rPr lang="en-US" dirty="0" smtClean="0"/>
                <a:t>box (heat island</a:t>
              </a:r>
              <a:r>
                <a:rPr lang="en-US" dirty="0" smtClean="0"/>
                <a:t>) impacting Hs; c) </a:t>
              </a:r>
              <a:r>
                <a:rPr lang="en-US" dirty="0" smtClean="0"/>
                <a:t>proximity of </a:t>
              </a:r>
              <a:r>
                <a:rPr lang="en-US" dirty="0" err="1" smtClean="0"/>
                <a:t>H20</a:t>
              </a:r>
              <a:r>
                <a:rPr lang="en-US" dirty="0" smtClean="0"/>
                <a:t> </a:t>
              </a:r>
              <a:r>
                <a:rPr lang="en-US" dirty="0"/>
                <a:t>exhaust from fuel </a:t>
              </a:r>
              <a:r>
                <a:rPr lang="en-US" dirty="0" smtClean="0"/>
                <a:t>cells impacting humidity(?); d) </a:t>
              </a:r>
              <a:r>
                <a:rPr lang="en-US" dirty="0" smtClean="0"/>
                <a:t>heavier/more cumbersome </a:t>
              </a:r>
              <a:r>
                <a:rPr lang="en-US" dirty="0"/>
                <a:t>to sling </a:t>
              </a:r>
              <a:r>
                <a:rPr lang="en-US" dirty="0" smtClean="0"/>
                <a:t>as integrated unit </a:t>
              </a:r>
              <a:r>
                <a:rPr lang="en-US" dirty="0"/>
                <a:t>with helicopter.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6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43841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Suggestion:</a:t>
            </a:r>
          </a:p>
          <a:p>
            <a:r>
              <a:rPr lang="en-US" dirty="0"/>
              <a:t>I</a:t>
            </a:r>
            <a:r>
              <a:rPr lang="en-US" dirty="0" smtClean="0"/>
              <a:t>nstrument </a:t>
            </a:r>
            <a:r>
              <a:rPr lang="en-US" dirty="0"/>
              <a:t>tripod </a:t>
            </a:r>
            <a:r>
              <a:rPr lang="en-US" dirty="0" smtClean="0"/>
              <a:t>separated from </a:t>
            </a:r>
            <a:r>
              <a:rPr lang="en-US" dirty="0"/>
              <a:t>DA </a:t>
            </a:r>
            <a:r>
              <a:rPr lang="en-US" dirty="0" smtClean="0"/>
              <a:t>box/sled by ~ 5-8 m; minimize sled angle to sonic; remove affected angle from useful data.</a:t>
            </a:r>
          </a:p>
          <a:p>
            <a:endParaRPr lang="en-US" dirty="0"/>
          </a:p>
          <a:p>
            <a:r>
              <a:rPr lang="en-US" dirty="0" smtClean="0"/>
              <a:t>Box on ~2-m </a:t>
            </a:r>
            <a:r>
              <a:rPr lang="en-US" dirty="0"/>
              <a:t>Nansen </a:t>
            </a:r>
            <a:r>
              <a:rPr lang="en-US" dirty="0" smtClean="0"/>
              <a:t>sled </a:t>
            </a:r>
            <a:r>
              <a:rPr lang="en-US" dirty="0" smtClean="0"/>
              <a:t>with </a:t>
            </a:r>
            <a:r>
              <a:rPr lang="en-US" dirty="0" smtClean="0"/>
              <a:t>or without small duck boat attached on top (500 </a:t>
            </a:r>
            <a:r>
              <a:rPr lang="en-US" dirty="0" err="1"/>
              <a:t>lbs</a:t>
            </a:r>
            <a:r>
              <a:rPr lang="en-US" dirty="0"/>
              <a:t> </a:t>
            </a:r>
            <a:r>
              <a:rPr lang="en-US" dirty="0" smtClean="0"/>
              <a:t>of flotation max necessity?).</a:t>
            </a:r>
            <a:r>
              <a:rPr lang="en-US" dirty="0"/>
              <a:t>  Boat needs to be fastened without </a:t>
            </a:r>
            <a:r>
              <a:rPr lang="en-US" dirty="0" smtClean="0"/>
              <a:t>causing </a:t>
            </a:r>
            <a:r>
              <a:rPr lang="en-US" dirty="0"/>
              <a:t>leak.  </a:t>
            </a:r>
            <a:r>
              <a:rPr lang="en-US" dirty="0" smtClean="0"/>
              <a:t>Vendor for Nansen </a:t>
            </a:r>
            <a:r>
              <a:rPr lang="en-US" dirty="0"/>
              <a:t>sled? </a:t>
            </a:r>
            <a:r>
              <a:rPr lang="en-US" dirty="0" smtClean="0"/>
              <a:t>Duck boat? Build Nansen sled?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49" y="3894666"/>
            <a:ext cx="2793265" cy="2458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922867"/>
            <a:ext cx="3161250" cy="2734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22868"/>
            <a:ext cx="3107650" cy="2734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905933"/>
            <a:ext cx="3325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Summer </a:t>
            </a:r>
            <a:r>
              <a:rPr lang="en-US" sz="1400" dirty="0" err="1" smtClean="0"/>
              <a:t>meltpond</a:t>
            </a:r>
            <a:r>
              <a:rPr lang="en-US" sz="1400" dirty="0" smtClean="0"/>
              <a:t> development (Maui) </a:t>
            </a:r>
            <a:br>
              <a:rPr lang="en-US" sz="1400" dirty="0" smtClean="0"/>
            </a:br>
            <a:r>
              <a:rPr lang="en-US" sz="1400" dirty="0" smtClean="0"/>
              <a:t>– note reduced melt under ablation shields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650" y="905932"/>
            <a:ext cx="2737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Wintertime lead opening (FLA)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60538" y="6027088"/>
            <a:ext cx="2900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Lead closing crushing Cleveland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" y="3886199"/>
            <a:ext cx="2982035" cy="2600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8409" y="6166597"/>
            <a:ext cx="289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Ice “disappearance” near Florida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5" y="3867582"/>
            <a:ext cx="3278264" cy="21855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7000" y="0"/>
            <a:ext cx="333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Dangers for RAF Stations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97858" y="3710000"/>
            <a:ext cx="372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Drastic ice movements (Ice tectonics)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34292"/>
            <a:ext cx="2829561" cy="18839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68763" y="823462"/>
            <a:ext cx="2013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Summer </a:t>
            </a:r>
            <a:r>
              <a:rPr lang="en-US" sz="1400" dirty="0" err="1" smtClean="0"/>
              <a:t>meltponds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- 26% (+?) areal coverage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23258" y="331622"/>
            <a:ext cx="299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for mobility &amp; flotation?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nsen sle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" y="3948080"/>
            <a:ext cx="4551947" cy="25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8916" y="10180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Nansen Sledge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028" name="Picture 4" descr="Image result for nansen sle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012256" cy="220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nsen sled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55822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406401"/>
            <a:ext cx="4866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Strong for heavy loads</a:t>
            </a:r>
          </a:p>
          <a:p>
            <a:r>
              <a:rPr lang="en-US" dirty="0" smtClean="0"/>
              <a:t>- Sufficiently long to ride easily over rough surface</a:t>
            </a:r>
          </a:p>
          <a:p>
            <a:r>
              <a:rPr lang="en-US" dirty="0" smtClean="0"/>
              <a:t>- High enough and sufficiently sparse supports to </a:t>
            </a:r>
            <a:br>
              <a:rPr lang="en-US" dirty="0" smtClean="0"/>
            </a:br>
            <a:r>
              <a:rPr lang="en-US" dirty="0" smtClean="0"/>
              <a:t>reduce drift </a:t>
            </a:r>
            <a:r>
              <a:rPr lang="en-US" dirty="0" smtClean="0"/>
              <a:t>build-up (?)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759254"/>
            <a:ext cx="3521301" cy="309874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48400" y="4191000"/>
            <a:ext cx="76200" cy="4495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5999" y="3784654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2709" y="9525"/>
            <a:ext cx="230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Duck Boat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3376" y="785515"/>
            <a:ext cx="2824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Flotation in case of melt </a:t>
            </a:r>
            <a:br>
              <a:rPr lang="en-US" dirty="0" smtClean="0"/>
            </a:br>
            <a:r>
              <a:rPr lang="en-US" dirty="0" smtClean="0"/>
              <a:t>pond development, lead </a:t>
            </a:r>
            <a:br>
              <a:rPr lang="en-US" dirty="0" smtClean="0"/>
            </a:br>
            <a:r>
              <a:rPr lang="en-US" dirty="0" smtClean="0"/>
              <a:t>opening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8" t="25808"/>
          <a:stretch/>
        </p:blipFill>
        <p:spPr>
          <a:xfrm>
            <a:off x="9525" y="67449"/>
            <a:ext cx="6243377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9525"/>
            <a:ext cx="5264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 boat with three 200-</a:t>
            </a:r>
            <a:r>
              <a:rPr lang="en-US" dirty="0" err="1" smtClean="0"/>
              <a:t>lb</a:t>
            </a:r>
            <a:r>
              <a:rPr lang="en-US" dirty="0" smtClean="0"/>
              <a:t> people plus gear &amp; motor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86100"/>
            <a:ext cx="50292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2" r="10115" b="26351"/>
          <a:stretch/>
        </p:blipFill>
        <p:spPr>
          <a:xfrm>
            <a:off x="0" y="3067856"/>
            <a:ext cx="4114800" cy="3790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394" y="3120252"/>
            <a:ext cx="329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Duck boat help for this situation?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0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40" y="1524000"/>
            <a:ext cx="2353827" cy="5325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44" y="3352800"/>
            <a:ext cx="3796014" cy="3513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4228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 pedestal under main tower due to:</a:t>
            </a:r>
          </a:p>
          <a:p>
            <a:r>
              <a:rPr lang="en-US" dirty="0" smtClean="0"/>
              <a:t>a) Wooden posts frozen in with fresh water</a:t>
            </a:r>
          </a:p>
          <a:p>
            <a:r>
              <a:rPr lang="en-US" dirty="0" smtClean="0"/>
              <a:t>b) Plywood &amp; white cloth ablation shields</a:t>
            </a:r>
            <a:br>
              <a:rPr lang="en-US" dirty="0" smtClean="0"/>
            </a:br>
            <a:r>
              <a:rPr lang="en-US" dirty="0" smtClean="0"/>
              <a:t>c) luck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4130" y="1749114"/>
            <a:ext cx="16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SHEBA-late Aug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295"/>
            <a:ext cx="3247160" cy="3139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1100" y="3318933"/>
            <a:ext cx="34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Meltpond</a:t>
            </a:r>
            <a:r>
              <a:rPr lang="en-US" dirty="0" smtClean="0"/>
              <a:t> formed by PAM box/sled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6003" y="123799"/>
            <a:ext cx="1363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Need for step </a:t>
            </a:r>
            <a:br>
              <a:rPr lang="en-US" sz="1600" dirty="0" smtClean="0"/>
            </a:br>
            <a:r>
              <a:rPr lang="en-US" sz="1600" dirty="0" smtClean="0"/>
              <a:t>        ladder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6933" y="14817"/>
            <a:ext cx="389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OTHER STRUCTURAL CONSIDERATIONS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5523" y="6273905"/>
            <a:ext cx="109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Note pedestal </a:t>
            </a:r>
            <a:br>
              <a:rPr lang="en-US" sz="1200" dirty="0" smtClean="0"/>
            </a:br>
            <a:r>
              <a:rPr lang="en-US" sz="1200" dirty="0" smtClean="0"/>
              <a:t>for guy anchor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9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/>
          <a:stretch/>
        </p:blipFill>
        <p:spPr>
          <a:xfrm>
            <a:off x="228600" y="1143000"/>
            <a:ext cx="4109937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3019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Snow Drifting</a:t>
            </a:r>
            <a:br>
              <a:rPr lang="en-US" sz="2400" b="1" dirty="0" smtClean="0"/>
            </a:br>
            <a:r>
              <a:rPr lang="en-US" sz="2400" b="1" dirty="0" smtClean="0"/>
              <a:t>SHEBA </a:t>
            </a:r>
            <a:r>
              <a:rPr lang="en-US" sz="2400" b="1" dirty="0" err="1" smtClean="0"/>
              <a:t>PAMs</a:t>
            </a:r>
            <a:r>
              <a:rPr lang="en-US" sz="2400" b="1" dirty="0" smtClean="0"/>
              <a:t> in March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2590800"/>
            <a:ext cx="3828085" cy="2585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t="18320"/>
          <a:stretch/>
        </p:blipFill>
        <p:spPr>
          <a:xfrm>
            <a:off x="5257798" y="1"/>
            <a:ext cx="3848121" cy="26115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9" y="4694735"/>
            <a:ext cx="3839653" cy="21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7840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86100"/>
            <a:ext cx="50292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685800"/>
            <a:ext cx="258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tripods in shallow water</a:t>
            </a:r>
            <a:br>
              <a:rPr lang="en-US" dirty="0" smtClean="0"/>
            </a:br>
            <a:r>
              <a:rPr lang="en-US" dirty="0" smtClean="0"/>
              <a:t>- pad anchors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Remote Atmospheric Flux Stations (RAFS) </a:t>
            </a:r>
            <a:br>
              <a:rPr lang="en-US" sz="3600" dirty="0" smtClean="0"/>
            </a:br>
            <a:r>
              <a:rPr lang="en-US" sz="3600" dirty="0" smtClean="0"/>
              <a:t>- Structural Issues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measurement interactions/interference: </a:t>
            </a:r>
            <a:r>
              <a:rPr lang="en-US" dirty="0"/>
              <a:t>- snow drift, turbulence generation,  flow distortion, radiation </a:t>
            </a:r>
            <a:r>
              <a:rPr lang="en-US" dirty="0" smtClean="0"/>
              <a:t>impacts, melting/settling (out-of-level)</a:t>
            </a:r>
          </a:p>
          <a:p>
            <a:endParaRPr lang="en-US" dirty="0"/>
          </a:p>
          <a:p>
            <a:r>
              <a:rPr lang="en-US" dirty="0" smtClean="0"/>
              <a:t>b) “sled”, box, or “jack stands” – shape, mobility, snow drift</a:t>
            </a:r>
          </a:p>
          <a:p>
            <a:endParaRPr lang="en-US" dirty="0" smtClean="0"/>
          </a:p>
          <a:p>
            <a:r>
              <a:rPr lang="en-US" dirty="0" smtClean="0"/>
              <a:t>c) box integrated with </a:t>
            </a:r>
            <a:r>
              <a:rPr lang="en-US" dirty="0" err="1" smtClean="0"/>
              <a:t>sonics</a:t>
            </a:r>
            <a:r>
              <a:rPr lang="en-US" dirty="0" smtClean="0"/>
              <a:t> &amp; instruments, or separate box &amp; tripod? – </a:t>
            </a:r>
            <a:r>
              <a:rPr lang="en-US" dirty="0" smtClean="0"/>
              <a:t>compactness, transportability</a:t>
            </a:r>
            <a:r>
              <a:rPr lang="en-US" dirty="0" smtClean="0"/>
              <a:t>, measurement interference</a:t>
            </a:r>
          </a:p>
          <a:p>
            <a:endParaRPr lang="en-US" dirty="0"/>
          </a:p>
          <a:p>
            <a:r>
              <a:rPr lang="en-US" dirty="0" smtClean="0"/>
              <a:t>d) transportability, interactions with surface, safety as surface changes (melts) (flotation)</a:t>
            </a:r>
          </a:p>
          <a:p>
            <a:endParaRPr lang="en-US" dirty="0"/>
          </a:p>
          <a:p>
            <a:r>
              <a:rPr lang="en-US" dirty="0" smtClean="0"/>
              <a:t>e) serviceability – height, step ladder, stakes/anchors,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5214279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10800000">
            <a:off x="4971978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1765588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5488" y="2778977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1655713" y="2778219"/>
            <a:ext cx="99492" cy="23194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597336" flipV="1">
            <a:off x="3607857" y="3838372"/>
            <a:ext cx="2788597" cy="135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76089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9397" y="510399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4021" y="795648"/>
            <a:ext cx="711548" cy="175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843" y="982836"/>
            <a:ext cx="162350" cy="853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202528" y="4927668"/>
            <a:ext cx="4274093" cy="261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246" y="4764368"/>
            <a:ext cx="156229" cy="16330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69799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19884" y="2136909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05468" y="2157023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01057" y="2918496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1180" y="116152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4469" y="3477521"/>
            <a:ext cx="130172" cy="329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9480646">
            <a:off x="4284844" y="2182417"/>
            <a:ext cx="122120" cy="4257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73271" y="3418543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74036" y="3570943"/>
            <a:ext cx="294079" cy="56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769782" y="3117209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barometer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99204" y="2543117"/>
            <a:ext cx="73520" cy="2179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63387" y="1836682"/>
            <a:ext cx="5883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licor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5787" y="2882597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597" y="183199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 generator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88100" y="4319910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01765" y="5293300"/>
            <a:ext cx="298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and/or flotation system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19470664">
            <a:off x="4318557" y="2246923"/>
            <a:ext cx="55967" cy="303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29102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20096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618443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18443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20647745">
            <a:off x="3292271" y="2115897"/>
            <a:ext cx="366264" cy="440095"/>
            <a:chOff x="1036888" y="2387969"/>
            <a:chExt cx="366264" cy="440095"/>
          </a:xfrm>
        </p:grpSpPr>
        <p:sp>
          <p:nvSpPr>
            <p:cNvPr id="36" name="Rectangle 3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78475" y="1836724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20708746">
            <a:off x="1521062" y="2574152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71123" y="2276226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42" name="Straight Connector 41"/>
          <p:cNvCxnSpPr>
            <a:stCxn id="8" idx="2"/>
          </p:cNvCxnSpPr>
          <p:nvPr/>
        </p:nvCxnSpPr>
        <p:spPr>
          <a:xfrm>
            <a:off x="7253843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6605762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54527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12387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3534359" y="1478594"/>
            <a:ext cx="309333" cy="604942"/>
            <a:chOff x="3739419" y="1184753"/>
            <a:chExt cx="197462" cy="369816"/>
          </a:xfrm>
        </p:grpSpPr>
        <p:sp>
          <p:nvSpPr>
            <p:cNvPr id="47" name="Rectangle 4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1807388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3641069" y="2084294"/>
            <a:ext cx="86911" cy="29780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6076056" y="2753432"/>
            <a:ext cx="551606" cy="205938"/>
            <a:chOff x="4306178" y="3222812"/>
            <a:chExt cx="328578" cy="125507"/>
          </a:xfrm>
        </p:grpSpPr>
        <p:sp>
          <p:nvSpPr>
            <p:cNvPr id="53" name="Rectangle 52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Connector 54"/>
          <p:cNvCxnSpPr/>
          <p:nvPr/>
        </p:nvCxnSpPr>
        <p:spPr>
          <a:xfrm flipV="1">
            <a:off x="-152400" y="5181606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035569" y="531465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4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21492" y="2484045"/>
            <a:ext cx="322979" cy="5246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2630" y="2608049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7531" y="510759"/>
            <a:ext cx="84624" cy="7443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4836" y="795648"/>
            <a:ext cx="527274" cy="151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7895" y="797899"/>
            <a:ext cx="129427" cy="2601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278420" y="3407168"/>
            <a:ext cx="4274093" cy="17001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99792" y="1993366"/>
            <a:ext cx="1822811" cy="1474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36425" y="2083121"/>
            <a:ext cx="102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566" y="2006830"/>
            <a:ext cx="79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now depth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7598" y="2864708"/>
            <a:ext cx="56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20849" y="-690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sonic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9480646">
            <a:off x="5384513" y="1013992"/>
            <a:ext cx="122120" cy="42575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8381" y="1545837"/>
            <a:ext cx="61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baro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98873" y="1374692"/>
            <a:ext cx="73520" cy="2179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63056" y="668257"/>
            <a:ext cx="588303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licor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2328" y="282880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7138" y="183199"/>
            <a:ext cx="1619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ind generator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03837" y="3583510"/>
            <a:ext cx="81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olar panel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10987" y="3762492"/>
            <a:ext cx="289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and/or flotation system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9470664">
            <a:off x="5418226" y="1078498"/>
            <a:ext cx="55967" cy="30344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14267" y="280453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09743" y="2533380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 rot="20647745">
            <a:off x="4391940" y="947472"/>
            <a:ext cx="366264" cy="440095"/>
            <a:chOff x="1036888" y="2387969"/>
            <a:chExt cx="366264" cy="440095"/>
          </a:xfrm>
        </p:grpSpPr>
        <p:sp>
          <p:nvSpPr>
            <p:cNvPr id="25" name="Rectangle 24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778144" y="668299"/>
            <a:ext cx="95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antenna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20708746">
            <a:off x="1690242" y="738828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09179" y="908713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cxnSp>
        <p:nvCxnSpPr>
          <p:cNvPr id="31" name="Straight Connector 30"/>
          <p:cNvCxnSpPr>
            <a:stCxn id="3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971068" y="2561005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34028" y="310169"/>
            <a:ext cx="309333" cy="604942"/>
            <a:chOff x="3739419" y="1184753"/>
            <a:chExt cx="197462" cy="369816"/>
          </a:xfrm>
        </p:grpSpPr>
        <p:sp>
          <p:nvSpPr>
            <p:cNvPr id="35" name="Rectangle 34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962282" y="2682777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192597" y="2699644"/>
            <a:ext cx="551606" cy="205938"/>
            <a:chOff x="4306178" y="3222812"/>
            <a:chExt cx="328578" cy="125507"/>
          </a:xfrm>
        </p:grpSpPr>
        <p:sp>
          <p:nvSpPr>
            <p:cNvPr id="40" name="Rectangle 39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-35859" y="5118858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 Same Side Corner Rectangle 42"/>
          <p:cNvSpPr/>
          <p:nvPr/>
        </p:nvSpPr>
        <p:spPr>
          <a:xfrm rot="10800000" flipV="1">
            <a:off x="246843" y="1920564"/>
            <a:ext cx="4274093" cy="16428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2467934">
            <a:off x="4264903" y="2317654"/>
            <a:ext cx="1622917" cy="896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9879549" flipV="1">
            <a:off x="4249501" y="3105146"/>
            <a:ext cx="1664124" cy="869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080180" y="2200683"/>
            <a:ext cx="271764" cy="2517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22029" y="2725189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flipH="1">
            <a:off x="3754495" y="2742885"/>
            <a:ext cx="85441" cy="784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flipH="1">
            <a:off x="3757607" y="1966474"/>
            <a:ext cx="82330" cy="808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flipH="1">
            <a:off x="1782458" y="2746511"/>
            <a:ext cx="85441" cy="784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 flipH="1">
            <a:off x="1785570" y="1961136"/>
            <a:ext cx="82330" cy="8088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1369" y="2083121"/>
            <a:ext cx="1089324" cy="13240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711142" cy="5808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04" y="0"/>
            <a:ext cx="8624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Box: E-FOY Fuel Cell power supply/data acquisition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830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610"/>
            <a:ext cx="9144000" cy="3082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036" y="5650029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W, 24V.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9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3048000"/>
            <a:ext cx="5021225" cy="3797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6" b="5585"/>
          <a:stretch/>
        </p:blipFill>
        <p:spPr>
          <a:xfrm>
            <a:off x="5044462" y="2370909"/>
            <a:ext cx="4079485" cy="4475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6623" y="70023"/>
            <a:ext cx="342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NCAR</a:t>
            </a:r>
            <a:r>
              <a:rPr lang="en-US" sz="3200" dirty="0" smtClean="0"/>
              <a:t> PAM </a:t>
            </a:r>
            <a:r>
              <a:rPr lang="en-US" sz="3200" dirty="0" smtClean="0"/>
              <a:t>Stations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656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467"/>
            <a:ext cx="2914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AOE</a:t>
            </a:r>
            <a:r>
              <a:rPr lang="en-US" dirty="0" smtClean="0"/>
              <a:t>-2001 –late August 2001 </a:t>
            </a:r>
            <a:br>
              <a:rPr lang="en-US" dirty="0" smtClean="0"/>
            </a:br>
            <a:r>
              <a:rPr lang="en-US" dirty="0" smtClean="0"/>
              <a:t>– helicopter deployments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3124200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5763" y="2438400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9467" y="576690"/>
            <a:ext cx="50005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Criticisms from J. </a:t>
            </a:r>
            <a:r>
              <a:rPr lang="en-US" dirty="0" err="1" smtClean="0"/>
              <a:t>Militzer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individual sled runners too short, difficult to move</a:t>
            </a:r>
          </a:p>
          <a:p>
            <a:r>
              <a:rPr lang="en-US" dirty="0" smtClean="0"/>
              <a:t>- radiometers/boom too heavy</a:t>
            </a:r>
            <a:br>
              <a:rPr lang="en-US" dirty="0" smtClean="0"/>
            </a:br>
            <a:r>
              <a:rPr lang="en-US" dirty="0" smtClean="0"/>
              <a:t>- need for wind turbine uncertain</a:t>
            </a:r>
            <a:br>
              <a:rPr lang="en-US" dirty="0" smtClean="0"/>
            </a:br>
            <a:r>
              <a:rPr lang="en-US" dirty="0" smtClean="0"/>
              <a:t>- box/footpads created own </a:t>
            </a:r>
            <a:r>
              <a:rPr lang="en-US" dirty="0" err="1" smtClean="0"/>
              <a:t>meltponds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snow drift around box</a:t>
            </a:r>
          </a:p>
        </p:txBody>
      </p:sp>
    </p:spTree>
    <p:extLst>
      <p:ext uri="{BB962C8B-B14F-4D97-AF65-F5344CB8AC3E}">
        <p14:creationId xmlns:p14="http://schemas.microsoft.com/office/powerpoint/2010/main" val="11059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>
            <a:grpSpLocks/>
          </p:cNvGrpSpPr>
          <p:nvPr/>
        </p:nvGrpSpPr>
        <p:grpSpPr bwMode="auto">
          <a:xfrm>
            <a:off x="760576" y="1196411"/>
            <a:ext cx="7067372" cy="4413189"/>
            <a:chOff x="3715486" y="3141663"/>
            <a:chExt cx="5212614" cy="3275012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779838" y="3141663"/>
              <a:ext cx="5148262" cy="3275012"/>
              <a:chOff x="2381" y="1979"/>
              <a:chExt cx="3243" cy="2063"/>
            </a:xfrm>
          </p:grpSpPr>
          <p:pic>
            <p:nvPicPr>
              <p:cNvPr id="7" name="Picture 5" descr="Kopie von folie_ruecken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381" y="1979"/>
                <a:ext cx="3243" cy="2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2699" y="2068"/>
                <a:ext cx="2785" cy="3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/>
                  <a:t>    </a:t>
                </a:r>
                <a:r>
                  <a:rPr lang="de-DE" sz="1400" b="1"/>
                  <a:t>Measured wind speed and momentum flux          </a:t>
                </a:r>
              </a:p>
              <a:p>
                <a:endParaRPr lang="de-DE" sz="1400" b="1"/>
              </a:p>
            </p:txBody>
          </p:sp>
        </p:grpSp>
        <p:sp>
          <p:nvSpPr>
            <p:cNvPr id="4" name="Textfeld 6"/>
            <p:cNvSpPr txBox="1">
              <a:spLocks noChangeArrowheads="1"/>
            </p:cNvSpPr>
            <p:nvPr/>
          </p:nvSpPr>
          <p:spPr bwMode="auto">
            <a:xfrm>
              <a:off x="5148064" y="6139676"/>
              <a:ext cx="1864790" cy="2740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/>
                <a:t>distance to  ice ridge </a:t>
              </a:r>
              <a:r>
                <a:rPr lang="de-DE" b="1" dirty="0" smtClean="0"/>
                <a:t>(m</a:t>
              </a:r>
              <a:r>
                <a:rPr lang="de-DE" b="1" dirty="0"/>
                <a:t>)</a:t>
              </a:r>
            </a:p>
          </p:txBody>
        </p:sp>
        <p:sp>
          <p:nvSpPr>
            <p:cNvPr id="5" name="Rechteck 7"/>
            <p:cNvSpPr/>
            <p:nvPr/>
          </p:nvSpPr>
          <p:spPr>
            <a:xfrm>
              <a:off x="8135938" y="4221163"/>
              <a:ext cx="792162" cy="34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Textfeld 8"/>
            <p:cNvSpPr txBox="1">
              <a:spLocks noChangeArrowheads="1"/>
            </p:cNvSpPr>
            <p:nvPr/>
          </p:nvSpPr>
          <p:spPr bwMode="auto">
            <a:xfrm rot="16200000">
              <a:off x="3302392" y="4634876"/>
              <a:ext cx="1103187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1" dirty="0" err="1"/>
                <a:t>height</a:t>
              </a:r>
              <a:r>
                <a:rPr lang="de-DE" b="1" dirty="0"/>
                <a:t>     (m)</a:t>
              </a:r>
            </a:p>
          </p:txBody>
        </p:sp>
      </p:grpSp>
      <p:sp>
        <p:nvSpPr>
          <p:cNvPr id="9" name="Rechteck 11"/>
          <p:cNvSpPr/>
          <p:nvPr/>
        </p:nvSpPr>
        <p:spPr>
          <a:xfrm>
            <a:off x="-1" y="682271"/>
            <a:ext cx="914400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Measured  wind speed (contour lines) and momentum flux</a:t>
            </a:r>
            <a:r>
              <a:rPr lang="de-DE" b="1" dirty="0">
                <a:solidFill>
                  <a:srgbClr val="0033CC"/>
                </a:solidFill>
              </a:rPr>
              <a:t> </a:t>
            </a:r>
            <a:r>
              <a:rPr lang="de-DE" b="1" dirty="0" smtClean="0">
                <a:solidFill>
                  <a:srgbClr val="0033CC"/>
                </a:solidFill>
              </a:rPr>
              <a:t>(color) downstream of a large (4m) pressure ridge  (Garbrecht et al., 1999) – significant variability over a few 100 m</a:t>
            </a:r>
            <a:endParaRPr lang="de-DE" b="1" dirty="0">
              <a:solidFill>
                <a:srgbClr val="0033CC"/>
              </a:solidFill>
            </a:endParaRPr>
          </a:p>
        </p:txBody>
      </p:sp>
      <p:sp>
        <p:nvSpPr>
          <p:cNvPr id="10" name="Textfeld 12"/>
          <p:cNvSpPr txBox="1"/>
          <p:nvPr/>
        </p:nvSpPr>
        <p:spPr>
          <a:xfrm>
            <a:off x="0" y="0"/>
            <a:ext cx="79984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 smtClean="0">
                <a:solidFill>
                  <a:srgbClr val="0033CC"/>
                </a:solidFill>
              </a:rPr>
              <a:t>Impacts of Structure on Measurements</a:t>
            </a:r>
          </a:p>
          <a:p>
            <a:r>
              <a:rPr lang="de-DE" sz="2000" b="1" dirty="0" smtClean="0">
                <a:solidFill>
                  <a:srgbClr val="0033CC"/>
                </a:solidFill>
              </a:rPr>
              <a:t>Small-Scale Spatial Variability: Ridge impact on the surface layer variables</a:t>
            </a:r>
            <a:endParaRPr lang="de-DE" sz="2000" b="1" dirty="0">
              <a:solidFill>
                <a:srgbClr val="0033CC"/>
              </a:solidFill>
            </a:endParaRPr>
          </a:p>
        </p:txBody>
      </p:sp>
      <p:sp>
        <p:nvSpPr>
          <p:cNvPr id="11" name="Textfeld 13"/>
          <p:cNvSpPr txBox="1"/>
          <p:nvPr/>
        </p:nvSpPr>
        <p:spPr>
          <a:xfrm>
            <a:off x="0" y="5609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Also small obstacles &gt; 5-10 cm height strongly</a:t>
            </a:r>
            <a:r>
              <a:rPr lang="de-DE" b="1" dirty="0">
                <a:solidFill>
                  <a:srgbClr val="0033CC"/>
                </a:solidFill>
              </a:rPr>
              <a:t> </a:t>
            </a:r>
            <a:r>
              <a:rPr lang="de-DE" b="1" dirty="0" smtClean="0">
                <a:solidFill>
                  <a:srgbClr val="0033CC"/>
                </a:solidFill>
              </a:rPr>
              <a:t>influence the atmospheric surface drag!</a:t>
            </a:r>
            <a:endParaRPr lang="de-DE" b="1" dirty="0">
              <a:solidFill>
                <a:srgbClr val="0033CC"/>
              </a:solidFill>
            </a:endParaRPr>
          </a:p>
        </p:txBody>
      </p:sp>
      <p:sp>
        <p:nvSpPr>
          <p:cNvPr id="12" name="Textfeld 13"/>
          <p:cNvSpPr txBox="1"/>
          <p:nvPr/>
        </p:nvSpPr>
        <p:spPr>
          <a:xfrm>
            <a:off x="0" y="589569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33CC"/>
                </a:solidFill>
              </a:rPr>
              <a:t>Important implications for upwind contamination of turbulence measurements!</a:t>
            </a:r>
            <a:endParaRPr lang="de-DE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28" y="394117"/>
            <a:ext cx="6366839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109633" y="3848517"/>
            <a:ext cx="21796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Relative Wind Direction (</a:t>
            </a:r>
            <a:r>
              <a:rPr lang="en-US" altLang="en-US" dirty="0" err="1"/>
              <a:t>deg</a:t>
            </a:r>
            <a:r>
              <a:rPr lang="en-US" altLang="en-US" dirty="0"/>
              <a:t>)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00200" y="37875"/>
            <a:ext cx="57699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 smtClean="0"/>
              <a:t>Ship Structure Impacts on Sampled Airflow - R/V </a:t>
            </a:r>
            <a:r>
              <a:rPr lang="en-US" altLang="en-US" sz="1600" b="1" dirty="0" err="1" smtClean="0"/>
              <a:t>Sikuliaq</a:t>
            </a:r>
            <a:endParaRPr lang="en-US" altLang="en-US" sz="16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427663" y="996157"/>
            <a:ext cx="11382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Bow-on winds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791420" y="996157"/>
            <a:ext cx="1292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Starboard winds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907337" y="1404938"/>
            <a:ext cx="9874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Stern winds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213630" y="1477908"/>
            <a:ext cx="985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Stern winds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91000" y="1127126"/>
            <a:ext cx="901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Port winds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 rot="16200000">
            <a:off x="1782907" y="2012628"/>
            <a:ext cx="21002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Rel</a:t>
            </a:r>
            <a:r>
              <a:rPr lang="en-US" altLang="en-US" dirty="0"/>
              <a:t> Wind</a:t>
            </a:r>
            <a:r>
              <a:rPr lang="en-US" altLang="en-US" baseline="-25000" dirty="0"/>
              <a:t> </a:t>
            </a:r>
            <a:r>
              <a:rPr lang="en-US" altLang="en-US" dirty="0"/>
              <a:t>– </a:t>
            </a:r>
            <a:r>
              <a:rPr lang="en-US" altLang="en-US" dirty="0" err="1"/>
              <a:t>Rel</a:t>
            </a:r>
            <a:r>
              <a:rPr lang="en-US" altLang="en-US" dirty="0"/>
              <a:t> </a:t>
            </a:r>
            <a:r>
              <a:rPr lang="en-US" altLang="en-US" dirty="0" err="1"/>
              <a:t>Wind</a:t>
            </a:r>
            <a:r>
              <a:rPr lang="en-US" altLang="en-US" baseline="-25000" dirty="0" err="1"/>
              <a:t>ref</a:t>
            </a:r>
            <a:r>
              <a:rPr lang="en-US" altLang="en-US" dirty="0"/>
              <a:t> (m/s)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1602" y="690156"/>
            <a:ext cx="268402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 dirty="0"/>
              <a:t>- mast port/starboard sensor used as reference for ship-relative winds (</a:t>
            </a:r>
            <a:r>
              <a:rPr lang="en-US" altLang="en-US" sz="1000" dirty="0" err="1"/>
              <a:t>SHR</a:t>
            </a:r>
            <a:r>
              <a:rPr lang="en-US" altLang="en-US" sz="1000" dirty="0"/>
              <a:t> winds) from port/starboard</a:t>
            </a:r>
            <a:br>
              <a:rPr lang="en-US" altLang="en-US" sz="1000" dirty="0"/>
            </a:br>
            <a:r>
              <a:rPr lang="en-US" altLang="en-US" sz="1000" dirty="0"/>
              <a:t>- mast starboard/port sensor differs by -3 m/s to +2 m/s of port/starboard sensor for </a:t>
            </a:r>
            <a:r>
              <a:rPr lang="en-US" altLang="en-US" sz="1000" dirty="0" err="1"/>
              <a:t>SHR</a:t>
            </a:r>
            <a:r>
              <a:rPr lang="en-US" altLang="en-US" sz="1000" dirty="0"/>
              <a:t> winds from port/starboard</a:t>
            </a:r>
            <a:br>
              <a:rPr lang="en-US" altLang="en-US" sz="1000" dirty="0"/>
            </a:br>
            <a:r>
              <a:rPr lang="en-US" altLang="en-US" sz="1000" dirty="0"/>
              <a:t>- </a:t>
            </a:r>
            <a:r>
              <a:rPr lang="en-US" altLang="en-US" sz="1000" dirty="0" err="1"/>
              <a:t>PSD</a:t>
            </a:r>
            <a:r>
              <a:rPr lang="en-US" altLang="en-US" sz="1000" dirty="0"/>
              <a:t> upper bow winds between 0 to +1 m/s of reference wind for </a:t>
            </a:r>
            <a:r>
              <a:rPr lang="en-US" altLang="en-US" sz="1000" dirty="0" err="1"/>
              <a:t>SHR</a:t>
            </a:r>
            <a:r>
              <a:rPr lang="en-US" altLang="en-US" sz="1000" dirty="0"/>
              <a:t> winds between ±135°</a:t>
            </a:r>
            <a:br>
              <a:rPr lang="en-US" altLang="en-US" sz="1000" dirty="0"/>
            </a:br>
            <a:r>
              <a:rPr lang="en-US" altLang="en-US" sz="1000" dirty="0"/>
              <a:t>- </a:t>
            </a:r>
            <a:r>
              <a:rPr lang="en-US" altLang="en-US" sz="1000" dirty="0" err="1"/>
              <a:t>PSD</a:t>
            </a:r>
            <a:r>
              <a:rPr lang="en-US" altLang="en-US" sz="1000" dirty="0"/>
              <a:t> lower bow winds 0 – 1 m/s lower than </a:t>
            </a:r>
            <a:r>
              <a:rPr lang="en-US" altLang="en-US" sz="1000" dirty="0" err="1"/>
              <a:t>PSD</a:t>
            </a:r>
            <a:r>
              <a:rPr lang="en-US" altLang="en-US" sz="1000" dirty="0"/>
              <a:t> upper winds</a:t>
            </a:r>
            <a:br>
              <a:rPr lang="en-US" altLang="en-US" sz="1000" dirty="0"/>
            </a:br>
            <a:r>
              <a:rPr lang="en-US" altLang="en-US" sz="1000" dirty="0"/>
              <a:t>- 1-2 m/s acceleration near ±50-70°</a:t>
            </a:r>
            <a:br>
              <a:rPr lang="en-US" altLang="en-US" sz="1000" dirty="0"/>
            </a:br>
            <a:r>
              <a:rPr lang="en-US" altLang="en-US" sz="1000" dirty="0"/>
              <a:t>- 1-4 m/s deceleration with winds from stern</a:t>
            </a:r>
            <a:br>
              <a:rPr lang="en-US" altLang="en-US" sz="1000" dirty="0"/>
            </a:br>
            <a:r>
              <a:rPr lang="en-US" altLang="en-US" sz="1000" dirty="0"/>
              <a:t>- ship bow </a:t>
            </a:r>
            <a:r>
              <a:rPr lang="en-US" altLang="en-US" sz="1000" dirty="0" err="1"/>
              <a:t>2D</a:t>
            </a:r>
            <a:r>
              <a:rPr lang="en-US" altLang="en-US" sz="1000" dirty="0"/>
              <a:t> sonic (“Ship </a:t>
            </a:r>
            <a:r>
              <a:rPr lang="en-US" altLang="en-US" sz="1000" dirty="0" err="1"/>
              <a:t>SCS</a:t>
            </a:r>
            <a:r>
              <a:rPr lang="en-US" altLang="en-US" sz="1000" dirty="0"/>
              <a:t>”) shows </a:t>
            </a:r>
            <a:r>
              <a:rPr lang="en-US" altLang="en-US" sz="1000" dirty="0" err="1"/>
              <a:t>assymetric</a:t>
            </a:r>
            <a:r>
              <a:rPr lang="en-US" altLang="en-US" sz="1000" dirty="0"/>
              <a:t> acceleration relative to </a:t>
            </a:r>
            <a:r>
              <a:rPr lang="en-US" altLang="en-US" sz="1000" dirty="0" err="1"/>
              <a:t>PSD</a:t>
            </a:r>
            <a:r>
              <a:rPr lang="en-US" altLang="en-US" sz="1000" dirty="0"/>
              <a:t> upper (which it is right next to)</a:t>
            </a:r>
          </a:p>
          <a:p>
            <a:endParaRPr lang="en-US" altLang="en-US" sz="1000" dirty="0"/>
          </a:p>
          <a:p>
            <a:endParaRPr lang="en-US" altLang="en-US" sz="1000" dirty="0"/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92021"/>
            <a:ext cx="4800600" cy="272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156267" y="3803121"/>
            <a:ext cx="2640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dirty="0"/>
              <a:t>Airflow tilt at </a:t>
            </a:r>
            <a:r>
              <a:rPr lang="en-US" altLang="en-US" sz="1600" b="1" dirty="0" err="1"/>
              <a:t>PSD</a:t>
            </a:r>
            <a:r>
              <a:rPr lang="en-US" altLang="en-US" sz="1600" b="1" dirty="0"/>
              <a:t> Sonics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6686" y="4257298"/>
            <a:ext cx="2188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Impacts also on </a:t>
            </a:r>
            <a:br>
              <a:rPr lang="en-US" dirty="0" smtClean="0"/>
            </a:br>
            <a:r>
              <a:rPr lang="en-US" dirty="0" smtClean="0"/>
              <a:t>a) turbulence/fluxes, </a:t>
            </a:r>
            <a:br>
              <a:rPr lang="en-US" dirty="0" smtClean="0"/>
            </a:br>
            <a:r>
              <a:rPr lang="en-US" dirty="0" smtClean="0"/>
              <a:t>b) air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14899</TotalTime>
  <Words>666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Shupe</dc:creator>
  <cp:lastModifiedBy>Ola Persson</cp:lastModifiedBy>
  <cp:revision>164</cp:revision>
  <dcterms:created xsi:type="dcterms:W3CDTF">2012-11-28T23:47:22Z</dcterms:created>
  <dcterms:modified xsi:type="dcterms:W3CDTF">2018-09-18T18:27:46Z</dcterms:modified>
</cp:coreProperties>
</file>