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61" r:id="rId2"/>
    <p:sldId id="281" r:id="rId3"/>
    <p:sldId id="270" r:id="rId4"/>
    <p:sldId id="278" r:id="rId5"/>
    <p:sldId id="268" r:id="rId6"/>
    <p:sldId id="283" r:id="rId7"/>
    <p:sldId id="269" r:id="rId8"/>
    <p:sldId id="273" r:id="rId9"/>
    <p:sldId id="279" r:id="rId10"/>
    <p:sldId id="282" r:id="rId11"/>
    <p:sldId id="267" r:id="rId12"/>
    <p:sldId id="286" r:id="rId13"/>
    <p:sldId id="285" r:id="rId14"/>
    <p:sldId id="275" r:id="rId15"/>
    <p:sldId id="280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C5"/>
    <a:srgbClr val="EBE4E1"/>
    <a:srgbClr val="FFFFCC"/>
    <a:srgbClr val="0000CC"/>
    <a:srgbClr val="003399"/>
    <a:srgbClr val="CB7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2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9325-97B3-4146-B11C-641B1EB75A93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5D113-9E0D-413B-B568-B1AE94099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6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7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7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6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1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8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4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359B-3F9F-49C6-9D20-87DD42172BD8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5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738" y="1246314"/>
            <a:ext cx="7772400" cy="15628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MOSAiC</a:t>
            </a:r>
            <a:r>
              <a:rPr lang="en-US" sz="4000" b="1" dirty="0" smtClean="0">
                <a:solidFill>
                  <a:srgbClr val="C00000"/>
                </a:solidFill>
              </a:rPr>
              <a:t> Surface Flux Systems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400" dirty="0" smtClean="0"/>
              <a:t>Schematics and Designs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0105" y="187740"/>
            <a:ext cx="5217570" cy="394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0" y="1735106"/>
            <a:ext cx="3508248" cy="497738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ASFS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8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Isosceles Triangle 52"/>
          <p:cNvSpPr/>
          <p:nvPr/>
        </p:nvSpPr>
        <p:spPr>
          <a:xfrm>
            <a:off x="5330820" y="3051544"/>
            <a:ext cx="5217032" cy="202582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 rot="10800000">
            <a:off x="5088519" y="0"/>
            <a:ext cx="5650112" cy="252932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2373005" y="3812271"/>
            <a:ext cx="1827022" cy="782081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2029" y="2778977"/>
            <a:ext cx="6112955" cy="65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597336" flipV="1">
            <a:off x="3715164" y="3842682"/>
            <a:ext cx="2788597" cy="1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92630" y="2845605"/>
            <a:ext cx="155507" cy="277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/>
          <p:cNvSpPr/>
          <p:nvPr/>
        </p:nvSpPr>
        <p:spPr>
          <a:xfrm rot="10800000">
            <a:off x="319069" y="4927668"/>
            <a:ext cx="4274093" cy="261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787" y="4764368"/>
            <a:ext cx="156229" cy="1633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77216" y="4594353"/>
            <a:ext cx="1822811" cy="336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88806" y="2197270"/>
            <a:ext cx="842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radiation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31961" y="2292682"/>
            <a:ext cx="79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now depth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80980" y="2504135"/>
            <a:ext cx="48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PTU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95720" y="1188543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sonic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65044" y="3271909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irt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18307" y="5293300"/>
            <a:ext cx="257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Sled or floatation system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7845643" y="2983825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836637" y="2519937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34984" y="2819398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34984" y="2581178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20647745">
            <a:off x="3861199" y="2115897"/>
            <a:ext cx="366264" cy="440095"/>
            <a:chOff x="1036888" y="2387969"/>
            <a:chExt cx="366264" cy="440095"/>
          </a:xfrm>
        </p:grpSpPr>
        <p:sp>
          <p:nvSpPr>
            <p:cNvPr id="46" name="Rectangle 45"/>
            <p:cNvSpPr/>
            <p:nvPr/>
          </p:nvSpPr>
          <p:spPr>
            <a:xfrm rot="19119259">
              <a:off x="1173708" y="2387969"/>
              <a:ext cx="45719" cy="4400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9119259" flipV="1">
              <a:off x="1036888" y="2560648"/>
              <a:ext cx="249212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9119259">
              <a:off x="1107865" y="2660083"/>
              <a:ext cx="295287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343625" y="1912445"/>
            <a:ext cx="788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antenna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 rot="20708746">
            <a:off x="1637603" y="2574152"/>
            <a:ext cx="266457" cy="152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100817" y="2313628"/>
            <a:ext cx="72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camera</a:t>
            </a:r>
            <a:endParaRPr lang="en-US" dirty="0"/>
          </a:p>
        </p:txBody>
      </p:sp>
      <p:cxnSp>
        <p:nvCxnSpPr>
          <p:cNvPr id="55" name="Straight Connector 54"/>
          <p:cNvCxnSpPr>
            <a:stCxn id="14" idx="2"/>
          </p:cNvCxnSpPr>
          <p:nvPr/>
        </p:nvCxnSpPr>
        <p:spPr>
          <a:xfrm>
            <a:off x="7370384" y="3123270"/>
            <a:ext cx="12733" cy="259018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Isosceles Triangle 60"/>
          <p:cNvSpPr/>
          <p:nvPr/>
        </p:nvSpPr>
        <p:spPr>
          <a:xfrm>
            <a:off x="6722303" y="3189791"/>
            <a:ext cx="619670" cy="2059044"/>
          </a:xfrm>
          <a:prstGeom prst="triangle">
            <a:avLst/>
          </a:prstGeom>
          <a:solidFill>
            <a:srgbClr val="EB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71068" y="2816496"/>
            <a:ext cx="109431" cy="3739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Surface Flux Station – Conceptual Design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4103287" y="1478594"/>
            <a:ext cx="309333" cy="604942"/>
            <a:chOff x="3739419" y="1184753"/>
            <a:chExt cx="197462" cy="369816"/>
          </a:xfrm>
        </p:grpSpPr>
        <p:sp>
          <p:nvSpPr>
            <p:cNvPr id="57" name="Rectangle 56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414805" y="4048015"/>
            <a:ext cx="1723115" cy="726006"/>
          </a:xfrm>
          <a:prstGeom prst="rect">
            <a:avLst/>
          </a:prstGeom>
          <a:pattFill prst="smGrid">
            <a:fgClr>
              <a:srgbClr val="0000CC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flipH="1">
            <a:off x="4209997" y="2084294"/>
            <a:ext cx="86911" cy="2978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35859" y="5181606"/>
            <a:ext cx="9179859" cy="6798"/>
          </a:xfrm>
          <a:prstGeom prst="line">
            <a:avLst/>
          </a:prstGeom>
          <a:ln w="762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677147" y="3812270"/>
            <a:ext cx="667680" cy="1114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387371" y="4687463"/>
            <a:ext cx="149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olar </a:t>
            </a:r>
            <a:r>
              <a:rPr lang="en-US" sz="1400" dirty="0" smtClean="0"/>
              <a:t>panels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 flipH="1">
            <a:off x="1703012" y="2778977"/>
            <a:ext cx="99492" cy="23194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1841060" y="4257129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8861" y="2751589"/>
            <a:ext cx="642935" cy="206772"/>
            <a:chOff x="6098861" y="2751589"/>
            <a:chExt cx="642935" cy="206772"/>
          </a:xfrm>
        </p:grpSpPr>
        <p:sp>
          <p:nvSpPr>
            <p:cNvPr id="63" name="Rectangle 62"/>
            <p:cNvSpPr/>
            <p:nvPr/>
          </p:nvSpPr>
          <p:spPr>
            <a:xfrm>
              <a:off x="6174110" y="2752423"/>
              <a:ext cx="476357" cy="809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98861" y="2752426"/>
              <a:ext cx="76752" cy="2059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65044" y="2751589"/>
              <a:ext cx="76752" cy="2059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334557" y="2502691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~2m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4490353" y="1188543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~3m</a:t>
            </a:r>
            <a:endParaRPr lang="en-US" sz="1400" dirty="0"/>
          </a:p>
        </p:txBody>
      </p:sp>
      <p:sp>
        <p:nvSpPr>
          <p:cNvPr id="71" name="Round Same Side Corner Rectangle 70"/>
          <p:cNvSpPr/>
          <p:nvPr/>
        </p:nvSpPr>
        <p:spPr>
          <a:xfrm rot="10800000">
            <a:off x="202691" y="4925878"/>
            <a:ext cx="4752544" cy="44850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06914" y="13194"/>
            <a:ext cx="13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ind generator</a:t>
            </a:r>
            <a:endParaRPr lang="en-US" sz="1400" dirty="0"/>
          </a:p>
        </p:txBody>
      </p:sp>
      <p:sp>
        <p:nvSpPr>
          <p:cNvPr id="73" name="Oval 72"/>
          <p:cNvSpPr/>
          <p:nvPr/>
        </p:nvSpPr>
        <p:spPr>
          <a:xfrm>
            <a:off x="206914" y="314391"/>
            <a:ext cx="1016006" cy="8753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08540" y="455647"/>
            <a:ext cx="819177" cy="6077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70563" y="303772"/>
            <a:ext cx="129427" cy="260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63623" y="888805"/>
            <a:ext cx="113042" cy="11795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78088" y="672226"/>
            <a:ext cx="287313" cy="2165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419626" y="3320653"/>
            <a:ext cx="89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 system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470176" y="3318076"/>
            <a:ext cx="72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logging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243718" y="3759719"/>
            <a:ext cx="85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Interface panel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334798" y="4271977"/>
            <a:ext cx="630110" cy="23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6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E-FOY fuel cell power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46" y="1509697"/>
            <a:ext cx="6617307" cy="498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610"/>
            <a:ext cx="9144000" cy="3082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9036" y="5650029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 W, 24V.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18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6425" y="1047323"/>
            <a:ext cx="1376402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LWU</a:t>
            </a:r>
          </a:p>
          <a:p>
            <a:r>
              <a:rPr lang="en-US" sz="1600" dirty="0" smtClean="0"/>
              <a:t>LWD</a:t>
            </a:r>
          </a:p>
          <a:p>
            <a:r>
              <a:rPr lang="en-US" sz="1600" dirty="0" smtClean="0"/>
              <a:t>SWU</a:t>
            </a:r>
          </a:p>
          <a:p>
            <a:r>
              <a:rPr lang="en-US" sz="1600" dirty="0" smtClean="0"/>
              <a:t>SWD</a:t>
            </a:r>
          </a:p>
          <a:p>
            <a:r>
              <a:rPr lang="en-US" sz="1600" dirty="0" smtClean="0"/>
              <a:t>SPN1</a:t>
            </a:r>
          </a:p>
          <a:p>
            <a:r>
              <a:rPr lang="en-US" sz="1600" dirty="0" smtClean="0"/>
              <a:t>Sonic</a:t>
            </a:r>
          </a:p>
          <a:p>
            <a:r>
              <a:rPr lang="en-US" sz="1600" dirty="0" err="1" smtClean="0"/>
              <a:t>Licor</a:t>
            </a:r>
            <a:endParaRPr lang="en-US" sz="1600" dirty="0" smtClean="0"/>
          </a:p>
          <a:p>
            <a:r>
              <a:rPr lang="en-US" sz="1600" dirty="0" smtClean="0"/>
              <a:t>P/T/RH</a:t>
            </a:r>
          </a:p>
          <a:p>
            <a:r>
              <a:rPr lang="en-US" sz="1600" dirty="0" err="1" smtClean="0"/>
              <a:t>SfcHt</a:t>
            </a:r>
            <a:endParaRPr lang="en-US" sz="1600" dirty="0" smtClean="0"/>
          </a:p>
          <a:p>
            <a:r>
              <a:rPr lang="en-US" sz="1600" dirty="0" smtClean="0"/>
              <a:t>IRT</a:t>
            </a:r>
          </a:p>
          <a:p>
            <a:r>
              <a:rPr lang="en-US" sz="1600" dirty="0" smtClean="0"/>
              <a:t>Flux plate1</a:t>
            </a:r>
          </a:p>
          <a:p>
            <a:r>
              <a:rPr lang="en-US" sz="1600" dirty="0" smtClean="0"/>
              <a:t>Flux plate2</a:t>
            </a:r>
          </a:p>
          <a:p>
            <a:r>
              <a:rPr lang="en-US" sz="1600" dirty="0" smtClean="0"/>
              <a:t>GPS</a:t>
            </a:r>
          </a:p>
          <a:p>
            <a:r>
              <a:rPr lang="en-US" sz="1600" dirty="0" smtClean="0"/>
              <a:t>Camera</a:t>
            </a:r>
          </a:p>
          <a:p>
            <a:endParaRPr lang="en-US" sz="1600" dirty="0" smtClean="0"/>
          </a:p>
          <a:p>
            <a:r>
              <a:rPr lang="en-US" sz="1600" dirty="0" smtClean="0"/>
              <a:t>System Health</a:t>
            </a:r>
          </a:p>
          <a:p>
            <a:r>
              <a:rPr lang="en-US" sz="1600" dirty="0" smtClean="0"/>
              <a:t>Power System</a:t>
            </a:r>
            <a:endParaRPr lang="en-US" dirty="0" smtClean="0"/>
          </a:p>
        </p:txBody>
      </p:sp>
      <p:cxnSp>
        <p:nvCxnSpPr>
          <p:cNvPr id="14" name="Elbow Connector 13"/>
          <p:cNvCxnSpPr/>
          <p:nvPr/>
        </p:nvCxnSpPr>
        <p:spPr>
          <a:xfrm flipV="1">
            <a:off x="1114046" y="2138908"/>
            <a:ext cx="5970564" cy="310101"/>
          </a:xfrm>
          <a:prstGeom prst="bentConnector3">
            <a:avLst>
              <a:gd name="adj1" fmla="val 4773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1114046" y="2265950"/>
            <a:ext cx="5970564" cy="92253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flipV="1">
            <a:off x="1114046" y="2580707"/>
            <a:ext cx="5970564" cy="98890"/>
          </a:xfrm>
          <a:prstGeom prst="bentConnector3">
            <a:avLst>
              <a:gd name="adj1" fmla="val 55860"/>
            </a:avLst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23934" y="204448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RS-485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Ethernet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SDI-12/Modbus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analog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1114046" y="2995440"/>
            <a:ext cx="5970564" cy="423628"/>
          </a:xfrm>
          <a:prstGeom prst="bentConnector3">
            <a:avLst>
              <a:gd name="adj1" fmla="val 55327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1114046" y="2190842"/>
            <a:ext cx="6065982" cy="743198"/>
          </a:xfrm>
          <a:prstGeom prst="bentConnector3">
            <a:avLst>
              <a:gd name="adj1" fmla="val 4816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flipV="1">
            <a:off x="1526650" y="3735304"/>
            <a:ext cx="5541696" cy="129192"/>
          </a:xfrm>
          <a:prstGeom prst="bentConnector3">
            <a:avLst>
              <a:gd name="adj1" fmla="val 4555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1526650" y="3649656"/>
            <a:ext cx="5541696" cy="20757"/>
          </a:xfrm>
          <a:prstGeom prst="bentConnector3">
            <a:avLst>
              <a:gd name="adj1" fmla="val 4555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flipV="1">
            <a:off x="1791668" y="4182394"/>
            <a:ext cx="5292942" cy="1009816"/>
          </a:xfrm>
          <a:prstGeom prst="bentConnector3">
            <a:avLst>
              <a:gd name="adj1" fmla="val 5120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flipV="1">
            <a:off x="1791668" y="4110832"/>
            <a:ext cx="5276678" cy="100981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22470" y="253521"/>
            <a:ext cx="225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ASFS Signal Schematic</a:t>
            </a:r>
            <a:endParaRPr lang="en-US" dirty="0"/>
          </a:p>
        </p:txBody>
      </p:sp>
      <p:cxnSp>
        <p:nvCxnSpPr>
          <p:cNvPr id="45" name="Elbow Connector 44"/>
          <p:cNvCxnSpPr/>
          <p:nvPr/>
        </p:nvCxnSpPr>
        <p:spPr>
          <a:xfrm flipV="1">
            <a:off x="1791668" y="3967503"/>
            <a:ext cx="5055010" cy="857422"/>
          </a:xfrm>
          <a:prstGeom prst="bentConnector3">
            <a:avLst>
              <a:gd name="adj1" fmla="val 4889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flipV="1">
            <a:off x="1791668" y="4049486"/>
            <a:ext cx="5055010" cy="858417"/>
          </a:xfrm>
          <a:prstGeom prst="bentConnector3">
            <a:avLst>
              <a:gd name="adj1" fmla="val 5046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>
            <a:off x="983286" y="1443013"/>
            <a:ext cx="6101324" cy="2045261"/>
          </a:xfrm>
          <a:prstGeom prst="bentConnector3">
            <a:avLst>
              <a:gd name="adj1" fmla="val 6420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>
            <a:off x="983286" y="1204307"/>
            <a:ext cx="6085060" cy="2214761"/>
          </a:xfrm>
          <a:prstGeom prst="bentConnector3">
            <a:avLst>
              <a:gd name="adj1" fmla="val 6541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>
            <a:off x="983286" y="1695600"/>
            <a:ext cx="6101324" cy="27038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>
            <a:off x="991418" y="1949157"/>
            <a:ext cx="6093192" cy="104160"/>
          </a:xfrm>
          <a:prstGeom prst="bentConnector3">
            <a:avLst>
              <a:gd name="adj1" fmla="val 4869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>
            <a:off x="999550" y="2217705"/>
            <a:ext cx="6085060" cy="1342131"/>
          </a:xfrm>
          <a:prstGeom prst="bentConnector3">
            <a:avLst>
              <a:gd name="adj1" fmla="val 39677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flipV="1">
            <a:off x="1312396" y="2342168"/>
            <a:ext cx="5772214" cy="2052112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832947" y="4824924"/>
            <a:ext cx="1181803" cy="6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76" idx="1"/>
          </p:cNvCxnSpPr>
          <p:nvPr/>
        </p:nvCxnSpPr>
        <p:spPr>
          <a:xfrm flipH="1">
            <a:off x="6008916" y="4621475"/>
            <a:ext cx="642741" cy="1282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013489" y="5130244"/>
            <a:ext cx="108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RF451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651657" y="4292330"/>
            <a:ext cx="1181803" cy="6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651657" y="4436809"/>
            <a:ext cx="126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Computer?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8340117" y="3147150"/>
            <a:ext cx="607166" cy="1711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8178843" y="3717216"/>
            <a:ext cx="89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7673613" y="4099802"/>
            <a:ext cx="706996" cy="185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883073" y="4795480"/>
            <a:ext cx="107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Option 1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857963" y="396750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??</a:t>
            </a:r>
            <a:endParaRPr lang="en-US" i="1" dirty="0"/>
          </a:p>
        </p:txBody>
      </p:sp>
      <p:cxnSp>
        <p:nvCxnSpPr>
          <p:cNvPr id="3" name="Straight Connector 2"/>
          <p:cNvCxnSpPr>
            <a:endCxn id="33" idx="1"/>
          </p:cNvCxnSpPr>
          <p:nvPr/>
        </p:nvCxnSpPr>
        <p:spPr>
          <a:xfrm>
            <a:off x="1085876" y="4152169"/>
            <a:ext cx="7720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46678" y="1452740"/>
            <a:ext cx="826935" cy="282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6521603" y="2589844"/>
            <a:ext cx="151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CR1000X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862343" y="5905817"/>
            <a:ext cx="1181803" cy="6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028890" y="5926559"/>
            <a:ext cx="108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Iridium 9522B</a:t>
            </a:r>
            <a:endParaRPr lang="en-US" dirty="0"/>
          </a:p>
        </p:txBody>
      </p:sp>
      <p:cxnSp>
        <p:nvCxnSpPr>
          <p:cNvPr id="42" name="Straight Connector 41"/>
          <p:cNvCxnSpPr>
            <a:stCxn id="76" idx="1"/>
          </p:cNvCxnSpPr>
          <p:nvPr/>
        </p:nvCxnSpPr>
        <p:spPr>
          <a:xfrm flipH="1">
            <a:off x="6014750" y="4621475"/>
            <a:ext cx="636907" cy="573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747715" y="5885075"/>
            <a:ext cx="1181803" cy="6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757996" y="5905817"/>
            <a:ext cx="124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Command Central</a:t>
            </a:r>
            <a:endParaRPr lang="en-US" dirty="0"/>
          </a:p>
        </p:txBody>
      </p:sp>
      <p:cxnSp>
        <p:nvCxnSpPr>
          <p:cNvPr id="68" name="Straight Connector 67"/>
          <p:cNvCxnSpPr>
            <a:stCxn id="62" idx="1"/>
          </p:cNvCxnSpPr>
          <p:nvPr/>
        </p:nvCxnSpPr>
        <p:spPr>
          <a:xfrm flipH="1" flipV="1">
            <a:off x="6054428" y="5903771"/>
            <a:ext cx="1703568" cy="3252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2" idx="1"/>
          </p:cNvCxnSpPr>
          <p:nvPr/>
        </p:nvCxnSpPr>
        <p:spPr>
          <a:xfrm flipH="1" flipV="1">
            <a:off x="6044146" y="5229756"/>
            <a:ext cx="1713850" cy="99922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62" idx="0"/>
          </p:cNvCxnSpPr>
          <p:nvPr/>
        </p:nvCxnSpPr>
        <p:spPr>
          <a:xfrm flipH="1">
            <a:off x="8380609" y="4869080"/>
            <a:ext cx="259729" cy="1036737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553570" y="4993102"/>
            <a:ext cx="107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Monthly Manual</a:t>
            </a:r>
            <a:endParaRPr lang="en-US" i="1" dirty="0"/>
          </a:p>
        </p:txBody>
      </p:sp>
      <p:sp>
        <p:nvSpPr>
          <p:cNvPr id="83" name="TextBox 82"/>
          <p:cNvSpPr txBox="1"/>
          <p:nvPr/>
        </p:nvSpPr>
        <p:spPr>
          <a:xfrm>
            <a:off x="6283055" y="6045904"/>
            <a:ext cx="107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Hourly Monitor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2976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ASFS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2151"/>
            <a:ext cx="7886700" cy="522651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Structural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Sled design/build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Mast design/build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Floatation?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Instrument install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Instrument mounts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Cabling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Interface panel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Power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logging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Sampling and time stamping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Link with power system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Summary file creation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Communications system (p2p wireless or Iridium)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Testing and verification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Interface with data logging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Optimized/flexible </a:t>
            </a:r>
            <a:r>
              <a:rPr lang="en-US" smtClean="0"/>
              <a:t>communication strategy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Power system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Testing of EFOY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Design and integrate wind generator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6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918" y="1485853"/>
            <a:ext cx="7886700" cy="4351338"/>
          </a:xfrm>
        </p:spPr>
        <p:txBody>
          <a:bodyPr/>
          <a:lstStyle/>
          <a:p>
            <a:r>
              <a:rPr lang="en-US" dirty="0" smtClean="0"/>
              <a:t>Basic design:  </a:t>
            </a:r>
            <a:r>
              <a:rPr lang="en-US" sz="2400" dirty="0" smtClean="0"/>
              <a:t>Insulated, HVAC, transformer, basic internal power runs (sockets, lights), integrated </a:t>
            </a:r>
            <a:r>
              <a:rPr lang="en-US" sz="2400" dirty="0" err="1" smtClean="0"/>
              <a:t>uni</a:t>
            </a:r>
            <a:r>
              <a:rPr lang="en-US" sz="2400" dirty="0" smtClean="0"/>
              <a:t>-strut for wall-mounted (moveable) structures, cable pass </a:t>
            </a:r>
            <a:r>
              <a:rPr lang="en-US" sz="2400" dirty="0" err="1" smtClean="0"/>
              <a:t>throughs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55089" y="3522427"/>
            <a:ext cx="6146358" cy="240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55089" y="3625794"/>
            <a:ext cx="61463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55089" y="5805776"/>
            <a:ext cx="6146358" cy="22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58090" y="3600933"/>
            <a:ext cx="7951" cy="220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601447" y="3546399"/>
            <a:ext cx="659958" cy="989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601447" y="4727049"/>
            <a:ext cx="659958" cy="1204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172577" y="4932984"/>
            <a:ext cx="111318" cy="884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72577" y="3631426"/>
            <a:ext cx="111318" cy="296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endCxn id="23" idx="2"/>
          </p:cNvCxnSpPr>
          <p:nvPr/>
        </p:nvCxnSpPr>
        <p:spPr>
          <a:xfrm flipV="1">
            <a:off x="6830174" y="3927943"/>
            <a:ext cx="398062" cy="9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774515" y="3913902"/>
            <a:ext cx="398062" cy="9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774515" y="4800736"/>
            <a:ext cx="55659" cy="28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291843" y="5343277"/>
            <a:ext cx="166480" cy="395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299549" y="5038933"/>
            <a:ext cx="127470" cy="2009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172577" y="5978452"/>
            <a:ext cx="143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management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918625" y="5179013"/>
            <a:ext cx="238545" cy="592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294454" y="5375011"/>
            <a:ext cx="7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HVAC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63119" y="3866469"/>
            <a:ext cx="114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 door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777742" y="3631426"/>
            <a:ext cx="2016402" cy="7015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182021" y="3660519"/>
            <a:ext cx="129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mount bench top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602564" y="3631426"/>
            <a:ext cx="1919499" cy="7015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884221" y="3650277"/>
            <a:ext cx="129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mount shelves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608284" y="5104201"/>
            <a:ext cx="1919499" cy="7015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89941" y="5123052"/>
            <a:ext cx="129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mount shelves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125120" y="4985847"/>
            <a:ext cx="48579" cy="92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572862" y="5755394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928092" y="5771320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11201" y="5782440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427513" y="5782440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555816" y="3647543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920125" y="3649131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151212" y="3649491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427513" y="3640823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103308" y="4390907"/>
            <a:ext cx="410850" cy="3321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062045" y="4376456"/>
            <a:ext cx="410850" cy="3321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455089" y="3640823"/>
            <a:ext cx="218919" cy="14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114293" y="3642600"/>
            <a:ext cx="218919" cy="14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2425" y="476057"/>
            <a:ext cx="7543800" cy="795801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MOSAiC</a:t>
            </a:r>
            <a:r>
              <a:rPr lang="en-US" b="1" dirty="0" smtClean="0">
                <a:solidFill>
                  <a:srgbClr val="C00000"/>
                </a:solidFill>
              </a:rPr>
              <a:t> Concept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Bild 3" descr="brain:Users:mnicolau:data:projects:MOSAiC:Implementation:DriftCalcThomas:CruiseTrack-01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66" t="5713" r="12013" b="4286"/>
          <a:stretch/>
        </p:blipFill>
        <p:spPr bwMode="auto">
          <a:xfrm>
            <a:off x="282550" y="1399370"/>
            <a:ext cx="40386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r="6645" b="38756"/>
          <a:stretch/>
        </p:blipFill>
        <p:spPr bwMode="auto">
          <a:xfrm>
            <a:off x="1313379" y="1271858"/>
            <a:ext cx="2465325" cy="1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02272" y="1844354"/>
            <a:ext cx="3874883" cy="32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Drifting, interdisciplinary process study in central Arctic sea ice</a:t>
            </a:r>
          </a:p>
          <a:p>
            <a:pPr marL="342900" indent="-342900">
              <a:buAutoNum type="arabicParenR"/>
            </a:pPr>
            <a:r>
              <a:rPr lang="en-US" sz="2000" i="1" dirty="0" smtClean="0"/>
              <a:t>Central Observatory</a:t>
            </a:r>
            <a:r>
              <a:rPr lang="en-US" sz="2000" dirty="0" smtClean="0"/>
              <a:t>:  intensive </a:t>
            </a:r>
            <a:r>
              <a:rPr lang="en-US" sz="2000" dirty="0" err="1" smtClean="0"/>
              <a:t>atmos</a:t>
            </a:r>
            <a:r>
              <a:rPr lang="en-US" sz="2000" dirty="0" smtClean="0"/>
              <a:t>-ice-ocean-ecosystem observations</a:t>
            </a:r>
          </a:p>
          <a:p>
            <a:pPr marL="342900" indent="-342900">
              <a:buAutoNum type="arabicParenR"/>
            </a:pPr>
            <a:r>
              <a:rPr lang="en-US" sz="2000" i="1" dirty="0" smtClean="0"/>
              <a:t>Distributed Network</a:t>
            </a:r>
            <a:r>
              <a:rPr lang="en-US" sz="2000" dirty="0" smtClean="0"/>
              <a:t>: Heterogeneity on model grid-box scales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Coordinated, multi-scale analysis and modeling activities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91581" y="5895170"/>
            <a:ext cx="287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2019-2020, Full annual cycle</a:t>
            </a:r>
          </a:p>
        </p:txBody>
      </p:sp>
    </p:spTree>
    <p:extLst>
      <p:ext uri="{BB962C8B-B14F-4D97-AF65-F5344CB8AC3E}">
        <p14:creationId xmlns:p14="http://schemas.microsoft.com/office/powerpoint/2010/main" val="194891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 Distribution of Assets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71883" y="2541494"/>
            <a:ext cx="45719" cy="9636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53264" y="3195918"/>
            <a:ext cx="1048870" cy="738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Ship</a:t>
            </a:r>
          </a:p>
          <a:p>
            <a:pPr algn="ctr"/>
            <a:r>
              <a:rPr lang="en-US" sz="1200" dirty="0" smtClean="0"/>
              <a:t>w/ Command Center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71683" y="880782"/>
            <a:ext cx="63184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ASFS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5854" y="2434352"/>
            <a:ext cx="631840" cy="36933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ASFS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65577" y="5439335"/>
            <a:ext cx="63184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ASFS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5058" y="4750364"/>
            <a:ext cx="63184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ASFS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949825" y="3899647"/>
            <a:ext cx="2003439" cy="85071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17911" y="3873658"/>
            <a:ext cx="2037313" cy="158043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35290" y="1201733"/>
            <a:ext cx="42409" cy="199418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017912" y="3370729"/>
            <a:ext cx="822594" cy="4753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71883" y="2697065"/>
            <a:ext cx="119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 Tower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56494" y="157106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10-20 km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0282" y="304584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 km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12859" y="434607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10-20 km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45689" y="438103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10-20 km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46140" y="2576929"/>
            <a:ext cx="63350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  <a:r>
              <a:rPr lang="en-US" dirty="0" smtClean="0"/>
              <a:t> km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2633472" y="2803684"/>
            <a:ext cx="1304014" cy="582067"/>
          </a:xfrm>
          <a:prstGeom prst="line">
            <a:avLst/>
          </a:prstGeom>
          <a:ln w="285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08727" y="2155774"/>
            <a:ext cx="1332379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Possible node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4758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Comms</a:t>
            </a:r>
            <a:r>
              <a:rPr lang="en-US" dirty="0" smtClean="0"/>
              <a:t>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ASFS</a:t>
            </a:r>
          </a:p>
          <a:p>
            <a:pPr lvl="1"/>
            <a:r>
              <a:rPr lang="en-US" dirty="0" smtClean="0"/>
              <a:t>Goals: 1) Health status file every 1-6 hours to command central; 2) Near-real-time plotting of key information; 3) </a:t>
            </a:r>
            <a:r>
              <a:rPr lang="en-US" dirty="0"/>
              <a:t>A</a:t>
            </a:r>
            <a:r>
              <a:rPr lang="en-US" dirty="0" smtClean="0"/>
              <a:t>bility to upload configuration files/commands.</a:t>
            </a:r>
          </a:p>
          <a:p>
            <a:pPr lvl="1"/>
            <a:r>
              <a:rPr lang="en-US" dirty="0" smtClean="0"/>
              <a:t>Iridium: Robust vs. high-cost/limited </a:t>
            </a:r>
            <a:r>
              <a:rPr lang="en-US" dirty="0" err="1" smtClean="0"/>
              <a:t>filesize</a:t>
            </a:r>
            <a:endParaRPr lang="en-US" dirty="0" smtClean="0"/>
          </a:p>
          <a:p>
            <a:pPr lvl="1"/>
            <a:r>
              <a:rPr lang="en-US" dirty="0" smtClean="0"/>
              <a:t>Radio:  Unknown range limits vs. more flexible file sizes</a:t>
            </a:r>
            <a:endParaRPr lang="en-US" dirty="0"/>
          </a:p>
          <a:p>
            <a:r>
              <a:rPr lang="en-US" dirty="0" smtClean="0"/>
              <a:t>Tower</a:t>
            </a:r>
          </a:p>
          <a:p>
            <a:pPr lvl="1"/>
            <a:r>
              <a:rPr lang="en-US" dirty="0" smtClean="0"/>
              <a:t>Goals: 1) Ability to transfer all data in real-time to command central; 2) Robust time syncing; 3) Near-real-time plotting of data; 4) Ability to access data through camp wireless network. </a:t>
            </a:r>
          </a:p>
          <a:p>
            <a:pPr lvl="1"/>
            <a:r>
              <a:rPr lang="en-US" dirty="0" smtClean="0"/>
              <a:t>Radio: Continuity vs. challenge with time syncing</a:t>
            </a:r>
          </a:p>
          <a:p>
            <a:pPr lvl="1"/>
            <a:r>
              <a:rPr lang="en-US" dirty="0" smtClean="0"/>
              <a:t>Ethernet: Plenty of capacity vs. Potential down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2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23852" y="187822"/>
            <a:ext cx="4522255" cy="5723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3978" y="2963056"/>
            <a:ext cx="4047284" cy="24894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08727" y="3122274"/>
            <a:ext cx="2708889" cy="17492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6741" y="205752"/>
            <a:ext cx="1579193" cy="4194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45483" y="3326790"/>
            <a:ext cx="871793" cy="806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98431" y="236717"/>
            <a:ext cx="75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Tower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8727" y="4526824"/>
            <a:ext cx="183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Command Center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63916" y="273054"/>
            <a:ext cx="9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ASFS x3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06895" y="2780041"/>
            <a:ext cx="423863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3853" y="5551380"/>
            <a:ext cx="71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Arctic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6546" y="5089821"/>
            <a:ext cx="113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Polarstern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31174" y="4071339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PSD-Boulder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857747" y="2994873"/>
            <a:ext cx="1068449" cy="7982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57746" y="2246075"/>
            <a:ext cx="1056393" cy="6105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448468" y="229554"/>
            <a:ext cx="1448807" cy="5723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96715" y="5583232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56375" y="4539278"/>
            <a:ext cx="1090107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PANGAEA</a:t>
            </a:r>
          </a:p>
          <a:p>
            <a:r>
              <a:rPr lang="en-US" dirty="0" err="1" smtClean="0"/>
              <a:t>MOSAiC</a:t>
            </a:r>
            <a:endParaRPr lang="en-US" dirty="0"/>
          </a:p>
          <a:p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520989" y="2860913"/>
            <a:ext cx="1304763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NSF Arctic Data Center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82255" y="910436"/>
            <a:ext cx="102146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NOAA NCEI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900147" y="2991718"/>
            <a:ext cx="983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PSD3data</a:t>
            </a:r>
          </a:p>
          <a:p>
            <a:pPr algn="ctr"/>
            <a:r>
              <a:rPr lang="en-US" sz="1600" dirty="0"/>
              <a:t>i</a:t>
            </a:r>
            <a:r>
              <a:rPr lang="en-US" sz="1600" dirty="0" smtClean="0"/>
              <a:t>ngest</a:t>
            </a:r>
          </a:p>
          <a:p>
            <a:pPr algn="ctr"/>
            <a:r>
              <a:rPr lang="en-US" sz="1600" dirty="0" smtClean="0"/>
              <a:t>process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901955" y="2258558"/>
            <a:ext cx="96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FTP site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ata host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638530" y="3341345"/>
            <a:ext cx="8420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PC1: </a:t>
            </a:r>
          </a:p>
          <a:p>
            <a:r>
              <a:rPr lang="en-US" sz="1400" dirty="0" smtClean="0"/>
              <a:t>Data</a:t>
            </a:r>
          </a:p>
          <a:p>
            <a:r>
              <a:rPr lang="en-US" sz="1400" dirty="0" smtClean="0"/>
              <a:t>Manager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655127" y="3327884"/>
            <a:ext cx="854548" cy="802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757742" y="4525831"/>
            <a:ext cx="876917" cy="773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810711" y="4565686"/>
            <a:ext cx="777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MOSAiC</a:t>
            </a:r>
            <a:r>
              <a:rPr lang="en-US" sz="1400" dirty="0" smtClean="0"/>
              <a:t> central archive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1507630" y="649480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000668" y="913924"/>
            <a:ext cx="934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instruments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1544981" y="938190"/>
            <a:ext cx="1004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Logger/</a:t>
            </a:r>
            <a:r>
              <a:rPr lang="en-US" sz="1200" dirty="0" err="1" smtClean="0"/>
              <a:t>moxa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1357135" y="989718"/>
            <a:ext cx="638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comms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1916848" y="649480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317983" y="661060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37012" y="665910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2681329" y="961997"/>
            <a:ext cx="934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instruments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3061989" y="954620"/>
            <a:ext cx="1004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Logger/</a:t>
            </a:r>
            <a:r>
              <a:rPr lang="en-US" sz="1200" dirty="0" err="1" smtClean="0"/>
              <a:t>moxa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3676718" y="989718"/>
            <a:ext cx="638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comms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3846230" y="665910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016139" y="662802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2000669" y="913924"/>
            <a:ext cx="934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instruments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1544619" y="2717553"/>
            <a:ext cx="42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ant.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3674487" y="2778558"/>
            <a:ext cx="423863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656221" y="2729812"/>
            <a:ext cx="42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ant.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1444130" y="1512066"/>
            <a:ext cx="423863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481854" y="1449578"/>
            <a:ext cx="42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ant.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>
          <a:xfrm>
            <a:off x="3770555" y="1524909"/>
            <a:ext cx="423863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808279" y="1462421"/>
            <a:ext cx="42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ant.</a:t>
            </a:r>
            <a:endParaRPr lang="en-US" sz="1400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3913921" y="1693039"/>
            <a:ext cx="969" cy="1068983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1671004" y="1722115"/>
            <a:ext cx="969" cy="1068983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834292" y="2950551"/>
            <a:ext cx="1585" cy="363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49" idx="0"/>
          </p:cNvCxnSpPr>
          <p:nvPr/>
        </p:nvCxnSpPr>
        <p:spPr>
          <a:xfrm flipV="1">
            <a:off x="3318635" y="1093120"/>
            <a:ext cx="107140" cy="3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739972" y="1102087"/>
            <a:ext cx="107140" cy="3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211498" y="1102088"/>
            <a:ext cx="107140" cy="3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817043" y="1111052"/>
            <a:ext cx="107140" cy="3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997520" y="3327808"/>
            <a:ext cx="655320" cy="8025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947962" y="3348036"/>
            <a:ext cx="765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RAID: full archive</a:t>
            </a:r>
            <a:endParaRPr lang="en-US" dirty="0"/>
          </a:p>
        </p:txBody>
      </p:sp>
      <p:cxnSp>
        <p:nvCxnSpPr>
          <p:cNvPr id="92" name="Straight Connector 91"/>
          <p:cNvCxnSpPr>
            <a:stCxn id="9" idx="3"/>
            <a:endCxn id="36" idx="1"/>
          </p:cNvCxnSpPr>
          <p:nvPr/>
        </p:nvCxnSpPr>
        <p:spPr>
          <a:xfrm flipV="1">
            <a:off x="2517276" y="3729107"/>
            <a:ext cx="137851" cy="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9" idx="1"/>
          </p:cNvCxnSpPr>
          <p:nvPr/>
        </p:nvCxnSpPr>
        <p:spPr>
          <a:xfrm rot="10800000" flipV="1">
            <a:off x="2248961" y="2868312"/>
            <a:ext cx="1407261" cy="459096"/>
          </a:xfrm>
          <a:prstGeom prst="bentConnector3">
            <a:avLst>
              <a:gd name="adj1" fmla="val 996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3413209" y="2050173"/>
            <a:ext cx="77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preferred</a:t>
            </a:r>
            <a:endParaRPr lang="en-US" sz="1400" i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4673143" y="1962239"/>
            <a:ext cx="761236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/>
              <a:t>Irridium</a:t>
            </a:r>
            <a:endParaRPr lang="en-US" sz="1400" i="1" dirty="0" smtClean="0"/>
          </a:p>
          <a:p>
            <a:pPr algn="ctr"/>
            <a:r>
              <a:rPr lang="en-US" sz="1400" i="1" dirty="0" smtClean="0"/>
              <a:t>option</a:t>
            </a:r>
            <a:endParaRPr lang="en-US" sz="1600" i="1" dirty="0"/>
          </a:p>
        </p:txBody>
      </p:sp>
      <p:cxnSp>
        <p:nvCxnSpPr>
          <p:cNvPr id="114" name="Straight Arrow Connector 113"/>
          <p:cNvCxnSpPr>
            <a:stCxn id="241" idx="2"/>
            <a:endCxn id="17" idx="1"/>
          </p:cNvCxnSpPr>
          <p:nvPr/>
        </p:nvCxnSpPr>
        <p:spPr>
          <a:xfrm>
            <a:off x="1091302" y="2575604"/>
            <a:ext cx="415593" cy="296770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61" idx="1"/>
            <a:endCxn id="241" idx="0"/>
          </p:cNvCxnSpPr>
          <p:nvPr/>
        </p:nvCxnSpPr>
        <p:spPr>
          <a:xfrm flipH="1">
            <a:off x="1091302" y="1604399"/>
            <a:ext cx="352828" cy="324874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9" idx="0"/>
          </p:cNvCxnSpPr>
          <p:nvPr/>
        </p:nvCxnSpPr>
        <p:spPr>
          <a:xfrm rot="5400000">
            <a:off x="1929923" y="1687318"/>
            <a:ext cx="1790929" cy="1488014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0800000" flipV="1">
            <a:off x="2466811" y="3646965"/>
            <a:ext cx="3410924" cy="758813"/>
          </a:xfrm>
          <a:prstGeom prst="bentConnector3">
            <a:avLst>
              <a:gd name="adj1" fmla="val 15833"/>
            </a:avLst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693898" y="4242926"/>
            <a:ext cx="772913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USB-HD</a:t>
            </a:r>
            <a:endParaRPr lang="en-US" dirty="0"/>
          </a:p>
        </p:txBody>
      </p:sp>
      <p:cxnSp>
        <p:nvCxnSpPr>
          <p:cNvPr id="155" name="Straight Connector 154"/>
          <p:cNvCxnSpPr>
            <a:stCxn id="9" idx="2"/>
            <a:endCxn id="154" idx="0"/>
          </p:cNvCxnSpPr>
          <p:nvPr/>
        </p:nvCxnSpPr>
        <p:spPr>
          <a:xfrm flipH="1">
            <a:off x="2080355" y="4132903"/>
            <a:ext cx="1025" cy="110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4062842" y="3146658"/>
            <a:ext cx="83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email</a:t>
            </a:r>
          </a:p>
          <a:p>
            <a:r>
              <a:rPr lang="en-US" sz="1200" i="1" dirty="0" err="1" smtClean="0"/>
              <a:t>quicklooks</a:t>
            </a:r>
            <a:endParaRPr lang="en-US" sz="1400" i="1" dirty="0"/>
          </a:p>
        </p:txBody>
      </p:sp>
      <p:cxnSp>
        <p:nvCxnSpPr>
          <p:cNvPr id="164" name="Straight Connector 96"/>
          <p:cNvCxnSpPr>
            <a:stCxn id="37" idx="0"/>
          </p:cNvCxnSpPr>
          <p:nvPr/>
        </p:nvCxnSpPr>
        <p:spPr>
          <a:xfrm rot="16200000" flipV="1">
            <a:off x="3575896" y="3905525"/>
            <a:ext cx="541018" cy="699593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3529667" y="3681119"/>
            <a:ext cx="139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Polarstern</a:t>
            </a:r>
            <a:r>
              <a:rPr lang="en-US" sz="1200" i="1" dirty="0"/>
              <a:t> </a:t>
            </a:r>
            <a:r>
              <a:rPr lang="en-US" sz="1200" i="1" dirty="0" smtClean="0"/>
              <a:t>network</a:t>
            </a:r>
            <a:endParaRPr lang="en-US" sz="1400" i="1" dirty="0"/>
          </a:p>
        </p:txBody>
      </p:sp>
      <p:cxnSp>
        <p:nvCxnSpPr>
          <p:cNvPr id="172" name="Straight Connector 171"/>
          <p:cNvCxnSpPr/>
          <p:nvPr/>
        </p:nvCxnSpPr>
        <p:spPr>
          <a:xfrm flipH="1" flipV="1">
            <a:off x="4642215" y="5144987"/>
            <a:ext cx="3018126" cy="754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5854659" y="833718"/>
            <a:ext cx="1056393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>
            <a:stCxn id="24" idx="1"/>
          </p:cNvCxnSpPr>
          <p:nvPr/>
        </p:nvCxnSpPr>
        <p:spPr>
          <a:xfrm flipH="1">
            <a:off x="3474197" y="3394002"/>
            <a:ext cx="2383550" cy="13242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 rot="16200000">
            <a:off x="4996294" y="3689630"/>
            <a:ext cx="67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m</a:t>
            </a:r>
            <a:r>
              <a:rPr lang="en-US" sz="1200" i="1" dirty="0" smtClean="0"/>
              <a:t>anual</a:t>
            </a:r>
          </a:p>
          <a:p>
            <a:r>
              <a:rPr lang="en-US" sz="1200" i="1" dirty="0" smtClean="0"/>
              <a:t>transfer</a:t>
            </a:r>
            <a:endParaRPr lang="en-US" sz="1400" i="1" dirty="0"/>
          </a:p>
        </p:txBody>
      </p:sp>
      <p:cxnSp>
        <p:nvCxnSpPr>
          <p:cNvPr id="186" name="Straight Connector 185"/>
          <p:cNvCxnSpPr/>
          <p:nvPr/>
        </p:nvCxnSpPr>
        <p:spPr>
          <a:xfrm flipH="1">
            <a:off x="6383449" y="2864392"/>
            <a:ext cx="1025" cy="110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30" idx="2"/>
          </p:cNvCxnSpPr>
          <p:nvPr/>
        </p:nvCxnSpPr>
        <p:spPr>
          <a:xfrm rot="5400000">
            <a:off x="7151957" y="1298316"/>
            <a:ext cx="782578" cy="1299480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76" idx="2"/>
            <a:endCxn id="25" idx="0"/>
          </p:cNvCxnSpPr>
          <p:nvPr/>
        </p:nvCxnSpPr>
        <p:spPr>
          <a:xfrm>
            <a:off x="6382856" y="1382358"/>
            <a:ext cx="3087" cy="863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5307321" y="4914154"/>
            <a:ext cx="123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m</a:t>
            </a:r>
            <a:r>
              <a:rPr lang="en-US" sz="1200" i="1" dirty="0" smtClean="0"/>
              <a:t>anual transfer</a:t>
            </a:r>
          </a:p>
          <a:p>
            <a:pPr algn="ctr"/>
            <a:r>
              <a:rPr lang="en-US" sz="1200" i="1" dirty="0"/>
              <a:t>b</a:t>
            </a:r>
            <a:r>
              <a:rPr lang="en-US" sz="1200" i="1" dirty="0" smtClean="0"/>
              <a:t>y AWI</a:t>
            </a:r>
            <a:endParaRPr lang="en-US" sz="1400" i="1" dirty="0"/>
          </a:p>
        </p:txBody>
      </p:sp>
      <p:cxnSp>
        <p:nvCxnSpPr>
          <p:cNvPr id="204" name="Straight Connector 186"/>
          <p:cNvCxnSpPr>
            <a:stCxn id="29" idx="0"/>
          </p:cNvCxnSpPr>
          <p:nvPr/>
        </p:nvCxnSpPr>
        <p:spPr>
          <a:xfrm rot="16200000" flipV="1">
            <a:off x="7325646" y="2013187"/>
            <a:ext cx="430047" cy="1265405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151"/>
          <p:cNvCxnSpPr/>
          <p:nvPr/>
        </p:nvCxnSpPr>
        <p:spPr>
          <a:xfrm rot="10800000">
            <a:off x="6895131" y="2559912"/>
            <a:ext cx="792618" cy="2449997"/>
          </a:xfrm>
          <a:prstGeom prst="bentConnector3">
            <a:avLst>
              <a:gd name="adj1" fmla="val 45476"/>
            </a:avLst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2218367" y="2184275"/>
            <a:ext cx="120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m</a:t>
            </a:r>
            <a:r>
              <a:rPr lang="en-US" sz="1200" i="1" dirty="0" smtClean="0"/>
              <a:t>anual transfer full data</a:t>
            </a:r>
            <a:endParaRPr lang="en-US" sz="1400" i="1" dirty="0"/>
          </a:p>
        </p:txBody>
      </p:sp>
      <p:sp>
        <p:nvSpPr>
          <p:cNvPr id="241" name="TextBox 240"/>
          <p:cNvSpPr txBox="1"/>
          <p:nvPr/>
        </p:nvSpPr>
        <p:spPr>
          <a:xfrm>
            <a:off x="736816" y="1929273"/>
            <a:ext cx="70897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Local wireless user</a:t>
            </a:r>
            <a:endParaRPr lang="en-US" sz="1400" i="1" dirty="0"/>
          </a:p>
        </p:txBody>
      </p:sp>
      <p:cxnSp>
        <p:nvCxnSpPr>
          <p:cNvPr id="243" name="Straight Arrow Connector 242"/>
          <p:cNvCxnSpPr/>
          <p:nvPr/>
        </p:nvCxnSpPr>
        <p:spPr>
          <a:xfrm flipH="1">
            <a:off x="3960212" y="2376311"/>
            <a:ext cx="697049" cy="395556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 flipH="1" flipV="1">
            <a:off x="4140762" y="1709240"/>
            <a:ext cx="516499" cy="373575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 flipH="1" flipV="1">
            <a:off x="5428799" y="2473737"/>
            <a:ext cx="440871" cy="672876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 rot="16200000">
            <a:off x="3884130" y="2001511"/>
            <a:ext cx="67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m</a:t>
            </a:r>
            <a:r>
              <a:rPr lang="en-US" sz="1200" i="1" dirty="0" smtClean="0"/>
              <a:t>onitor</a:t>
            </a:r>
          </a:p>
          <a:p>
            <a:pPr algn="ctr"/>
            <a:r>
              <a:rPr lang="en-US" sz="1200" i="1" dirty="0" smtClean="0"/>
              <a:t>data</a:t>
            </a:r>
            <a:endParaRPr lang="en-US" sz="1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77735" y="810544"/>
            <a:ext cx="106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Web site</a:t>
            </a:r>
          </a:p>
          <a:p>
            <a:r>
              <a:rPr lang="en-US" sz="1600" dirty="0" err="1" smtClean="0"/>
              <a:t>quicklooks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624567" y="3333028"/>
            <a:ext cx="972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PC2: </a:t>
            </a:r>
          </a:p>
          <a:p>
            <a:r>
              <a:rPr lang="en-US" sz="1400" dirty="0" smtClean="0"/>
              <a:t>Work</a:t>
            </a:r>
          </a:p>
          <a:p>
            <a:r>
              <a:rPr lang="en-US" sz="1400" dirty="0" err="1" smtClean="0"/>
              <a:t>quicklooks</a:t>
            </a:r>
            <a:endParaRPr lang="en-US" dirty="0"/>
          </a:p>
        </p:txBody>
      </p:sp>
      <p:sp>
        <p:nvSpPr>
          <p:cNvPr id="262" name="Oval 261"/>
          <p:cNvSpPr/>
          <p:nvPr/>
        </p:nvSpPr>
        <p:spPr>
          <a:xfrm>
            <a:off x="4091849" y="3917129"/>
            <a:ext cx="193754" cy="184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/>
          <p:cNvSpPr txBox="1"/>
          <p:nvPr/>
        </p:nvSpPr>
        <p:spPr>
          <a:xfrm rot="16200000">
            <a:off x="1446109" y="2086033"/>
            <a:ext cx="653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</a:t>
            </a:r>
            <a:r>
              <a:rPr lang="en-US" sz="1200" i="1" dirty="0" smtClean="0"/>
              <a:t>ll data</a:t>
            </a:r>
            <a:endParaRPr lang="en-US" sz="1400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Flow Schematic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9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36" y="0"/>
            <a:ext cx="7886700" cy="878305"/>
          </a:xfrm>
        </p:spPr>
        <p:txBody>
          <a:bodyPr/>
          <a:lstStyle/>
          <a:p>
            <a:r>
              <a:rPr lang="en-US" dirty="0" smtClean="0"/>
              <a:t>Tower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6" y="878305"/>
            <a:ext cx="3781891" cy="5979744"/>
          </a:xfrm>
          <a:prstGeom prst="rect">
            <a:avLst/>
          </a:prstGeom>
        </p:spPr>
      </p:pic>
      <p:pic>
        <p:nvPicPr>
          <p:cNvPr id="5" name="Picture 73" descr="IMGP1385-15m-mast--1280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181"/>
          <a:stretch/>
        </p:blipFill>
        <p:spPr bwMode="auto">
          <a:xfrm>
            <a:off x="4535905" y="897722"/>
            <a:ext cx="3979445" cy="594234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9329" y="1571944"/>
            <a:ext cx="330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SHEBA: </a:t>
            </a:r>
            <a:r>
              <a:rPr lang="en-US" dirty="0" err="1" smtClean="0"/>
              <a:t>Scaffold+triangular</a:t>
            </a:r>
            <a:r>
              <a:rPr lang="en-US" dirty="0" smtClean="0"/>
              <a:t> (20m)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905" y="897722"/>
            <a:ext cx="246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ASCOS: Triangular (10m)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3" descr="IMGP1385-15m-mast--1280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r="27777"/>
          <a:stretch/>
        </p:blipFill>
        <p:spPr bwMode="auto">
          <a:xfrm>
            <a:off x="6674224" y="118065"/>
            <a:ext cx="2088776" cy="64314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Tower – Conceptual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42605" y="692083"/>
            <a:ext cx="146323" cy="4328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58227"/>
            <a:ext cx="6553200" cy="41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63051" y="5087470"/>
            <a:ext cx="331695" cy="528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26496" y="5028615"/>
            <a:ext cx="625989" cy="45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50141" y="2699187"/>
            <a:ext cx="1199031" cy="63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8282355">
            <a:off x="3046873" y="3965900"/>
            <a:ext cx="332656" cy="7844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7088" y="5147843"/>
            <a:ext cx="177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Sub-surface base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85297" y="4177726"/>
            <a:ext cx="1972852" cy="64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237" y="403319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0928" y="251580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1774" y="60830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12m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98704" y="841337"/>
            <a:ext cx="945558" cy="215174"/>
            <a:chOff x="4470249" y="2762344"/>
            <a:chExt cx="945558" cy="215174"/>
          </a:xfrm>
        </p:grpSpPr>
        <p:sp>
          <p:nvSpPr>
            <p:cNvPr id="27" name="Rectangle 26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2300365" y="792970"/>
            <a:ext cx="945559" cy="61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887266" y="937800"/>
            <a:ext cx="574785" cy="295915"/>
            <a:chOff x="4470249" y="2762344"/>
            <a:chExt cx="945558" cy="215174"/>
          </a:xfrm>
        </p:grpSpPr>
        <p:sp>
          <p:nvSpPr>
            <p:cNvPr id="45" name="Rectangle 44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43027" y="4222031"/>
            <a:ext cx="945558" cy="215174"/>
            <a:chOff x="4470249" y="2762344"/>
            <a:chExt cx="945558" cy="215174"/>
          </a:xfrm>
        </p:grpSpPr>
        <p:sp>
          <p:nvSpPr>
            <p:cNvPr id="50" name="Rectangle 49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52106" y="2752774"/>
            <a:ext cx="945558" cy="215174"/>
            <a:chOff x="4470249" y="2762344"/>
            <a:chExt cx="945558" cy="215174"/>
          </a:xfrm>
        </p:grpSpPr>
        <p:sp>
          <p:nvSpPr>
            <p:cNvPr id="60" name="Rectangle 59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08045" y="2613517"/>
            <a:ext cx="297833" cy="247875"/>
            <a:chOff x="3408045" y="2303425"/>
            <a:chExt cx="297833" cy="247875"/>
          </a:xfrm>
        </p:grpSpPr>
        <p:sp>
          <p:nvSpPr>
            <p:cNvPr id="13" name="Rectangle 12"/>
            <p:cNvSpPr/>
            <p:nvPr/>
          </p:nvSpPr>
          <p:spPr>
            <a:xfrm>
              <a:off x="3508416" y="2303425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36985" y="2317376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08045" y="2389891"/>
              <a:ext cx="94478" cy="5803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98427" y="4085827"/>
            <a:ext cx="297833" cy="247875"/>
            <a:chOff x="3408045" y="2303425"/>
            <a:chExt cx="297833" cy="247875"/>
          </a:xfrm>
        </p:grpSpPr>
        <p:sp>
          <p:nvSpPr>
            <p:cNvPr id="66" name="Rectangle 65"/>
            <p:cNvSpPr/>
            <p:nvPr/>
          </p:nvSpPr>
          <p:spPr>
            <a:xfrm>
              <a:off x="3508416" y="2303425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536985" y="2317376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408045" y="2389891"/>
              <a:ext cx="94478" cy="5803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525494" y="316797"/>
            <a:ext cx="197462" cy="369816"/>
            <a:chOff x="3739419" y="1184753"/>
            <a:chExt cx="197462" cy="369816"/>
          </a:xfrm>
        </p:grpSpPr>
        <p:sp>
          <p:nvSpPr>
            <p:cNvPr id="70" name="Rectangle 69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047105" y="449698"/>
            <a:ext cx="197462" cy="369816"/>
            <a:chOff x="3739419" y="1184753"/>
            <a:chExt cx="197462" cy="369816"/>
          </a:xfrm>
        </p:grpSpPr>
        <p:sp>
          <p:nvSpPr>
            <p:cNvPr id="79" name="Rectangle 78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/>
          <p:cNvSpPr/>
          <p:nvPr/>
        </p:nvSpPr>
        <p:spPr>
          <a:xfrm rot="18282355" flipV="1">
            <a:off x="3118082" y="3959131"/>
            <a:ext cx="219245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flipH="1">
            <a:off x="1552526" y="4106974"/>
            <a:ext cx="52946" cy="2015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flipH="1">
            <a:off x="1386690" y="4138360"/>
            <a:ext cx="98689" cy="1778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696626" y="3690100"/>
            <a:ext cx="58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licor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251924" y="378289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830733" y="4348883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4374" y="3750501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Sfc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01324" y="3714095"/>
            <a:ext cx="47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301640" y="1315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23225" y="232945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71066" y="1026907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39709" y="2929015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475986" y="2853071"/>
            <a:ext cx="328578" cy="125507"/>
            <a:chOff x="4306178" y="3222812"/>
            <a:chExt cx="328578" cy="125507"/>
          </a:xfrm>
        </p:grpSpPr>
        <p:sp>
          <p:nvSpPr>
            <p:cNvPr id="96" name="Rectangle 95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58019" y="4107035"/>
            <a:ext cx="328578" cy="125507"/>
            <a:chOff x="4306178" y="3222812"/>
            <a:chExt cx="328578" cy="125507"/>
          </a:xfrm>
        </p:grpSpPr>
        <p:sp>
          <p:nvSpPr>
            <p:cNvPr id="101" name="Rectangle 100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048259" y="4107319"/>
            <a:ext cx="328578" cy="125507"/>
            <a:chOff x="4306178" y="3222812"/>
            <a:chExt cx="328578" cy="125507"/>
          </a:xfrm>
        </p:grpSpPr>
        <p:sp>
          <p:nvSpPr>
            <p:cNvPr id="104" name="Rectangle 103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449850" y="941744"/>
            <a:ext cx="328578" cy="125507"/>
            <a:chOff x="4306178" y="3222812"/>
            <a:chExt cx="328578" cy="125507"/>
          </a:xfrm>
        </p:grpSpPr>
        <p:sp>
          <p:nvSpPr>
            <p:cNvPr id="107" name="Rectangle 106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114664" y="3764816"/>
            <a:ext cx="43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70958" y="2921323"/>
            <a:ext cx="43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143578" y="1009996"/>
            <a:ext cx="43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487916" y="4457851"/>
            <a:ext cx="132329" cy="1213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1921499" y="4318655"/>
            <a:ext cx="61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Baro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2662687" y="1028040"/>
            <a:ext cx="3142450" cy="4035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640277" y="2852377"/>
            <a:ext cx="3124284" cy="2202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0" y="5644777"/>
            <a:ext cx="6553200" cy="41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 rot="4095565">
            <a:off x="5496203" y="5294029"/>
            <a:ext cx="793806" cy="202065"/>
            <a:chOff x="5483972" y="2066790"/>
            <a:chExt cx="929427" cy="18566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5" name="Rectangle 124"/>
            <p:cNvSpPr/>
            <p:nvPr/>
          </p:nvSpPr>
          <p:spPr>
            <a:xfrm>
              <a:off x="5530706" y="2125056"/>
              <a:ext cx="835959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 rot="5400000">
              <a:off x="6297200" y="2136255"/>
              <a:ext cx="185664" cy="4673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rot="5400000">
              <a:off x="5458292" y="2132018"/>
              <a:ext cx="98094" cy="467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160895" y="5122359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10m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5053323" y="5189439"/>
            <a:ext cx="628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6049425" y="829890"/>
            <a:ext cx="205597" cy="1612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5209836" y="1243750"/>
            <a:ext cx="770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of  30m tower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5817836" y="15127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020724" y="1199903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 rot="20413690">
            <a:off x="5994541" y="2235773"/>
            <a:ext cx="422678" cy="27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 flipH="1">
            <a:off x="2297825" y="679787"/>
            <a:ext cx="78009" cy="12508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1682655" y="381225"/>
            <a:ext cx="87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Beacon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95381" y="578063"/>
            <a:ext cx="87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Beacon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 flipH="1">
            <a:off x="5991301" y="832187"/>
            <a:ext cx="78009" cy="12508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497413" y="4604351"/>
            <a:ext cx="271300" cy="3154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1724109" y="4628370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Logger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457209" y="2127222"/>
            <a:ext cx="45719" cy="5108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1553437" y="2145275"/>
            <a:ext cx="98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Antenna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778643" y="4756751"/>
            <a:ext cx="97650" cy="1708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2807580" y="4700565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outlet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826581" y="446678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5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7846" y="3189595"/>
            <a:ext cx="1089182" cy="1088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3380" y="1407618"/>
            <a:ext cx="7984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12m</a:t>
            </a:r>
          </a:p>
          <a:p>
            <a:r>
              <a:rPr lang="en-US" sz="1600" dirty="0" smtClean="0"/>
              <a:t>Sonic</a:t>
            </a:r>
          </a:p>
          <a:p>
            <a:r>
              <a:rPr lang="en-US" sz="1600" dirty="0" smtClean="0"/>
              <a:t>T/RH</a:t>
            </a:r>
          </a:p>
          <a:p>
            <a:r>
              <a:rPr lang="en-US" sz="1600" dirty="0" smtClean="0"/>
              <a:t>Beacon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380" y="3919992"/>
            <a:ext cx="109106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2m</a:t>
            </a:r>
          </a:p>
          <a:p>
            <a:r>
              <a:rPr lang="en-US" sz="1600" dirty="0" smtClean="0"/>
              <a:t>Sonic</a:t>
            </a:r>
          </a:p>
          <a:p>
            <a:r>
              <a:rPr lang="en-US" sz="1600" dirty="0" err="1" smtClean="0"/>
              <a:t>Licor</a:t>
            </a:r>
            <a:endParaRPr lang="en-US" sz="1600" dirty="0" smtClean="0"/>
          </a:p>
          <a:p>
            <a:r>
              <a:rPr lang="en-US" sz="1600" dirty="0" smtClean="0"/>
              <a:t>P/T/RH</a:t>
            </a:r>
            <a:endParaRPr lang="en-US" sz="1600" dirty="0"/>
          </a:p>
          <a:p>
            <a:r>
              <a:rPr lang="en-US" sz="1600" dirty="0" smtClean="0"/>
              <a:t>DT1</a:t>
            </a:r>
          </a:p>
          <a:p>
            <a:r>
              <a:rPr lang="en-US" sz="1600" dirty="0" smtClean="0"/>
              <a:t>DT2</a:t>
            </a:r>
          </a:p>
          <a:p>
            <a:r>
              <a:rPr lang="en-US" sz="1600" dirty="0" err="1" smtClean="0"/>
              <a:t>SfcHt</a:t>
            </a:r>
            <a:endParaRPr lang="en-US" sz="1600" dirty="0" smtClean="0"/>
          </a:p>
          <a:p>
            <a:r>
              <a:rPr lang="en-US" sz="1600" dirty="0" smtClean="0"/>
              <a:t>IRT</a:t>
            </a:r>
          </a:p>
          <a:p>
            <a:r>
              <a:rPr lang="en-US" sz="1600" dirty="0" smtClean="0"/>
              <a:t>Barometer</a:t>
            </a:r>
          </a:p>
          <a:p>
            <a:r>
              <a:rPr lang="en-US" sz="1600" dirty="0" smtClean="0"/>
              <a:t>Flux plate1</a:t>
            </a:r>
          </a:p>
          <a:p>
            <a:r>
              <a:rPr lang="en-US" sz="1600" dirty="0" smtClean="0"/>
              <a:t>Flux plate2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3380" y="2837612"/>
            <a:ext cx="6438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6</a:t>
            </a:r>
            <a:r>
              <a:rPr lang="en-US" u="sng" dirty="0" smtClean="0"/>
              <a:t>m</a:t>
            </a:r>
          </a:p>
          <a:p>
            <a:r>
              <a:rPr lang="en-US" sz="1600" dirty="0" smtClean="0"/>
              <a:t>Sonic</a:t>
            </a:r>
          </a:p>
          <a:p>
            <a:r>
              <a:rPr lang="en-US" sz="1600" dirty="0" smtClean="0"/>
              <a:t>T/RH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380" y="135648"/>
            <a:ext cx="7984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30m</a:t>
            </a:r>
          </a:p>
          <a:p>
            <a:r>
              <a:rPr lang="en-US" sz="1600" dirty="0" smtClean="0"/>
              <a:t>Sonic</a:t>
            </a:r>
          </a:p>
          <a:p>
            <a:r>
              <a:rPr lang="en-US" sz="1600" dirty="0" smtClean="0"/>
              <a:t>T/RH</a:t>
            </a:r>
          </a:p>
          <a:p>
            <a:r>
              <a:rPr lang="en-US" sz="1600" dirty="0" smtClean="0"/>
              <a:t>Beacon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1217274" y="1860605"/>
            <a:ext cx="5863636" cy="1743189"/>
          </a:xfrm>
          <a:prstGeom prst="bentConnector3">
            <a:avLst>
              <a:gd name="adj1" fmla="val 5907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1217274" y="3830197"/>
            <a:ext cx="5891150" cy="533599"/>
          </a:xfrm>
          <a:prstGeom prst="bentConnector3">
            <a:avLst>
              <a:gd name="adj1" fmla="val 4794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</p:cNvCxnSpPr>
          <p:nvPr/>
        </p:nvCxnSpPr>
        <p:spPr>
          <a:xfrm>
            <a:off x="1217274" y="3283888"/>
            <a:ext cx="5891150" cy="425384"/>
          </a:xfrm>
          <a:prstGeom prst="bentConnector3">
            <a:avLst>
              <a:gd name="adj1" fmla="val 4817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1217274" y="3531383"/>
            <a:ext cx="5870572" cy="1504859"/>
          </a:xfrm>
          <a:prstGeom prst="bentConnector3">
            <a:avLst>
              <a:gd name="adj1" fmla="val 5500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1217274" y="2115916"/>
            <a:ext cx="5937852" cy="2818254"/>
          </a:xfrm>
          <a:prstGeom prst="bentConnector3">
            <a:avLst>
              <a:gd name="adj1" fmla="val 5620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1293474" y="4869438"/>
            <a:ext cx="5814950" cy="272899"/>
          </a:xfrm>
          <a:prstGeom prst="bentConnector3">
            <a:avLst>
              <a:gd name="adj1" fmla="val 5272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flipV="1">
            <a:off x="1217274" y="4015509"/>
            <a:ext cx="5870572" cy="603644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403033" y="453224"/>
            <a:ext cx="16594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RS-232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RS-485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Ethernet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SDI-12/Modbus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analog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1209190" y="5532012"/>
            <a:ext cx="5891684" cy="367523"/>
          </a:xfrm>
          <a:prstGeom prst="bentConnector3">
            <a:avLst>
              <a:gd name="adj1" fmla="val 59819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1201010" y="5236961"/>
            <a:ext cx="5886836" cy="365568"/>
          </a:xfrm>
          <a:prstGeom prst="bentConnector3">
            <a:avLst>
              <a:gd name="adj1" fmla="val 5229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endCxn id="92" idx="1"/>
          </p:cNvCxnSpPr>
          <p:nvPr/>
        </p:nvCxnSpPr>
        <p:spPr>
          <a:xfrm flipV="1">
            <a:off x="1652330" y="5355083"/>
            <a:ext cx="5439831" cy="7479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>
            <a:off x="1209190" y="5318410"/>
            <a:ext cx="5891684" cy="473947"/>
          </a:xfrm>
          <a:prstGeom prst="bentConnector3">
            <a:avLst>
              <a:gd name="adj1" fmla="val 3923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1201010" y="5084671"/>
            <a:ext cx="5899864" cy="599243"/>
          </a:xfrm>
          <a:prstGeom prst="bentConnector3">
            <a:avLst>
              <a:gd name="adj1" fmla="val 4153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flipV="1">
            <a:off x="1614526" y="6029784"/>
            <a:ext cx="5486348" cy="536009"/>
          </a:xfrm>
          <a:prstGeom prst="bentConnector3">
            <a:avLst>
              <a:gd name="adj1" fmla="val 6343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flipV="1">
            <a:off x="1614526" y="5899535"/>
            <a:ext cx="5544300" cy="429938"/>
          </a:xfrm>
          <a:prstGeom prst="bentConnector3">
            <a:avLst>
              <a:gd name="adj1" fmla="val 6136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>
            <a:off x="1201010" y="547683"/>
            <a:ext cx="5886836" cy="2924951"/>
          </a:xfrm>
          <a:prstGeom prst="bentConnector3">
            <a:avLst>
              <a:gd name="adj1" fmla="val 63472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>
            <a:off x="1201010" y="843994"/>
            <a:ext cx="5907414" cy="3985320"/>
          </a:xfrm>
          <a:prstGeom prst="bentConnector3">
            <a:avLst>
              <a:gd name="adj1" fmla="val 60898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913906" y="173564"/>
            <a:ext cx="23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Tower Signal Schematic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7079688" y="2087767"/>
            <a:ext cx="1120665" cy="6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>
            <a:stCxn id="89" idx="2"/>
            <a:endCxn id="4" idx="0"/>
          </p:cNvCxnSpPr>
          <p:nvPr/>
        </p:nvCxnSpPr>
        <p:spPr>
          <a:xfrm flipH="1">
            <a:off x="7632437" y="2775583"/>
            <a:ext cx="7584" cy="4140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071971" y="2138898"/>
            <a:ext cx="114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Command Center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7092161" y="4570623"/>
            <a:ext cx="1084868" cy="1568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051759" y="5069766"/>
            <a:ext cx="111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logger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7533274" y="2826714"/>
            <a:ext cx="107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All data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992144" y="3569188"/>
            <a:ext cx="126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Computer</a:t>
            </a:r>
            <a:endParaRPr lang="en-US" dirty="0"/>
          </a:p>
        </p:txBody>
      </p:sp>
      <p:cxnSp>
        <p:nvCxnSpPr>
          <p:cNvPr id="77" name="Straight Connector 76"/>
          <p:cNvCxnSpPr>
            <a:stCxn id="4" idx="2"/>
            <a:endCxn id="92" idx="0"/>
          </p:cNvCxnSpPr>
          <p:nvPr/>
        </p:nvCxnSpPr>
        <p:spPr>
          <a:xfrm>
            <a:off x="7632437" y="4278305"/>
            <a:ext cx="2158" cy="292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010125" y="3402362"/>
            <a:ext cx="76469" cy="7308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191024" y="3195102"/>
            <a:ext cx="541036" cy="1088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7793022" y="3567635"/>
            <a:ext cx="126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599304" y="2870977"/>
            <a:ext cx="183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RS-485 converted to RS-233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22366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Structural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Base/foundation design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Tipping method/design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Guy wire design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Setup on mesa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Instrument install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Booms/arms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Cabling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Interface/data log enclosure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logging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Sampling and time stamping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Syncing with central 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80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51917</TotalTime>
  <Words>586</Words>
  <Application>Microsoft Office PowerPoint</Application>
  <PresentationFormat>On-screen Show (4:3)</PresentationFormat>
  <Paragraphs>246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MOSAiC Surface Flux Systems Schematics and Designs</vt:lpstr>
      <vt:lpstr>MOSAiC Concept</vt:lpstr>
      <vt:lpstr>PowerPoint Presentation</vt:lpstr>
      <vt:lpstr>Comms options</vt:lpstr>
      <vt:lpstr>PowerPoint Presentation</vt:lpstr>
      <vt:lpstr>Tower</vt:lpstr>
      <vt:lpstr>PowerPoint Presentation</vt:lpstr>
      <vt:lpstr>PowerPoint Presentation</vt:lpstr>
      <vt:lpstr>Tower Tasks</vt:lpstr>
      <vt:lpstr>ASFS</vt:lpstr>
      <vt:lpstr>PowerPoint Presentation</vt:lpstr>
      <vt:lpstr>E-FOY fuel cell power system</vt:lpstr>
      <vt:lpstr>PowerPoint Presentation</vt:lpstr>
      <vt:lpstr>PowerPoint Presentation</vt:lpstr>
      <vt:lpstr>ASFS Tasks</vt:lpstr>
      <vt:lpstr>Lab Container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 and dynamic drivers of the Arctic sea-ice mass budget A MOSAiC proposal to NSF</dc:title>
  <dc:creator>mshupe</dc:creator>
  <cp:lastModifiedBy>Matt Shupe</cp:lastModifiedBy>
  <cp:revision>104</cp:revision>
  <dcterms:created xsi:type="dcterms:W3CDTF">2016-12-10T00:50:29Z</dcterms:created>
  <dcterms:modified xsi:type="dcterms:W3CDTF">2018-09-14T16:48:07Z</dcterms:modified>
</cp:coreProperties>
</file>