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gif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10738" y="1246314"/>
            <a:ext cx="7772400" cy="1562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MOSAiC Surface Flux Systems</a:t>
            </a:r>
            <a:br>
              <a:rPr b="0" i="0" lang="en-US" sz="45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Schematics and Designs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850105" y="187740"/>
            <a:ext cx="5217570" cy="394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070" y="1735106"/>
            <a:ext cx="3508248" cy="4977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"/>
          <p:cNvSpPr/>
          <p:nvPr/>
        </p:nvSpPr>
        <p:spPr>
          <a:xfrm>
            <a:off x="5330820" y="3051544"/>
            <a:ext cx="5217032" cy="2025822"/>
          </a:xfrm>
          <a:prstGeom prst="triangle">
            <a:avLst>
              <a:gd fmla="val 50000" name="adj"/>
            </a:avLst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>
              <a:gd fmla="val 50000" name="adj"/>
            </a:avLst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2373005" y="3812271"/>
            <a:ext cx="1827022" cy="782081"/>
          </a:xfrm>
          <a:prstGeom prst="round1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1622029" y="2778977"/>
            <a:ext cx="6112955" cy="6587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 flipH="1" rot="7797336">
            <a:off x="3715164" y="3842682"/>
            <a:ext cx="2788597" cy="111108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 rot="10800000">
            <a:off x="319069" y="4927668"/>
            <a:ext cx="4274093" cy="261953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365787" y="4764368"/>
            <a:ext cx="156229" cy="163301"/>
          </a:xfrm>
          <a:prstGeom prst="ellipse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2377216" y="4594353"/>
            <a:ext cx="1822811" cy="336506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7588806" y="2197270"/>
            <a:ext cx="8429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7031961" y="2292682"/>
            <a:ext cx="79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depth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180980" y="2504135"/>
            <a:ext cx="480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3995720" y="1188543"/>
            <a:ext cx="5613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6665044" y="3271909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1118307" y="5293300"/>
            <a:ext cx="2577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 or floatation 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3"/>
          <p:cNvGrpSpPr/>
          <p:nvPr/>
        </p:nvGrpSpPr>
        <p:grpSpPr>
          <a:xfrm rot="-952255">
            <a:off x="3860096" y="2158824"/>
            <a:ext cx="347409" cy="369920"/>
            <a:chOff x="1034043" y="2427718"/>
            <a:chExt cx="347409" cy="369920"/>
          </a:xfrm>
        </p:grpSpPr>
        <p:sp>
          <p:nvSpPr>
            <p:cNvPr id="413" name="Google Shape;413;p23"/>
            <p:cNvSpPr/>
            <p:nvPr/>
          </p:nvSpPr>
          <p:spPr>
            <a:xfrm rot="-2480741">
              <a:off x="1173708" y="2387969"/>
              <a:ext cx="45719" cy="440095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 flipH="1" rot="8319259">
              <a:off x="1036888" y="2560648"/>
              <a:ext cx="249212" cy="45719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 rot="-2480741">
              <a:off x="1107865" y="2660083"/>
              <a:ext cx="295287" cy="45719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23"/>
          <p:cNvSpPr txBox="1"/>
          <p:nvPr/>
        </p:nvSpPr>
        <p:spPr>
          <a:xfrm>
            <a:off x="3343625" y="1912445"/>
            <a:ext cx="7886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3"/>
          <p:cNvSpPr/>
          <p:nvPr/>
        </p:nvSpPr>
        <p:spPr>
          <a:xfrm rot="-891254">
            <a:off x="1637603" y="2574152"/>
            <a:ext cx="266457" cy="152332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1100817" y="2313628"/>
            <a:ext cx="7229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23"/>
          <p:cNvCxnSpPr>
            <a:stCxn id="398" idx="2"/>
          </p:cNvCxnSpPr>
          <p:nvPr/>
        </p:nvCxnSpPr>
        <p:spPr>
          <a:xfrm>
            <a:off x="7370383" y="3123270"/>
            <a:ext cx="12600" cy="2590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20" name="Google Shape;420;p23"/>
          <p:cNvSpPr/>
          <p:nvPr/>
        </p:nvSpPr>
        <p:spPr>
          <a:xfrm>
            <a:off x="6722303" y="3189791"/>
            <a:ext cx="619670" cy="2059044"/>
          </a:xfrm>
          <a:prstGeom prst="triangle">
            <a:avLst>
              <a:gd fmla="val 50000" name="adj"/>
            </a:avLst>
          </a:prstGeom>
          <a:solidFill>
            <a:srgbClr val="EBE4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Surface Flux Station – Conceptual Design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p23"/>
          <p:cNvGrpSpPr/>
          <p:nvPr/>
        </p:nvGrpSpPr>
        <p:grpSpPr>
          <a:xfrm>
            <a:off x="4103287" y="1478594"/>
            <a:ext cx="309333" cy="604942"/>
            <a:chOff x="3739419" y="1184753"/>
            <a:chExt cx="197462" cy="369816"/>
          </a:xfrm>
        </p:grpSpPr>
        <p:sp>
          <p:nvSpPr>
            <p:cNvPr id="424" name="Google Shape;424;p23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2414805" y="4048015"/>
            <a:ext cx="1723115" cy="72600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/>
          <p:nvPr/>
        </p:nvSpPr>
        <p:spPr>
          <a:xfrm flipH="1">
            <a:off x="4209997" y="2084294"/>
            <a:ext cx="86911" cy="2978023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23"/>
          <p:cNvCxnSpPr/>
          <p:nvPr/>
        </p:nvCxnSpPr>
        <p:spPr>
          <a:xfrm flipH="1" rot="10800000">
            <a:off x="-35859" y="5181606"/>
            <a:ext cx="9179859" cy="6798"/>
          </a:xfrm>
          <a:prstGeom prst="straightConnector1">
            <a:avLst/>
          </a:prstGeom>
          <a:noFill/>
          <a:ln cap="flat" cmpd="sng" w="76200">
            <a:solidFill>
              <a:srgbClr val="D0CECE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23"/>
          <p:cNvSpPr/>
          <p:nvPr/>
        </p:nvSpPr>
        <p:spPr>
          <a:xfrm>
            <a:off x="1677147" y="3812270"/>
            <a:ext cx="667680" cy="1114179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2387371" y="4687463"/>
            <a:ext cx="14989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panels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flipH="1">
            <a:off x="1703012" y="2778977"/>
            <a:ext cx="99492" cy="231946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 rot="-5400000">
            <a:off x="1841060" y="4257129"/>
            <a:ext cx="465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23"/>
          <p:cNvGrpSpPr/>
          <p:nvPr/>
        </p:nvGrpSpPr>
        <p:grpSpPr>
          <a:xfrm>
            <a:off x="6098861" y="2751589"/>
            <a:ext cx="642935" cy="206772"/>
            <a:chOff x="6098861" y="2751589"/>
            <a:chExt cx="642935" cy="206772"/>
          </a:xfrm>
        </p:grpSpPr>
        <p:sp>
          <p:nvSpPr>
            <p:cNvPr id="435" name="Google Shape;435;p23"/>
            <p:cNvSpPr/>
            <p:nvPr/>
          </p:nvSpPr>
          <p:spPr>
            <a:xfrm>
              <a:off x="6174110" y="2752423"/>
              <a:ext cx="476357" cy="80902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6098861" y="2752426"/>
              <a:ext cx="76752" cy="20593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6665044" y="2751589"/>
              <a:ext cx="76752" cy="20593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3"/>
          <p:cNvSpPr txBox="1"/>
          <p:nvPr/>
        </p:nvSpPr>
        <p:spPr>
          <a:xfrm>
            <a:off x="5334557" y="2502691"/>
            <a:ext cx="508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3"/>
          <p:cNvSpPr txBox="1"/>
          <p:nvPr/>
        </p:nvSpPr>
        <p:spPr>
          <a:xfrm>
            <a:off x="4490353" y="1188543"/>
            <a:ext cx="508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3"/>
          <p:cNvSpPr/>
          <p:nvPr/>
        </p:nvSpPr>
        <p:spPr>
          <a:xfrm rot="10800000">
            <a:off x="202691" y="4925878"/>
            <a:ext cx="4752544" cy="448508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FFC000">
              <a:alpha val="2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 txBox="1"/>
          <p:nvPr/>
        </p:nvSpPr>
        <p:spPr>
          <a:xfrm>
            <a:off x="206914" y="13194"/>
            <a:ext cx="1301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generator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206914" y="314391"/>
            <a:ext cx="1016006" cy="875329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308540" y="455647"/>
            <a:ext cx="819177" cy="60776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670563" y="303772"/>
            <a:ext cx="129427" cy="260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663623" y="888805"/>
            <a:ext cx="113042" cy="1179578"/>
          </a:xfrm>
          <a:prstGeom prst="rect">
            <a:avLst/>
          </a:prstGeom>
          <a:solidFill>
            <a:srgbClr val="D0CEC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/>
          <p:nvPr/>
        </p:nvSpPr>
        <p:spPr>
          <a:xfrm>
            <a:off x="578088" y="672226"/>
            <a:ext cx="287313" cy="216579"/>
          </a:xfrm>
          <a:prstGeom prst="rect">
            <a:avLst/>
          </a:prstGeom>
          <a:solidFill>
            <a:srgbClr val="D0CEC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2419626" y="3320653"/>
            <a:ext cx="8958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3470176" y="3318076"/>
            <a:ext cx="7252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logging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3"/>
          <p:cNvSpPr txBox="1"/>
          <p:nvPr/>
        </p:nvSpPr>
        <p:spPr>
          <a:xfrm>
            <a:off x="4243718" y="3759719"/>
            <a:ext cx="8575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23"/>
          <p:cNvCxnSpPr/>
          <p:nvPr/>
        </p:nvCxnSpPr>
        <p:spPr>
          <a:xfrm flipH="1">
            <a:off x="4334798" y="4271977"/>
            <a:ext cx="630110" cy="232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E-FOY fuel cell power system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346" y="1509697"/>
            <a:ext cx="6617307" cy="498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7610"/>
            <a:ext cx="9144000" cy="308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5"/>
          <p:cNvSpPr txBox="1"/>
          <p:nvPr/>
        </p:nvSpPr>
        <p:spPr>
          <a:xfrm>
            <a:off x="1309036" y="5650029"/>
            <a:ext cx="1385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 W, 24V.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6"/>
          <p:cNvSpPr txBox="1"/>
          <p:nvPr/>
        </p:nvSpPr>
        <p:spPr>
          <a:xfrm>
            <a:off x="436425" y="1047323"/>
            <a:ext cx="1376402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SPN1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P/T/RH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SfcHt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plate1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plate2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9" name="Google Shape;469;p26"/>
          <p:cNvCxnSpPr/>
          <p:nvPr/>
        </p:nvCxnSpPr>
        <p:spPr>
          <a:xfrm flipH="1" rot="10800000">
            <a:off x="1114046" y="2138809"/>
            <a:ext cx="5970600" cy="310200"/>
          </a:xfrm>
          <a:prstGeom prst="bentConnector3">
            <a:avLst>
              <a:gd fmla="val 47736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26"/>
          <p:cNvCxnSpPr/>
          <p:nvPr/>
        </p:nvCxnSpPr>
        <p:spPr>
          <a:xfrm flipH="1" rot="10800000">
            <a:off x="1114046" y="2265981"/>
            <a:ext cx="5970600" cy="922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26"/>
          <p:cNvCxnSpPr/>
          <p:nvPr/>
        </p:nvCxnSpPr>
        <p:spPr>
          <a:xfrm flipH="1" rot="10800000">
            <a:off x="1114046" y="2580597"/>
            <a:ext cx="5970600" cy="99000"/>
          </a:xfrm>
          <a:prstGeom prst="bentConnector3">
            <a:avLst>
              <a:gd fmla="val 55860" name="adj1"/>
            </a:avLst>
          </a:prstGeom>
          <a:noFill/>
          <a:ln cap="flat" cmpd="sng" w="381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26"/>
          <p:cNvSpPr txBox="1"/>
          <p:nvPr/>
        </p:nvSpPr>
        <p:spPr>
          <a:xfrm>
            <a:off x="7123934" y="204448"/>
            <a:ext cx="16594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RS-485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SDI-12/Modbus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3" name="Google Shape;473;p26"/>
          <p:cNvCxnSpPr/>
          <p:nvPr/>
        </p:nvCxnSpPr>
        <p:spPr>
          <a:xfrm flipH="1" rot="10800000">
            <a:off x="1114046" y="2995468"/>
            <a:ext cx="5970600" cy="423600"/>
          </a:xfrm>
          <a:prstGeom prst="bentConnector3">
            <a:avLst>
              <a:gd fmla="val 55327" name="adj1"/>
            </a:avLst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26"/>
          <p:cNvCxnSpPr/>
          <p:nvPr/>
        </p:nvCxnSpPr>
        <p:spPr>
          <a:xfrm flipH="1" rot="10800000">
            <a:off x="1114046" y="2190940"/>
            <a:ext cx="6066000" cy="743100"/>
          </a:xfrm>
          <a:prstGeom prst="bentConnector3">
            <a:avLst>
              <a:gd fmla="val 4816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26"/>
          <p:cNvCxnSpPr/>
          <p:nvPr/>
        </p:nvCxnSpPr>
        <p:spPr>
          <a:xfrm flipH="1" rot="10800000">
            <a:off x="1526650" y="3735196"/>
            <a:ext cx="5541600" cy="129300"/>
          </a:xfrm>
          <a:prstGeom prst="bentConnector3">
            <a:avLst>
              <a:gd fmla="val 4555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26"/>
          <p:cNvCxnSpPr/>
          <p:nvPr/>
        </p:nvCxnSpPr>
        <p:spPr>
          <a:xfrm>
            <a:off x="1526650" y="3649656"/>
            <a:ext cx="5541600" cy="20700"/>
          </a:xfrm>
          <a:prstGeom prst="bentConnector3">
            <a:avLst>
              <a:gd fmla="val 4555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26"/>
          <p:cNvCxnSpPr/>
          <p:nvPr/>
        </p:nvCxnSpPr>
        <p:spPr>
          <a:xfrm flipH="1" rot="10800000">
            <a:off x="1791668" y="4182410"/>
            <a:ext cx="5292900" cy="1009800"/>
          </a:xfrm>
          <a:prstGeom prst="bentConnector3">
            <a:avLst>
              <a:gd fmla="val 51202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26"/>
          <p:cNvCxnSpPr/>
          <p:nvPr/>
        </p:nvCxnSpPr>
        <p:spPr>
          <a:xfrm flipH="1" rot="10800000">
            <a:off x="1791668" y="4110847"/>
            <a:ext cx="5276700" cy="1009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9" name="Google Shape;479;p26"/>
          <p:cNvSpPr txBox="1"/>
          <p:nvPr/>
        </p:nvSpPr>
        <p:spPr>
          <a:xfrm>
            <a:off x="3822470" y="253521"/>
            <a:ext cx="22519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 Signal Schematic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26"/>
          <p:cNvCxnSpPr/>
          <p:nvPr/>
        </p:nvCxnSpPr>
        <p:spPr>
          <a:xfrm flipH="1" rot="10800000">
            <a:off x="1791668" y="3967525"/>
            <a:ext cx="5055000" cy="857400"/>
          </a:xfrm>
          <a:prstGeom prst="bentConnector3">
            <a:avLst>
              <a:gd fmla="val 4889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26"/>
          <p:cNvCxnSpPr/>
          <p:nvPr/>
        </p:nvCxnSpPr>
        <p:spPr>
          <a:xfrm flipH="1" rot="10800000">
            <a:off x="1791668" y="4049603"/>
            <a:ext cx="5055000" cy="858300"/>
          </a:xfrm>
          <a:prstGeom prst="bentConnector3">
            <a:avLst>
              <a:gd fmla="val 50461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26"/>
          <p:cNvCxnSpPr/>
          <p:nvPr/>
        </p:nvCxnSpPr>
        <p:spPr>
          <a:xfrm>
            <a:off x="983286" y="1443013"/>
            <a:ext cx="6101400" cy="2045400"/>
          </a:xfrm>
          <a:prstGeom prst="bentConnector3">
            <a:avLst>
              <a:gd fmla="val 64204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26"/>
          <p:cNvCxnSpPr/>
          <p:nvPr/>
        </p:nvCxnSpPr>
        <p:spPr>
          <a:xfrm>
            <a:off x="983286" y="1204307"/>
            <a:ext cx="6085200" cy="2214900"/>
          </a:xfrm>
          <a:prstGeom prst="bentConnector3">
            <a:avLst>
              <a:gd fmla="val 65417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26"/>
          <p:cNvCxnSpPr/>
          <p:nvPr/>
        </p:nvCxnSpPr>
        <p:spPr>
          <a:xfrm>
            <a:off x="983286" y="1695600"/>
            <a:ext cx="6101400" cy="2703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26"/>
          <p:cNvCxnSpPr/>
          <p:nvPr/>
        </p:nvCxnSpPr>
        <p:spPr>
          <a:xfrm>
            <a:off x="991418" y="1949157"/>
            <a:ext cx="6093300" cy="104100"/>
          </a:xfrm>
          <a:prstGeom prst="bentConnector3">
            <a:avLst>
              <a:gd fmla="val 48694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26"/>
          <p:cNvCxnSpPr/>
          <p:nvPr/>
        </p:nvCxnSpPr>
        <p:spPr>
          <a:xfrm>
            <a:off x="999550" y="2217705"/>
            <a:ext cx="6085200" cy="1342200"/>
          </a:xfrm>
          <a:prstGeom prst="bentConnector3">
            <a:avLst>
              <a:gd fmla="val 39676" name="adj1"/>
            </a:avLst>
          </a:prstGeom>
          <a:noFill/>
          <a:ln cap="flat" cmpd="sng" w="38100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26"/>
          <p:cNvCxnSpPr/>
          <p:nvPr/>
        </p:nvCxnSpPr>
        <p:spPr>
          <a:xfrm flipH="1" rot="10800000">
            <a:off x="1312396" y="2342280"/>
            <a:ext cx="5772300" cy="20520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8" name="Google Shape;488;p26"/>
          <p:cNvSpPr/>
          <p:nvPr/>
        </p:nvSpPr>
        <p:spPr>
          <a:xfrm>
            <a:off x="4832947" y="4824924"/>
            <a:ext cx="1181803" cy="68781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26"/>
          <p:cNvCxnSpPr>
            <a:stCxn id="490" idx="1"/>
          </p:cNvCxnSpPr>
          <p:nvPr/>
        </p:nvCxnSpPr>
        <p:spPr>
          <a:xfrm flipH="1">
            <a:off x="6009057" y="4621475"/>
            <a:ext cx="642600" cy="1282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1" name="Google Shape;491;p26"/>
          <p:cNvSpPr txBox="1"/>
          <p:nvPr/>
        </p:nvSpPr>
        <p:spPr>
          <a:xfrm>
            <a:off x="5013489" y="5130244"/>
            <a:ext cx="1088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RF451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6651657" y="4292330"/>
            <a:ext cx="1181803" cy="68781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6651657" y="4436809"/>
            <a:ext cx="1262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8340117" y="3147150"/>
            <a:ext cx="607166" cy="171170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 rot="-5400000">
            <a:off x="8178843" y="3717216"/>
            <a:ext cx="8933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5" name="Google Shape;495;p26"/>
          <p:cNvCxnSpPr/>
          <p:nvPr/>
        </p:nvCxnSpPr>
        <p:spPr>
          <a:xfrm>
            <a:off x="7673613" y="4099802"/>
            <a:ext cx="706996" cy="1852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26"/>
          <p:cNvSpPr txBox="1"/>
          <p:nvPr/>
        </p:nvSpPr>
        <p:spPr>
          <a:xfrm>
            <a:off x="4883073" y="4795480"/>
            <a:ext cx="107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6"/>
          <p:cNvSpPr txBox="1"/>
          <p:nvPr/>
        </p:nvSpPr>
        <p:spPr>
          <a:xfrm>
            <a:off x="1857963" y="3967503"/>
            <a:ext cx="399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p26"/>
          <p:cNvCxnSpPr>
            <a:endCxn id="497" idx="1"/>
          </p:cNvCxnSpPr>
          <p:nvPr/>
        </p:nvCxnSpPr>
        <p:spPr>
          <a:xfrm>
            <a:off x="1085763" y="4152169"/>
            <a:ext cx="772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9" name="Google Shape;499;p26"/>
          <p:cNvSpPr/>
          <p:nvPr/>
        </p:nvSpPr>
        <p:spPr>
          <a:xfrm>
            <a:off x="6846678" y="1452740"/>
            <a:ext cx="826935" cy="282481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 rot="-5400000">
            <a:off x="6521603" y="2589844"/>
            <a:ext cx="1516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CR1000X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4862343" y="5905817"/>
            <a:ext cx="1181803" cy="68781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5028890" y="5926559"/>
            <a:ext cx="10889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Iridium 9522B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3" name="Google Shape;503;p26"/>
          <p:cNvCxnSpPr>
            <a:stCxn id="490" idx="1"/>
          </p:cNvCxnSpPr>
          <p:nvPr/>
        </p:nvCxnSpPr>
        <p:spPr>
          <a:xfrm flipH="1">
            <a:off x="6014757" y="4621475"/>
            <a:ext cx="636900" cy="573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4" name="Google Shape;504;p26"/>
          <p:cNvSpPr/>
          <p:nvPr/>
        </p:nvSpPr>
        <p:spPr>
          <a:xfrm>
            <a:off x="7747715" y="5885075"/>
            <a:ext cx="1181803" cy="68781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7757996" y="5905817"/>
            <a:ext cx="12452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Central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26"/>
          <p:cNvCxnSpPr>
            <a:stCxn id="505" idx="1"/>
          </p:cNvCxnSpPr>
          <p:nvPr/>
        </p:nvCxnSpPr>
        <p:spPr>
          <a:xfrm rot="10800000">
            <a:off x="6054296" y="5903783"/>
            <a:ext cx="1703700" cy="325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26"/>
          <p:cNvCxnSpPr>
            <a:stCxn id="505" idx="1"/>
          </p:cNvCxnSpPr>
          <p:nvPr/>
        </p:nvCxnSpPr>
        <p:spPr>
          <a:xfrm rot="10800000">
            <a:off x="6044096" y="5229683"/>
            <a:ext cx="1713900" cy="99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26"/>
          <p:cNvCxnSpPr>
            <a:endCxn id="505" idx="0"/>
          </p:cNvCxnSpPr>
          <p:nvPr/>
        </p:nvCxnSpPr>
        <p:spPr>
          <a:xfrm flipH="1">
            <a:off x="8380609" y="4869017"/>
            <a:ext cx="259800" cy="1036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509" name="Google Shape;509;p26"/>
          <p:cNvSpPr txBox="1"/>
          <p:nvPr/>
        </p:nvSpPr>
        <p:spPr>
          <a:xfrm>
            <a:off x="7553570" y="4993102"/>
            <a:ext cx="1075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Manual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6283055" y="6045904"/>
            <a:ext cx="1075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Hourly Monitor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 txBox="1"/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 Tasks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7"/>
          <p:cNvSpPr txBox="1"/>
          <p:nvPr>
            <p:ph idx="1" type="body"/>
          </p:nvPr>
        </p:nvSpPr>
        <p:spPr>
          <a:xfrm>
            <a:off x="628650" y="972151"/>
            <a:ext cx="7886700" cy="5226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Calibri"/>
              <a:buAutoNum type="arabicPeriod"/>
            </a:pPr>
            <a:r>
              <a:rPr b="0" i="0" lang="en-US" sz="19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 design/build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 design/build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Floatation?</a:t>
            </a:r>
            <a:endParaRPr/>
          </a:p>
          <a:p>
            <a:pPr indent="-457200" lvl="0" marL="457200" marR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Calibri"/>
              <a:buAutoNum type="arabicPeriod"/>
            </a:pPr>
            <a:r>
              <a:rPr b="0" i="0" lang="en-US" sz="19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 install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 mounts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Cabling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panel 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optimization</a:t>
            </a:r>
            <a:endParaRPr/>
          </a:p>
          <a:p>
            <a:pPr indent="-457200" lvl="0" marL="457200" marR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Calibri"/>
              <a:buAutoNum type="arabicPeriod"/>
            </a:pPr>
            <a:r>
              <a:rPr b="0" i="0" lang="en-US" sz="19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logging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and time stamping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with power system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file creation</a:t>
            </a:r>
            <a:endParaRPr/>
          </a:p>
          <a:p>
            <a:pPr indent="-457200" lvl="0" marL="457200" marR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Calibri"/>
              <a:buAutoNum type="arabicPeriod"/>
            </a:pPr>
            <a:r>
              <a:rPr b="0" i="0" lang="en-US" sz="19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system (p2p wireless or Iridium)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and verification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with data logging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Optimized/flexible communication strategy</a:t>
            </a:r>
            <a:endParaRPr b="0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Calibri"/>
              <a:buAutoNum type="arabicPeriod"/>
            </a:pPr>
            <a:r>
              <a:rPr b="0" i="0" lang="en-US" sz="194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system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of EFOY</a:t>
            </a:r>
            <a:endParaRPr/>
          </a:p>
          <a:p>
            <a:pPr indent="-457200" lvl="1" marL="800100" marR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AutoNum type="arabicPeriod"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and integrate wind generator</a:t>
            </a:r>
            <a:endParaRPr b="0" i="0" sz="16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Container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8"/>
          <p:cNvSpPr txBox="1"/>
          <p:nvPr>
            <p:ph idx="1" type="body"/>
          </p:nvPr>
        </p:nvSpPr>
        <p:spPr>
          <a:xfrm>
            <a:off x="584918" y="1485853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design: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Insulated, HVAC, transformer, basic internal power runs (sockets, lights), integrated uni-strut for wall-mounted (moveable) structures, cable pass throughs.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8"/>
          <p:cNvSpPr/>
          <p:nvPr/>
        </p:nvSpPr>
        <p:spPr>
          <a:xfrm>
            <a:off x="1455089" y="3522427"/>
            <a:ext cx="6146358" cy="2409245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4" name="Google Shape;524;p28"/>
          <p:cNvCxnSpPr/>
          <p:nvPr/>
        </p:nvCxnSpPr>
        <p:spPr>
          <a:xfrm>
            <a:off x="1455089" y="3625794"/>
            <a:ext cx="614635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28"/>
          <p:cNvCxnSpPr/>
          <p:nvPr/>
        </p:nvCxnSpPr>
        <p:spPr>
          <a:xfrm>
            <a:off x="1455089" y="5805776"/>
            <a:ext cx="6146358" cy="2252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p28"/>
          <p:cNvCxnSpPr/>
          <p:nvPr/>
        </p:nvCxnSpPr>
        <p:spPr>
          <a:xfrm>
            <a:off x="1558090" y="3600933"/>
            <a:ext cx="7951" cy="220251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28"/>
          <p:cNvCxnSpPr/>
          <p:nvPr/>
        </p:nvCxnSpPr>
        <p:spPr>
          <a:xfrm rot="10800000">
            <a:off x="7601447" y="3546399"/>
            <a:ext cx="659958" cy="98999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28"/>
          <p:cNvCxnSpPr/>
          <p:nvPr/>
        </p:nvCxnSpPr>
        <p:spPr>
          <a:xfrm flipH="1">
            <a:off x="7601447" y="4727049"/>
            <a:ext cx="659958" cy="12046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9" name="Google Shape;529;p28"/>
          <p:cNvSpPr/>
          <p:nvPr/>
        </p:nvSpPr>
        <p:spPr>
          <a:xfrm>
            <a:off x="7172577" y="4932984"/>
            <a:ext cx="111318" cy="884055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8"/>
          <p:cNvSpPr/>
          <p:nvPr/>
        </p:nvSpPr>
        <p:spPr>
          <a:xfrm>
            <a:off x="7172577" y="3631426"/>
            <a:ext cx="111318" cy="296517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28"/>
          <p:cNvCxnSpPr>
            <a:endCxn id="530" idx="2"/>
          </p:cNvCxnSpPr>
          <p:nvPr/>
        </p:nvCxnSpPr>
        <p:spPr>
          <a:xfrm flipH="1" rot="10800000">
            <a:off x="6830136" y="3927943"/>
            <a:ext cx="398100" cy="901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28"/>
          <p:cNvCxnSpPr/>
          <p:nvPr/>
        </p:nvCxnSpPr>
        <p:spPr>
          <a:xfrm flipH="1" rot="10800000">
            <a:off x="6774515" y="3913902"/>
            <a:ext cx="398062" cy="90167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28"/>
          <p:cNvCxnSpPr/>
          <p:nvPr/>
        </p:nvCxnSpPr>
        <p:spPr>
          <a:xfrm rot="10800000">
            <a:off x="6774515" y="4800736"/>
            <a:ext cx="55659" cy="288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4" name="Google Shape;534;p28"/>
          <p:cNvSpPr/>
          <p:nvPr/>
        </p:nvSpPr>
        <p:spPr>
          <a:xfrm>
            <a:off x="7291843" y="5343277"/>
            <a:ext cx="166480" cy="395032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7299549" y="5038933"/>
            <a:ext cx="127470" cy="200977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8"/>
          <p:cNvSpPr txBox="1"/>
          <p:nvPr/>
        </p:nvSpPr>
        <p:spPr>
          <a:xfrm>
            <a:off x="7172577" y="5978452"/>
            <a:ext cx="14312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management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6918625" y="5179013"/>
            <a:ext cx="238545" cy="59203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8"/>
          <p:cNvSpPr txBox="1"/>
          <p:nvPr/>
        </p:nvSpPr>
        <p:spPr>
          <a:xfrm>
            <a:off x="6294454" y="5375011"/>
            <a:ext cx="751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8"/>
          <p:cNvSpPr txBox="1"/>
          <p:nvPr/>
        </p:nvSpPr>
        <p:spPr>
          <a:xfrm>
            <a:off x="6063119" y="3866469"/>
            <a:ext cx="1149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door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3777742" y="3631426"/>
            <a:ext cx="2016402" cy="701575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4182021" y="3660519"/>
            <a:ext cx="12947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mount bench top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8"/>
          <p:cNvSpPr/>
          <p:nvPr/>
        </p:nvSpPr>
        <p:spPr>
          <a:xfrm>
            <a:off x="1602564" y="3631426"/>
            <a:ext cx="1919499" cy="701575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1884221" y="3650277"/>
            <a:ext cx="12947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mount shelves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1608284" y="5104201"/>
            <a:ext cx="1919499" cy="701575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8"/>
          <p:cNvSpPr txBox="1"/>
          <p:nvPr/>
        </p:nvSpPr>
        <p:spPr>
          <a:xfrm>
            <a:off x="1889941" y="5123052"/>
            <a:ext cx="12947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mount shelves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7125120" y="4985847"/>
            <a:ext cx="48579" cy="92842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8"/>
          <p:cNvSpPr/>
          <p:nvPr/>
        </p:nvSpPr>
        <p:spPr>
          <a:xfrm>
            <a:off x="2572862" y="5755394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3928092" y="5771320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5211201" y="5782440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8"/>
          <p:cNvSpPr/>
          <p:nvPr/>
        </p:nvSpPr>
        <p:spPr>
          <a:xfrm>
            <a:off x="6427513" y="5782440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8"/>
          <p:cNvSpPr/>
          <p:nvPr/>
        </p:nvSpPr>
        <p:spPr>
          <a:xfrm>
            <a:off x="2555816" y="3647543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8"/>
          <p:cNvSpPr/>
          <p:nvPr/>
        </p:nvSpPr>
        <p:spPr>
          <a:xfrm>
            <a:off x="3920125" y="3649131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8"/>
          <p:cNvSpPr/>
          <p:nvPr/>
        </p:nvSpPr>
        <p:spPr>
          <a:xfrm>
            <a:off x="5151212" y="3649491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8"/>
          <p:cNvSpPr/>
          <p:nvPr/>
        </p:nvSpPr>
        <p:spPr>
          <a:xfrm>
            <a:off x="6427513" y="3640823"/>
            <a:ext cx="116258" cy="45719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8"/>
          <p:cNvSpPr/>
          <p:nvPr/>
        </p:nvSpPr>
        <p:spPr>
          <a:xfrm>
            <a:off x="4103308" y="4390907"/>
            <a:ext cx="410850" cy="332104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8"/>
          <p:cNvSpPr/>
          <p:nvPr/>
        </p:nvSpPr>
        <p:spPr>
          <a:xfrm>
            <a:off x="5062045" y="4376456"/>
            <a:ext cx="410850" cy="332104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8"/>
          <p:cNvSpPr/>
          <p:nvPr/>
        </p:nvSpPr>
        <p:spPr>
          <a:xfrm>
            <a:off x="1455089" y="3640823"/>
            <a:ext cx="218919" cy="144082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7114293" y="3642600"/>
            <a:ext cx="218919" cy="144082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32425" y="476057"/>
            <a:ext cx="7543800" cy="79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b="1" i="0" lang="en-US" sz="3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MOSAiC Concept</a:t>
            </a:r>
            <a:endParaRPr b="1" i="0" sz="33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ain:Users:mnicolau:data:projects:MOSAiC:Implementation:DriftCalcThomas:CruiseTrack-01.png" id="95" name="Google Shape;95;p14"/>
          <p:cNvPicPr preferRelativeResize="0"/>
          <p:nvPr/>
        </p:nvPicPr>
        <p:blipFill rotWithShape="1">
          <a:blip r:embed="rId3">
            <a:alphaModFix/>
          </a:blip>
          <a:srcRect b="4285" l="14265" r="12012" t="5713"/>
          <a:stretch/>
        </p:blipFill>
        <p:spPr>
          <a:xfrm>
            <a:off x="282550" y="1399370"/>
            <a:ext cx="403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38756" l="13397" r="6645" t="0"/>
          <a:stretch/>
        </p:blipFill>
        <p:spPr>
          <a:xfrm>
            <a:off x="1313379" y="1271858"/>
            <a:ext cx="2465325" cy="13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702272" y="1844354"/>
            <a:ext cx="3874883" cy="3243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Drifting, interdisciplinary process study in central Arctic sea ice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Observatory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intensive atmos-ice-ocean-ecosystem observations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Network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Heterogeneity on model grid-box scales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Coordinated, multi-scale analysis and modeling activities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91581" y="5895170"/>
            <a:ext cx="2875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2019-2020, Full annual cycle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Distribution of Assets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871883" y="2541494"/>
            <a:ext cx="45719" cy="96367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3953264" y="3195918"/>
            <a:ext cx="1048870" cy="73866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w/ Command Center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271683" y="880782"/>
            <a:ext cx="631840" cy="36933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985854" y="2434352"/>
            <a:ext cx="631840" cy="369332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965577" y="5439335"/>
            <a:ext cx="631840" cy="36933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255058" y="4750364"/>
            <a:ext cx="631840" cy="36933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5"/>
          <p:cNvCxnSpPr/>
          <p:nvPr/>
        </p:nvCxnSpPr>
        <p:spPr>
          <a:xfrm flipH="1">
            <a:off x="1949825" y="3899647"/>
            <a:ext cx="2003439" cy="85071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017911" y="3873658"/>
            <a:ext cx="2037313" cy="158043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15"/>
          <p:cNvCxnSpPr/>
          <p:nvPr/>
        </p:nvCxnSpPr>
        <p:spPr>
          <a:xfrm flipH="1" rot="10800000">
            <a:off x="4435290" y="1201733"/>
            <a:ext cx="42409" cy="199418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5017912" y="3370729"/>
            <a:ext cx="822594" cy="4753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15"/>
          <p:cNvSpPr txBox="1"/>
          <p:nvPr/>
        </p:nvSpPr>
        <p:spPr>
          <a:xfrm>
            <a:off x="5871883" y="2697065"/>
            <a:ext cx="11971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Tower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456494" y="1571065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10-20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020282" y="3045846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2712859" y="4346079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10-20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45689" y="4381032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10-20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2846140" y="2576929"/>
            <a:ext cx="633507" cy="36933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 rot="10800000">
            <a:off x="2633472" y="2803684"/>
            <a:ext cx="1304014" cy="582067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15"/>
          <p:cNvSpPr txBox="1"/>
          <p:nvPr/>
        </p:nvSpPr>
        <p:spPr>
          <a:xfrm>
            <a:off x="1708727" y="2155774"/>
            <a:ext cx="1332379" cy="30777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node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 options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Goals: 1) Health status file every 1-6 hours to command central; 2) Near-real-time plotting of key information; 3) Ability to upload configuration files/commands.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Iridium: Robust vs. high-cost/limited filesize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Radio:  Unknown range limits vs. more flexible file sizes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Goals: 1) Ability to transfer all data in real-time to command central; 2) Robust time syncing; 3) Near-real-time plotting of data; 4) Ability to access data through camp wireless network. 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Radio: Continuity vs. challenge with time syncing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Ethernet: Plenty of capacity vs. Potential down time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623852" y="187822"/>
            <a:ext cx="4522255" cy="572328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763978" y="2963056"/>
            <a:ext cx="4047284" cy="2489406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908727" y="3122274"/>
            <a:ext cx="2708889" cy="1749273"/>
          </a:xfrm>
          <a:prstGeom prst="rect">
            <a:avLst/>
          </a:prstGeom>
          <a:solidFill>
            <a:srgbClr val="A5A5A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606741" y="205752"/>
            <a:ext cx="1579193" cy="4194803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645483" y="3326790"/>
            <a:ext cx="871793" cy="8061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698431" y="236717"/>
            <a:ext cx="7559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908727" y="4526824"/>
            <a:ext cx="1834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Center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163916" y="273054"/>
            <a:ext cx="901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ASFS x3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506895" y="2780041"/>
            <a:ext cx="423863" cy="18466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23853" y="5551380"/>
            <a:ext cx="7198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36546" y="5089821"/>
            <a:ext cx="1139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Polarstern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631174" y="4071339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PSD-Boulder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857747" y="2994873"/>
            <a:ext cx="1068449" cy="7982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857746" y="2246075"/>
            <a:ext cx="1056393" cy="6105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7448468" y="229554"/>
            <a:ext cx="1448807" cy="572301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696715" y="5583232"/>
            <a:ext cx="952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656375" y="4539278"/>
            <a:ext cx="1090107" cy="9233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PANGAEA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MOSAiC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520989" y="2860913"/>
            <a:ext cx="1304763" cy="64633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Arctic Data Center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82255" y="910436"/>
            <a:ext cx="1021462" cy="64633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NCEI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5900147" y="2991718"/>
            <a:ext cx="9833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PSD3data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5901955" y="2258558"/>
            <a:ext cx="9618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FTP site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host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1638530" y="3341345"/>
            <a:ext cx="8420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PC1: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2655127" y="3327884"/>
            <a:ext cx="854548" cy="80244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3757742" y="4525831"/>
            <a:ext cx="876917" cy="7731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810711" y="4565686"/>
            <a:ext cx="7771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MOSAiC central archive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507630" y="649480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 rot="-5400000">
            <a:off x="2000668" y="913924"/>
            <a:ext cx="934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 rot="-5400000">
            <a:off x="1544981" y="938190"/>
            <a:ext cx="10045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Logger/moxa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 rot="-5400000">
            <a:off x="1357135" y="989718"/>
            <a:ext cx="6386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1916848" y="649480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317983" y="661060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3437012" y="665910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 rot="-5400000">
            <a:off x="2681329" y="961997"/>
            <a:ext cx="934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 rot="-5400000">
            <a:off x="3061989" y="954620"/>
            <a:ext cx="10045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Logger/moxa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 rot="-5400000">
            <a:off x="3676718" y="989718"/>
            <a:ext cx="6386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3846230" y="665910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3016139" y="662802"/>
            <a:ext cx="302523" cy="8588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 rot="-5400000">
            <a:off x="2000669" y="913924"/>
            <a:ext cx="934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544619" y="2717553"/>
            <a:ext cx="4269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674487" y="2778558"/>
            <a:ext cx="423863" cy="18466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3656221" y="2729812"/>
            <a:ext cx="4269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1444130" y="1512066"/>
            <a:ext cx="423863" cy="18466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1481854" y="1449578"/>
            <a:ext cx="4269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3770555" y="1524909"/>
            <a:ext cx="423863" cy="18466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3808279" y="1462421"/>
            <a:ext cx="4269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17"/>
          <p:cNvCxnSpPr/>
          <p:nvPr/>
        </p:nvCxnSpPr>
        <p:spPr>
          <a:xfrm flipH="1">
            <a:off x="3913921" y="1693039"/>
            <a:ext cx="969" cy="1068983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17"/>
          <p:cNvCxnSpPr/>
          <p:nvPr/>
        </p:nvCxnSpPr>
        <p:spPr>
          <a:xfrm flipH="1">
            <a:off x="1671004" y="1722115"/>
            <a:ext cx="969" cy="1068983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17"/>
          <p:cNvCxnSpPr/>
          <p:nvPr/>
        </p:nvCxnSpPr>
        <p:spPr>
          <a:xfrm>
            <a:off x="1834292" y="2950551"/>
            <a:ext cx="1585" cy="3630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17"/>
          <p:cNvCxnSpPr>
            <a:endCxn id="165" idx="0"/>
          </p:cNvCxnSpPr>
          <p:nvPr/>
        </p:nvCxnSpPr>
        <p:spPr>
          <a:xfrm flipH="1" rot="10800000">
            <a:off x="3318675" y="1093120"/>
            <a:ext cx="107100" cy="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7"/>
          <p:cNvCxnSpPr/>
          <p:nvPr/>
        </p:nvCxnSpPr>
        <p:spPr>
          <a:xfrm flipH="1" rot="10800000">
            <a:off x="3739972" y="1102087"/>
            <a:ext cx="107140" cy="385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7"/>
          <p:cNvCxnSpPr/>
          <p:nvPr/>
        </p:nvCxnSpPr>
        <p:spPr>
          <a:xfrm flipH="1" rot="10800000">
            <a:off x="2211498" y="1102088"/>
            <a:ext cx="107140" cy="385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7"/>
          <p:cNvCxnSpPr/>
          <p:nvPr/>
        </p:nvCxnSpPr>
        <p:spPr>
          <a:xfrm flipH="1" rot="10800000">
            <a:off x="1817043" y="1111052"/>
            <a:ext cx="107140" cy="385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17"/>
          <p:cNvSpPr/>
          <p:nvPr/>
        </p:nvSpPr>
        <p:spPr>
          <a:xfrm>
            <a:off x="997520" y="3327808"/>
            <a:ext cx="655320" cy="8025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947962" y="3348036"/>
            <a:ext cx="765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RAID: full archive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17"/>
          <p:cNvCxnSpPr>
            <a:stCxn id="136" idx="3"/>
            <a:endCxn id="154" idx="1"/>
          </p:cNvCxnSpPr>
          <p:nvPr/>
        </p:nvCxnSpPr>
        <p:spPr>
          <a:xfrm flipH="1" rot="10800000">
            <a:off x="2517276" y="3729246"/>
            <a:ext cx="138000" cy="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17"/>
          <p:cNvCxnSpPr>
            <a:stCxn id="172" idx="1"/>
          </p:cNvCxnSpPr>
          <p:nvPr/>
        </p:nvCxnSpPr>
        <p:spPr>
          <a:xfrm flipH="1">
            <a:off x="2248921" y="2868311"/>
            <a:ext cx="1407300" cy="459000"/>
          </a:xfrm>
          <a:prstGeom prst="bentConnector3">
            <a:avLst>
              <a:gd fmla="val 99686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17"/>
          <p:cNvSpPr txBox="1"/>
          <p:nvPr/>
        </p:nvSpPr>
        <p:spPr>
          <a:xfrm rot="-5400000">
            <a:off x="3413209" y="2050173"/>
            <a:ext cx="7716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preferred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4673143" y="1962239"/>
            <a:ext cx="761236" cy="52322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Irridium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7"/>
          <p:cNvCxnSpPr>
            <a:stCxn id="191" idx="2"/>
            <a:endCxn id="140" idx="1"/>
          </p:cNvCxnSpPr>
          <p:nvPr/>
        </p:nvCxnSpPr>
        <p:spPr>
          <a:xfrm>
            <a:off x="1091302" y="2575604"/>
            <a:ext cx="415500" cy="2967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>
            <a:stCxn id="173" idx="1"/>
            <a:endCxn id="191" idx="0"/>
          </p:cNvCxnSpPr>
          <p:nvPr/>
        </p:nvCxnSpPr>
        <p:spPr>
          <a:xfrm flipH="1">
            <a:off x="1091330" y="1604399"/>
            <a:ext cx="352800" cy="3249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>
            <a:endCxn id="136" idx="0"/>
          </p:cNvCxnSpPr>
          <p:nvPr/>
        </p:nvCxnSpPr>
        <p:spPr>
          <a:xfrm rot="5400000">
            <a:off x="1929880" y="1687290"/>
            <a:ext cx="1791000" cy="1488000"/>
          </a:xfrm>
          <a:prstGeom prst="bentConnector3">
            <a:avLst>
              <a:gd fmla="val 50002" name="adj1"/>
            </a:avLst>
          </a:prstGeom>
          <a:noFill/>
          <a:ln cap="flat" cmpd="sng" w="28575">
            <a:solidFill>
              <a:srgbClr val="C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17"/>
          <p:cNvCxnSpPr/>
          <p:nvPr/>
        </p:nvCxnSpPr>
        <p:spPr>
          <a:xfrm flipH="1">
            <a:off x="2466735" y="3646965"/>
            <a:ext cx="3411000" cy="758700"/>
          </a:xfrm>
          <a:prstGeom prst="bentConnector3">
            <a:avLst>
              <a:gd fmla="val 15833" name="adj1"/>
            </a:avLst>
          </a:prstGeom>
          <a:noFill/>
          <a:ln cap="flat" cmpd="sng" w="28575">
            <a:solidFill>
              <a:srgbClr val="C00000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17"/>
          <p:cNvSpPr txBox="1"/>
          <p:nvPr/>
        </p:nvSpPr>
        <p:spPr>
          <a:xfrm>
            <a:off x="1693898" y="4242926"/>
            <a:ext cx="772913" cy="30777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USB-HD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7"/>
          <p:cNvCxnSpPr>
            <a:stCxn id="136" idx="2"/>
            <a:endCxn id="195" idx="0"/>
          </p:cNvCxnSpPr>
          <p:nvPr/>
        </p:nvCxnSpPr>
        <p:spPr>
          <a:xfrm flipH="1">
            <a:off x="2080480" y="4132903"/>
            <a:ext cx="900" cy="11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17"/>
          <p:cNvSpPr txBox="1"/>
          <p:nvPr/>
        </p:nvSpPr>
        <p:spPr>
          <a:xfrm>
            <a:off x="4062842" y="3146658"/>
            <a:ext cx="8324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quicklooks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17"/>
          <p:cNvCxnSpPr>
            <a:stCxn id="155" idx="0"/>
          </p:cNvCxnSpPr>
          <p:nvPr/>
        </p:nvCxnSpPr>
        <p:spPr>
          <a:xfrm flipH="1" rot="5400000">
            <a:off x="3575951" y="3905581"/>
            <a:ext cx="540900" cy="6996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17"/>
          <p:cNvSpPr txBox="1"/>
          <p:nvPr/>
        </p:nvSpPr>
        <p:spPr>
          <a:xfrm>
            <a:off x="3529667" y="3681119"/>
            <a:ext cx="13949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Polarstern network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17"/>
          <p:cNvCxnSpPr/>
          <p:nvPr/>
        </p:nvCxnSpPr>
        <p:spPr>
          <a:xfrm rot="10800000">
            <a:off x="4642215" y="5144987"/>
            <a:ext cx="3018126" cy="754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17"/>
          <p:cNvSpPr/>
          <p:nvPr/>
        </p:nvSpPr>
        <p:spPr>
          <a:xfrm>
            <a:off x="5854659" y="833718"/>
            <a:ext cx="1056393" cy="5486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7"/>
          <p:cNvCxnSpPr>
            <a:stCxn id="144" idx="1"/>
          </p:cNvCxnSpPr>
          <p:nvPr/>
        </p:nvCxnSpPr>
        <p:spPr>
          <a:xfrm flipH="1">
            <a:off x="3474247" y="3394002"/>
            <a:ext cx="2383500" cy="132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7"/>
          <p:cNvSpPr txBox="1"/>
          <p:nvPr/>
        </p:nvSpPr>
        <p:spPr>
          <a:xfrm rot="-5400000">
            <a:off x="4996294" y="3689630"/>
            <a:ext cx="6759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7"/>
          <p:cNvCxnSpPr/>
          <p:nvPr/>
        </p:nvCxnSpPr>
        <p:spPr>
          <a:xfrm flipH="1">
            <a:off x="6383449" y="2864392"/>
            <a:ext cx="1025" cy="1100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7"/>
          <p:cNvCxnSpPr>
            <a:stCxn id="150" idx="2"/>
          </p:cNvCxnSpPr>
          <p:nvPr/>
        </p:nvCxnSpPr>
        <p:spPr>
          <a:xfrm rot="5400000">
            <a:off x="7151836" y="1298317"/>
            <a:ext cx="782700" cy="12996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7"/>
          <p:cNvCxnSpPr>
            <a:stCxn id="201" idx="2"/>
            <a:endCxn id="145" idx="0"/>
          </p:cNvCxnSpPr>
          <p:nvPr/>
        </p:nvCxnSpPr>
        <p:spPr>
          <a:xfrm>
            <a:off x="6382855" y="1382358"/>
            <a:ext cx="3000" cy="86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17"/>
          <p:cNvSpPr txBox="1"/>
          <p:nvPr/>
        </p:nvSpPr>
        <p:spPr>
          <a:xfrm>
            <a:off x="5307321" y="4914154"/>
            <a:ext cx="12327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transfer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AWI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7"/>
          <p:cNvCxnSpPr>
            <a:stCxn id="149" idx="0"/>
          </p:cNvCxnSpPr>
          <p:nvPr/>
        </p:nvCxnSpPr>
        <p:spPr>
          <a:xfrm flipH="1" rot="5400000">
            <a:off x="7325721" y="2013263"/>
            <a:ext cx="429900" cy="12654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7"/>
          <p:cNvCxnSpPr/>
          <p:nvPr/>
        </p:nvCxnSpPr>
        <p:spPr>
          <a:xfrm flipH="1" rot="5400000">
            <a:off x="6066399" y="3388559"/>
            <a:ext cx="2450100" cy="792600"/>
          </a:xfrm>
          <a:prstGeom prst="bent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17"/>
          <p:cNvSpPr txBox="1"/>
          <p:nvPr/>
        </p:nvSpPr>
        <p:spPr>
          <a:xfrm>
            <a:off x="2218367" y="2184275"/>
            <a:ext cx="1207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transfer full data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736816" y="1929273"/>
            <a:ext cx="708972" cy="64633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wireless user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17"/>
          <p:cNvCxnSpPr/>
          <p:nvPr/>
        </p:nvCxnSpPr>
        <p:spPr>
          <a:xfrm flipH="1">
            <a:off x="3960212" y="2376311"/>
            <a:ext cx="697049" cy="395556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17"/>
          <p:cNvCxnSpPr/>
          <p:nvPr/>
        </p:nvCxnSpPr>
        <p:spPr>
          <a:xfrm rot="10800000">
            <a:off x="4140762" y="1709240"/>
            <a:ext cx="516499" cy="373575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13" name="Google Shape;213;p17"/>
          <p:cNvCxnSpPr/>
          <p:nvPr/>
        </p:nvCxnSpPr>
        <p:spPr>
          <a:xfrm rot="10800000">
            <a:off x="5428799" y="2473737"/>
            <a:ext cx="440871" cy="672876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17"/>
          <p:cNvSpPr txBox="1"/>
          <p:nvPr/>
        </p:nvSpPr>
        <p:spPr>
          <a:xfrm rot="-5400000">
            <a:off x="3884130" y="2001511"/>
            <a:ext cx="6797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5877735" y="810544"/>
            <a:ext cx="1061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quicklooks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2624567" y="3333028"/>
            <a:ext cx="9722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PC2: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quicklooks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4091849" y="3917129"/>
            <a:ext cx="193754" cy="18401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 rot="-5400000">
            <a:off x="1446109" y="2086033"/>
            <a:ext cx="6538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data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Flow Schematic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title"/>
          </p:nvPr>
        </p:nvSpPr>
        <p:spPr>
          <a:xfrm>
            <a:off x="540536" y="0"/>
            <a:ext cx="7886700" cy="87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36" y="878305"/>
            <a:ext cx="3781891" cy="5979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P1385-15m-mast--1280" id="226" name="Google Shape;226;p18"/>
          <p:cNvPicPr preferRelativeResize="0"/>
          <p:nvPr/>
        </p:nvPicPr>
        <p:blipFill rotWithShape="1">
          <a:blip r:embed="rId4">
            <a:alphaModFix/>
          </a:blip>
          <a:srcRect b="0" l="29" r="180" t="0"/>
          <a:stretch/>
        </p:blipFill>
        <p:spPr>
          <a:xfrm>
            <a:off x="4535905" y="897722"/>
            <a:ext cx="3979445" cy="594234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7" name="Google Shape;227;p18"/>
          <p:cNvSpPr txBox="1"/>
          <p:nvPr/>
        </p:nvSpPr>
        <p:spPr>
          <a:xfrm>
            <a:off x="779329" y="1571944"/>
            <a:ext cx="3304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SHEBA: Scaffold+triangular (20m)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4535905" y="897722"/>
            <a:ext cx="2468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ASCOS: Triangular (10m)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P1385-15m-mast--1280" id="233" name="Google Shape;233;p19"/>
          <p:cNvPicPr preferRelativeResize="0"/>
          <p:nvPr/>
        </p:nvPicPr>
        <p:blipFill rotWithShape="1">
          <a:blip r:embed="rId3">
            <a:alphaModFix/>
          </a:blip>
          <a:srcRect b="0" l="23828" r="27777" t="0"/>
          <a:stretch/>
        </p:blipFill>
        <p:spPr>
          <a:xfrm>
            <a:off x="6674224" y="118065"/>
            <a:ext cx="2088776" cy="6431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4" name="Google Shape;234;p19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Tower – Conceptual Design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2542605" y="692083"/>
            <a:ext cx="146323" cy="432815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19"/>
          <p:cNvCxnSpPr/>
          <p:nvPr/>
        </p:nvCxnSpPr>
        <p:spPr>
          <a:xfrm>
            <a:off x="0" y="5058227"/>
            <a:ext cx="6553200" cy="4144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19"/>
          <p:cNvSpPr/>
          <p:nvPr/>
        </p:nvSpPr>
        <p:spPr>
          <a:xfrm>
            <a:off x="2463051" y="5087470"/>
            <a:ext cx="331695" cy="52891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2326496" y="5028615"/>
            <a:ext cx="625989" cy="4571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2250141" y="2699187"/>
            <a:ext cx="1199031" cy="6321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 rot="-3317645">
            <a:off x="3046873" y="3965900"/>
            <a:ext cx="332656" cy="78446"/>
          </a:xfrm>
          <a:prstGeom prst="rect">
            <a:avLst/>
          </a:prstGeom>
          <a:solidFill>
            <a:srgbClr val="0070C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717088" y="5147843"/>
            <a:ext cx="1776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Sub-surface base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1485297" y="4177726"/>
            <a:ext cx="1972852" cy="6455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140237" y="4033190"/>
            <a:ext cx="4860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170928" y="2515804"/>
            <a:ext cx="4860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191774" y="608303"/>
            <a:ext cx="603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9"/>
          <p:cNvGrpSpPr/>
          <p:nvPr/>
        </p:nvGrpSpPr>
        <p:grpSpPr>
          <a:xfrm>
            <a:off x="2298703" y="841337"/>
            <a:ext cx="945559" cy="215174"/>
            <a:chOff x="4470248" y="2762344"/>
            <a:chExt cx="945559" cy="215174"/>
          </a:xfrm>
        </p:grpSpPr>
        <p:sp>
          <p:nvSpPr>
            <p:cNvPr id="247" name="Google Shape;247;p1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9"/>
          <p:cNvSpPr/>
          <p:nvPr/>
        </p:nvSpPr>
        <p:spPr>
          <a:xfrm>
            <a:off x="2300365" y="792970"/>
            <a:ext cx="945559" cy="6159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5887266" y="937799"/>
            <a:ext cx="574786" cy="295916"/>
            <a:chOff x="4470248" y="2762344"/>
            <a:chExt cx="945559" cy="215174"/>
          </a:xfrm>
        </p:grpSpPr>
        <p:sp>
          <p:nvSpPr>
            <p:cNvPr id="253" name="Google Shape;253;p1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2243026" y="4222031"/>
            <a:ext cx="945559" cy="215174"/>
            <a:chOff x="4470248" y="2762344"/>
            <a:chExt cx="945559" cy="215174"/>
          </a:xfrm>
        </p:grpSpPr>
        <p:sp>
          <p:nvSpPr>
            <p:cNvPr id="258" name="Google Shape;258;p1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2252105" y="2752774"/>
            <a:ext cx="945559" cy="215174"/>
            <a:chOff x="4470248" y="2762344"/>
            <a:chExt cx="945559" cy="215174"/>
          </a:xfrm>
        </p:grpSpPr>
        <p:sp>
          <p:nvSpPr>
            <p:cNvPr id="263" name="Google Shape;263;p1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9"/>
          <p:cNvGrpSpPr/>
          <p:nvPr/>
        </p:nvGrpSpPr>
        <p:grpSpPr>
          <a:xfrm>
            <a:off x="3408045" y="2613517"/>
            <a:ext cx="297833" cy="247875"/>
            <a:chOff x="3408045" y="2303425"/>
            <a:chExt cx="297833" cy="247875"/>
          </a:xfrm>
        </p:grpSpPr>
        <p:sp>
          <p:nvSpPr>
            <p:cNvPr id="268" name="Google Shape;268;p19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3398427" y="4085827"/>
            <a:ext cx="297833" cy="247875"/>
            <a:chOff x="3408045" y="2303425"/>
            <a:chExt cx="297833" cy="247875"/>
          </a:xfrm>
        </p:grpSpPr>
        <p:sp>
          <p:nvSpPr>
            <p:cNvPr id="272" name="Google Shape;272;p19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9"/>
          <p:cNvGrpSpPr/>
          <p:nvPr/>
        </p:nvGrpSpPr>
        <p:grpSpPr>
          <a:xfrm>
            <a:off x="2525494" y="316797"/>
            <a:ext cx="197462" cy="369816"/>
            <a:chOff x="3739419" y="1184753"/>
            <a:chExt cx="197462" cy="369816"/>
          </a:xfrm>
        </p:grpSpPr>
        <p:sp>
          <p:nvSpPr>
            <p:cNvPr id="276" name="Google Shape;276;p1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9"/>
          <p:cNvGrpSpPr/>
          <p:nvPr/>
        </p:nvGrpSpPr>
        <p:grpSpPr>
          <a:xfrm>
            <a:off x="6047105" y="449698"/>
            <a:ext cx="197462" cy="369816"/>
            <a:chOff x="3739419" y="1184753"/>
            <a:chExt cx="197462" cy="369816"/>
          </a:xfrm>
        </p:grpSpPr>
        <p:sp>
          <p:nvSpPr>
            <p:cNvPr id="280" name="Google Shape;280;p1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9"/>
          <p:cNvSpPr/>
          <p:nvPr/>
        </p:nvSpPr>
        <p:spPr>
          <a:xfrm flipH="1" rot="7482355">
            <a:off x="3118082" y="3959131"/>
            <a:ext cx="219245" cy="4571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 flipH="1">
            <a:off x="1552526" y="4106974"/>
            <a:ext cx="52946" cy="201532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 flipH="1">
            <a:off x="1386690" y="4138360"/>
            <a:ext cx="98689" cy="177831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2696626" y="3690100"/>
            <a:ext cx="588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licor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3251924" y="3782895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2830733" y="4348883"/>
            <a:ext cx="6438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804374" y="3750501"/>
            <a:ext cx="727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Sfc Ht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1501324" y="3714095"/>
            <a:ext cx="477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IRT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2301640" y="13157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3323225" y="2329457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2771066" y="1026907"/>
            <a:ext cx="6438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2739709" y="2929015"/>
            <a:ext cx="6438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9"/>
          <p:cNvGrpSpPr/>
          <p:nvPr/>
        </p:nvGrpSpPr>
        <p:grpSpPr>
          <a:xfrm>
            <a:off x="2475986" y="2853071"/>
            <a:ext cx="328578" cy="125507"/>
            <a:chOff x="4306178" y="3222812"/>
            <a:chExt cx="328578" cy="125507"/>
          </a:xfrm>
        </p:grpSpPr>
        <p:sp>
          <p:nvSpPr>
            <p:cNvPr id="296" name="Google Shape;296;p19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9"/>
          <p:cNvGrpSpPr/>
          <p:nvPr/>
        </p:nvGrpSpPr>
        <p:grpSpPr>
          <a:xfrm>
            <a:off x="2458019" y="4107035"/>
            <a:ext cx="328578" cy="125507"/>
            <a:chOff x="4306178" y="3222812"/>
            <a:chExt cx="328578" cy="125507"/>
          </a:xfrm>
        </p:grpSpPr>
        <p:sp>
          <p:nvSpPr>
            <p:cNvPr id="299" name="Google Shape;299;p19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2048259" y="4107319"/>
            <a:ext cx="328578" cy="125507"/>
            <a:chOff x="4306178" y="3222812"/>
            <a:chExt cx="328578" cy="125507"/>
          </a:xfrm>
        </p:grpSpPr>
        <p:sp>
          <p:nvSpPr>
            <p:cNvPr id="302" name="Google Shape;302;p19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2449850" y="941744"/>
            <a:ext cx="328578" cy="125507"/>
            <a:chOff x="4306178" y="3222812"/>
            <a:chExt cx="328578" cy="125507"/>
          </a:xfrm>
        </p:grpSpPr>
        <p:sp>
          <p:nvSpPr>
            <p:cNvPr id="305" name="Google Shape;305;p19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rgbClr val="7F60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9"/>
          <p:cNvSpPr txBox="1"/>
          <p:nvPr/>
        </p:nvSpPr>
        <p:spPr>
          <a:xfrm>
            <a:off x="2114664" y="3764816"/>
            <a:ext cx="4369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DT</a:t>
            </a:r>
            <a:endParaRPr sz="18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2170958" y="2921323"/>
            <a:ext cx="4369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DT</a:t>
            </a:r>
            <a:endParaRPr sz="18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2143578" y="1009996"/>
            <a:ext cx="4369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DT</a:t>
            </a:r>
            <a:endParaRPr sz="18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2487916" y="4457851"/>
            <a:ext cx="132329" cy="121362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1921499" y="4318655"/>
            <a:ext cx="618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Baro</a:t>
            </a: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19"/>
          <p:cNvCxnSpPr/>
          <p:nvPr/>
        </p:nvCxnSpPr>
        <p:spPr>
          <a:xfrm>
            <a:off x="2662687" y="1028040"/>
            <a:ext cx="3142450" cy="403577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19"/>
          <p:cNvCxnSpPr/>
          <p:nvPr/>
        </p:nvCxnSpPr>
        <p:spPr>
          <a:xfrm>
            <a:off x="2640277" y="2852377"/>
            <a:ext cx="3124284" cy="22027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19"/>
          <p:cNvCxnSpPr/>
          <p:nvPr/>
        </p:nvCxnSpPr>
        <p:spPr>
          <a:xfrm>
            <a:off x="0" y="5644777"/>
            <a:ext cx="6553200" cy="4144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5" name="Google Shape;315;p19"/>
          <p:cNvGrpSpPr/>
          <p:nvPr/>
        </p:nvGrpSpPr>
        <p:grpSpPr>
          <a:xfrm rot="4095565">
            <a:off x="5496203" y="5294029"/>
            <a:ext cx="793805" cy="202065"/>
            <a:chOff x="5483972" y="2066790"/>
            <a:chExt cx="929426" cy="185664"/>
          </a:xfrm>
        </p:grpSpPr>
        <p:sp>
          <p:nvSpPr>
            <p:cNvPr id="316" name="Google Shape;316;p19"/>
            <p:cNvSpPr/>
            <p:nvPr/>
          </p:nvSpPr>
          <p:spPr>
            <a:xfrm>
              <a:off x="5530706" y="2125056"/>
              <a:ext cx="835959" cy="45719"/>
            </a:xfrm>
            <a:prstGeom prst="rect">
              <a:avLst/>
            </a:prstGeom>
            <a:solidFill>
              <a:srgbClr val="FBE4D4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 rot="5400000">
              <a:off x="6297200" y="2136255"/>
              <a:ext cx="185664" cy="46734"/>
            </a:xfrm>
            <a:prstGeom prst="rect">
              <a:avLst/>
            </a:prstGeom>
            <a:solidFill>
              <a:srgbClr val="FBE4D4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 rot="5400000">
              <a:off x="5458292" y="2132018"/>
              <a:ext cx="98094" cy="46733"/>
            </a:xfrm>
            <a:prstGeom prst="rect">
              <a:avLst/>
            </a:prstGeom>
            <a:solidFill>
              <a:srgbClr val="FBE4D4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9"/>
          <p:cNvSpPr txBox="1"/>
          <p:nvPr/>
        </p:nvSpPr>
        <p:spPr>
          <a:xfrm>
            <a:off x="5160895" y="5122359"/>
            <a:ext cx="603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19"/>
          <p:cNvCxnSpPr/>
          <p:nvPr/>
        </p:nvCxnSpPr>
        <p:spPr>
          <a:xfrm>
            <a:off x="5053323" y="5189439"/>
            <a:ext cx="62804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1" name="Google Shape;321;p19"/>
          <p:cNvSpPr/>
          <p:nvPr/>
        </p:nvSpPr>
        <p:spPr>
          <a:xfrm>
            <a:off x="6049425" y="829890"/>
            <a:ext cx="205597" cy="161279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5209836" y="1243750"/>
            <a:ext cx="7709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of  30m tower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5817836" y="151278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6020724" y="1199903"/>
            <a:ext cx="6438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 rot="-1186310">
            <a:off x="5994541" y="2235773"/>
            <a:ext cx="422678" cy="278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 flipH="1">
            <a:off x="2297825" y="679787"/>
            <a:ext cx="78009" cy="125089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1682655" y="381225"/>
            <a:ext cx="875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Beacon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5195381" y="578063"/>
            <a:ext cx="875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Beacon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 flipH="1">
            <a:off x="5991301" y="832187"/>
            <a:ext cx="78009" cy="125089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2497413" y="4604351"/>
            <a:ext cx="271300" cy="315495"/>
          </a:xfrm>
          <a:prstGeom prst="rect">
            <a:avLst/>
          </a:prstGeom>
          <a:solidFill>
            <a:srgbClr val="D0CECE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1724109" y="4628370"/>
            <a:ext cx="818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457209" y="2127222"/>
            <a:ext cx="45719" cy="510877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1553437" y="2145275"/>
            <a:ext cx="9815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778643" y="4756751"/>
            <a:ext cx="97650" cy="170825"/>
          </a:xfrm>
          <a:prstGeom prst="rect">
            <a:avLst/>
          </a:prstGeom>
          <a:solidFill>
            <a:srgbClr val="D0CECE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2807580" y="4700565"/>
            <a:ext cx="749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outlet</a:t>
            </a: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5826581" y="4466788"/>
            <a:ext cx="4010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/>
          <p:nvPr/>
        </p:nvSpPr>
        <p:spPr>
          <a:xfrm>
            <a:off x="7087846" y="3189595"/>
            <a:ext cx="1089182" cy="108871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573380" y="1407618"/>
            <a:ext cx="7984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Beacon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573380" y="3919992"/>
            <a:ext cx="1091068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P/T/RH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SfcHt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Barometer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plate1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plate2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573380" y="2837612"/>
            <a:ext cx="64389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/>
          </a:p>
        </p:txBody>
      </p:sp>
      <p:sp>
        <p:nvSpPr>
          <p:cNvPr id="345" name="Google Shape;345;p20"/>
          <p:cNvSpPr txBox="1"/>
          <p:nvPr/>
        </p:nvSpPr>
        <p:spPr>
          <a:xfrm>
            <a:off x="573380" y="135648"/>
            <a:ext cx="7984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T/RH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Beacon</a:t>
            </a:r>
            <a:endParaRPr/>
          </a:p>
        </p:txBody>
      </p:sp>
      <p:cxnSp>
        <p:nvCxnSpPr>
          <p:cNvPr id="346" name="Google Shape;346;p20"/>
          <p:cNvCxnSpPr/>
          <p:nvPr/>
        </p:nvCxnSpPr>
        <p:spPr>
          <a:xfrm>
            <a:off x="1217274" y="1860605"/>
            <a:ext cx="5863500" cy="1743300"/>
          </a:xfrm>
          <a:prstGeom prst="bentConnector3">
            <a:avLst>
              <a:gd fmla="val 5907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0"/>
          <p:cNvCxnSpPr/>
          <p:nvPr/>
        </p:nvCxnSpPr>
        <p:spPr>
          <a:xfrm flipH="1" rot="10800000">
            <a:off x="1217274" y="3830096"/>
            <a:ext cx="5891100" cy="533700"/>
          </a:xfrm>
          <a:prstGeom prst="bentConnector3">
            <a:avLst>
              <a:gd fmla="val 4794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20"/>
          <p:cNvCxnSpPr>
            <a:stCxn id="344" idx="3"/>
          </p:cNvCxnSpPr>
          <p:nvPr/>
        </p:nvCxnSpPr>
        <p:spPr>
          <a:xfrm>
            <a:off x="1217274" y="3283888"/>
            <a:ext cx="5891100" cy="425400"/>
          </a:xfrm>
          <a:prstGeom prst="bentConnector3">
            <a:avLst>
              <a:gd fmla="val 4817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20"/>
          <p:cNvCxnSpPr/>
          <p:nvPr/>
        </p:nvCxnSpPr>
        <p:spPr>
          <a:xfrm>
            <a:off x="1217274" y="3531383"/>
            <a:ext cx="5870700" cy="1504800"/>
          </a:xfrm>
          <a:prstGeom prst="bentConnector3">
            <a:avLst>
              <a:gd fmla="val 55006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0"/>
          <p:cNvCxnSpPr/>
          <p:nvPr/>
        </p:nvCxnSpPr>
        <p:spPr>
          <a:xfrm>
            <a:off x="1217274" y="2115916"/>
            <a:ext cx="5937900" cy="2818200"/>
          </a:xfrm>
          <a:prstGeom prst="bentConnector3">
            <a:avLst>
              <a:gd fmla="val 56207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20"/>
          <p:cNvCxnSpPr/>
          <p:nvPr/>
        </p:nvCxnSpPr>
        <p:spPr>
          <a:xfrm>
            <a:off x="1293474" y="4869438"/>
            <a:ext cx="5814900" cy="273000"/>
          </a:xfrm>
          <a:prstGeom prst="bentConnector3">
            <a:avLst>
              <a:gd fmla="val 5272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20"/>
          <p:cNvCxnSpPr/>
          <p:nvPr/>
        </p:nvCxnSpPr>
        <p:spPr>
          <a:xfrm flipH="1" rot="10800000">
            <a:off x="1217274" y="4015553"/>
            <a:ext cx="5870700" cy="6036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3" name="Google Shape;353;p20"/>
          <p:cNvSpPr txBox="1"/>
          <p:nvPr/>
        </p:nvSpPr>
        <p:spPr>
          <a:xfrm>
            <a:off x="7403033" y="453224"/>
            <a:ext cx="165942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RS-232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RS-485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SDI-12/Modbus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20"/>
          <p:cNvCxnSpPr/>
          <p:nvPr/>
        </p:nvCxnSpPr>
        <p:spPr>
          <a:xfrm flipH="1" rot="10800000">
            <a:off x="1209190" y="5532035"/>
            <a:ext cx="5891700" cy="367500"/>
          </a:xfrm>
          <a:prstGeom prst="bentConnector3">
            <a:avLst>
              <a:gd fmla="val 59819" name="adj1"/>
            </a:avLst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0"/>
          <p:cNvCxnSpPr/>
          <p:nvPr/>
        </p:nvCxnSpPr>
        <p:spPr>
          <a:xfrm flipH="1" rot="10800000">
            <a:off x="1201010" y="5236829"/>
            <a:ext cx="5886900" cy="365700"/>
          </a:xfrm>
          <a:prstGeom prst="bentConnector3">
            <a:avLst>
              <a:gd fmla="val 5229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0"/>
          <p:cNvCxnSpPr>
            <a:endCxn id="357" idx="1"/>
          </p:cNvCxnSpPr>
          <p:nvPr/>
        </p:nvCxnSpPr>
        <p:spPr>
          <a:xfrm flipH="1" rot="10800000">
            <a:off x="1652261" y="5355083"/>
            <a:ext cx="5439900" cy="747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20"/>
          <p:cNvCxnSpPr/>
          <p:nvPr/>
        </p:nvCxnSpPr>
        <p:spPr>
          <a:xfrm>
            <a:off x="1209190" y="5318410"/>
            <a:ext cx="5891700" cy="474000"/>
          </a:xfrm>
          <a:prstGeom prst="bentConnector3">
            <a:avLst>
              <a:gd fmla="val 39231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0"/>
          <p:cNvCxnSpPr/>
          <p:nvPr/>
        </p:nvCxnSpPr>
        <p:spPr>
          <a:xfrm>
            <a:off x="1201010" y="5084671"/>
            <a:ext cx="5899800" cy="599100"/>
          </a:xfrm>
          <a:prstGeom prst="bentConnector3">
            <a:avLst>
              <a:gd fmla="val 41539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20"/>
          <p:cNvCxnSpPr/>
          <p:nvPr/>
        </p:nvCxnSpPr>
        <p:spPr>
          <a:xfrm flipH="1" rot="10800000">
            <a:off x="1614526" y="6029693"/>
            <a:ext cx="5486400" cy="536100"/>
          </a:xfrm>
          <a:prstGeom prst="bentConnector3">
            <a:avLst>
              <a:gd fmla="val 63435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20"/>
          <p:cNvCxnSpPr/>
          <p:nvPr/>
        </p:nvCxnSpPr>
        <p:spPr>
          <a:xfrm flipH="1" rot="10800000">
            <a:off x="1614526" y="5899573"/>
            <a:ext cx="5544300" cy="429900"/>
          </a:xfrm>
          <a:prstGeom prst="bentConnector3">
            <a:avLst>
              <a:gd fmla="val 6136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20"/>
          <p:cNvCxnSpPr/>
          <p:nvPr/>
        </p:nvCxnSpPr>
        <p:spPr>
          <a:xfrm>
            <a:off x="1201010" y="547683"/>
            <a:ext cx="5886900" cy="2925000"/>
          </a:xfrm>
          <a:prstGeom prst="bentConnector3">
            <a:avLst>
              <a:gd fmla="val 63471" name="adj1"/>
            </a:avLst>
          </a:prstGeom>
          <a:noFill/>
          <a:ln cap="flat" cmpd="sng" w="38100">
            <a:solidFill>
              <a:srgbClr val="DDEAF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20"/>
          <p:cNvCxnSpPr/>
          <p:nvPr/>
        </p:nvCxnSpPr>
        <p:spPr>
          <a:xfrm>
            <a:off x="1201010" y="843994"/>
            <a:ext cx="5907300" cy="3985200"/>
          </a:xfrm>
          <a:prstGeom prst="bentConnector3">
            <a:avLst>
              <a:gd fmla="val 60899" name="adj1"/>
            </a:avLst>
          </a:prstGeom>
          <a:noFill/>
          <a:ln cap="flat" cmpd="sng" w="38100">
            <a:solidFill>
              <a:srgbClr val="DDEAF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4" name="Google Shape;364;p20"/>
          <p:cNvSpPr txBox="1"/>
          <p:nvPr/>
        </p:nvSpPr>
        <p:spPr>
          <a:xfrm>
            <a:off x="4913906" y="173564"/>
            <a:ext cx="23760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 Signal Schematic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7079688" y="2087767"/>
            <a:ext cx="1120665" cy="68781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20"/>
          <p:cNvCxnSpPr>
            <a:stCxn id="365" idx="2"/>
            <a:endCxn id="341" idx="0"/>
          </p:cNvCxnSpPr>
          <p:nvPr/>
        </p:nvCxnSpPr>
        <p:spPr>
          <a:xfrm flipH="1">
            <a:off x="7632521" y="2775583"/>
            <a:ext cx="7500" cy="4140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20"/>
          <p:cNvSpPr txBox="1"/>
          <p:nvPr/>
        </p:nvSpPr>
        <p:spPr>
          <a:xfrm>
            <a:off x="7071971" y="2138898"/>
            <a:ext cx="1142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Center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092161" y="4570623"/>
            <a:ext cx="1084868" cy="156892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7051759" y="5069766"/>
            <a:ext cx="11150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logger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>
            <a:off x="7533274" y="2826714"/>
            <a:ext cx="107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data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0"/>
          <p:cNvSpPr txBox="1"/>
          <p:nvPr/>
        </p:nvSpPr>
        <p:spPr>
          <a:xfrm>
            <a:off x="6992144" y="3569188"/>
            <a:ext cx="1262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0"/>
          <p:cNvCxnSpPr>
            <a:stCxn id="341" idx="2"/>
            <a:endCxn id="357" idx="0"/>
          </p:cNvCxnSpPr>
          <p:nvPr/>
        </p:nvCxnSpPr>
        <p:spPr>
          <a:xfrm>
            <a:off x="7632437" y="4278305"/>
            <a:ext cx="2100" cy="292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20"/>
          <p:cNvSpPr/>
          <p:nvPr/>
        </p:nvSpPr>
        <p:spPr>
          <a:xfrm>
            <a:off x="7010125" y="3402362"/>
            <a:ext cx="76469" cy="73084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/>
          <p:nvPr/>
        </p:nvSpPr>
        <p:spPr>
          <a:xfrm>
            <a:off x="8191024" y="3195102"/>
            <a:ext cx="541036" cy="108871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 rot="-5400000">
            <a:off x="7793022" y="3567635"/>
            <a:ext cx="1262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0"/>
          <p:cNvSpPr txBox="1"/>
          <p:nvPr/>
        </p:nvSpPr>
        <p:spPr>
          <a:xfrm>
            <a:off x="5599304" y="2870977"/>
            <a:ext cx="18313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RS-485 converted to RS-233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 Tasks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Base/foundation design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Tipping method/design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Guy wire design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on mesa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 install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Booms/arms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Cabling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Interface/data log enclosure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logging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and time stamping</a:t>
            </a:r>
            <a:endParaRPr/>
          </a:p>
          <a:p>
            <a:pPr indent="-4572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Syncing with central command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