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21"/>
  </p:notesMasterIdLst>
  <p:sldIdLst>
    <p:sldId id="261" r:id="rId2"/>
    <p:sldId id="281" r:id="rId3"/>
    <p:sldId id="270" r:id="rId4"/>
    <p:sldId id="278" r:id="rId5"/>
    <p:sldId id="268" r:id="rId6"/>
    <p:sldId id="283" r:id="rId7"/>
    <p:sldId id="269" r:id="rId8"/>
    <p:sldId id="288" r:id="rId9"/>
    <p:sldId id="273" r:id="rId10"/>
    <p:sldId id="279" r:id="rId11"/>
    <p:sldId id="282" r:id="rId12"/>
    <p:sldId id="267" r:id="rId13"/>
    <p:sldId id="286" r:id="rId14"/>
    <p:sldId id="285" r:id="rId15"/>
    <p:sldId id="275" r:id="rId16"/>
    <p:sldId id="290" r:id="rId17"/>
    <p:sldId id="280" r:id="rId18"/>
    <p:sldId id="277" r:id="rId19"/>
    <p:sldId id="28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5C5"/>
    <a:srgbClr val="EBE4E1"/>
    <a:srgbClr val="FFFFCC"/>
    <a:srgbClr val="0000CC"/>
    <a:srgbClr val="003399"/>
    <a:srgbClr val="CB7B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92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29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C9325-97B3-4146-B11C-641B1EB75A93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5D113-9E0D-413B-B568-B1AE94099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65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359B-3F9F-49C6-9D20-87DD42172BD8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0052-96E1-49DD-AEAD-2309ED112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69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359B-3F9F-49C6-9D20-87DD42172BD8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0052-96E1-49DD-AEAD-2309ED112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77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359B-3F9F-49C6-9D20-87DD42172BD8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0052-96E1-49DD-AEAD-2309ED112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373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359B-3F9F-49C6-9D20-87DD42172BD8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0052-96E1-49DD-AEAD-2309ED112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269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359B-3F9F-49C6-9D20-87DD42172BD8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0052-96E1-49DD-AEAD-2309ED112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11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359B-3F9F-49C6-9D20-87DD42172BD8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0052-96E1-49DD-AEAD-2309ED112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85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359B-3F9F-49C6-9D20-87DD42172BD8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0052-96E1-49DD-AEAD-2309ED112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80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359B-3F9F-49C6-9D20-87DD42172BD8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0052-96E1-49DD-AEAD-2309ED112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48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359B-3F9F-49C6-9D20-87DD42172BD8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0052-96E1-49DD-AEAD-2309ED112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445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359B-3F9F-49C6-9D20-87DD42172BD8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0052-96E1-49DD-AEAD-2309ED112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86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359B-3F9F-49C6-9D20-87DD42172BD8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0052-96E1-49DD-AEAD-2309ED112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0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359B-3F9F-49C6-9D20-87DD42172BD8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80052-96E1-49DD-AEAD-2309ED112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5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0738" y="1246314"/>
            <a:ext cx="7772400" cy="156287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</a:rPr>
              <a:t>MOSAiC</a:t>
            </a:r>
            <a:r>
              <a:rPr lang="en-US" sz="4000" b="1" dirty="0" smtClean="0">
                <a:solidFill>
                  <a:srgbClr val="C00000"/>
                </a:solidFill>
              </a:rPr>
              <a:t> Surface Flux Systems</a:t>
            </a: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sz="2400" dirty="0" smtClean="0"/>
              <a:t>Schematics and Designs</a:t>
            </a:r>
            <a:endParaRPr lang="en-US" sz="7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57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Tower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Structural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Base/foundation design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Tipping method/design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Guy wire design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Setup on mesa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Instrument install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Booms/arms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Cabling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Interface/data log enclosure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Data logging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Sampling and time stamping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Syncing with central command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880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50105" y="187740"/>
            <a:ext cx="5217570" cy="3946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70" y="1735106"/>
            <a:ext cx="3508248" cy="497738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 smtClean="0"/>
              <a:t>ASFS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289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Isosceles Triangle 52"/>
          <p:cNvSpPr/>
          <p:nvPr/>
        </p:nvSpPr>
        <p:spPr>
          <a:xfrm>
            <a:off x="5330820" y="3051544"/>
            <a:ext cx="5217032" cy="202582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Isosceles Triangle 51"/>
          <p:cNvSpPr/>
          <p:nvPr/>
        </p:nvSpPr>
        <p:spPr>
          <a:xfrm rot="10800000">
            <a:off x="5088519" y="0"/>
            <a:ext cx="5650112" cy="252932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28928" y="6364886"/>
            <a:ext cx="570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Atmospheric Surface Flux Station – Conceptual Design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206914" y="13194"/>
            <a:ext cx="1301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</a:t>
            </a:r>
            <a:r>
              <a:rPr lang="en-US" sz="1400" dirty="0" smtClean="0"/>
              <a:t>ind generator</a:t>
            </a:r>
            <a:endParaRPr lang="en-US" sz="1400" dirty="0"/>
          </a:p>
        </p:txBody>
      </p:sp>
      <p:sp>
        <p:nvSpPr>
          <p:cNvPr id="73" name="Oval 72"/>
          <p:cNvSpPr/>
          <p:nvPr/>
        </p:nvSpPr>
        <p:spPr>
          <a:xfrm>
            <a:off x="206914" y="314391"/>
            <a:ext cx="1016006" cy="8753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308540" y="455647"/>
            <a:ext cx="819177" cy="60776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670563" y="303772"/>
            <a:ext cx="129427" cy="260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663623" y="888805"/>
            <a:ext cx="113042" cy="117957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578088" y="672226"/>
            <a:ext cx="287313" cy="21657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 Single Corner Rectangle 4"/>
          <p:cNvSpPr/>
          <p:nvPr/>
        </p:nvSpPr>
        <p:spPr>
          <a:xfrm>
            <a:off x="2373005" y="3812271"/>
            <a:ext cx="1827022" cy="782081"/>
          </a:xfrm>
          <a:prstGeom prst="round1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67396" y="2778976"/>
            <a:ext cx="5467588" cy="761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8597336" flipV="1">
            <a:off x="3715164" y="3842682"/>
            <a:ext cx="2788597" cy="1111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292630" y="2845605"/>
            <a:ext cx="155507" cy="2776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 Same Side Corner Rectangle 19"/>
          <p:cNvSpPr/>
          <p:nvPr/>
        </p:nvSpPr>
        <p:spPr>
          <a:xfrm rot="10800000">
            <a:off x="632220" y="4927666"/>
            <a:ext cx="4284620" cy="44118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377216" y="4594353"/>
            <a:ext cx="1822811" cy="3365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588806" y="2197270"/>
            <a:ext cx="8429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radiation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031961" y="2292682"/>
            <a:ext cx="794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</a:t>
            </a:r>
            <a:r>
              <a:rPr lang="en-US" sz="1400" dirty="0" smtClean="0"/>
              <a:t>now depth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6180980" y="2504135"/>
            <a:ext cx="480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PTU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995720" y="707276"/>
            <a:ext cx="561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sonic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665044" y="3271909"/>
            <a:ext cx="349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irt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485854" y="5414964"/>
            <a:ext cx="2848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Sled &amp;/or floatation system</a:t>
            </a:r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7845643" y="2983825"/>
            <a:ext cx="164657" cy="1344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836637" y="2519937"/>
            <a:ext cx="164657" cy="1344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34984" y="2819398"/>
            <a:ext cx="385977" cy="2251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34984" y="2581178"/>
            <a:ext cx="385977" cy="2251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2325716" y="1165741"/>
            <a:ext cx="1361270" cy="469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Antenna ~</a:t>
            </a:r>
            <a:r>
              <a:rPr lang="en-US" sz="1400" dirty="0" smtClean="0"/>
              <a:t>3m</a:t>
            </a:r>
          </a:p>
          <a:p>
            <a:r>
              <a:rPr lang="en-US" sz="1050" dirty="0" smtClean="0"/>
              <a:t>(</a:t>
            </a:r>
            <a:r>
              <a:rPr lang="en-US" sz="1050" dirty="0" err="1" smtClean="0"/>
              <a:t>omni</a:t>
            </a:r>
            <a:r>
              <a:rPr lang="en-US" sz="1050" dirty="0" smtClean="0"/>
              <a:t> at all locations)</a:t>
            </a:r>
            <a:endParaRPr lang="en-US" sz="1200" dirty="0"/>
          </a:p>
        </p:txBody>
      </p:sp>
      <p:sp>
        <p:nvSpPr>
          <p:cNvPr id="51" name="TextBox 50"/>
          <p:cNvSpPr txBox="1"/>
          <p:nvPr/>
        </p:nvSpPr>
        <p:spPr>
          <a:xfrm>
            <a:off x="3551372" y="2304733"/>
            <a:ext cx="725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360 camera</a:t>
            </a:r>
            <a:endParaRPr lang="en-US" dirty="0"/>
          </a:p>
        </p:txBody>
      </p:sp>
      <p:cxnSp>
        <p:nvCxnSpPr>
          <p:cNvPr id="55" name="Straight Connector 54"/>
          <p:cNvCxnSpPr>
            <a:stCxn id="14" idx="2"/>
          </p:cNvCxnSpPr>
          <p:nvPr/>
        </p:nvCxnSpPr>
        <p:spPr>
          <a:xfrm>
            <a:off x="7370384" y="3123270"/>
            <a:ext cx="12733" cy="259018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Isosceles Triangle 60"/>
          <p:cNvSpPr/>
          <p:nvPr/>
        </p:nvSpPr>
        <p:spPr>
          <a:xfrm>
            <a:off x="6722303" y="3189791"/>
            <a:ext cx="619670" cy="2059044"/>
          </a:xfrm>
          <a:prstGeom prst="triangle">
            <a:avLst/>
          </a:prstGeom>
          <a:solidFill>
            <a:srgbClr val="EBE4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971068" y="2816496"/>
            <a:ext cx="109431" cy="37398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4103287" y="997327"/>
            <a:ext cx="309333" cy="604942"/>
            <a:chOff x="3739419" y="1184753"/>
            <a:chExt cx="197462" cy="369816"/>
          </a:xfrm>
        </p:grpSpPr>
        <p:sp>
          <p:nvSpPr>
            <p:cNvPr id="57" name="Rectangle 56"/>
            <p:cNvSpPr/>
            <p:nvPr/>
          </p:nvSpPr>
          <p:spPr>
            <a:xfrm>
              <a:off x="3739419" y="1184753"/>
              <a:ext cx="197462" cy="247875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767988" y="1198704"/>
              <a:ext cx="163882" cy="19454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810000" y="1422784"/>
              <a:ext cx="52466" cy="131785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414805" y="4048015"/>
            <a:ext cx="1723115" cy="726006"/>
          </a:xfrm>
          <a:prstGeom prst="rect">
            <a:avLst/>
          </a:prstGeom>
          <a:pattFill prst="smGrid">
            <a:fgClr>
              <a:srgbClr val="0000CC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-35859" y="5270618"/>
            <a:ext cx="9179859" cy="6798"/>
          </a:xfrm>
          <a:prstGeom prst="line">
            <a:avLst/>
          </a:prstGeom>
          <a:ln w="7620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1677147" y="3812270"/>
            <a:ext cx="667680" cy="11141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2387371" y="4687463"/>
            <a:ext cx="1498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</a:t>
            </a:r>
            <a:r>
              <a:rPr lang="en-US" sz="1400" dirty="0" smtClean="0"/>
              <a:t>olar panels</a:t>
            </a:r>
            <a:endParaRPr lang="en-US" sz="1400" dirty="0"/>
          </a:p>
        </p:txBody>
      </p:sp>
      <p:sp>
        <p:nvSpPr>
          <p:cNvPr id="67" name="TextBox 66"/>
          <p:cNvSpPr txBox="1"/>
          <p:nvPr/>
        </p:nvSpPr>
        <p:spPr>
          <a:xfrm rot="16200000">
            <a:off x="1812817" y="4480061"/>
            <a:ext cx="4651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fuel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098861" y="2751589"/>
            <a:ext cx="642935" cy="206772"/>
            <a:chOff x="6098861" y="2751589"/>
            <a:chExt cx="642935" cy="206772"/>
          </a:xfrm>
        </p:grpSpPr>
        <p:sp>
          <p:nvSpPr>
            <p:cNvPr id="63" name="Rectangle 62"/>
            <p:cNvSpPr/>
            <p:nvPr/>
          </p:nvSpPr>
          <p:spPr>
            <a:xfrm>
              <a:off x="6174110" y="2752423"/>
              <a:ext cx="476357" cy="80902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098861" y="2752426"/>
              <a:ext cx="76752" cy="20593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665044" y="2751589"/>
              <a:ext cx="76752" cy="20593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2341583" y="2503031"/>
            <a:ext cx="508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~2m</a:t>
            </a:r>
            <a:endParaRPr lang="en-US" sz="1400" dirty="0"/>
          </a:p>
        </p:txBody>
      </p:sp>
      <p:sp>
        <p:nvSpPr>
          <p:cNvPr id="70" name="TextBox 69"/>
          <p:cNvSpPr txBox="1"/>
          <p:nvPr/>
        </p:nvSpPr>
        <p:spPr>
          <a:xfrm>
            <a:off x="4490353" y="707276"/>
            <a:ext cx="508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~3m</a:t>
            </a:r>
            <a:endParaRPr lang="en-US" sz="1400" dirty="0"/>
          </a:p>
        </p:txBody>
      </p:sp>
      <p:sp>
        <p:nvSpPr>
          <p:cNvPr id="78" name="TextBox 77"/>
          <p:cNvSpPr txBox="1"/>
          <p:nvPr/>
        </p:nvSpPr>
        <p:spPr>
          <a:xfrm>
            <a:off x="2419626" y="3320653"/>
            <a:ext cx="895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Power system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3470176" y="3318076"/>
            <a:ext cx="725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Data logging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4243718" y="3759719"/>
            <a:ext cx="857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Interface panel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334798" y="4271977"/>
            <a:ext cx="630110" cy="232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ound Same Side Corner Rectangle 61"/>
          <p:cNvSpPr/>
          <p:nvPr/>
        </p:nvSpPr>
        <p:spPr>
          <a:xfrm rot="10800000">
            <a:off x="752293" y="4990706"/>
            <a:ext cx="4061740" cy="29557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2658827" flipH="1">
            <a:off x="1791500" y="3784424"/>
            <a:ext cx="80508" cy="13367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 flipH="1">
            <a:off x="2267396" y="1338381"/>
            <a:ext cx="90996" cy="3947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 flipH="1">
            <a:off x="4209996" y="1595643"/>
            <a:ext cx="87578" cy="36906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 flipH="1">
            <a:off x="2287579" y="37479"/>
            <a:ext cx="57247" cy="134976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127336" y="2439280"/>
            <a:ext cx="266457" cy="152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5806056" y="2000168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~2.5-3m</a:t>
            </a:r>
            <a:endParaRPr lang="en-US" sz="11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276406" y="2212532"/>
            <a:ext cx="3585037" cy="32354"/>
          </a:xfrm>
          <a:prstGeom prst="straightConnector1">
            <a:avLst/>
          </a:prstGeom>
          <a:ln w="3175"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 rot="19480646">
            <a:off x="4372354" y="1540006"/>
            <a:ext cx="418019" cy="12984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4308140" y="1714324"/>
            <a:ext cx="130307" cy="71648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4502400" y="1616586"/>
            <a:ext cx="498983" cy="30777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licor</a:t>
            </a:r>
            <a:endParaRPr lang="en-US" sz="1400" dirty="0"/>
          </a:p>
        </p:txBody>
      </p:sp>
      <p:sp>
        <p:nvSpPr>
          <p:cNvPr id="85" name="Rectangle 84"/>
          <p:cNvSpPr/>
          <p:nvPr/>
        </p:nvSpPr>
        <p:spPr>
          <a:xfrm rot="19470664">
            <a:off x="4423726" y="1572410"/>
            <a:ext cx="333289" cy="45719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2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E-FOY fuel cell power system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346" y="1509697"/>
            <a:ext cx="6617307" cy="498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71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7610"/>
            <a:ext cx="9144000" cy="30827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09036" y="5650029"/>
            <a:ext cx="1385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110 W, 24V.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518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6425" y="1047323"/>
            <a:ext cx="1376402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LWU</a:t>
            </a:r>
          </a:p>
          <a:p>
            <a:r>
              <a:rPr lang="en-US" sz="1600" dirty="0" smtClean="0"/>
              <a:t>LWD</a:t>
            </a:r>
          </a:p>
          <a:p>
            <a:r>
              <a:rPr lang="en-US" sz="1600" dirty="0" smtClean="0"/>
              <a:t>SWU</a:t>
            </a:r>
          </a:p>
          <a:p>
            <a:r>
              <a:rPr lang="en-US" sz="1600" dirty="0" smtClean="0"/>
              <a:t>SWD</a:t>
            </a:r>
          </a:p>
          <a:p>
            <a:r>
              <a:rPr lang="en-US" sz="1600" dirty="0" smtClean="0"/>
              <a:t>SPN1</a:t>
            </a:r>
          </a:p>
          <a:p>
            <a:r>
              <a:rPr lang="en-US" sz="1600" dirty="0" smtClean="0"/>
              <a:t>Sonic</a:t>
            </a:r>
          </a:p>
          <a:p>
            <a:r>
              <a:rPr lang="en-US" sz="1600" dirty="0" err="1" smtClean="0"/>
              <a:t>Licor</a:t>
            </a:r>
            <a:endParaRPr lang="en-US" sz="1600" dirty="0" smtClean="0"/>
          </a:p>
          <a:p>
            <a:r>
              <a:rPr lang="en-US" sz="1600" dirty="0" smtClean="0"/>
              <a:t>P/T/RH</a:t>
            </a:r>
          </a:p>
          <a:p>
            <a:r>
              <a:rPr lang="en-US" sz="1600" dirty="0" err="1" smtClean="0"/>
              <a:t>SfcHt</a:t>
            </a:r>
            <a:endParaRPr lang="en-US" sz="1600" dirty="0" smtClean="0"/>
          </a:p>
          <a:p>
            <a:r>
              <a:rPr lang="en-US" sz="1600" dirty="0" smtClean="0"/>
              <a:t>IRT</a:t>
            </a:r>
          </a:p>
          <a:p>
            <a:r>
              <a:rPr lang="en-US" sz="1600" dirty="0" smtClean="0"/>
              <a:t>Flux plate1</a:t>
            </a:r>
          </a:p>
          <a:p>
            <a:r>
              <a:rPr lang="en-US" sz="1600" dirty="0" smtClean="0"/>
              <a:t>Flux plate2</a:t>
            </a:r>
          </a:p>
          <a:p>
            <a:r>
              <a:rPr lang="en-US" sz="1600" dirty="0" smtClean="0"/>
              <a:t>GPS</a:t>
            </a:r>
          </a:p>
          <a:p>
            <a:r>
              <a:rPr lang="en-US" sz="1600" dirty="0" smtClean="0"/>
              <a:t>Camera</a:t>
            </a:r>
          </a:p>
          <a:p>
            <a:endParaRPr lang="en-US" sz="1600" dirty="0" smtClean="0"/>
          </a:p>
          <a:p>
            <a:r>
              <a:rPr lang="en-US" sz="1600" dirty="0" smtClean="0"/>
              <a:t>System Health</a:t>
            </a:r>
          </a:p>
          <a:p>
            <a:r>
              <a:rPr lang="en-US" sz="1600" dirty="0" smtClean="0"/>
              <a:t>Power System</a:t>
            </a:r>
            <a:endParaRPr lang="en-US" dirty="0" smtClean="0"/>
          </a:p>
        </p:txBody>
      </p:sp>
      <p:cxnSp>
        <p:nvCxnSpPr>
          <p:cNvPr id="14" name="Elbow Connector 13"/>
          <p:cNvCxnSpPr/>
          <p:nvPr/>
        </p:nvCxnSpPr>
        <p:spPr>
          <a:xfrm flipV="1">
            <a:off x="1114046" y="2138908"/>
            <a:ext cx="5970564" cy="310101"/>
          </a:xfrm>
          <a:prstGeom prst="bentConnector3">
            <a:avLst>
              <a:gd name="adj1" fmla="val 4773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 flipV="1">
            <a:off x="1114046" y="2265950"/>
            <a:ext cx="5970564" cy="922531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/>
          <p:nvPr/>
        </p:nvCxnSpPr>
        <p:spPr>
          <a:xfrm flipV="1">
            <a:off x="1114046" y="2580707"/>
            <a:ext cx="5970564" cy="98890"/>
          </a:xfrm>
          <a:prstGeom prst="bentConnector3">
            <a:avLst>
              <a:gd name="adj1" fmla="val 55860"/>
            </a:avLst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123934" y="204448"/>
            <a:ext cx="16594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RS-485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Ethernet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SDI-12/Modbus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analog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1" name="Elbow Connector 40"/>
          <p:cNvCxnSpPr/>
          <p:nvPr/>
        </p:nvCxnSpPr>
        <p:spPr>
          <a:xfrm flipV="1">
            <a:off x="1114046" y="2995440"/>
            <a:ext cx="5970564" cy="423628"/>
          </a:xfrm>
          <a:prstGeom prst="bentConnector3">
            <a:avLst>
              <a:gd name="adj1" fmla="val 55327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/>
          <p:nvPr/>
        </p:nvCxnSpPr>
        <p:spPr>
          <a:xfrm flipV="1">
            <a:off x="1114046" y="2190842"/>
            <a:ext cx="6065982" cy="743198"/>
          </a:xfrm>
          <a:prstGeom prst="bentConnector3">
            <a:avLst>
              <a:gd name="adj1" fmla="val 48165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/>
          <p:cNvCxnSpPr/>
          <p:nvPr/>
        </p:nvCxnSpPr>
        <p:spPr>
          <a:xfrm flipV="1">
            <a:off x="1526650" y="3735304"/>
            <a:ext cx="5541696" cy="129192"/>
          </a:xfrm>
          <a:prstGeom prst="bentConnector3">
            <a:avLst>
              <a:gd name="adj1" fmla="val 45552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/>
          <p:nvPr/>
        </p:nvCxnSpPr>
        <p:spPr>
          <a:xfrm>
            <a:off x="1526650" y="3649656"/>
            <a:ext cx="5541696" cy="20757"/>
          </a:xfrm>
          <a:prstGeom prst="bentConnector3">
            <a:avLst>
              <a:gd name="adj1" fmla="val 45552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/>
          <p:cNvCxnSpPr/>
          <p:nvPr/>
        </p:nvCxnSpPr>
        <p:spPr>
          <a:xfrm flipV="1">
            <a:off x="1791668" y="4182394"/>
            <a:ext cx="5292942" cy="1009816"/>
          </a:xfrm>
          <a:prstGeom prst="bentConnector3">
            <a:avLst>
              <a:gd name="adj1" fmla="val 51202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72"/>
          <p:cNvCxnSpPr/>
          <p:nvPr/>
        </p:nvCxnSpPr>
        <p:spPr>
          <a:xfrm flipV="1">
            <a:off x="1791668" y="4110832"/>
            <a:ext cx="5276678" cy="1009815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822470" y="253521"/>
            <a:ext cx="2251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ASFS Signal Schematic</a:t>
            </a:r>
            <a:endParaRPr lang="en-US" dirty="0"/>
          </a:p>
        </p:txBody>
      </p:sp>
      <p:cxnSp>
        <p:nvCxnSpPr>
          <p:cNvPr id="45" name="Elbow Connector 44"/>
          <p:cNvCxnSpPr/>
          <p:nvPr/>
        </p:nvCxnSpPr>
        <p:spPr>
          <a:xfrm flipV="1">
            <a:off x="1791668" y="3967503"/>
            <a:ext cx="5055010" cy="857422"/>
          </a:xfrm>
          <a:prstGeom prst="bentConnector3">
            <a:avLst>
              <a:gd name="adj1" fmla="val 48893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/>
          <p:nvPr/>
        </p:nvCxnSpPr>
        <p:spPr>
          <a:xfrm flipV="1">
            <a:off x="1791668" y="4049486"/>
            <a:ext cx="5055010" cy="858417"/>
          </a:xfrm>
          <a:prstGeom prst="bentConnector3">
            <a:avLst>
              <a:gd name="adj1" fmla="val 50461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/>
          <p:nvPr/>
        </p:nvCxnSpPr>
        <p:spPr>
          <a:xfrm>
            <a:off x="983286" y="1443013"/>
            <a:ext cx="6101324" cy="2045261"/>
          </a:xfrm>
          <a:prstGeom prst="bentConnector3">
            <a:avLst>
              <a:gd name="adj1" fmla="val 64205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/>
          <p:nvPr/>
        </p:nvCxnSpPr>
        <p:spPr>
          <a:xfrm>
            <a:off x="983286" y="1204307"/>
            <a:ext cx="6085060" cy="2214761"/>
          </a:xfrm>
          <a:prstGeom prst="bentConnector3">
            <a:avLst>
              <a:gd name="adj1" fmla="val 65419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/>
          <p:nvPr/>
        </p:nvCxnSpPr>
        <p:spPr>
          <a:xfrm>
            <a:off x="983286" y="1695600"/>
            <a:ext cx="6101324" cy="270380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/>
          <p:nvPr/>
        </p:nvCxnSpPr>
        <p:spPr>
          <a:xfrm>
            <a:off x="991418" y="1949157"/>
            <a:ext cx="6093192" cy="104160"/>
          </a:xfrm>
          <a:prstGeom prst="bentConnector3">
            <a:avLst>
              <a:gd name="adj1" fmla="val 48695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4"/>
          <p:cNvCxnSpPr/>
          <p:nvPr/>
        </p:nvCxnSpPr>
        <p:spPr>
          <a:xfrm>
            <a:off x="999550" y="2217705"/>
            <a:ext cx="6085060" cy="1342131"/>
          </a:xfrm>
          <a:prstGeom prst="bentConnector3">
            <a:avLst>
              <a:gd name="adj1" fmla="val 39677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68"/>
          <p:cNvCxnSpPr/>
          <p:nvPr/>
        </p:nvCxnSpPr>
        <p:spPr>
          <a:xfrm flipV="1">
            <a:off x="1312396" y="2342168"/>
            <a:ext cx="5772214" cy="2052112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4832947" y="4824924"/>
            <a:ext cx="1181803" cy="687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>
            <a:stCxn id="76" idx="1"/>
          </p:cNvCxnSpPr>
          <p:nvPr/>
        </p:nvCxnSpPr>
        <p:spPr>
          <a:xfrm flipH="1">
            <a:off x="6008916" y="4621475"/>
            <a:ext cx="642741" cy="12822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5013489" y="5130244"/>
            <a:ext cx="108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RF451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6651657" y="4292330"/>
            <a:ext cx="1181803" cy="687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6651657" y="4436809"/>
            <a:ext cx="1262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Computer?</a:t>
            </a:r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8340117" y="3147150"/>
            <a:ext cx="607166" cy="1711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 rot="16200000">
            <a:off x="8178843" y="3717216"/>
            <a:ext cx="893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Storage</a:t>
            </a:r>
            <a:endParaRPr lang="en-US" dirty="0"/>
          </a:p>
        </p:txBody>
      </p:sp>
      <p:cxnSp>
        <p:nvCxnSpPr>
          <p:cNvPr id="84" name="Straight Connector 83"/>
          <p:cNvCxnSpPr/>
          <p:nvPr/>
        </p:nvCxnSpPr>
        <p:spPr>
          <a:xfrm>
            <a:off x="7673613" y="4099802"/>
            <a:ext cx="706996" cy="185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4883073" y="4795480"/>
            <a:ext cx="1075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Option 1</a:t>
            </a:r>
            <a:endParaRPr lang="en-US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1857963" y="3967503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??</a:t>
            </a:r>
            <a:endParaRPr lang="en-US" i="1" dirty="0"/>
          </a:p>
        </p:txBody>
      </p:sp>
      <p:cxnSp>
        <p:nvCxnSpPr>
          <p:cNvPr id="3" name="Straight Connector 2"/>
          <p:cNvCxnSpPr>
            <a:endCxn id="33" idx="1"/>
          </p:cNvCxnSpPr>
          <p:nvPr/>
        </p:nvCxnSpPr>
        <p:spPr>
          <a:xfrm>
            <a:off x="1085876" y="4152169"/>
            <a:ext cx="77208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846678" y="1452740"/>
            <a:ext cx="826935" cy="2824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 rot="16200000">
            <a:off x="6521603" y="2589844"/>
            <a:ext cx="151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CR1000X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4862343" y="5905817"/>
            <a:ext cx="1181803" cy="687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028890" y="5926559"/>
            <a:ext cx="1088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Iridium 9522B</a:t>
            </a:r>
            <a:endParaRPr lang="en-US" dirty="0"/>
          </a:p>
        </p:txBody>
      </p:sp>
      <p:cxnSp>
        <p:nvCxnSpPr>
          <p:cNvPr id="42" name="Straight Connector 41"/>
          <p:cNvCxnSpPr>
            <a:stCxn id="76" idx="1"/>
          </p:cNvCxnSpPr>
          <p:nvPr/>
        </p:nvCxnSpPr>
        <p:spPr>
          <a:xfrm flipH="1">
            <a:off x="6014750" y="4621475"/>
            <a:ext cx="636907" cy="5734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7747715" y="5885075"/>
            <a:ext cx="1181803" cy="687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7757996" y="5905817"/>
            <a:ext cx="1245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Command Central</a:t>
            </a:r>
            <a:endParaRPr lang="en-US" dirty="0"/>
          </a:p>
        </p:txBody>
      </p:sp>
      <p:cxnSp>
        <p:nvCxnSpPr>
          <p:cNvPr id="68" name="Straight Connector 67"/>
          <p:cNvCxnSpPr>
            <a:stCxn id="62" idx="1"/>
          </p:cNvCxnSpPr>
          <p:nvPr/>
        </p:nvCxnSpPr>
        <p:spPr>
          <a:xfrm flipH="1" flipV="1">
            <a:off x="6054428" y="5903771"/>
            <a:ext cx="1703568" cy="325212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62" idx="1"/>
          </p:cNvCxnSpPr>
          <p:nvPr/>
        </p:nvCxnSpPr>
        <p:spPr>
          <a:xfrm flipH="1" flipV="1">
            <a:off x="6044146" y="5229756"/>
            <a:ext cx="1713850" cy="999227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endCxn id="62" idx="0"/>
          </p:cNvCxnSpPr>
          <p:nvPr/>
        </p:nvCxnSpPr>
        <p:spPr>
          <a:xfrm flipH="1">
            <a:off x="8380609" y="4869080"/>
            <a:ext cx="259729" cy="1036737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7553570" y="4993102"/>
            <a:ext cx="1075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Monthly Manual</a:t>
            </a:r>
            <a:endParaRPr lang="en-US" i="1" dirty="0"/>
          </a:p>
        </p:txBody>
      </p:sp>
      <p:sp>
        <p:nvSpPr>
          <p:cNvPr id="83" name="TextBox 82"/>
          <p:cNvSpPr txBox="1"/>
          <p:nvPr/>
        </p:nvSpPr>
        <p:spPr>
          <a:xfrm>
            <a:off x="6283055" y="6045904"/>
            <a:ext cx="1075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Hourly Monitor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29761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6425" y="1047323"/>
            <a:ext cx="382027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/>
              <a:t>Sampling Considerations</a:t>
            </a:r>
          </a:p>
          <a:p>
            <a:r>
              <a:rPr lang="en-US" sz="1600" dirty="0" smtClean="0"/>
              <a:t>LWU</a:t>
            </a:r>
            <a:endParaRPr lang="en-US" sz="1600" dirty="0" smtClean="0"/>
          </a:p>
          <a:p>
            <a:r>
              <a:rPr lang="en-US" sz="1600" dirty="0" smtClean="0"/>
              <a:t>LWD</a:t>
            </a:r>
          </a:p>
          <a:p>
            <a:r>
              <a:rPr lang="en-US" sz="1600" dirty="0" smtClean="0"/>
              <a:t>SWU</a:t>
            </a:r>
          </a:p>
          <a:p>
            <a:r>
              <a:rPr lang="en-US" sz="1600" dirty="0" smtClean="0"/>
              <a:t>SWD</a:t>
            </a:r>
          </a:p>
          <a:p>
            <a:r>
              <a:rPr lang="en-US" sz="1600" dirty="0" smtClean="0"/>
              <a:t>SPN1</a:t>
            </a:r>
          </a:p>
          <a:p>
            <a:r>
              <a:rPr lang="en-US" sz="1600" dirty="0" smtClean="0"/>
              <a:t>Sonic:  10 Hz</a:t>
            </a:r>
            <a:endParaRPr lang="en-US" sz="1600" dirty="0" smtClean="0"/>
          </a:p>
          <a:p>
            <a:r>
              <a:rPr lang="en-US" sz="1600" dirty="0" err="1" smtClean="0"/>
              <a:t>Licor</a:t>
            </a:r>
            <a:r>
              <a:rPr lang="en-US" sz="1600" dirty="0" smtClean="0"/>
              <a:t>:  similar to sonic</a:t>
            </a:r>
            <a:endParaRPr lang="en-US" sz="1600" dirty="0" smtClean="0"/>
          </a:p>
          <a:p>
            <a:r>
              <a:rPr lang="en-US" sz="1600" dirty="0" smtClean="0"/>
              <a:t>P/T/RH:</a:t>
            </a:r>
            <a:endParaRPr lang="en-US" sz="1600" dirty="0" smtClean="0"/>
          </a:p>
          <a:p>
            <a:r>
              <a:rPr lang="en-US" sz="1600" dirty="0" err="1" smtClean="0"/>
              <a:t>SfcHt</a:t>
            </a:r>
            <a:endParaRPr lang="en-US" sz="1600" dirty="0" smtClean="0"/>
          </a:p>
          <a:p>
            <a:r>
              <a:rPr lang="en-US" sz="1600" dirty="0" smtClean="0"/>
              <a:t>IRT:  5-sec</a:t>
            </a:r>
            <a:endParaRPr lang="en-US" sz="1600" dirty="0" smtClean="0"/>
          </a:p>
          <a:p>
            <a:r>
              <a:rPr lang="en-US" sz="1600" dirty="0" smtClean="0"/>
              <a:t>Flux plate1</a:t>
            </a:r>
          </a:p>
          <a:p>
            <a:r>
              <a:rPr lang="en-US" sz="1600" dirty="0" smtClean="0"/>
              <a:t>Flux plate2</a:t>
            </a:r>
          </a:p>
          <a:p>
            <a:r>
              <a:rPr lang="en-US" sz="1600" dirty="0" smtClean="0"/>
              <a:t>GPS:  Need 1-2 degree accuracy for heading</a:t>
            </a:r>
            <a:endParaRPr lang="en-US" sz="1600" dirty="0" smtClean="0"/>
          </a:p>
          <a:p>
            <a:r>
              <a:rPr lang="en-US" sz="1600" dirty="0" smtClean="0"/>
              <a:t>Camera</a:t>
            </a:r>
          </a:p>
          <a:p>
            <a:endParaRPr lang="en-US" sz="1600" dirty="0" smtClean="0"/>
          </a:p>
          <a:p>
            <a:r>
              <a:rPr lang="en-US" sz="1600" dirty="0" smtClean="0"/>
              <a:t>System Health</a:t>
            </a:r>
          </a:p>
          <a:p>
            <a:r>
              <a:rPr lang="en-US" sz="1600" dirty="0" smtClean="0"/>
              <a:t>Power System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68021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 smtClean="0"/>
              <a:t>ASFS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72151"/>
            <a:ext cx="7886700" cy="5226518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Structural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Sled design/build (Costa, Leach, Ayers)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Mast design/build (Costa, Leach, Ayers)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Floatation?  (On hold)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Orders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GPS unit (Shupe)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360 camera (Shupe)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Instrument install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Instrument mounts (Costa)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Cabling (Costa)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Interface panel (Costa, Leach)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Power </a:t>
            </a:r>
            <a:r>
              <a:rPr lang="en-US" dirty="0"/>
              <a:t>optimization </a:t>
            </a:r>
            <a:r>
              <a:rPr lang="en-US" smtClean="0"/>
              <a:t>(Osborne)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Data logging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Sampling and time stamping  (Cox)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Link with power system (Cox, Ayers)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Summary file creation (Cox)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Communications system (p2p wireless or Iridium)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Testing and verification  (</a:t>
            </a:r>
            <a:r>
              <a:rPr lang="en-US" dirty="0" err="1" smtClean="0"/>
              <a:t>Pezoa</a:t>
            </a:r>
            <a:r>
              <a:rPr lang="en-US" dirty="0" smtClean="0"/>
              <a:t>, Costa)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Interface with data logging  (</a:t>
            </a:r>
            <a:r>
              <a:rPr lang="en-US" dirty="0" err="1" smtClean="0"/>
              <a:t>Pezoa</a:t>
            </a:r>
            <a:r>
              <a:rPr lang="en-US" dirty="0" smtClean="0"/>
              <a:t>, Cox)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Optimized/flexible communication strategy (</a:t>
            </a:r>
            <a:r>
              <a:rPr lang="en-US" dirty="0" err="1" smtClean="0"/>
              <a:t>Pezoa</a:t>
            </a:r>
            <a:r>
              <a:rPr lang="en-US" dirty="0" smtClean="0"/>
              <a:t>, Osborne)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Power system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Testing of EFOY (Ayers)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Design and integrate wind generator (on hold, Ayers)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066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Container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918" y="1485853"/>
            <a:ext cx="7886700" cy="4351338"/>
          </a:xfrm>
        </p:spPr>
        <p:txBody>
          <a:bodyPr/>
          <a:lstStyle/>
          <a:p>
            <a:r>
              <a:rPr lang="en-US" dirty="0" smtClean="0"/>
              <a:t>Basic design:  </a:t>
            </a:r>
            <a:r>
              <a:rPr lang="en-US" sz="2400" dirty="0" smtClean="0"/>
              <a:t>Insulated, HVAC, transformer, basic internal power runs (sockets, lights), integrated </a:t>
            </a:r>
            <a:r>
              <a:rPr lang="en-US" sz="2400" dirty="0" err="1" smtClean="0"/>
              <a:t>uni</a:t>
            </a:r>
            <a:r>
              <a:rPr lang="en-US" sz="2400" dirty="0" smtClean="0"/>
              <a:t>-strut for wall-mounted (moveable) structures, cable pass </a:t>
            </a:r>
            <a:r>
              <a:rPr lang="en-US" sz="2400" dirty="0" err="1" smtClean="0"/>
              <a:t>throughs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455089" y="3522427"/>
            <a:ext cx="6146358" cy="24092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55089" y="3625794"/>
            <a:ext cx="61463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455089" y="5805776"/>
            <a:ext cx="6146358" cy="225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58090" y="3600933"/>
            <a:ext cx="7951" cy="22025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7601447" y="3546399"/>
            <a:ext cx="659958" cy="9899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7601447" y="4727049"/>
            <a:ext cx="659958" cy="12046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172577" y="4932984"/>
            <a:ext cx="111318" cy="8840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172577" y="3631426"/>
            <a:ext cx="111318" cy="2965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>
            <a:endCxn id="23" idx="2"/>
          </p:cNvCxnSpPr>
          <p:nvPr/>
        </p:nvCxnSpPr>
        <p:spPr>
          <a:xfrm flipV="1">
            <a:off x="6830174" y="3927943"/>
            <a:ext cx="398062" cy="901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774515" y="3913902"/>
            <a:ext cx="398062" cy="901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6774515" y="4800736"/>
            <a:ext cx="55659" cy="288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7291843" y="5343277"/>
            <a:ext cx="166480" cy="395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299549" y="5038933"/>
            <a:ext cx="127470" cy="2009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172577" y="5978452"/>
            <a:ext cx="1431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 management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6918625" y="5179013"/>
            <a:ext cx="238545" cy="5920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294454" y="5375011"/>
            <a:ext cx="751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HVAC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063119" y="3866469"/>
            <a:ext cx="1149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 door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3777742" y="3631426"/>
            <a:ext cx="2016402" cy="70157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182021" y="3660519"/>
            <a:ext cx="1294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Wall mount bench top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1602564" y="3631426"/>
            <a:ext cx="1919499" cy="70157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884221" y="3650277"/>
            <a:ext cx="1294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Wall mount shelves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1608284" y="5104201"/>
            <a:ext cx="1919499" cy="70157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889941" y="5123052"/>
            <a:ext cx="1294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Wall mount shelves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7125120" y="4985847"/>
            <a:ext cx="48579" cy="928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2572862" y="5755394"/>
            <a:ext cx="116258" cy="457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3928092" y="5771320"/>
            <a:ext cx="116258" cy="457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211201" y="5782440"/>
            <a:ext cx="116258" cy="457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427513" y="5782440"/>
            <a:ext cx="116258" cy="457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555816" y="3647543"/>
            <a:ext cx="116258" cy="457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3920125" y="3649131"/>
            <a:ext cx="116258" cy="457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5151212" y="3649491"/>
            <a:ext cx="116258" cy="457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6427513" y="3640823"/>
            <a:ext cx="116258" cy="457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103308" y="4390907"/>
            <a:ext cx="410850" cy="33210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5062045" y="4376456"/>
            <a:ext cx="410850" cy="33210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455089" y="3640823"/>
            <a:ext cx="218919" cy="1440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7114293" y="3642600"/>
            <a:ext cx="218919" cy="1440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34" y="1819608"/>
            <a:ext cx="4143098" cy="310732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307" y="1819609"/>
            <a:ext cx="4143097" cy="310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58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32425" y="476057"/>
            <a:ext cx="7543800" cy="795801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MOSAiC</a:t>
            </a:r>
            <a:r>
              <a:rPr lang="en-US" b="1" dirty="0" smtClean="0">
                <a:solidFill>
                  <a:srgbClr val="C00000"/>
                </a:solidFill>
              </a:rPr>
              <a:t> Concept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" name="Bild 3" descr="brain:Users:mnicolau:data:projects:MOSAiC:Implementation:DriftCalcThomas:CruiseTrack-01.pn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266" t="5713" r="12013" b="4286"/>
          <a:stretch/>
        </p:blipFill>
        <p:spPr bwMode="auto">
          <a:xfrm>
            <a:off x="282550" y="1399370"/>
            <a:ext cx="4038600" cy="44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7" r="6645" b="38756"/>
          <a:stretch/>
        </p:blipFill>
        <p:spPr bwMode="auto">
          <a:xfrm>
            <a:off x="1313379" y="1271858"/>
            <a:ext cx="2465325" cy="13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02272" y="1844354"/>
            <a:ext cx="3874883" cy="3243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Drifting, interdisciplinary process study in central Arctic sea ice</a:t>
            </a:r>
          </a:p>
          <a:p>
            <a:pPr marL="342900" indent="-342900">
              <a:buAutoNum type="arabicParenR"/>
            </a:pPr>
            <a:r>
              <a:rPr lang="en-US" sz="2000" i="1" dirty="0" smtClean="0"/>
              <a:t>Central Observatory</a:t>
            </a:r>
            <a:r>
              <a:rPr lang="en-US" sz="2000" dirty="0" smtClean="0"/>
              <a:t>:  intensive </a:t>
            </a:r>
            <a:r>
              <a:rPr lang="en-US" sz="2000" dirty="0" err="1" smtClean="0"/>
              <a:t>atmos</a:t>
            </a:r>
            <a:r>
              <a:rPr lang="en-US" sz="2000" dirty="0" smtClean="0"/>
              <a:t>-ice-ocean-ecosystem observations</a:t>
            </a:r>
          </a:p>
          <a:p>
            <a:pPr marL="342900" indent="-342900">
              <a:buAutoNum type="arabicParenR"/>
            </a:pPr>
            <a:r>
              <a:rPr lang="en-US" sz="2000" i="1" dirty="0" smtClean="0"/>
              <a:t>Distributed Network</a:t>
            </a:r>
            <a:r>
              <a:rPr lang="en-US" sz="2000" dirty="0" smtClean="0"/>
              <a:t>: Heterogeneity on model grid-box scales</a:t>
            </a:r>
          </a:p>
          <a:p>
            <a:pPr marL="342900" indent="-342900">
              <a:buAutoNum type="arabicParenR"/>
            </a:pPr>
            <a:r>
              <a:rPr lang="en-US" sz="2000" dirty="0" smtClean="0"/>
              <a:t>Coordinated, multi-scale analysis and modeling activities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91581" y="5895170"/>
            <a:ext cx="2875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2019-2020, Full annual cycle</a:t>
            </a:r>
          </a:p>
        </p:txBody>
      </p:sp>
    </p:spTree>
    <p:extLst>
      <p:ext uri="{BB962C8B-B14F-4D97-AF65-F5344CB8AC3E}">
        <p14:creationId xmlns:p14="http://schemas.microsoft.com/office/powerpoint/2010/main" val="1948912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8928" y="6364886"/>
            <a:ext cx="570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Spatial Distribution of Assets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871883" y="2541494"/>
            <a:ext cx="45719" cy="96367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53264" y="3195918"/>
            <a:ext cx="1048870" cy="7386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Ship</a:t>
            </a:r>
          </a:p>
          <a:p>
            <a:pPr algn="ctr"/>
            <a:r>
              <a:rPr lang="en-US" sz="1200" dirty="0" smtClean="0"/>
              <a:t>w/ Command Center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271683" y="880782"/>
            <a:ext cx="63184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ASFS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85854" y="2434352"/>
            <a:ext cx="631840" cy="369332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ASFS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965577" y="5439335"/>
            <a:ext cx="63184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ASFS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255058" y="4750364"/>
            <a:ext cx="63184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ASFS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1949825" y="3899647"/>
            <a:ext cx="2003439" cy="850717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017911" y="3873658"/>
            <a:ext cx="2037313" cy="1580435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435290" y="1201733"/>
            <a:ext cx="42409" cy="1994185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017912" y="3370729"/>
            <a:ext cx="822594" cy="47532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871883" y="2697065"/>
            <a:ext cx="1197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 Tower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456494" y="1571065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10-20 km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020282" y="3045846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0.5 km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712859" y="4346079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10-20 km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045689" y="4381032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10-20 km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846140" y="2576929"/>
            <a:ext cx="633507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  <a:r>
              <a:rPr lang="en-US" dirty="0" smtClean="0"/>
              <a:t> km</a:t>
            </a:r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 flipH="1" flipV="1">
            <a:off x="2633472" y="2803684"/>
            <a:ext cx="1304014" cy="582067"/>
          </a:xfrm>
          <a:prstGeom prst="line">
            <a:avLst/>
          </a:prstGeom>
          <a:ln w="28575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08727" y="2155774"/>
            <a:ext cx="1332379" cy="30777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Possible node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647584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Comms</a:t>
            </a:r>
            <a:r>
              <a:rPr lang="en-US" dirty="0" smtClean="0"/>
              <a:t>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ASFS</a:t>
            </a:r>
          </a:p>
          <a:p>
            <a:pPr lvl="1"/>
            <a:r>
              <a:rPr lang="en-US" dirty="0" smtClean="0"/>
              <a:t>Goals: 1) Health status file every 1-6 hours to command central; 2) Near-real-time plotting of key information; 3) </a:t>
            </a:r>
            <a:r>
              <a:rPr lang="en-US" dirty="0"/>
              <a:t>A</a:t>
            </a:r>
            <a:r>
              <a:rPr lang="en-US" dirty="0" smtClean="0"/>
              <a:t>bility to upload configuration files/commands.</a:t>
            </a:r>
          </a:p>
          <a:p>
            <a:pPr lvl="1"/>
            <a:r>
              <a:rPr lang="en-US" dirty="0" smtClean="0"/>
              <a:t>Iridium: Robust vs. high-cost/limited </a:t>
            </a:r>
            <a:r>
              <a:rPr lang="en-US" dirty="0" err="1" smtClean="0"/>
              <a:t>filesize</a:t>
            </a:r>
            <a:endParaRPr lang="en-US" dirty="0" smtClean="0"/>
          </a:p>
          <a:p>
            <a:pPr lvl="1"/>
            <a:r>
              <a:rPr lang="en-US" dirty="0" smtClean="0"/>
              <a:t>Radio:  Unknown range limits vs. more flexible file sizes</a:t>
            </a:r>
            <a:endParaRPr lang="en-US" dirty="0"/>
          </a:p>
          <a:p>
            <a:r>
              <a:rPr lang="en-US" dirty="0" smtClean="0"/>
              <a:t>Tower</a:t>
            </a:r>
          </a:p>
          <a:p>
            <a:pPr lvl="1"/>
            <a:r>
              <a:rPr lang="en-US" dirty="0" smtClean="0"/>
              <a:t>Goals: 1) Ability to transfer all data in real-time to command central; 2) Robust time syncing; 3) Near-real-time plotting of data; 4) Ability to access data through camp wireless network. </a:t>
            </a:r>
          </a:p>
          <a:p>
            <a:pPr lvl="1"/>
            <a:r>
              <a:rPr lang="en-US" dirty="0" smtClean="0"/>
              <a:t>Radio: Continuity vs. challenge with time syncing</a:t>
            </a:r>
          </a:p>
          <a:p>
            <a:pPr lvl="1"/>
            <a:r>
              <a:rPr lang="en-US" dirty="0" smtClean="0"/>
              <a:t>Ethernet: Plenty of capacity vs. Potential down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523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623852" y="187822"/>
            <a:ext cx="4522255" cy="57232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63978" y="2963056"/>
            <a:ext cx="4047284" cy="248940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908727" y="3122274"/>
            <a:ext cx="2708889" cy="174927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06741" y="205752"/>
            <a:ext cx="1579193" cy="41948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45483" y="3326790"/>
            <a:ext cx="871793" cy="8061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98431" y="236717"/>
            <a:ext cx="755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Tower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08727" y="4526824"/>
            <a:ext cx="1834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Command Center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163916" y="273054"/>
            <a:ext cx="901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ASFS x3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506895" y="2780041"/>
            <a:ext cx="423863" cy="1846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23853" y="5551380"/>
            <a:ext cx="719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Arctic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36546" y="5089821"/>
            <a:ext cx="113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Polarstern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631174" y="4071339"/>
            <a:ext cx="1361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PSD-Boulder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857747" y="2994873"/>
            <a:ext cx="1068449" cy="7982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857746" y="2246075"/>
            <a:ext cx="1056393" cy="6105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448468" y="229554"/>
            <a:ext cx="1448807" cy="57230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696715" y="5583232"/>
            <a:ext cx="952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External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656375" y="4539278"/>
            <a:ext cx="1090107" cy="92333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PANGAEA</a:t>
            </a:r>
          </a:p>
          <a:p>
            <a:r>
              <a:rPr lang="en-US" dirty="0" err="1" smtClean="0"/>
              <a:t>MOSAiC</a:t>
            </a:r>
            <a:endParaRPr lang="en-US" dirty="0"/>
          </a:p>
          <a:p>
            <a:r>
              <a:rPr lang="en-US" dirty="0" smtClean="0"/>
              <a:t>Archive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520989" y="2860913"/>
            <a:ext cx="1304763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NSF Arctic Data Center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682255" y="910436"/>
            <a:ext cx="1021462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NOAA NCEI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900147" y="2991718"/>
            <a:ext cx="9833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PSD3data</a:t>
            </a:r>
          </a:p>
          <a:p>
            <a:pPr algn="ctr"/>
            <a:r>
              <a:rPr lang="en-US" sz="1600" dirty="0"/>
              <a:t>i</a:t>
            </a:r>
            <a:r>
              <a:rPr lang="en-US" sz="1600" dirty="0" smtClean="0"/>
              <a:t>ngest</a:t>
            </a:r>
          </a:p>
          <a:p>
            <a:pPr algn="ctr"/>
            <a:r>
              <a:rPr lang="en-US" sz="1600" dirty="0" smtClean="0"/>
              <a:t>process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5901955" y="2258558"/>
            <a:ext cx="9618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FTP site</a:t>
            </a:r>
          </a:p>
          <a:p>
            <a:r>
              <a:rPr lang="en-US" sz="1600" dirty="0"/>
              <a:t>d</a:t>
            </a:r>
            <a:r>
              <a:rPr lang="en-US" sz="1600" dirty="0" smtClean="0"/>
              <a:t>ata host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1638530" y="3341345"/>
            <a:ext cx="84202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PC1: </a:t>
            </a:r>
          </a:p>
          <a:p>
            <a:r>
              <a:rPr lang="en-US" sz="1400" dirty="0" smtClean="0"/>
              <a:t>Data</a:t>
            </a:r>
          </a:p>
          <a:p>
            <a:r>
              <a:rPr lang="en-US" sz="1400" dirty="0" smtClean="0"/>
              <a:t>Manager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655127" y="3327884"/>
            <a:ext cx="854548" cy="8024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757742" y="4525831"/>
            <a:ext cx="876917" cy="773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810711" y="4565686"/>
            <a:ext cx="7771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MOSAiC</a:t>
            </a:r>
            <a:r>
              <a:rPr lang="en-US" sz="1400" dirty="0" smtClean="0"/>
              <a:t> central archive</a:t>
            </a:r>
            <a:endParaRPr lang="en-US" sz="1400" dirty="0"/>
          </a:p>
        </p:txBody>
      </p:sp>
      <p:sp>
        <p:nvSpPr>
          <p:cNvPr id="41" name="Rectangle 40"/>
          <p:cNvSpPr/>
          <p:nvPr/>
        </p:nvSpPr>
        <p:spPr>
          <a:xfrm>
            <a:off x="1507630" y="649480"/>
            <a:ext cx="302523" cy="858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2000668" y="913924"/>
            <a:ext cx="934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instruments</a:t>
            </a:r>
            <a:endParaRPr lang="en-US" sz="1400" dirty="0"/>
          </a:p>
        </p:txBody>
      </p:sp>
      <p:sp>
        <p:nvSpPr>
          <p:cNvPr id="43" name="TextBox 42"/>
          <p:cNvSpPr txBox="1"/>
          <p:nvPr/>
        </p:nvSpPr>
        <p:spPr>
          <a:xfrm rot="16200000">
            <a:off x="1544981" y="938190"/>
            <a:ext cx="1004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Logger/</a:t>
            </a:r>
            <a:r>
              <a:rPr lang="en-US" sz="1200" dirty="0" err="1" smtClean="0"/>
              <a:t>moxa</a:t>
            </a:r>
            <a:endParaRPr lang="en-US" sz="1400" dirty="0"/>
          </a:p>
        </p:txBody>
      </p:sp>
      <p:sp>
        <p:nvSpPr>
          <p:cNvPr id="44" name="TextBox 43"/>
          <p:cNvSpPr txBox="1"/>
          <p:nvPr/>
        </p:nvSpPr>
        <p:spPr>
          <a:xfrm rot="16200000">
            <a:off x="1357135" y="989718"/>
            <a:ext cx="6386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comms</a:t>
            </a:r>
            <a:endParaRPr lang="en-US" sz="1400" dirty="0"/>
          </a:p>
        </p:txBody>
      </p:sp>
      <p:sp>
        <p:nvSpPr>
          <p:cNvPr id="45" name="Rectangle 44"/>
          <p:cNvSpPr/>
          <p:nvPr/>
        </p:nvSpPr>
        <p:spPr>
          <a:xfrm>
            <a:off x="1916848" y="649480"/>
            <a:ext cx="302523" cy="858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317983" y="661060"/>
            <a:ext cx="302523" cy="858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437012" y="665910"/>
            <a:ext cx="302523" cy="858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 rot="16200000">
            <a:off x="2681329" y="961997"/>
            <a:ext cx="934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instruments</a:t>
            </a:r>
            <a:endParaRPr lang="en-US" sz="1400" dirty="0"/>
          </a:p>
        </p:txBody>
      </p:sp>
      <p:sp>
        <p:nvSpPr>
          <p:cNvPr id="49" name="TextBox 48"/>
          <p:cNvSpPr txBox="1"/>
          <p:nvPr/>
        </p:nvSpPr>
        <p:spPr>
          <a:xfrm rot="16200000">
            <a:off x="3061989" y="954620"/>
            <a:ext cx="1004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Logger/</a:t>
            </a:r>
            <a:r>
              <a:rPr lang="en-US" sz="1200" dirty="0" err="1" smtClean="0"/>
              <a:t>moxa</a:t>
            </a:r>
            <a:endParaRPr lang="en-US" sz="1400" dirty="0"/>
          </a:p>
        </p:txBody>
      </p:sp>
      <p:sp>
        <p:nvSpPr>
          <p:cNvPr id="50" name="TextBox 49"/>
          <p:cNvSpPr txBox="1"/>
          <p:nvPr/>
        </p:nvSpPr>
        <p:spPr>
          <a:xfrm rot="16200000">
            <a:off x="3676718" y="989718"/>
            <a:ext cx="6386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comms</a:t>
            </a:r>
            <a:endParaRPr lang="en-US" sz="1400" dirty="0"/>
          </a:p>
        </p:txBody>
      </p:sp>
      <p:sp>
        <p:nvSpPr>
          <p:cNvPr id="51" name="Rectangle 50"/>
          <p:cNvSpPr/>
          <p:nvPr/>
        </p:nvSpPr>
        <p:spPr>
          <a:xfrm>
            <a:off x="3846230" y="665910"/>
            <a:ext cx="302523" cy="858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3016139" y="662802"/>
            <a:ext cx="302523" cy="858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 rot="16200000">
            <a:off x="2000669" y="913924"/>
            <a:ext cx="934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instruments</a:t>
            </a:r>
            <a:endParaRPr lang="en-US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1544619" y="2717553"/>
            <a:ext cx="4269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ant.</a:t>
            </a:r>
            <a:endParaRPr lang="en-US" sz="1400" dirty="0"/>
          </a:p>
        </p:txBody>
      </p:sp>
      <p:sp>
        <p:nvSpPr>
          <p:cNvPr id="58" name="Rectangle 57"/>
          <p:cNvSpPr/>
          <p:nvPr/>
        </p:nvSpPr>
        <p:spPr>
          <a:xfrm>
            <a:off x="3674487" y="2778558"/>
            <a:ext cx="423863" cy="1846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3656221" y="2729812"/>
            <a:ext cx="4269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ant.</a:t>
            </a:r>
            <a:endParaRPr lang="en-US" sz="1400" dirty="0"/>
          </a:p>
        </p:txBody>
      </p:sp>
      <p:sp>
        <p:nvSpPr>
          <p:cNvPr id="61" name="Rectangle 60"/>
          <p:cNvSpPr/>
          <p:nvPr/>
        </p:nvSpPr>
        <p:spPr>
          <a:xfrm>
            <a:off x="1444130" y="1512066"/>
            <a:ext cx="423863" cy="1846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1481854" y="1449578"/>
            <a:ext cx="4269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ant.</a:t>
            </a:r>
            <a:endParaRPr lang="en-US" sz="1400" dirty="0"/>
          </a:p>
        </p:txBody>
      </p:sp>
      <p:sp>
        <p:nvSpPr>
          <p:cNvPr id="67" name="Rectangle 66"/>
          <p:cNvSpPr/>
          <p:nvPr/>
        </p:nvSpPr>
        <p:spPr>
          <a:xfrm>
            <a:off x="3770555" y="1524909"/>
            <a:ext cx="423863" cy="1846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3808279" y="1462421"/>
            <a:ext cx="4269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ant.</a:t>
            </a:r>
            <a:endParaRPr lang="en-US" sz="1400" dirty="0"/>
          </a:p>
        </p:txBody>
      </p:sp>
      <p:cxnSp>
        <p:nvCxnSpPr>
          <p:cNvPr id="74" name="Straight Arrow Connector 73"/>
          <p:cNvCxnSpPr/>
          <p:nvPr/>
        </p:nvCxnSpPr>
        <p:spPr>
          <a:xfrm flipH="1">
            <a:off x="3913921" y="1693039"/>
            <a:ext cx="969" cy="1068983"/>
          </a:xfrm>
          <a:prstGeom prst="straightConnector1">
            <a:avLst/>
          </a:prstGeom>
          <a:ln w="28575">
            <a:solidFill>
              <a:srgbClr val="0070C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>
            <a:off x="1671004" y="1722115"/>
            <a:ext cx="969" cy="1068983"/>
          </a:xfrm>
          <a:prstGeom prst="straightConnector1">
            <a:avLst/>
          </a:prstGeom>
          <a:ln w="28575">
            <a:solidFill>
              <a:srgbClr val="0070C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1834292" y="2950551"/>
            <a:ext cx="1585" cy="3630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endCxn id="49" idx="0"/>
          </p:cNvCxnSpPr>
          <p:nvPr/>
        </p:nvCxnSpPr>
        <p:spPr>
          <a:xfrm flipV="1">
            <a:off x="3318635" y="1093120"/>
            <a:ext cx="107140" cy="38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3739972" y="1102087"/>
            <a:ext cx="107140" cy="38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2211498" y="1102088"/>
            <a:ext cx="107140" cy="38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1817043" y="1111052"/>
            <a:ext cx="107140" cy="38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997520" y="3327808"/>
            <a:ext cx="655320" cy="8025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947962" y="3348036"/>
            <a:ext cx="7653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RAID: full archive</a:t>
            </a:r>
            <a:endParaRPr lang="en-US" dirty="0"/>
          </a:p>
        </p:txBody>
      </p:sp>
      <p:cxnSp>
        <p:nvCxnSpPr>
          <p:cNvPr id="92" name="Straight Connector 91"/>
          <p:cNvCxnSpPr>
            <a:stCxn id="9" idx="3"/>
            <a:endCxn id="36" idx="1"/>
          </p:cNvCxnSpPr>
          <p:nvPr/>
        </p:nvCxnSpPr>
        <p:spPr>
          <a:xfrm flipV="1">
            <a:off x="2517276" y="3729107"/>
            <a:ext cx="137851" cy="7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59" idx="1"/>
          </p:cNvCxnSpPr>
          <p:nvPr/>
        </p:nvCxnSpPr>
        <p:spPr>
          <a:xfrm rot="10800000" flipV="1">
            <a:off x="2248961" y="2868312"/>
            <a:ext cx="1407261" cy="459096"/>
          </a:xfrm>
          <a:prstGeom prst="bentConnector3">
            <a:avLst>
              <a:gd name="adj1" fmla="val 9968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 rot="16200000">
            <a:off x="3413209" y="2050173"/>
            <a:ext cx="771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preferred</a:t>
            </a:r>
            <a:endParaRPr lang="en-US" sz="1400" i="1" dirty="0"/>
          </a:p>
        </p:txBody>
      </p:sp>
      <p:sp>
        <p:nvSpPr>
          <p:cNvPr id="110" name="TextBox 109"/>
          <p:cNvSpPr txBox="1"/>
          <p:nvPr/>
        </p:nvSpPr>
        <p:spPr>
          <a:xfrm>
            <a:off x="4673143" y="1962239"/>
            <a:ext cx="761236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 smtClean="0"/>
              <a:t>Irridium</a:t>
            </a:r>
            <a:endParaRPr lang="en-US" sz="1400" i="1" dirty="0" smtClean="0"/>
          </a:p>
          <a:p>
            <a:pPr algn="ctr"/>
            <a:r>
              <a:rPr lang="en-US" sz="1400" i="1" dirty="0" smtClean="0"/>
              <a:t>option</a:t>
            </a:r>
            <a:endParaRPr lang="en-US" sz="1600" i="1" dirty="0"/>
          </a:p>
        </p:txBody>
      </p:sp>
      <p:cxnSp>
        <p:nvCxnSpPr>
          <p:cNvPr id="114" name="Straight Arrow Connector 113"/>
          <p:cNvCxnSpPr>
            <a:stCxn id="241" idx="2"/>
            <a:endCxn id="17" idx="1"/>
          </p:cNvCxnSpPr>
          <p:nvPr/>
        </p:nvCxnSpPr>
        <p:spPr>
          <a:xfrm>
            <a:off x="1091302" y="2575604"/>
            <a:ext cx="415593" cy="296770"/>
          </a:xfrm>
          <a:prstGeom prst="straightConnector1">
            <a:avLst/>
          </a:prstGeom>
          <a:ln w="28575">
            <a:solidFill>
              <a:srgbClr val="0070C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61" idx="1"/>
            <a:endCxn id="241" idx="0"/>
          </p:cNvCxnSpPr>
          <p:nvPr/>
        </p:nvCxnSpPr>
        <p:spPr>
          <a:xfrm flipH="1">
            <a:off x="1091302" y="1604399"/>
            <a:ext cx="352828" cy="324874"/>
          </a:xfrm>
          <a:prstGeom prst="straightConnector1">
            <a:avLst/>
          </a:prstGeom>
          <a:ln w="28575">
            <a:solidFill>
              <a:srgbClr val="0070C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endCxn id="9" idx="0"/>
          </p:cNvCxnSpPr>
          <p:nvPr/>
        </p:nvCxnSpPr>
        <p:spPr>
          <a:xfrm rot="5400000">
            <a:off x="1929923" y="1687318"/>
            <a:ext cx="1790929" cy="1488014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rot="10800000" flipV="1">
            <a:off x="2466811" y="3646965"/>
            <a:ext cx="3410924" cy="758813"/>
          </a:xfrm>
          <a:prstGeom prst="bentConnector3">
            <a:avLst>
              <a:gd name="adj1" fmla="val 15833"/>
            </a:avLst>
          </a:prstGeom>
          <a:ln w="28575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1693898" y="4242926"/>
            <a:ext cx="772913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USB-HD</a:t>
            </a:r>
            <a:endParaRPr lang="en-US" dirty="0"/>
          </a:p>
        </p:txBody>
      </p:sp>
      <p:cxnSp>
        <p:nvCxnSpPr>
          <p:cNvPr id="155" name="Straight Connector 154"/>
          <p:cNvCxnSpPr>
            <a:stCxn id="9" idx="2"/>
            <a:endCxn id="154" idx="0"/>
          </p:cNvCxnSpPr>
          <p:nvPr/>
        </p:nvCxnSpPr>
        <p:spPr>
          <a:xfrm flipH="1">
            <a:off x="2080355" y="4132903"/>
            <a:ext cx="1025" cy="1100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TextBox 161"/>
          <p:cNvSpPr txBox="1"/>
          <p:nvPr/>
        </p:nvSpPr>
        <p:spPr>
          <a:xfrm>
            <a:off x="4062842" y="3146658"/>
            <a:ext cx="832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email</a:t>
            </a:r>
          </a:p>
          <a:p>
            <a:r>
              <a:rPr lang="en-US" sz="1200" i="1" dirty="0" err="1" smtClean="0"/>
              <a:t>quicklooks</a:t>
            </a:r>
            <a:endParaRPr lang="en-US" sz="1400" i="1" dirty="0"/>
          </a:p>
        </p:txBody>
      </p:sp>
      <p:cxnSp>
        <p:nvCxnSpPr>
          <p:cNvPr id="164" name="Straight Connector 96"/>
          <p:cNvCxnSpPr>
            <a:stCxn id="37" idx="0"/>
          </p:cNvCxnSpPr>
          <p:nvPr/>
        </p:nvCxnSpPr>
        <p:spPr>
          <a:xfrm rot="16200000" flipV="1">
            <a:off x="3575896" y="3905525"/>
            <a:ext cx="541018" cy="699593"/>
          </a:xfrm>
          <a:prstGeom prst="bent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3529667" y="3681119"/>
            <a:ext cx="1394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 smtClean="0"/>
              <a:t>Polarstern</a:t>
            </a:r>
            <a:r>
              <a:rPr lang="en-US" sz="1200" i="1" dirty="0"/>
              <a:t> </a:t>
            </a:r>
            <a:r>
              <a:rPr lang="en-US" sz="1200" i="1" dirty="0" smtClean="0"/>
              <a:t>network</a:t>
            </a:r>
            <a:endParaRPr lang="en-US" sz="1400" i="1" dirty="0"/>
          </a:p>
        </p:txBody>
      </p:sp>
      <p:cxnSp>
        <p:nvCxnSpPr>
          <p:cNvPr id="172" name="Straight Connector 171"/>
          <p:cNvCxnSpPr/>
          <p:nvPr/>
        </p:nvCxnSpPr>
        <p:spPr>
          <a:xfrm flipH="1" flipV="1">
            <a:off x="4642215" y="5144987"/>
            <a:ext cx="3018126" cy="754"/>
          </a:xfrm>
          <a:prstGeom prst="line">
            <a:avLst/>
          </a:prstGeom>
          <a:ln w="28575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Rectangle 175"/>
          <p:cNvSpPr/>
          <p:nvPr/>
        </p:nvSpPr>
        <p:spPr>
          <a:xfrm>
            <a:off x="5854659" y="833718"/>
            <a:ext cx="1056393" cy="5486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1" name="Straight Connector 180"/>
          <p:cNvCxnSpPr>
            <a:stCxn id="24" idx="1"/>
          </p:cNvCxnSpPr>
          <p:nvPr/>
        </p:nvCxnSpPr>
        <p:spPr>
          <a:xfrm flipH="1">
            <a:off x="3474197" y="3394002"/>
            <a:ext cx="2383550" cy="13242"/>
          </a:xfrm>
          <a:prstGeom prst="line">
            <a:avLst/>
          </a:prstGeom>
          <a:ln w="28575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 rot="16200000">
            <a:off x="4996294" y="3689630"/>
            <a:ext cx="675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m</a:t>
            </a:r>
            <a:r>
              <a:rPr lang="en-US" sz="1200" i="1" dirty="0" smtClean="0"/>
              <a:t>anual</a:t>
            </a:r>
          </a:p>
          <a:p>
            <a:r>
              <a:rPr lang="en-US" sz="1200" i="1" dirty="0" smtClean="0"/>
              <a:t>transfer</a:t>
            </a:r>
            <a:endParaRPr lang="en-US" sz="1400" i="1" dirty="0"/>
          </a:p>
        </p:txBody>
      </p:sp>
      <p:cxnSp>
        <p:nvCxnSpPr>
          <p:cNvPr id="186" name="Straight Connector 185"/>
          <p:cNvCxnSpPr/>
          <p:nvPr/>
        </p:nvCxnSpPr>
        <p:spPr>
          <a:xfrm flipH="1">
            <a:off x="6383449" y="2864392"/>
            <a:ext cx="1025" cy="1100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>
            <a:stCxn id="30" idx="2"/>
          </p:cNvCxnSpPr>
          <p:nvPr/>
        </p:nvCxnSpPr>
        <p:spPr>
          <a:xfrm rot="5400000">
            <a:off x="7151957" y="1298316"/>
            <a:ext cx="782578" cy="1299480"/>
          </a:xfrm>
          <a:prstGeom prst="bentConnector2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>
            <a:stCxn id="176" idx="2"/>
            <a:endCxn id="25" idx="0"/>
          </p:cNvCxnSpPr>
          <p:nvPr/>
        </p:nvCxnSpPr>
        <p:spPr>
          <a:xfrm>
            <a:off x="6382856" y="1382358"/>
            <a:ext cx="3087" cy="8637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TextBox 198"/>
          <p:cNvSpPr txBox="1"/>
          <p:nvPr/>
        </p:nvSpPr>
        <p:spPr>
          <a:xfrm>
            <a:off x="5307321" y="4914154"/>
            <a:ext cx="1232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m</a:t>
            </a:r>
            <a:r>
              <a:rPr lang="en-US" sz="1200" i="1" dirty="0" smtClean="0"/>
              <a:t>anual transfer</a:t>
            </a:r>
          </a:p>
          <a:p>
            <a:pPr algn="ctr"/>
            <a:r>
              <a:rPr lang="en-US" sz="1200" i="1" dirty="0"/>
              <a:t>b</a:t>
            </a:r>
            <a:r>
              <a:rPr lang="en-US" sz="1200" i="1" dirty="0" smtClean="0"/>
              <a:t>y AWI</a:t>
            </a:r>
            <a:endParaRPr lang="en-US" sz="1400" i="1" dirty="0"/>
          </a:p>
        </p:txBody>
      </p:sp>
      <p:cxnSp>
        <p:nvCxnSpPr>
          <p:cNvPr id="204" name="Straight Connector 186"/>
          <p:cNvCxnSpPr>
            <a:stCxn id="29" idx="0"/>
          </p:cNvCxnSpPr>
          <p:nvPr/>
        </p:nvCxnSpPr>
        <p:spPr>
          <a:xfrm rot="16200000" flipV="1">
            <a:off x="7325646" y="2013187"/>
            <a:ext cx="430047" cy="1265405"/>
          </a:xfrm>
          <a:prstGeom prst="bentConnector2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151"/>
          <p:cNvCxnSpPr/>
          <p:nvPr/>
        </p:nvCxnSpPr>
        <p:spPr>
          <a:xfrm rot="10800000">
            <a:off x="6895131" y="2559912"/>
            <a:ext cx="792618" cy="2449997"/>
          </a:xfrm>
          <a:prstGeom prst="bentConnector3">
            <a:avLst>
              <a:gd name="adj1" fmla="val 45476"/>
            </a:avLst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TextBox 231"/>
          <p:cNvSpPr txBox="1"/>
          <p:nvPr/>
        </p:nvSpPr>
        <p:spPr>
          <a:xfrm>
            <a:off x="2218367" y="2184275"/>
            <a:ext cx="1207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m</a:t>
            </a:r>
            <a:r>
              <a:rPr lang="en-US" sz="1200" i="1" dirty="0" smtClean="0"/>
              <a:t>anual transfer full data</a:t>
            </a:r>
            <a:endParaRPr lang="en-US" sz="1400" i="1" dirty="0"/>
          </a:p>
        </p:txBody>
      </p:sp>
      <p:sp>
        <p:nvSpPr>
          <p:cNvPr id="241" name="TextBox 240"/>
          <p:cNvSpPr txBox="1"/>
          <p:nvPr/>
        </p:nvSpPr>
        <p:spPr>
          <a:xfrm>
            <a:off x="736816" y="1929273"/>
            <a:ext cx="708972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Local wireless user</a:t>
            </a:r>
            <a:endParaRPr lang="en-US" sz="1400" i="1" dirty="0"/>
          </a:p>
        </p:txBody>
      </p:sp>
      <p:cxnSp>
        <p:nvCxnSpPr>
          <p:cNvPr id="243" name="Straight Arrow Connector 242"/>
          <p:cNvCxnSpPr/>
          <p:nvPr/>
        </p:nvCxnSpPr>
        <p:spPr>
          <a:xfrm flipH="1">
            <a:off x="3960212" y="2376311"/>
            <a:ext cx="697049" cy="395556"/>
          </a:xfrm>
          <a:prstGeom prst="straightConnector1">
            <a:avLst/>
          </a:prstGeom>
          <a:ln w="28575">
            <a:solidFill>
              <a:srgbClr val="0070C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Arrow Connector 243"/>
          <p:cNvCxnSpPr/>
          <p:nvPr/>
        </p:nvCxnSpPr>
        <p:spPr>
          <a:xfrm flipH="1" flipV="1">
            <a:off x="4140762" y="1709240"/>
            <a:ext cx="516499" cy="373575"/>
          </a:xfrm>
          <a:prstGeom prst="straightConnector1">
            <a:avLst/>
          </a:prstGeom>
          <a:ln w="28575">
            <a:solidFill>
              <a:srgbClr val="0070C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Arrow Connector 247"/>
          <p:cNvCxnSpPr/>
          <p:nvPr/>
        </p:nvCxnSpPr>
        <p:spPr>
          <a:xfrm flipH="1" flipV="1">
            <a:off x="5428799" y="2473737"/>
            <a:ext cx="440871" cy="672876"/>
          </a:xfrm>
          <a:prstGeom prst="straightConnector1">
            <a:avLst/>
          </a:prstGeom>
          <a:ln w="28575">
            <a:solidFill>
              <a:srgbClr val="0070C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TextBox 253"/>
          <p:cNvSpPr txBox="1"/>
          <p:nvPr/>
        </p:nvSpPr>
        <p:spPr>
          <a:xfrm rot="16200000">
            <a:off x="3884130" y="2001511"/>
            <a:ext cx="679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/>
              <a:t>m</a:t>
            </a:r>
            <a:r>
              <a:rPr lang="en-US" sz="1200" i="1" dirty="0" smtClean="0"/>
              <a:t>onitor</a:t>
            </a:r>
          </a:p>
          <a:p>
            <a:pPr algn="ctr"/>
            <a:r>
              <a:rPr lang="en-US" sz="1200" i="1" dirty="0" smtClean="0"/>
              <a:t>data</a:t>
            </a:r>
            <a:endParaRPr lang="en-US" sz="1400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5877735" y="810544"/>
            <a:ext cx="10611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Web site</a:t>
            </a:r>
          </a:p>
          <a:p>
            <a:r>
              <a:rPr lang="en-US" sz="1600" dirty="0" err="1" smtClean="0"/>
              <a:t>quicklooks</a:t>
            </a:r>
            <a:endParaRPr lang="en-US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2624567" y="3333028"/>
            <a:ext cx="9722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PC2: </a:t>
            </a:r>
          </a:p>
          <a:p>
            <a:r>
              <a:rPr lang="en-US" sz="1400" dirty="0" smtClean="0"/>
              <a:t>Work</a:t>
            </a:r>
          </a:p>
          <a:p>
            <a:r>
              <a:rPr lang="en-US" sz="1400" dirty="0" err="1" smtClean="0"/>
              <a:t>quicklooks</a:t>
            </a:r>
            <a:endParaRPr lang="en-US" dirty="0"/>
          </a:p>
        </p:txBody>
      </p:sp>
      <p:sp>
        <p:nvSpPr>
          <p:cNvPr id="262" name="Oval 261"/>
          <p:cNvSpPr/>
          <p:nvPr/>
        </p:nvSpPr>
        <p:spPr>
          <a:xfrm>
            <a:off x="4091849" y="3917129"/>
            <a:ext cx="193754" cy="184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TextBox 262"/>
          <p:cNvSpPr txBox="1"/>
          <p:nvPr/>
        </p:nvSpPr>
        <p:spPr>
          <a:xfrm rot="16200000">
            <a:off x="1446109" y="2086033"/>
            <a:ext cx="6538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a</a:t>
            </a:r>
            <a:r>
              <a:rPr lang="en-US" sz="1200" i="1" dirty="0" smtClean="0"/>
              <a:t>ll data</a:t>
            </a:r>
            <a:endParaRPr lang="en-US" sz="1400" i="1" dirty="0"/>
          </a:p>
        </p:txBody>
      </p:sp>
      <p:sp>
        <p:nvSpPr>
          <p:cNvPr id="90" name="TextBox 89"/>
          <p:cNvSpPr txBox="1"/>
          <p:nvPr/>
        </p:nvSpPr>
        <p:spPr>
          <a:xfrm>
            <a:off x="328928" y="6364886"/>
            <a:ext cx="570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Flow Schematic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991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536" y="0"/>
            <a:ext cx="7886700" cy="878305"/>
          </a:xfrm>
        </p:spPr>
        <p:txBody>
          <a:bodyPr/>
          <a:lstStyle/>
          <a:p>
            <a:r>
              <a:rPr lang="en-US" dirty="0" smtClean="0"/>
              <a:t>Tower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36" y="878305"/>
            <a:ext cx="3781891" cy="5979744"/>
          </a:xfrm>
          <a:prstGeom prst="rect">
            <a:avLst/>
          </a:prstGeom>
        </p:spPr>
      </p:pic>
      <p:pic>
        <p:nvPicPr>
          <p:cNvPr id="5" name="Picture 73" descr="IMGP1385-15m-mast--1280"/>
          <p:cNvPicPr preferRelativeResize="0"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" r="181"/>
          <a:stretch/>
        </p:blipFill>
        <p:spPr bwMode="auto">
          <a:xfrm>
            <a:off x="4535905" y="897722"/>
            <a:ext cx="3979445" cy="5942346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79329" y="1571944"/>
            <a:ext cx="3304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SHEBA: </a:t>
            </a:r>
            <a:r>
              <a:rPr lang="en-US" dirty="0" err="1" smtClean="0"/>
              <a:t>Scaffold+triangular</a:t>
            </a:r>
            <a:r>
              <a:rPr lang="en-US" dirty="0" smtClean="0"/>
              <a:t> (20m)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35905" y="897722"/>
            <a:ext cx="2468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ASCOS: Triangular (10m)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00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3" descr="IMGP1385-15m-mast--1280"/>
          <p:cNvPicPr preferRelativeResize="0"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8" r="27777"/>
          <a:stretch/>
        </p:blipFill>
        <p:spPr bwMode="auto">
          <a:xfrm>
            <a:off x="6674224" y="118065"/>
            <a:ext cx="2088776" cy="6431487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8928" y="6364886"/>
            <a:ext cx="570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Flux Tower – Conceptual Design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42605" y="1092087"/>
            <a:ext cx="146323" cy="39281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232691"/>
            <a:ext cx="6553200" cy="4144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162979" y="5168571"/>
            <a:ext cx="286871" cy="5289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326496" y="5028615"/>
            <a:ext cx="625989" cy="1315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50141" y="2699187"/>
            <a:ext cx="1199031" cy="63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rot="18282355">
            <a:off x="3046873" y="3965900"/>
            <a:ext cx="332656" cy="7844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04088" y="5160195"/>
            <a:ext cx="177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Sub-surface base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485297" y="4177726"/>
            <a:ext cx="1972852" cy="645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0237" y="4033190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2m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70928" y="2515804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51150" y="185496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12m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298704" y="1142137"/>
            <a:ext cx="945558" cy="215174"/>
            <a:chOff x="4470249" y="2762344"/>
            <a:chExt cx="945558" cy="215174"/>
          </a:xfrm>
        </p:grpSpPr>
        <p:sp>
          <p:nvSpPr>
            <p:cNvPr id="27" name="Rectangle 26"/>
            <p:cNvSpPr/>
            <p:nvPr/>
          </p:nvSpPr>
          <p:spPr>
            <a:xfrm>
              <a:off x="4515970" y="2791854"/>
              <a:ext cx="835959" cy="45719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 rot="5400000">
              <a:off x="5282464" y="2861319"/>
              <a:ext cx="185664" cy="46734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 rot="5400000">
              <a:off x="4426160" y="2817222"/>
              <a:ext cx="133897" cy="4572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 rot="5400000">
              <a:off x="5321580" y="2772858"/>
              <a:ext cx="104742" cy="83713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ectangle 41"/>
          <p:cNvSpPr/>
          <p:nvPr/>
        </p:nvSpPr>
        <p:spPr>
          <a:xfrm>
            <a:off x="2300365" y="1093770"/>
            <a:ext cx="945559" cy="615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5887266" y="937800"/>
            <a:ext cx="574785" cy="295915"/>
            <a:chOff x="4470249" y="2762344"/>
            <a:chExt cx="945558" cy="215174"/>
          </a:xfrm>
        </p:grpSpPr>
        <p:sp>
          <p:nvSpPr>
            <p:cNvPr id="45" name="Rectangle 44"/>
            <p:cNvSpPr/>
            <p:nvPr/>
          </p:nvSpPr>
          <p:spPr>
            <a:xfrm>
              <a:off x="4515970" y="2791854"/>
              <a:ext cx="835959" cy="45719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 rot="5400000">
              <a:off x="5282464" y="2861319"/>
              <a:ext cx="185664" cy="46734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 rot="5400000">
              <a:off x="4426160" y="2817222"/>
              <a:ext cx="133897" cy="4572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 rot="5400000">
              <a:off x="5321580" y="2772858"/>
              <a:ext cx="104742" cy="83713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243027" y="4222031"/>
            <a:ext cx="945558" cy="215174"/>
            <a:chOff x="4470249" y="2762344"/>
            <a:chExt cx="945558" cy="215174"/>
          </a:xfrm>
        </p:grpSpPr>
        <p:sp>
          <p:nvSpPr>
            <p:cNvPr id="50" name="Rectangle 49"/>
            <p:cNvSpPr/>
            <p:nvPr/>
          </p:nvSpPr>
          <p:spPr>
            <a:xfrm>
              <a:off x="4515970" y="2791854"/>
              <a:ext cx="835959" cy="45719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 rot="5400000">
              <a:off x="5282464" y="2861319"/>
              <a:ext cx="185664" cy="46734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 rot="5400000">
              <a:off x="4426160" y="2817222"/>
              <a:ext cx="133897" cy="4572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 rot="5400000">
              <a:off x="5321580" y="2772858"/>
              <a:ext cx="104742" cy="83713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252106" y="2752774"/>
            <a:ext cx="945558" cy="215174"/>
            <a:chOff x="4470249" y="2762344"/>
            <a:chExt cx="945558" cy="215174"/>
          </a:xfrm>
        </p:grpSpPr>
        <p:sp>
          <p:nvSpPr>
            <p:cNvPr id="60" name="Rectangle 59"/>
            <p:cNvSpPr/>
            <p:nvPr/>
          </p:nvSpPr>
          <p:spPr>
            <a:xfrm>
              <a:off x="4515970" y="2791854"/>
              <a:ext cx="835959" cy="45719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 rot="5400000">
              <a:off x="5282464" y="2861319"/>
              <a:ext cx="185664" cy="46734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 rot="5400000">
              <a:off x="4426160" y="2817222"/>
              <a:ext cx="133897" cy="4572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 rot="5400000">
              <a:off x="5321580" y="2772858"/>
              <a:ext cx="104742" cy="83713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408045" y="2613517"/>
            <a:ext cx="297833" cy="247875"/>
            <a:chOff x="3408045" y="2303425"/>
            <a:chExt cx="297833" cy="247875"/>
          </a:xfrm>
        </p:grpSpPr>
        <p:sp>
          <p:nvSpPr>
            <p:cNvPr id="13" name="Rectangle 12"/>
            <p:cNvSpPr/>
            <p:nvPr/>
          </p:nvSpPr>
          <p:spPr>
            <a:xfrm>
              <a:off x="3508416" y="2303425"/>
              <a:ext cx="197462" cy="247875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536985" y="2317376"/>
              <a:ext cx="163882" cy="19454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408045" y="2389891"/>
              <a:ext cx="94478" cy="58033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398427" y="4085827"/>
            <a:ext cx="297833" cy="247875"/>
            <a:chOff x="3408045" y="2303425"/>
            <a:chExt cx="297833" cy="247875"/>
          </a:xfrm>
        </p:grpSpPr>
        <p:sp>
          <p:nvSpPr>
            <p:cNvPr id="66" name="Rectangle 65"/>
            <p:cNvSpPr/>
            <p:nvPr/>
          </p:nvSpPr>
          <p:spPr>
            <a:xfrm>
              <a:off x="3508416" y="2303425"/>
              <a:ext cx="197462" cy="247875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536985" y="2317376"/>
              <a:ext cx="163882" cy="19454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408045" y="2389891"/>
              <a:ext cx="94478" cy="58033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2525494" y="316797"/>
            <a:ext cx="197462" cy="369816"/>
            <a:chOff x="3739419" y="1184753"/>
            <a:chExt cx="197462" cy="369816"/>
          </a:xfrm>
        </p:grpSpPr>
        <p:sp>
          <p:nvSpPr>
            <p:cNvPr id="70" name="Rectangle 69"/>
            <p:cNvSpPr/>
            <p:nvPr/>
          </p:nvSpPr>
          <p:spPr>
            <a:xfrm>
              <a:off x="3739419" y="1184753"/>
              <a:ext cx="197462" cy="247875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767988" y="1198704"/>
              <a:ext cx="163882" cy="19454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810000" y="1422784"/>
              <a:ext cx="52466" cy="131785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047105" y="449698"/>
            <a:ext cx="197462" cy="369816"/>
            <a:chOff x="3739419" y="1184753"/>
            <a:chExt cx="197462" cy="369816"/>
          </a:xfrm>
        </p:grpSpPr>
        <p:sp>
          <p:nvSpPr>
            <p:cNvPr id="79" name="Rectangle 78"/>
            <p:cNvSpPr/>
            <p:nvPr/>
          </p:nvSpPr>
          <p:spPr>
            <a:xfrm>
              <a:off x="3739419" y="1184753"/>
              <a:ext cx="197462" cy="247875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3767988" y="1198704"/>
              <a:ext cx="163882" cy="19454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3810000" y="1422784"/>
              <a:ext cx="52466" cy="131785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" name="Rectangle 81"/>
          <p:cNvSpPr/>
          <p:nvPr/>
        </p:nvSpPr>
        <p:spPr>
          <a:xfrm rot="18282355" flipV="1">
            <a:off x="3118082" y="3959131"/>
            <a:ext cx="219245" cy="4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 flipH="1">
            <a:off x="1552526" y="4106974"/>
            <a:ext cx="52946" cy="20153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 flipH="1">
            <a:off x="1386690" y="4138360"/>
            <a:ext cx="98689" cy="17783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2696626" y="3690100"/>
            <a:ext cx="58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licor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251924" y="3782895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sonic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830733" y="4348883"/>
            <a:ext cx="643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T/RH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04374" y="3750501"/>
            <a:ext cx="727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B050"/>
                </a:solidFill>
              </a:rPr>
              <a:t>Sfc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Ht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501324" y="3714095"/>
            <a:ext cx="477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IRT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301640" y="13157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sonic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323225" y="2329457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sonic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771066" y="1327707"/>
            <a:ext cx="643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T/RH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739709" y="2929015"/>
            <a:ext cx="643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T/RH</a:t>
            </a:r>
            <a:endParaRPr lang="en-US" dirty="0">
              <a:solidFill>
                <a:srgbClr val="FFC000"/>
              </a:solidFill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2475986" y="2853071"/>
            <a:ext cx="328578" cy="125507"/>
            <a:chOff x="4306178" y="3222812"/>
            <a:chExt cx="328578" cy="125507"/>
          </a:xfrm>
        </p:grpSpPr>
        <p:sp>
          <p:nvSpPr>
            <p:cNvPr id="96" name="Rectangle 95"/>
            <p:cNvSpPr/>
            <p:nvPr/>
          </p:nvSpPr>
          <p:spPr>
            <a:xfrm>
              <a:off x="4351002" y="3222812"/>
              <a:ext cx="283754" cy="493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4306178" y="3222814"/>
              <a:ext cx="45719" cy="1255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2458019" y="4107035"/>
            <a:ext cx="328578" cy="125507"/>
            <a:chOff x="4306178" y="3222812"/>
            <a:chExt cx="328578" cy="125507"/>
          </a:xfrm>
        </p:grpSpPr>
        <p:sp>
          <p:nvSpPr>
            <p:cNvPr id="101" name="Rectangle 100"/>
            <p:cNvSpPr/>
            <p:nvPr/>
          </p:nvSpPr>
          <p:spPr>
            <a:xfrm>
              <a:off x="4351002" y="3222812"/>
              <a:ext cx="283754" cy="493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4306178" y="3222814"/>
              <a:ext cx="45719" cy="1255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2048259" y="4107319"/>
            <a:ext cx="328578" cy="125507"/>
            <a:chOff x="4306178" y="3222812"/>
            <a:chExt cx="328578" cy="125507"/>
          </a:xfrm>
        </p:grpSpPr>
        <p:sp>
          <p:nvSpPr>
            <p:cNvPr id="104" name="Rectangle 103"/>
            <p:cNvSpPr/>
            <p:nvPr/>
          </p:nvSpPr>
          <p:spPr>
            <a:xfrm>
              <a:off x="4351002" y="3222812"/>
              <a:ext cx="283754" cy="493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4306178" y="3222814"/>
              <a:ext cx="45719" cy="1255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2449850" y="1242544"/>
            <a:ext cx="328578" cy="125507"/>
            <a:chOff x="4306178" y="3222812"/>
            <a:chExt cx="328578" cy="125507"/>
          </a:xfrm>
        </p:grpSpPr>
        <p:sp>
          <p:nvSpPr>
            <p:cNvPr id="107" name="Rectangle 106"/>
            <p:cNvSpPr/>
            <p:nvPr/>
          </p:nvSpPr>
          <p:spPr>
            <a:xfrm>
              <a:off x="4351002" y="3222812"/>
              <a:ext cx="283754" cy="493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4306178" y="3222814"/>
              <a:ext cx="45719" cy="1255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2114664" y="3764816"/>
            <a:ext cx="436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DT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170958" y="2921323"/>
            <a:ext cx="436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DT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2143578" y="1310796"/>
            <a:ext cx="436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DT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2487916" y="4457851"/>
            <a:ext cx="132329" cy="12136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Box 112"/>
          <p:cNvSpPr txBox="1"/>
          <p:nvPr/>
        </p:nvSpPr>
        <p:spPr>
          <a:xfrm>
            <a:off x="1921499" y="4318655"/>
            <a:ext cx="618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92D050"/>
                </a:solidFill>
              </a:rPr>
              <a:t>Baro</a:t>
            </a:r>
            <a:endParaRPr lang="en-US" dirty="0">
              <a:solidFill>
                <a:srgbClr val="92D050"/>
              </a:solidFill>
            </a:endParaRPr>
          </a:p>
        </p:txBody>
      </p:sp>
      <p:cxnSp>
        <p:nvCxnSpPr>
          <p:cNvPr id="114" name="Straight Connector 113"/>
          <p:cNvCxnSpPr/>
          <p:nvPr/>
        </p:nvCxnSpPr>
        <p:spPr>
          <a:xfrm>
            <a:off x="2688476" y="1394841"/>
            <a:ext cx="3116661" cy="36689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2640277" y="2852377"/>
            <a:ext cx="3124284" cy="22027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0" y="5644777"/>
            <a:ext cx="6553200" cy="4144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9" name="Group 128"/>
          <p:cNvGrpSpPr/>
          <p:nvPr/>
        </p:nvGrpSpPr>
        <p:grpSpPr>
          <a:xfrm rot="4095565">
            <a:off x="5406887" y="5018269"/>
            <a:ext cx="788532" cy="821255"/>
            <a:chOff x="5483972" y="1872318"/>
            <a:chExt cx="923251" cy="75459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25" name="Rectangle 124"/>
            <p:cNvSpPr/>
            <p:nvPr/>
          </p:nvSpPr>
          <p:spPr>
            <a:xfrm>
              <a:off x="5530706" y="2125056"/>
              <a:ext cx="835959" cy="4571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 rot="6245066">
              <a:off x="5996559" y="2216250"/>
              <a:ext cx="754596" cy="667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 rot="5400000">
              <a:off x="5458292" y="2132018"/>
              <a:ext cx="98094" cy="4673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5160895" y="5122359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10m</a:t>
            </a:r>
            <a:endParaRPr lang="en-US" dirty="0"/>
          </a:p>
        </p:txBody>
      </p:sp>
      <p:cxnSp>
        <p:nvCxnSpPr>
          <p:cNvPr id="132" name="Straight Arrow Connector 131"/>
          <p:cNvCxnSpPr/>
          <p:nvPr/>
        </p:nvCxnSpPr>
        <p:spPr>
          <a:xfrm>
            <a:off x="5053323" y="5189439"/>
            <a:ext cx="6280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132"/>
          <p:cNvSpPr/>
          <p:nvPr/>
        </p:nvSpPr>
        <p:spPr>
          <a:xfrm>
            <a:off x="6049425" y="829890"/>
            <a:ext cx="205597" cy="16127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/>
          <p:cNvSpPr txBox="1"/>
          <p:nvPr/>
        </p:nvSpPr>
        <p:spPr>
          <a:xfrm>
            <a:off x="5209836" y="1243750"/>
            <a:ext cx="770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Top of  30m tower</a:t>
            </a:r>
            <a:endParaRPr lang="en-US" dirty="0"/>
          </a:p>
        </p:txBody>
      </p:sp>
      <p:sp>
        <p:nvSpPr>
          <p:cNvPr id="135" name="TextBox 134"/>
          <p:cNvSpPr txBox="1"/>
          <p:nvPr/>
        </p:nvSpPr>
        <p:spPr>
          <a:xfrm>
            <a:off x="5817836" y="151278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sonic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6020724" y="1199903"/>
            <a:ext cx="643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T/RH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37" name="Rectangle 136"/>
          <p:cNvSpPr/>
          <p:nvPr/>
        </p:nvSpPr>
        <p:spPr>
          <a:xfrm rot="20413690">
            <a:off x="5994541" y="2235773"/>
            <a:ext cx="422678" cy="278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 flipH="1">
            <a:off x="2297825" y="980587"/>
            <a:ext cx="78009" cy="12508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TextBox 138"/>
          <p:cNvSpPr txBox="1"/>
          <p:nvPr/>
        </p:nvSpPr>
        <p:spPr>
          <a:xfrm>
            <a:off x="1578999" y="650943"/>
            <a:ext cx="87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Beacon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5195381" y="578063"/>
            <a:ext cx="87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Beacon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1" name="Rectangle 140"/>
          <p:cNvSpPr/>
          <p:nvPr/>
        </p:nvSpPr>
        <p:spPr>
          <a:xfrm flipH="1">
            <a:off x="5991301" y="832187"/>
            <a:ext cx="78009" cy="12508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2497413" y="4604351"/>
            <a:ext cx="271300" cy="31549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TextBox 142"/>
          <p:cNvSpPr txBox="1"/>
          <p:nvPr/>
        </p:nvSpPr>
        <p:spPr>
          <a:xfrm>
            <a:off x="1724109" y="4628370"/>
            <a:ext cx="818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Logger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2457209" y="2127222"/>
            <a:ext cx="45719" cy="51087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Box 144"/>
          <p:cNvSpPr txBox="1"/>
          <p:nvPr/>
        </p:nvSpPr>
        <p:spPr>
          <a:xfrm>
            <a:off x="1553437" y="2145275"/>
            <a:ext cx="981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Antenna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2778643" y="4756751"/>
            <a:ext cx="97650" cy="17082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TextBox 146"/>
          <p:cNvSpPr txBox="1"/>
          <p:nvPr/>
        </p:nvSpPr>
        <p:spPr>
          <a:xfrm>
            <a:off x="2807580" y="4700565"/>
            <a:ext cx="749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outlet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5826581" y="4466788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x4</a:t>
            </a:r>
            <a:endParaRPr lang="en-US" dirty="0"/>
          </a:p>
        </p:txBody>
      </p:sp>
      <p:sp>
        <p:nvSpPr>
          <p:cNvPr id="115" name="Rectangle 114"/>
          <p:cNvSpPr/>
          <p:nvPr/>
        </p:nvSpPr>
        <p:spPr>
          <a:xfrm>
            <a:off x="2835090" y="5175977"/>
            <a:ext cx="286871" cy="5289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16" name="TextBox 115"/>
          <p:cNvSpPr txBox="1"/>
          <p:nvPr/>
        </p:nvSpPr>
        <p:spPr>
          <a:xfrm>
            <a:off x="164497" y="916809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10m</a:t>
            </a:r>
            <a:endParaRPr lang="en-US" dirty="0"/>
          </a:p>
        </p:txBody>
      </p:sp>
      <p:sp>
        <p:nvSpPr>
          <p:cNvPr id="118" name="Rectangle 117"/>
          <p:cNvSpPr/>
          <p:nvPr/>
        </p:nvSpPr>
        <p:spPr>
          <a:xfrm>
            <a:off x="2598842" y="649463"/>
            <a:ext cx="45719" cy="471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51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557605" y="542742"/>
            <a:ext cx="735106" cy="681319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827793" y="546119"/>
            <a:ext cx="735106" cy="681319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565620" y="2095789"/>
            <a:ext cx="735106" cy="681319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25672" y="2091704"/>
            <a:ext cx="735106" cy="681319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78630" y="685796"/>
            <a:ext cx="2779069" cy="39220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72553" y="2246202"/>
            <a:ext cx="2785145" cy="39220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672553" y="4637502"/>
            <a:ext cx="2785145" cy="39220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871654" y="4252123"/>
            <a:ext cx="403413" cy="39220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284027" y="4247649"/>
            <a:ext cx="403413" cy="39220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5400000">
            <a:off x="3547209" y="5302932"/>
            <a:ext cx="1292031" cy="73510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rot="5400000">
            <a:off x="1287157" y="5307979"/>
            <a:ext cx="1292031" cy="73510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1102659" y="5074249"/>
            <a:ext cx="4464423" cy="224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694847" y="4162914"/>
            <a:ext cx="753035" cy="86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rot="1032043">
            <a:off x="2961531" y="3052494"/>
            <a:ext cx="546286" cy="10522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815592" y="765840"/>
            <a:ext cx="80682" cy="9412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971362" y="918246"/>
            <a:ext cx="80682" cy="9412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815592" y="2484514"/>
            <a:ext cx="80682" cy="9412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992627" y="2336593"/>
            <a:ext cx="80682" cy="9412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263185" y="769192"/>
            <a:ext cx="80682" cy="9412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124231" y="899185"/>
            <a:ext cx="80682" cy="9412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236406" y="2462400"/>
            <a:ext cx="80682" cy="9412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097457" y="2310001"/>
            <a:ext cx="80682" cy="9412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4224611" y="4540621"/>
            <a:ext cx="89647" cy="874065"/>
            <a:chOff x="3944464" y="4536135"/>
            <a:chExt cx="89647" cy="874065"/>
          </a:xfrm>
          <a:solidFill>
            <a:schemeClr val="tx1">
              <a:lumMod val="75000"/>
              <a:lumOff val="25000"/>
            </a:schemeClr>
          </a:solidFill>
        </p:grpSpPr>
        <p:cxnSp>
          <p:nvCxnSpPr>
            <p:cNvPr id="41" name="Straight Connector 40"/>
            <p:cNvCxnSpPr/>
            <p:nvPr/>
          </p:nvCxnSpPr>
          <p:spPr>
            <a:xfrm>
              <a:off x="3984800" y="4597745"/>
              <a:ext cx="0" cy="812455"/>
            </a:xfrm>
            <a:prstGeom prst="line">
              <a:avLst/>
            </a:prstGeom>
            <a:grpFill/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3944464" y="4536135"/>
              <a:ext cx="89647" cy="76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000502" y="4545104"/>
            <a:ext cx="89647" cy="874065"/>
            <a:chOff x="3944464" y="4536135"/>
            <a:chExt cx="89647" cy="874065"/>
          </a:xfrm>
          <a:solidFill>
            <a:schemeClr val="tx1">
              <a:lumMod val="75000"/>
              <a:lumOff val="25000"/>
            </a:schemeClr>
          </a:solidFill>
        </p:grpSpPr>
        <p:cxnSp>
          <p:nvCxnSpPr>
            <p:cNvPr id="47" name="Straight Connector 46"/>
            <p:cNvCxnSpPr/>
            <p:nvPr/>
          </p:nvCxnSpPr>
          <p:spPr>
            <a:xfrm>
              <a:off x="3984800" y="4597745"/>
              <a:ext cx="0" cy="812455"/>
            </a:xfrm>
            <a:prstGeom prst="line">
              <a:avLst/>
            </a:prstGeom>
            <a:grpFill/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3944464" y="4536135"/>
              <a:ext cx="89647" cy="76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998772" y="4568613"/>
            <a:ext cx="89647" cy="874065"/>
            <a:chOff x="3944464" y="4536135"/>
            <a:chExt cx="89647" cy="874065"/>
          </a:xfrm>
          <a:solidFill>
            <a:schemeClr val="tx1">
              <a:lumMod val="75000"/>
              <a:lumOff val="25000"/>
            </a:schemeClr>
          </a:solidFill>
        </p:grpSpPr>
        <p:cxnSp>
          <p:nvCxnSpPr>
            <p:cNvPr id="50" name="Straight Connector 49"/>
            <p:cNvCxnSpPr/>
            <p:nvPr/>
          </p:nvCxnSpPr>
          <p:spPr>
            <a:xfrm>
              <a:off x="3984800" y="4597745"/>
              <a:ext cx="0" cy="812455"/>
            </a:xfrm>
            <a:prstGeom prst="line">
              <a:avLst/>
            </a:prstGeom>
            <a:grpFill/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/>
            <p:cNvSpPr/>
            <p:nvPr/>
          </p:nvSpPr>
          <p:spPr>
            <a:xfrm>
              <a:off x="3944464" y="4536135"/>
              <a:ext cx="89647" cy="76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756721" y="4568613"/>
            <a:ext cx="89647" cy="874065"/>
            <a:chOff x="3944464" y="4536135"/>
            <a:chExt cx="89647" cy="874065"/>
          </a:xfrm>
          <a:solidFill>
            <a:schemeClr val="tx1">
              <a:lumMod val="75000"/>
              <a:lumOff val="25000"/>
            </a:schemeClr>
          </a:solidFill>
        </p:grpSpPr>
        <p:cxnSp>
          <p:nvCxnSpPr>
            <p:cNvPr id="53" name="Straight Connector 52"/>
            <p:cNvCxnSpPr/>
            <p:nvPr/>
          </p:nvCxnSpPr>
          <p:spPr>
            <a:xfrm>
              <a:off x="3984800" y="4597745"/>
              <a:ext cx="0" cy="812455"/>
            </a:xfrm>
            <a:prstGeom prst="line">
              <a:avLst/>
            </a:prstGeom>
            <a:grpFill/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/>
            <p:cNvSpPr/>
            <p:nvPr/>
          </p:nvSpPr>
          <p:spPr>
            <a:xfrm>
              <a:off x="3944464" y="4536135"/>
              <a:ext cx="89647" cy="76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518637" y="4146180"/>
            <a:ext cx="89647" cy="874065"/>
            <a:chOff x="3944464" y="4536135"/>
            <a:chExt cx="89647" cy="874065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3984800" y="4597745"/>
              <a:ext cx="0" cy="812455"/>
            </a:xfrm>
            <a:prstGeom prst="line">
              <a:avLst/>
            </a:prstGeom>
            <a:ln w="571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/>
            <p:cNvSpPr/>
            <p:nvPr/>
          </p:nvSpPr>
          <p:spPr>
            <a:xfrm>
              <a:off x="3944464" y="4536135"/>
              <a:ext cx="89647" cy="76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366249" y="4150656"/>
            <a:ext cx="89647" cy="874065"/>
            <a:chOff x="3944464" y="4536135"/>
            <a:chExt cx="89647" cy="874065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3984800" y="4597745"/>
              <a:ext cx="0" cy="812455"/>
            </a:xfrm>
            <a:prstGeom prst="line">
              <a:avLst/>
            </a:prstGeom>
            <a:ln w="571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3944464" y="4536135"/>
              <a:ext cx="89647" cy="76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5502094" y="763328"/>
            <a:ext cx="2976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Telephone poles (paint white)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4896972" y="2938398"/>
            <a:ext cx="2636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Treated 8x8” (paint white)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4919070" y="1385796"/>
            <a:ext cx="1485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Through bolts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5294228" y="2346253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Lag bolts</a:t>
            </a:r>
            <a:endParaRPr lang="en-US" dirty="0"/>
          </a:p>
        </p:txBody>
      </p:sp>
      <p:cxnSp>
        <p:nvCxnSpPr>
          <p:cNvPr id="76" name="Straight Arrow Connector 75"/>
          <p:cNvCxnSpPr>
            <a:stCxn id="71" idx="1"/>
          </p:cNvCxnSpPr>
          <p:nvPr/>
        </p:nvCxnSpPr>
        <p:spPr>
          <a:xfrm flipH="1" flipV="1">
            <a:off x="4515966" y="866402"/>
            <a:ext cx="986128" cy="8159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72" idx="1"/>
          </p:cNvCxnSpPr>
          <p:nvPr/>
        </p:nvCxnSpPr>
        <p:spPr>
          <a:xfrm flipH="1" flipV="1">
            <a:off x="3825671" y="2562003"/>
            <a:ext cx="1071301" cy="56106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74" idx="1"/>
          </p:cNvCxnSpPr>
          <p:nvPr/>
        </p:nvCxnSpPr>
        <p:spPr>
          <a:xfrm flipH="1" flipV="1">
            <a:off x="4314258" y="2485194"/>
            <a:ext cx="979970" cy="4572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 rot="5400000">
            <a:off x="1702444" y="1468847"/>
            <a:ext cx="1946919" cy="39220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5400000">
            <a:off x="2486840" y="1470230"/>
            <a:ext cx="1953941" cy="39220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5400000">
            <a:off x="2093913" y="1468847"/>
            <a:ext cx="1946919" cy="39220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700614" y="1274048"/>
            <a:ext cx="753035" cy="7900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 rot="16200000">
            <a:off x="2702026" y="1399595"/>
            <a:ext cx="674000" cy="54571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496231" y="801744"/>
            <a:ext cx="80682" cy="9412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357277" y="904845"/>
            <a:ext cx="80682" cy="9412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074958" y="2349289"/>
            <a:ext cx="80682" cy="9412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936004" y="2447908"/>
            <a:ext cx="80682" cy="9412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368796" y="2357065"/>
            <a:ext cx="80682" cy="9412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714057" y="886791"/>
            <a:ext cx="80682" cy="9412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575108" y="788176"/>
            <a:ext cx="80682" cy="9412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498784" y="2442231"/>
            <a:ext cx="80682" cy="9412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357265" y="1919514"/>
            <a:ext cx="80682" cy="9412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3352781" y="1332317"/>
            <a:ext cx="80682" cy="9412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2747660" y="1915029"/>
            <a:ext cx="80682" cy="9412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2747660" y="1341289"/>
            <a:ext cx="80682" cy="9412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2711465" y="2332103"/>
            <a:ext cx="80682" cy="9412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2572511" y="2430722"/>
            <a:ext cx="80682" cy="9412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3113533" y="774413"/>
            <a:ext cx="80682" cy="9412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2974579" y="873032"/>
            <a:ext cx="80682" cy="9412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2465297" y="4250379"/>
            <a:ext cx="403413" cy="39220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/>
          <p:cNvGrpSpPr/>
          <p:nvPr/>
        </p:nvGrpSpPr>
        <p:grpSpPr>
          <a:xfrm>
            <a:off x="3101779" y="4146179"/>
            <a:ext cx="89647" cy="874065"/>
            <a:chOff x="3944464" y="4536135"/>
            <a:chExt cx="89647" cy="874065"/>
          </a:xfrm>
        </p:grpSpPr>
        <p:cxnSp>
          <p:nvCxnSpPr>
            <p:cNvPr id="87" name="Straight Connector 86"/>
            <p:cNvCxnSpPr/>
            <p:nvPr/>
          </p:nvCxnSpPr>
          <p:spPr>
            <a:xfrm>
              <a:off x="3984800" y="4597745"/>
              <a:ext cx="0" cy="812455"/>
            </a:xfrm>
            <a:prstGeom prst="line">
              <a:avLst/>
            </a:prstGeom>
            <a:ln w="571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87"/>
            <p:cNvSpPr/>
            <p:nvPr/>
          </p:nvSpPr>
          <p:spPr>
            <a:xfrm>
              <a:off x="3944464" y="4536135"/>
              <a:ext cx="89647" cy="76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2949379" y="4150656"/>
            <a:ext cx="89647" cy="874065"/>
            <a:chOff x="3944464" y="4536135"/>
            <a:chExt cx="89647" cy="874065"/>
          </a:xfrm>
        </p:grpSpPr>
        <p:cxnSp>
          <p:nvCxnSpPr>
            <p:cNvPr id="90" name="Straight Connector 89"/>
            <p:cNvCxnSpPr/>
            <p:nvPr/>
          </p:nvCxnSpPr>
          <p:spPr>
            <a:xfrm>
              <a:off x="3984800" y="4597745"/>
              <a:ext cx="0" cy="812455"/>
            </a:xfrm>
            <a:prstGeom prst="line">
              <a:avLst/>
            </a:prstGeom>
            <a:ln w="571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/>
            <p:cNvSpPr/>
            <p:nvPr/>
          </p:nvSpPr>
          <p:spPr>
            <a:xfrm>
              <a:off x="3944464" y="4536135"/>
              <a:ext cx="89647" cy="76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713286" y="4178718"/>
            <a:ext cx="89647" cy="874065"/>
            <a:chOff x="3944464" y="4536135"/>
            <a:chExt cx="89647" cy="874065"/>
          </a:xfrm>
        </p:grpSpPr>
        <p:cxnSp>
          <p:nvCxnSpPr>
            <p:cNvPr id="93" name="Straight Connector 92"/>
            <p:cNvCxnSpPr/>
            <p:nvPr/>
          </p:nvCxnSpPr>
          <p:spPr>
            <a:xfrm>
              <a:off x="3984800" y="4597745"/>
              <a:ext cx="0" cy="812455"/>
            </a:xfrm>
            <a:prstGeom prst="line">
              <a:avLst/>
            </a:prstGeom>
            <a:ln w="571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Rectangle 93"/>
            <p:cNvSpPr/>
            <p:nvPr/>
          </p:nvSpPr>
          <p:spPr>
            <a:xfrm>
              <a:off x="3944464" y="4536135"/>
              <a:ext cx="89647" cy="76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2560886" y="4183195"/>
            <a:ext cx="89647" cy="874065"/>
            <a:chOff x="3944464" y="4536135"/>
            <a:chExt cx="89647" cy="874065"/>
          </a:xfrm>
        </p:grpSpPr>
        <p:cxnSp>
          <p:nvCxnSpPr>
            <p:cNvPr id="96" name="Straight Connector 95"/>
            <p:cNvCxnSpPr/>
            <p:nvPr/>
          </p:nvCxnSpPr>
          <p:spPr>
            <a:xfrm>
              <a:off x="3984800" y="4597745"/>
              <a:ext cx="0" cy="812455"/>
            </a:xfrm>
            <a:prstGeom prst="line">
              <a:avLst/>
            </a:prstGeom>
            <a:ln w="571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Rectangle 96"/>
            <p:cNvSpPr/>
            <p:nvPr/>
          </p:nvSpPr>
          <p:spPr>
            <a:xfrm>
              <a:off x="3944464" y="4536135"/>
              <a:ext cx="89647" cy="76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3" name="Straight Arrow Connector 82"/>
          <p:cNvCxnSpPr>
            <a:stCxn id="73" idx="1"/>
          </p:cNvCxnSpPr>
          <p:nvPr/>
        </p:nvCxnSpPr>
        <p:spPr>
          <a:xfrm flipH="1" flipV="1">
            <a:off x="3444364" y="941021"/>
            <a:ext cx="1474706" cy="62944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73" idx="1"/>
            <a:endCxn id="67" idx="7"/>
          </p:cNvCxnSpPr>
          <p:nvPr/>
        </p:nvCxnSpPr>
        <p:spPr>
          <a:xfrm flipH="1">
            <a:off x="3426131" y="1570462"/>
            <a:ext cx="1492939" cy="36283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4634282" y="5598821"/>
            <a:ext cx="2786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Telephone poles (~1m long)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271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87846" y="3189595"/>
            <a:ext cx="1089182" cy="1088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3380" y="1407618"/>
            <a:ext cx="7984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12m</a:t>
            </a:r>
          </a:p>
          <a:p>
            <a:r>
              <a:rPr lang="en-US" sz="1600" dirty="0" smtClean="0"/>
              <a:t>Sonic</a:t>
            </a:r>
          </a:p>
          <a:p>
            <a:r>
              <a:rPr lang="en-US" sz="1600" dirty="0" smtClean="0"/>
              <a:t>T/RH</a:t>
            </a:r>
          </a:p>
          <a:p>
            <a:r>
              <a:rPr lang="en-US" sz="1600" dirty="0" smtClean="0"/>
              <a:t>Beacon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3380" y="3919992"/>
            <a:ext cx="1091068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2m</a:t>
            </a:r>
          </a:p>
          <a:p>
            <a:r>
              <a:rPr lang="en-US" sz="1600" dirty="0" smtClean="0"/>
              <a:t>Sonic</a:t>
            </a:r>
          </a:p>
          <a:p>
            <a:r>
              <a:rPr lang="en-US" sz="1600" dirty="0" err="1" smtClean="0"/>
              <a:t>Licor</a:t>
            </a:r>
            <a:endParaRPr lang="en-US" sz="1600" dirty="0" smtClean="0"/>
          </a:p>
          <a:p>
            <a:r>
              <a:rPr lang="en-US" sz="1600" dirty="0" smtClean="0"/>
              <a:t>P/T/RH</a:t>
            </a:r>
            <a:endParaRPr lang="en-US" sz="1600" dirty="0"/>
          </a:p>
          <a:p>
            <a:r>
              <a:rPr lang="en-US" sz="1600" dirty="0" smtClean="0"/>
              <a:t>DT1</a:t>
            </a:r>
          </a:p>
          <a:p>
            <a:r>
              <a:rPr lang="en-US" sz="1600" dirty="0" smtClean="0"/>
              <a:t>DT2</a:t>
            </a:r>
          </a:p>
          <a:p>
            <a:r>
              <a:rPr lang="en-US" sz="1600" dirty="0" err="1" smtClean="0"/>
              <a:t>SfcHt</a:t>
            </a:r>
            <a:endParaRPr lang="en-US" sz="1600" dirty="0" smtClean="0"/>
          </a:p>
          <a:p>
            <a:r>
              <a:rPr lang="en-US" sz="1600" dirty="0" smtClean="0"/>
              <a:t>IRT</a:t>
            </a:r>
          </a:p>
          <a:p>
            <a:r>
              <a:rPr lang="en-US" sz="1600" dirty="0" smtClean="0"/>
              <a:t>Barometer</a:t>
            </a:r>
          </a:p>
          <a:p>
            <a:r>
              <a:rPr lang="en-US" sz="1600" dirty="0" smtClean="0"/>
              <a:t>Flux plate1</a:t>
            </a:r>
          </a:p>
          <a:p>
            <a:r>
              <a:rPr lang="en-US" sz="1600" dirty="0" smtClean="0"/>
              <a:t>Flux plate2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73380" y="2837612"/>
            <a:ext cx="64389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6</a:t>
            </a:r>
            <a:r>
              <a:rPr lang="en-US" u="sng" dirty="0" smtClean="0"/>
              <a:t>m</a:t>
            </a:r>
          </a:p>
          <a:p>
            <a:r>
              <a:rPr lang="en-US" sz="1600" dirty="0" smtClean="0"/>
              <a:t>Sonic</a:t>
            </a:r>
          </a:p>
          <a:p>
            <a:r>
              <a:rPr lang="en-US" sz="1600" dirty="0" smtClean="0"/>
              <a:t>T/RH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3380" y="135648"/>
            <a:ext cx="7984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30m</a:t>
            </a:r>
          </a:p>
          <a:p>
            <a:r>
              <a:rPr lang="en-US" sz="1600" dirty="0" smtClean="0"/>
              <a:t>Sonic</a:t>
            </a:r>
          </a:p>
          <a:p>
            <a:r>
              <a:rPr lang="en-US" sz="1600" dirty="0" smtClean="0"/>
              <a:t>T/RH</a:t>
            </a:r>
          </a:p>
          <a:p>
            <a:r>
              <a:rPr lang="en-US" sz="1600" dirty="0" smtClean="0"/>
              <a:t>Beacon</a:t>
            </a:r>
          </a:p>
        </p:txBody>
      </p:sp>
      <p:cxnSp>
        <p:nvCxnSpPr>
          <p:cNvPr id="11" name="Elbow Connector 10"/>
          <p:cNvCxnSpPr/>
          <p:nvPr/>
        </p:nvCxnSpPr>
        <p:spPr>
          <a:xfrm>
            <a:off x="1217274" y="1860605"/>
            <a:ext cx="5863636" cy="1743189"/>
          </a:xfrm>
          <a:prstGeom prst="bentConnector3">
            <a:avLst>
              <a:gd name="adj1" fmla="val 5907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 flipV="1">
            <a:off x="1217274" y="3830197"/>
            <a:ext cx="5891150" cy="533599"/>
          </a:xfrm>
          <a:prstGeom prst="bentConnector3">
            <a:avLst>
              <a:gd name="adj1" fmla="val 47941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8" idx="3"/>
          </p:cNvCxnSpPr>
          <p:nvPr/>
        </p:nvCxnSpPr>
        <p:spPr>
          <a:xfrm>
            <a:off x="1217274" y="3283888"/>
            <a:ext cx="5891150" cy="425384"/>
          </a:xfrm>
          <a:prstGeom prst="bentConnector3">
            <a:avLst>
              <a:gd name="adj1" fmla="val 4817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>
            <a:off x="1217274" y="3531383"/>
            <a:ext cx="5870572" cy="1504859"/>
          </a:xfrm>
          <a:prstGeom prst="bentConnector3">
            <a:avLst>
              <a:gd name="adj1" fmla="val 55007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/>
          <p:nvPr/>
        </p:nvCxnSpPr>
        <p:spPr>
          <a:xfrm>
            <a:off x="1217274" y="2115916"/>
            <a:ext cx="5937852" cy="2818254"/>
          </a:xfrm>
          <a:prstGeom prst="bentConnector3">
            <a:avLst>
              <a:gd name="adj1" fmla="val 56207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>
            <a:off x="1293474" y="4869438"/>
            <a:ext cx="5814950" cy="272899"/>
          </a:xfrm>
          <a:prstGeom prst="bentConnector3">
            <a:avLst>
              <a:gd name="adj1" fmla="val 5272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/>
          <p:nvPr/>
        </p:nvCxnSpPr>
        <p:spPr>
          <a:xfrm flipV="1">
            <a:off x="1217274" y="4015509"/>
            <a:ext cx="5870572" cy="603644"/>
          </a:xfrm>
          <a:prstGeom prst="bentConnector3">
            <a:avLst>
              <a:gd name="adj1" fmla="val 5000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403033" y="453224"/>
            <a:ext cx="165942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RS-232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RS-485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Ethernet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SDI-12/Modbus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analog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1" name="Elbow Connector 40"/>
          <p:cNvCxnSpPr/>
          <p:nvPr/>
        </p:nvCxnSpPr>
        <p:spPr>
          <a:xfrm flipV="1">
            <a:off x="1209190" y="5532012"/>
            <a:ext cx="5891684" cy="367523"/>
          </a:xfrm>
          <a:prstGeom prst="bentConnector3">
            <a:avLst>
              <a:gd name="adj1" fmla="val 59819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/>
          <p:nvPr/>
        </p:nvCxnSpPr>
        <p:spPr>
          <a:xfrm flipV="1">
            <a:off x="1201010" y="5236961"/>
            <a:ext cx="5886836" cy="365568"/>
          </a:xfrm>
          <a:prstGeom prst="bentConnector3">
            <a:avLst>
              <a:gd name="adj1" fmla="val 52299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endCxn id="92" idx="1"/>
          </p:cNvCxnSpPr>
          <p:nvPr/>
        </p:nvCxnSpPr>
        <p:spPr>
          <a:xfrm flipV="1">
            <a:off x="1652330" y="5355083"/>
            <a:ext cx="5439831" cy="747988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/>
          <p:cNvCxnSpPr/>
          <p:nvPr/>
        </p:nvCxnSpPr>
        <p:spPr>
          <a:xfrm>
            <a:off x="1209190" y="5318410"/>
            <a:ext cx="5891684" cy="473947"/>
          </a:xfrm>
          <a:prstGeom prst="bentConnector3">
            <a:avLst>
              <a:gd name="adj1" fmla="val 39231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/>
          <p:nvPr/>
        </p:nvCxnSpPr>
        <p:spPr>
          <a:xfrm>
            <a:off x="1201010" y="5084671"/>
            <a:ext cx="5899864" cy="599243"/>
          </a:xfrm>
          <a:prstGeom prst="bentConnector3">
            <a:avLst>
              <a:gd name="adj1" fmla="val 41539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/>
          <p:cNvCxnSpPr/>
          <p:nvPr/>
        </p:nvCxnSpPr>
        <p:spPr>
          <a:xfrm flipV="1">
            <a:off x="1614526" y="6029784"/>
            <a:ext cx="5486348" cy="536009"/>
          </a:xfrm>
          <a:prstGeom prst="bentConnector3">
            <a:avLst>
              <a:gd name="adj1" fmla="val 63436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72"/>
          <p:cNvCxnSpPr/>
          <p:nvPr/>
        </p:nvCxnSpPr>
        <p:spPr>
          <a:xfrm flipV="1">
            <a:off x="1614526" y="5899535"/>
            <a:ext cx="5544300" cy="429938"/>
          </a:xfrm>
          <a:prstGeom prst="bentConnector3">
            <a:avLst>
              <a:gd name="adj1" fmla="val 6136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81"/>
          <p:cNvCxnSpPr/>
          <p:nvPr/>
        </p:nvCxnSpPr>
        <p:spPr>
          <a:xfrm>
            <a:off x="1201010" y="547683"/>
            <a:ext cx="5886836" cy="2924951"/>
          </a:xfrm>
          <a:prstGeom prst="bentConnector3">
            <a:avLst>
              <a:gd name="adj1" fmla="val 63472"/>
            </a:avLst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82"/>
          <p:cNvCxnSpPr/>
          <p:nvPr/>
        </p:nvCxnSpPr>
        <p:spPr>
          <a:xfrm>
            <a:off x="1201010" y="843994"/>
            <a:ext cx="5907414" cy="3985320"/>
          </a:xfrm>
          <a:prstGeom prst="bentConnector3">
            <a:avLst>
              <a:gd name="adj1" fmla="val 60898"/>
            </a:avLst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4913906" y="173564"/>
            <a:ext cx="2376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Tower Signal Schematic</a:t>
            </a:r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7079688" y="2087767"/>
            <a:ext cx="1120665" cy="687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Connector 89"/>
          <p:cNvCxnSpPr>
            <a:stCxn id="89" idx="2"/>
            <a:endCxn id="4" idx="0"/>
          </p:cNvCxnSpPr>
          <p:nvPr/>
        </p:nvCxnSpPr>
        <p:spPr>
          <a:xfrm flipH="1">
            <a:off x="7632437" y="2775583"/>
            <a:ext cx="7584" cy="41401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7071971" y="2138898"/>
            <a:ext cx="1142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Command Center</a:t>
            </a:r>
            <a:endParaRPr lang="en-US" dirty="0"/>
          </a:p>
        </p:txBody>
      </p:sp>
      <p:sp>
        <p:nvSpPr>
          <p:cNvPr id="92" name="Rectangle 91"/>
          <p:cNvSpPr/>
          <p:nvPr/>
        </p:nvSpPr>
        <p:spPr>
          <a:xfrm>
            <a:off x="7092161" y="4570623"/>
            <a:ext cx="1084868" cy="1568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7051759" y="5069766"/>
            <a:ext cx="111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logger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7533274" y="2826714"/>
            <a:ext cx="1075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All data</a:t>
            </a:r>
            <a:endParaRPr lang="en-US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6992144" y="3569188"/>
            <a:ext cx="1262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Computer</a:t>
            </a:r>
            <a:endParaRPr lang="en-US" dirty="0"/>
          </a:p>
        </p:txBody>
      </p:sp>
      <p:cxnSp>
        <p:nvCxnSpPr>
          <p:cNvPr id="77" name="Straight Connector 76"/>
          <p:cNvCxnSpPr>
            <a:stCxn id="4" idx="2"/>
            <a:endCxn id="92" idx="0"/>
          </p:cNvCxnSpPr>
          <p:nvPr/>
        </p:nvCxnSpPr>
        <p:spPr>
          <a:xfrm>
            <a:off x="7632437" y="4278305"/>
            <a:ext cx="2158" cy="2923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7010125" y="3402362"/>
            <a:ext cx="76469" cy="73084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191024" y="3195102"/>
            <a:ext cx="541036" cy="1088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 rot="16200000">
            <a:off x="7793022" y="3567635"/>
            <a:ext cx="1262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Storage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599304" y="2870977"/>
            <a:ext cx="1831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RS-485 converted to RS-233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22366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62802</TotalTime>
  <Words>741</Words>
  <Application>Microsoft Office PowerPoint</Application>
  <PresentationFormat>On-screen Show (4:3)</PresentationFormat>
  <Paragraphs>277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MOSAiC Surface Flux Systems Schematics and Designs</vt:lpstr>
      <vt:lpstr>MOSAiC Concept</vt:lpstr>
      <vt:lpstr>PowerPoint Presentation</vt:lpstr>
      <vt:lpstr>Comms options</vt:lpstr>
      <vt:lpstr>PowerPoint Presentation</vt:lpstr>
      <vt:lpstr>Tower</vt:lpstr>
      <vt:lpstr>PowerPoint Presentation</vt:lpstr>
      <vt:lpstr>PowerPoint Presentation</vt:lpstr>
      <vt:lpstr>PowerPoint Presentation</vt:lpstr>
      <vt:lpstr>Tower Tasks</vt:lpstr>
      <vt:lpstr>ASFS</vt:lpstr>
      <vt:lpstr>PowerPoint Presentation</vt:lpstr>
      <vt:lpstr>E-FOY fuel cell power system</vt:lpstr>
      <vt:lpstr>PowerPoint Presentation</vt:lpstr>
      <vt:lpstr>PowerPoint Presentation</vt:lpstr>
      <vt:lpstr>PowerPoint Presentation</vt:lpstr>
      <vt:lpstr>ASFS Tasks</vt:lpstr>
      <vt:lpstr>Lab Container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Thermodynamic and dynamic drivers of the Arctic sea-ice mass budget A MOSAiC proposal to NSF</dc:title>
  <dc:creator>mshupe</dc:creator>
  <cp:lastModifiedBy>Matt Shupe</cp:lastModifiedBy>
  <cp:revision>119</cp:revision>
  <dcterms:created xsi:type="dcterms:W3CDTF">2016-12-10T00:50:29Z</dcterms:created>
  <dcterms:modified xsi:type="dcterms:W3CDTF">2018-12-03T21:58:45Z</dcterms:modified>
</cp:coreProperties>
</file>