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12" r:id="rId2"/>
    <p:sldMasterId id="2147484224" r:id="rId3"/>
    <p:sldMasterId id="2147484236" r:id="rId4"/>
    <p:sldMasterId id="2147484248" r:id="rId5"/>
    <p:sldMasterId id="2147484260" r:id="rId6"/>
    <p:sldMasterId id="2147484272" r:id="rId7"/>
  </p:sldMasterIdLst>
  <p:notesMasterIdLst>
    <p:notesMasterId r:id="rId52"/>
  </p:notesMasterIdLst>
  <p:sldIdLst>
    <p:sldId id="266" r:id="rId8"/>
    <p:sldId id="340" r:id="rId9"/>
    <p:sldId id="318" r:id="rId10"/>
    <p:sldId id="328" r:id="rId11"/>
    <p:sldId id="341" r:id="rId12"/>
    <p:sldId id="319" r:id="rId13"/>
    <p:sldId id="343" r:id="rId14"/>
    <p:sldId id="336" r:id="rId15"/>
    <p:sldId id="342" r:id="rId16"/>
    <p:sldId id="350" r:id="rId17"/>
    <p:sldId id="348" r:id="rId18"/>
    <p:sldId id="344" r:id="rId19"/>
    <p:sldId id="349" r:id="rId20"/>
    <p:sldId id="345" r:id="rId21"/>
    <p:sldId id="347" r:id="rId22"/>
    <p:sldId id="346" r:id="rId23"/>
    <p:sldId id="352" r:id="rId24"/>
    <p:sldId id="304" r:id="rId25"/>
    <p:sldId id="329" r:id="rId26"/>
    <p:sldId id="351" r:id="rId27"/>
    <p:sldId id="294" r:id="rId28"/>
    <p:sldId id="303" r:id="rId29"/>
    <p:sldId id="339" r:id="rId30"/>
    <p:sldId id="325" r:id="rId31"/>
    <p:sldId id="327" r:id="rId32"/>
    <p:sldId id="335" r:id="rId33"/>
    <p:sldId id="354" r:id="rId34"/>
    <p:sldId id="331" r:id="rId35"/>
    <p:sldId id="290" r:id="rId36"/>
    <p:sldId id="269" r:id="rId37"/>
    <p:sldId id="262" r:id="rId38"/>
    <p:sldId id="326" r:id="rId39"/>
    <p:sldId id="267" r:id="rId40"/>
    <p:sldId id="332" r:id="rId41"/>
    <p:sldId id="277" r:id="rId42"/>
    <p:sldId id="298" r:id="rId43"/>
    <p:sldId id="333" r:id="rId44"/>
    <p:sldId id="334" r:id="rId45"/>
    <p:sldId id="353" r:id="rId46"/>
    <p:sldId id="285" r:id="rId47"/>
    <p:sldId id="338" r:id="rId48"/>
    <p:sldId id="323" r:id="rId49"/>
    <p:sldId id="324" r:id="rId50"/>
    <p:sldId id="33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EEF63"/>
    <a:srgbClr val="58EB35"/>
    <a:srgbClr val="0066FF"/>
    <a:srgbClr val="28F3F8"/>
    <a:srgbClr val="FF9900"/>
    <a:srgbClr val="BAF3FE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1" autoAdjust="0"/>
    <p:restoredTop sz="96831" autoAdjust="0"/>
  </p:normalViewPr>
  <p:slideViewPr>
    <p:cSldViewPr>
      <p:cViewPr>
        <p:scale>
          <a:sx n="80" d="100"/>
          <a:sy n="80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6528-D5C7-4529-A9D6-FF01F769A1F5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9506B-3144-48ED-9572-8A8B52450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5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6B1BD-4C32-461D-B8F5-676839FE09D0}" type="slidenum">
              <a:rPr lang="en-US" altLang="zh-CN" smtClean="0">
                <a:latin typeface="Arial" pitchFamily="34" charset="0"/>
              </a:rPr>
              <a:pPr/>
              <a:t>3</a:t>
            </a:fld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5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5CB51-5805-4E0B-AB06-D2D23D52812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676E7-C94A-4BE1-B263-1899D71E793E}" type="slidenum">
              <a:rPr lang="en-US" altLang="zh-CN" smtClean="0">
                <a:latin typeface="Arial" pitchFamily="34" charset="0"/>
              </a:rPr>
              <a:pPr/>
              <a:t>6</a:t>
            </a:fld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676E7-C94A-4BE1-B263-1899D71E793E}" type="slidenum">
              <a:rPr lang="en-US" altLang="zh-CN" smtClean="0">
                <a:latin typeface="Arial" pitchFamily="34" charset="0"/>
              </a:rPr>
              <a:pPr/>
              <a:t>13</a:t>
            </a:fld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5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3FD41-7087-4D5A-8D00-9E26A448C182}" type="slidenum">
              <a:rPr lang="en-US" smtClean="0">
                <a:latin typeface="Arial" pitchFamily="34" charset="0"/>
              </a:rPr>
              <a:pPr/>
              <a:t>21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7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506B-3144-48ED-9572-8A8B5245040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3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7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7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3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C628-7F2E-44E9-ABAA-4364A6E121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BAE6-A8DA-4DB3-AD4B-EA41A8006A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49914-E1E0-45E8-B567-0DEBA96D5A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7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B7B0-F330-469A-8894-C20341A9CD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DC19-C513-40CD-BEE6-FBAA859938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3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C1DC2-24D7-476D-A38B-02AB26FA5B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446E-6868-4EE5-8A3C-373AB09F02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2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C2AA-47A4-4DEC-A35E-E50C29925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5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0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E3268-6046-4A48-9AF9-E610DC159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70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B826-66A6-456A-ADD6-F847C5F817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1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A3378-2518-4E57-B638-A16ED3A7FE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7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7B2D-C122-40ED-8528-80E460D2E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4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95B12-4320-4DB4-AB53-E7DFBB166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13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56FC-8595-4713-8EF7-8A4DDABDB4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6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28EB3-51C7-4DA8-A5E8-C51051EE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9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2A3F4-8F37-4348-9118-8DDD753E76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38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C5A24-21AC-4162-B88F-AB4D309713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4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9CE0-1464-467E-B46D-4DFEBCBE6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2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5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360C3-93AF-48B8-A42E-377EF1E6B8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40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A935D-687D-4301-BE62-0C1172ABA6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8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787BB-3D73-4E51-98B6-020CD53759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1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2C8AE-EB0F-4C83-AECA-8365AA8F6F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42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7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6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4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4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69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3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1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0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89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06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50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90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5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7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0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19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3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18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36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21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4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F35C9-B677-4E67-BAE3-A7D2B16CB0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4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6DEF-D9C3-4DA1-82FA-026B016947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68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F1E1-32F2-4308-AB63-FBA70ACBF3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5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D517-9B6E-49AD-B15B-11B4FE80FA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14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95171-F55D-4969-AC3F-09D5CE73C7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98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D53B2-81A9-46F7-9204-13791914B7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59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473FA-F59E-446A-874D-CEF54FD36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94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6D60F-16D4-43F5-9549-75740192FE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89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5E53D-B529-4A98-ADFF-31F9097E3E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00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3D4D-4988-4964-B98F-5D5C2C48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2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6EC3-ABC3-47F8-A747-4E939FD9CD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4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3EFC14-E57D-4662-904A-4AB8344CF8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44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B0895-437F-4E9D-81E1-571EC2A05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70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ABD80-4ABC-4A83-BE3B-79B1461FD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689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8D11-3D56-43E4-94A8-22661B440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9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83A968-17C1-4946-8E3F-FBC60CEEB5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5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AA8F2-3D19-4F06-B523-76E52A01CF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9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E55DB-2114-4403-941B-350FCFDCF1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88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32183-C8ED-4F35-99EC-E1F8B13B7E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51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D80D4C-A51D-4654-B4FC-538CBA02DE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733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445890-0799-4AE4-84E5-454B7DB62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692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E9D7E-59BF-4317-83B0-245C532DBB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0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45AA-2CE0-4EE8-A7E7-EFBA5F6FAC7F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FB9F-6D4E-4C46-A933-DA836650C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6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F471C8-586F-4C0C-BEFA-0B83DBBFCAA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9051F-E818-483B-96E2-3238A14C1D8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45AA-2CE0-4EE8-A7E7-EFBA5F6F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FB9F-6D4E-4C46-A933-DA836650CB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212B-E8DA-4001-8E4B-1607C2E82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0E56-589C-4EEC-A874-FC6AF00C4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88E7A-9520-465D-B773-0B64420052B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3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C759F-9377-4B4B-AEA8-E8D49D7D99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6410" y="627694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Arctic Pollution Workshop – February 3, 2015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" y="0"/>
            <a:ext cx="1675483" cy="10667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1295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Arctic </a:t>
            </a:r>
            <a:r>
              <a:rPr lang="en-US" sz="4000" dirty="0" smtClean="0"/>
              <a:t>Halogen Cycles</a:t>
            </a:r>
            <a:endParaRPr lang="en-US" sz="4000" baseline="-250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118" y="2971800"/>
            <a:ext cx="8990682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Greg Huey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endParaRPr lang="en-US" sz="44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4400" baseline="30000" dirty="0" smtClean="0">
                <a:solidFill>
                  <a:schemeClr val="bg1">
                    <a:lumMod val="50000"/>
                  </a:schemeClr>
                </a:solidFill>
              </a:rPr>
              <a:t>School of Earth and Atmospheric Sciences</a:t>
            </a:r>
          </a:p>
          <a:p>
            <a:pPr algn="ctr">
              <a:spcBef>
                <a:spcPts val="800"/>
              </a:spcBef>
            </a:pPr>
            <a:r>
              <a:rPr lang="en-US" sz="4400" baseline="30000" dirty="0" smtClean="0">
                <a:solidFill>
                  <a:schemeClr val="bg1">
                    <a:lumMod val="50000"/>
                  </a:schemeClr>
                </a:solidFill>
              </a:rPr>
              <a:t>Georgia Institute of Technology</a:t>
            </a:r>
          </a:p>
          <a:p>
            <a:pPr algn="ctr">
              <a:spcBef>
                <a:spcPts val="80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" y="18320"/>
            <a:ext cx="9144000" cy="106679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0" y="685800"/>
            <a:ext cx="5904254" cy="59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80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Pratt et al.,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209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tundra snow illuminated in chamber</a:t>
            </a:r>
          </a:p>
          <a:p>
            <a:r>
              <a:rPr lang="en-US" dirty="0" smtClean="0"/>
              <a:t>Barrow, AK 2012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86400" y="2057400"/>
            <a:ext cx="855264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7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</a:rPr>
              <a:t>What is the Source of Br</a:t>
            </a:r>
            <a:r>
              <a:rPr lang="en-US" sz="3200" baseline="-25000" dirty="0" smtClean="0">
                <a:solidFill>
                  <a:prstClr val="black"/>
                </a:solidFill>
              </a:rPr>
              <a:t>2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and </a:t>
            </a:r>
            <a:r>
              <a:rPr lang="en-US" sz="3200" dirty="0" smtClean="0">
                <a:solidFill>
                  <a:prstClr val="black"/>
                </a:solidFill>
              </a:rPr>
              <a:t> Cl</a:t>
            </a:r>
            <a:r>
              <a:rPr lang="en-US" sz="3200" baseline="-25000" dirty="0" smtClean="0">
                <a:solidFill>
                  <a:prstClr val="black"/>
                </a:solidFill>
              </a:rPr>
              <a:t>2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baseline="-250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Frost flowers, first year sea ice, and storm associated processes have been suggested to be ultimate source of bromine.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Most direct measurement is by Pratt et al., 2013 demonstrated that </a:t>
            </a:r>
            <a:r>
              <a:rPr lang="en-US" sz="2000" b="1" dirty="0" smtClean="0">
                <a:solidFill>
                  <a:prstClr val="black"/>
                </a:solidFill>
              </a:rPr>
              <a:t>acidic, saline snowpack was best source of Br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</a:rPr>
              <a:t> – requires sunlight and ozone. </a:t>
            </a:r>
            <a:r>
              <a:rPr lang="en-US" sz="2000" dirty="0" smtClean="0">
                <a:solidFill>
                  <a:prstClr val="black"/>
                </a:solidFill>
              </a:rPr>
              <a:t>Also showed that BrO could be present far inland.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		Proposed condensed phase reactions (X=Br, Cl, I)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X</a:t>
            </a:r>
            <a:r>
              <a:rPr lang="en-US" sz="2000" baseline="30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 +  OH∙  +  H</a:t>
            </a:r>
            <a:r>
              <a:rPr lang="en-US" sz="2000" baseline="30000" dirty="0" smtClean="0">
                <a:solidFill>
                  <a:prstClr val="black"/>
                </a:solidFill>
              </a:rPr>
              <a:t>+</a:t>
            </a:r>
            <a:r>
              <a:rPr lang="en-US" sz="2000" dirty="0" smtClean="0">
                <a:solidFill>
                  <a:prstClr val="black"/>
                </a:solidFill>
              </a:rPr>
              <a:t>   → H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O  +  X∙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en-US" sz="2000" baseline="30000" dirty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  + X∙</a:t>
            </a:r>
            <a:r>
              <a:rPr lang="en-US" sz="2000" dirty="0" smtClean="0">
                <a:solidFill>
                  <a:prstClr val="black"/>
                </a:solidFill>
              </a:rPr>
              <a:t>  ↔  X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∙</a:t>
            </a:r>
            <a:r>
              <a:rPr lang="en-US" sz="2000" baseline="30000" dirty="0" smtClean="0">
                <a:solidFill>
                  <a:prstClr val="black"/>
                </a:solidFill>
              </a:rPr>
              <a:t>-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∙</a:t>
            </a:r>
            <a:r>
              <a:rPr lang="en-US" sz="2000" baseline="30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+ </a:t>
            </a:r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∙</a:t>
            </a:r>
            <a:r>
              <a:rPr lang="en-US" sz="2000" baseline="30000" dirty="0" smtClean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→ X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r>
              <a:rPr lang="en-US" sz="2000" baseline="30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 + </a:t>
            </a:r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en-US" sz="2000" baseline="30000" dirty="0">
                <a:solidFill>
                  <a:prstClr val="black"/>
                </a:solidFill>
              </a:rPr>
              <a:t>-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r>
              <a:rPr lang="en-US" sz="2000" baseline="30000" dirty="0" smtClean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→  X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 +  </a:t>
            </a:r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en-US" sz="2000" baseline="30000" dirty="0">
                <a:solidFill>
                  <a:prstClr val="black"/>
                </a:solidFill>
              </a:rPr>
              <a:t>-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Shepson group recently observed I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in snowpack in Barrow but couldn’t observe in atmosphere.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217795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Arctic Iodine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486400" y="1524000"/>
            <a:ext cx="32766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IO commonly observed in Antarctica but only one instance in Arctic during COBRA in 2008</a:t>
            </a:r>
          </a:p>
          <a:p>
            <a:r>
              <a:rPr lang="en-US" dirty="0" smtClean="0"/>
              <a:t>Eastern side of Hudson Bay.</a:t>
            </a:r>
          </a:p>
          <a:p>
            <a:r>
              <a:rPr lang="en-US" dirty="0" smtClean="0"/>
              <a:t>IO ascribed to organic iodine emissions from open water –</a:t>
            </a:r>
          </a:p>
          <a:p>
            <a:r>
              <a:rPr lang="en-US" dirty="0" smtClean="0"/>
              <a:t>Leeds and </a:t>
            </a:r>
            <a:r>
              <a:rPr lang="en-US" dirty="0" err="1" smtClean="0"/>
              <a:t>polynas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478483" y="3769191"/>
            <a:ext cx="364473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entury"/>
                <a:ea typeface="Calibri"/>
                <a:cs typeface="Times New Roman"/>
              </a:rPr>
              <a:t>Mahajan, A. S. </a:t>
            </a:r>
            <a:r>
              <a:rPr lang="en-US" sz="1400" i="1" dirty="0">
                <a:latin typeface="Century"/>
                <a:ea typeface="Calibri"/>
                <a:cs typeface="Times New Roman"/>
              </a:rPr>
              <a:t>et al.</a:t>
            </a:r>
            <a:r>
              <a:rPr lang="en-US" sz="1400" dirty="0">
                <a:latin typeface="Century"/>
                <a:ea typeface="Calibri"/>
                <a:cs typeface="Times New Roman"/>
              </a:rPr>
              <a:t> Evidence of reactive iodine chemistry in the Arctic boundary layer. </a:t>
            </a:r>
            <a:r>
              <a:rPr lang="en-US" sz="1400" i="1" dirty="0">
                <a:latin typeface="Century"/>
                <a:ea typeface="Calibri"/>
                <a:cs typeface="Times New Roman"/>
              </a:rPr>
              <a:t>J. </a:t>
            </a:r>
            <a:r>
              <a:rPr lang="en-US" sz="1400" i="1" dirty="0" err="1">
                <a:latin typeface="Century"/>
                <a:ea typeface="Calibri"/>
                <a:cs typeface="Times New Roman"/>
              </a:rPr>
              <a:t>Geophys</a:t>
            </a:r>
            <a:r>
              <a:rPr lang="en-US" sz="1400" i="1" dirty="0">
                <a:latin typeface="Century"/>
                <a:ea typeface="Calibri"/>
                <a:cs typeface="Times New Roman"/>
              </a:rPr>
              <a:t>. Res.</a:t>
            </a:r>
            <a:r>
              <a:rPr lang="en-US" sz="1400" dirty="0">
                <a:latin typeface="Century"/>
                <a:ea typeface="Calibri"/>
                <a:cs typeface="Times New Roman"/>
              </a:rPr>
              <a:t> </a:t>
            </a:r>
            <a:r>
              <a:rPr lang="en-US" sz="1400" b="1" dirty="0">
                <a:latin typeface="Century"/>
                <a:ea typeface="Calibri"/>
                <a:cs typeface="Times New Roman"/>
              </a:rPr>
              <a:t>115,</a:t>
            </a:r>
            <a:r>
              <a:rPr lang="en-US" sz="1400" dirty="0">
                <a:latin typeface="Century"/>
                <a:ea typeface="Calibri"/>
                <a:cs typeface="Times New Roman"/>
              </a:rPr>
              <a:t> D20303 (2010).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09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4607" y="3313318"/>
            <a:ext cx="1361280" cy="32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F8938-3B0F-4BFA-8E4C-69C74231C66C}" type="slidenum">
              <a:rPr lang="en-US" altLang="zh-CN" smtClean="0">
                <a:latin typeface="Arial" pitchFamily="34" charset="0"/>
                <a:ea typeface="SimSun" pitchFamily="2" charset="-122"/>
              </a:rPr>
              <a:pPr/>
              <a:t>13</a:t>
            </a:fld>
            <a:endParaRPr lang="en-US" altLang="zh-CN" dirty="0" smtClean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9219" name="Rectangle 92"/>
          <p:cNvSpPr>
            <a:spLocks noChangeArrowheads="1"/>
          </p:cNvSpPr>
          <p:nvPr/>
        </p:nvSpPr>
        <p:spPr bwMode="auto">
          <a:xfrm>
            <a:off x="685800" y="609600"/>
            <a:ext cx="8153400" cy="445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en-US" altLang="zh-CN" sz="2800" b="1" dirty="0" smtClean="0">
                <a:ea typeface="SimSun" pitchFamily="2" charset="-122"/>
              </a:rPr>
              <a:t> </a:t>
            </a:r>
            <a:r>
              <a:rPr lang="en-US" altLang="zh-CN" sz="2800" b="1" dirty="0" smtClean="0">
                <a:ea typeface="SimSun" pitchFamily="2" charset="-122"/>
              </a:rPr>
              <a:t>Natural Bromine Cycle </a:t>
            </a:r>
            <a:r>
              <a:rPr lang="en-US" altLang="zh-CN" sz="2800" b="1" dirty="0">
                <a:ea typeface="SimSun" pitchFamily="2" charset="-122"/>
              </a:rPr>
              <a:t>in </a:t>
            </a:r>
            <a:r>
              <a:rPr lang="en-US" altLang="zh-CN" sz="2800" b="1" dirty="0" smtClean="0">
                <a:ea typeface="SimSun" pitchFamily="2" charset="-122"/>
              </a:rPr>
              <a:t>Arctic</a:t>
            </a:r>
            <a:endParaRPr lang="en-US" altLang="zh-CN" sz="2800" b="1" dirty="0">
              <a:ea typeface="SimSun" pitchFamily="2" charset="-122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7001" y="3042742"/>
            <a:ext cx="779462" cy="277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1400" b="1" dirty="0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BrO</a:t>
            </a:r>
            <a:endParaRPr lang="en-US" altLang="zh-CN" sz="1400" b="1" dirty="0">
              <a:solidFill>
                <a:srgbClr val="0066FF"/>
              </a:solidFill>
              <a:ea typeface="SimSun" pitchFamily="2" charset="-122"/>
            </a:endParaRP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4721225" y="3148013"/>
            <a:ext cx="1588" cy="738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4471988" y="3897313"/>
            <a:ext cx="625475" cy="3286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1" dirty="0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Br</a:t>
            </a:r>
            <a:r>
              <a:rPr lang="en-US" altLang="zh-CN" sz="1400" b="1" baseline="-25000" dirty="0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2</a:t>
            </a:r>
            <a:endParaRPr lang="en-US" altLang="zh-CN" sz="1400" b="1" dirty="0">
              <a:solidFill>
                <a:srgbClr val="0066FF"/>
              </a:solidFill>
              <a:ea typeface="SimSun" pitchFamily="2" charset="-122"/>
            </a:endParaRPr>
          </a:p>
        </p:txBody>
      </p:sp>
      <p:sp>
        <p:nvSpPr>
          <p:cNvPr id="9223" name="Freeform 9"/>
          <p:cNvSpPr>
            <a:spLocks/>
          </p:cNvSpPr>
          <p:nvPr/>
        </p:nvSpPr>
        <p:spPr bwMode="auto">
          <a:xfrm>
            <a:off x="2603500" y="3054350"/>
            <a:ext cx="1401763" cy="282575"/>
          </a:xfrm>
          <a:custGeom>
            <a:avLst/>
            <a:gdLst>
              <a:gd name="T0" fmla="*/ 0 w 1800"/>
              <a:gd name="T1" fmla="*/ 0 h 182"/>
              <a:gd name="T2" fmla="*/ 218326962 w 1800"/>
              <a:gd name="T3" fmla="*/ 376052955 h 182"/>
              <a:gd name="T4" fmla="*/ 873306289 w 1800"/>
              <a:gd name="T5" fmla="*/ 376052955 h 182"/>
              <a:gd name="T6" fmla="*/ 1091633153 w 1800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800"/>
              <a:gd name="T13" fmla="*/ 0 h 182"/>
              <a:gd name="T14" fmla="*/ 1800 w 1800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" h="182">
                <a:moveTo>
                  <a:pt x="0" y="0"/>
                </a:moveTo>
                <a:cubicBezTo>
                  <a:pt x="60" y="65"/>
                  <a:pt x="120" y="130"/>
                  <a:pt x="360" y="156"/>
                </a:cubicBezTo>
                <a:cubicBezTo>
                  <a:pt x="600" y="182"/>
                  <a:pt x="1200" y="182"/>
                  <a:pt x="1440" y="156"/>
                </a:cubicBezTo>
                <a:cubicBezTo>
                  <a:pt x="1680" y="130"/>
                  <a:pt x="1740" y="65"/>
                  <a:pt x="180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608138" y="1524000"/>
            <a:ext cx="6538912" cy="4343400"/>
            <a:chOff x="1013" y="960"/>
            <a:chExt cx="4119" cy="2736"/>
          </a:xfrm>
        </p:grpSpPr>
        <p:sp>
          <p:nvSpPr>
            <p:cNvPr id="9241" name="Rectangle 11"/>
            <p:cNvSpPr>
              <a:spLocks noChangeArrowheads="1"/>
            </p:cNvSpPr>
            <p:nvPr/>
          </p:nvSpPr>
          <p:spPr bwMode="auto">
            <a:xfrm>
              <a:off x="2582" y="3283"/>
              <a:ext cx="1373" cy="4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2000" dirty="0" smtClean="0">
                  <a:latin typeface="Times New Roman" pitchFamily="18" charset="0"/>
                  <a:ea typeface="SimSun" pitchFamily="2" charset="-122"/>
                </a:rPr>
                <a:t>Condensed </a:t>
              </a:r>
              <a:r>
                <a:rPr lang="en-US" altLang="zh-CN" sz="2000" dirty="0">
                  <a:latin typeface="Times New Roman" pitchFamily="18" charset="0"/>
                  <a:ea typeface="SimSun" pitchFamily="2" charset="-122"/>
                </a:rPr>
                <a:t>Phase </a:t>
              </a:r>
              <a:endParaRPr lang="en-US" altLang="zh-CN" sz="2000" dirty="0">
                <a:ea typeface="SimSun" pitchFamily="2" charset="-122"/>
              </a:endParaRPr>
            </a:p>
          </p:txBody>
        </p:sp>
        <p:sp>
          <p:nvSpPr>
            <p:cNvPr id="9242" name="Rectangle 12"/>
            <p:cNvSpPr>
              <a:spLocks noChangeArrowheads="1"/>
            </p:cNvSpPr>
            <p:nvPr/>
          </p:nvSpPr>
          <p:spPr bwMode="auto">
            <a:xfrm rot="5400000">
              <a:off x="4223" y="2615"/>
              <a:ext cx="490" cy="2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Deposit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3366" y="1747"/>
              <a:ext cx="490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b="1" dirty="0" smtClean="0">
                  <a:solidFill>
                    <a:schemeClr val="folHlink"/>
                  </a:solidFill>
                  <a:latin typeface="Times New Roman" pitchFamily="18" charset="0"/>
                  <a:ea typeface="SimSun" pitchFamily="2" charset="-122"/>
                </a:rPr>
                <a:t>   Hg (GEM)</a:t>
              </a:r>
              <a:endParaRPr lang="en-US" altLang="zh-CN" sz="1400" b="1" dirty="0">
                <a:solidFill>
                  <a:schemeClr val="folHlink"/>
                </a:solidFill>
                <a:ea typeface="SimSun" pitchFamily="2" charset="-122"/>
              </a:endParaRP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171" y="1895"/>
              <a:ext cx="8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5" name="Line 15"/>
            <p:cNvSpPr>
              <a:spLocks noChangeShapeType="1"/>
            </p:cNvSpPr>
            <p:nvPr/>
          </p:nvSpPr>
          <p:spPr bwMode="auto">
            <a:xfrm flipH="1">
              <a:off x="4347" y="1983"/>
              <a:ext cx="0" cy="1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6" name="AutoShape 16"/>
            <p:cNvSpPr>
              <a:spLocks noChangeArrowheads="1"/>
            </p:cNvSpPr>
            <p:nvPr/>
          </p:nvSpPr>
          <p:spPr bwMode="auto">
            <a:xfrm>
              <a:off x="4151" y="1777"/>
              <a:ext cx="601" cy="6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latin typeface="Times New Roman" pitchFamily="18" charset="0"/>
                  <a:ea typeface="SimSun" pitchFamily="2" charset="-122"/>
                </a:rPr>
                <a:t>RGM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ea typeface="SimSun" pitchFamily="2" charset="-122"/>
                </a:rPr>
                <a:t>Oxidized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ea typeface="SimSun" pitchFamily="2" charset="-122"/>
                </a:rPr>
                <a:t>Reactive 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ea typeface="SimSun" pitchFamily="2" charset="-122"/>
                </a:rPr>
                <a:t>Mercury</a:t>
              </a:r>
              <a:endParaRPr lang="en-US" altLang="zh-CN" sz="1400" b="1" dirty="0">
                <a:solidFill>
                  <a:schemeClr val="folHlink"/>
                </a:solidFill>
                <a:ea typeface="SimSun" pitchFamily="2" charset="-122"/>
              </a:endParaRPr>
            </a:p>
          </p:txBody>
        </p:sp>
        <p:sp>
          <p:nvSpPr>
            <p:cNvPr id="9247" name="Rectangle 17"/>
            <p:cNvSpPr>
              <a:spLocks noChangeArrowheads="1"/>
            </p:cNvSpPr>
            <p:nvPr/>
          </p:nvSpPr>
          <p:spPr bwMode="auto">
            <a:xfrm>
              <a:off x="3759" y="1099"/>
              <a:ext cx="1373" cy="4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2000" dirty="0" smtClean="0">
                  <a:latin typeface="Times New Roman" pitchFamily="18" charset="0"/>
                  <a:ea typeface="SimSun" pitchFamily="2" charset="-122"/>
                </a:rPr>
                <a:t>Gas </a:t>
              </a:r>
              <a:r>
                <a:rPr lang="en-US" altLang="zh-CN" sz="2000" dirty="0">
                  <a:latin typeface="Times New Roman" pitchFamily="18" charset="0"/>
                  <a:ea typeface="SimSun" pitchFamily="2" charset="-122"/>
                </a:rPr>
                <a:t>Phase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</a:t>
              </a:r>
              <a:endParaRPr lang="en-US" altLang="zh-CN" dirty="0">
                <a:ea typeface="SimSun" pitchFamily="2" charset="-122"/>
              </a:endParaRPr>
            </a:p>
          </p:txBody>
        </p:sp>
        <p:sp>
          <p:nvSpPr>
            <p:cNvPr id="9248" name="Rectangle 20"/>
            <p:cNvSpPr>
              <a:spLocks noChangeArrowheads="1"/>
            </p:cNvSpPr>
            <p:nvPr/>
          </p:nvSpPr>
          <p:spPr bwMode="auto">
            <a:xfrm>
              <a:off x="2411" y="2207"/>
              <a:ext cx="39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 smtClean="0">
                  <a:latin typeface="Times New Roman" pitchFamily="18" charset="0"/>
                  <a:ea typeface="SimSun" pitchFamily="2" charset="-122"/>
                </a:rPr>
                <a:t>O</a:t>
              </a:r>
              <a:r>
                <a:rPr lang="en-US" altLang="zh-CN" sz="1400" baseline="-25000" dirty="0" smtClean="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altLang="zh-CN" sz="1400" baseline="-25000" dirty="0">
                <a:ea typeface="SimSun" pitchFamily="2" charset="-122"/>
              </a:endParaRPr>
            </a:p>
          </p:txBody>
        </p:sp>
        <p:sp>
          <p:nvSpPr>
            <p:cNvPr id="9249" name="Rectangle 21"/>
            <p:cNvSpPr>
              <a:spLocks noChangeArrowheads="1"/>
            </p:cNvSpPr>
            <p:nvPr/>
          </p:nvSpPr>
          <p:spPr bwMode="auto">
            <a:xfrm>
              <a:off x="1895" y="1689"/>
              <a:ext cx="296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i="1" dirty="0">
                  <a:latin typeface="Times New Roman" pitchFamily="18" charset="0"/>
                  <a:ea typeface="SimSun" pitchFamily="2" charset="-122"/>
                </a:rPr>
                <a:t>hv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1895" y="1452"/>
              <a:ext cx="392" cy="1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O</a:t>
              </a:r>
              <a:r>
                <a:rPr lang="en-US" altLang="zh-CN" sz="1400" baseline="-25000" dirty="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51" name="Rectangle 23"/>
            <p:cNvSpPr>
              <a:spLocks noChangeArrowheads="1"/>
            </p:cNvSpPr>
            <p:nvPr/>
          </p:nvSpPr>
          <p:spPr bwMode="auto">
            <a:xfrm>
              <a:off x="1013" y="2102"/>
              <a:ext cx="392" cy="1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b="1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HO</a:t>
              </a:r>
              <a:r>
                <a:rPr lang="en-US" altLang="zh-CN" sz="1400" b="1" baseline="-25000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2</a:t>
              </a:r>
              <a:endParaRPr lang="en-US" altLang="zh-CN" sz="1400" b="1" dirty="0">
                <a:solidFill>
                  <a:srgbClr val="FF6600"/>
                </a:solidFill>
                <a:ea typeface="SimSun" pitchFamily="2" charset="-122"/>
              </a:endParaRPr>
            </a:p>
          </p:txBody>
        </p:sp>
        <p:sp>
          <p:nvSpPr>
            <p:cNvPr id="9252" name="Rectangle 24"/>
            <p:cNvSpPr>
              <a:spLocks noChangeArrowheads="1"/>
            </p:cNvSpPr>
            <p:nvPr/>
          </p:nvSpPr>
          <p:spPr bwMode="auto">
            <a:xfrm>
              <a:off x="2907" y="1269"/>
              <a:ext cx="685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HCHO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53" name="Rectangle 25"/>
            <p:cNvSpPr>
              <a:spLocks noChangeArrowheads="1"/>
            </p:cNvSpPr>
            <p:nvPr/>
          </p:nvSpPr>
          <p:spPr bwMode="auto">
            <a:xfrm>
              <a:off x="2496" y="1248"/>
              <a:ext cx="391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b="1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HO</a:t>
              </a:r>
              <a:r>
                <a:rPr lang="en-US" altLang="zh-CN" sz="1400" b="1" baseline="-25000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2</a:t>
              </a:r>
              <a:endParaRPr lang="en-US" altLang="zh-CN" sz="1400" b="1" dirty="0">
                <a:solidFill>
                  <a:srgbClr val="FF6600"/>
                </a:solidFill>
                <a:ea typeface="SimSun" pitchFamily="2" charset="-122"/>
              </a:endParaRPr>
            </a:p>
          </p:txBody>
        </p:sp>
        <p:sp>
          <p:nvSpPr>
            <p:cNvPr id="9254" name="Rectangle 26"/>
            <p:cNvSpPr>
              <a:spLocks noChangeArrowheads="1"/>
            </p:cNvSpPr>
            <p:nvPr/>
          </p:nvSpPr>
          <p:spPr bwMode="auto">
            <a:xfrm>
              <a:off x="3072" y="2220"/>
              <a:ext cx="298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200" i="1" dirty="0">
                  <a:latin typeface="Times New Roman" pitchFamily="18" charset="0"/>
                  <a:ea typeface="SimSun" pitchFamily="2" charset="-122"/>
                </a:rPr>
                <a:t>hv</a:t>
              </a:r>
              <a:endParaRPr lang="en-US" altLang="zh-CN" dirty="0">
                <a:ea typeface="SimSun" pitchFamily="2" charset="-122"/>
              </a:endParaRPr>
            </a:p>
          </p:txBody>
        </p:sp>
        <p:sp>
          <p:nvSpPr>
            <p:cNvPr id="9255" name="Line 28"/>
            <p:cNvSpPr>
              <a:spLocks noChangeShapeType="1"/>
            </p:cNvSpPr>
            <p:nvPr/>
          </p:nvSpPr>
          <p:spPr bwMode="auto">
            <a:xfrm>
              <a:off x="1307" y="1983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6" name="Line 29"/>
            <p:cNvSpPr>
              <a:spLocks noChangeShapeType="1"/>
            </p:cNvSpPr>
            <p:nvPr/>
          </p:nvSpPr>
          <p:spPr bwMode="auto">
            <a:xfrm flipV="1">
              <a:off x="1601" y="1866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7" name="AutoShape 30"/>
            <p:cNvSpPr>
              <a:spLocks noChangeArrowheads="1"/>
            </p:cNvSpPr>
            <p:nvPr/>
          </p:nvSpPr>
          <p:spPr bwMode="auto">
            <a:xfrm>
              <a:off x="1110" y="1777"/>
              <a:ext cx="491" cy="2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BrO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sp>
          <p:nvSpPr>
            <p:cNvPr id="9258" name="AutoShape 31"/>
            <p:cNvSpPr>
              <a:spLocks noChangeArrowheads="1"/>
            </p:cNvSpPr>
            <p:nvPr/>
          </p:nvSpPr>
          <p:spPr bwMode="auto">
            <a:xfrm>
              <a:off x="1110" y="2486"/>
              <a:ext cx="491" cy="20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HOBr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cxnSp>
          <p:nvCxnSpPr>
            <p:cNvPr id="9259" name="AutoShape 32"/>
            <p:cNvCxnSpPr>
              <a:cxnSpLocks noChangeShapeType="1"/>
            </p:cNvCxnSpPr>
            <p:nvPr/>
          </p:nvCxnSpPr>
          <p:spPr bwMode="auto">
            <a:xfrm rot="-5400000">
              <a:off x="2385" y="2278"/>
              <a:ext cx="591" cy="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260" name="Line 33"/>
            <p:cNvSpPr>
              <a:spLocks noChangeShapeType="1"/>
            </p:cNvSpPr>
            <p:nvPr/>
          </p:nvSpPr>
          <p:spPr bwMode="auto">
            <a:xfrm>
              <a:off x="1601" y="2574"/>
              <a:ext cx="10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1" name="AutoShape 34"/>
            <p:cNvSpPr>
              <a:spLocks noChangeArrowheads="1"/>
            </p:cNvSpPr>
            <p:nvPr/>
          </p:nvSpPr>
          <p:spPr bwMode="auto">
            <a:xfrm>
              <a:off x="2582" y="1777"/>
              <a:ext cx="490" cy="17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Br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sp>
          <p:nvSpPr>
            <p:cNvPr id="9262" name="Line 35"/>
            <p:cNvSpPr>
              <a:spLocks noChangeShapeType="1"/>
            </p:cNvSpPr>
            <p:nvPr/>
          </p:nvSpPr>
          <p:spPr bwMode="auto">
            <a:xfrm flipV="1">
              <a:off x="2907" y="1181"/>
              <a:ext cx="0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3" name="AutoShape 36"/>
            <p:cNvSpPr>
              <a:spLocks noChangeArrowheads="1"/>
            </p:cNvSpPr>
            <p:nvPr/>
          </p:nvSpPr>
          <p:spPr bwMode="auto">
            <a:xfrm>
              <a:off x="2602" y="960"/>
              <a:ext cx="488" cy="2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HBr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sp>
          <p:nvSpPr>
            <p:cNvPr id="9264" name="Line 37"/>
            <p:cNvSpPr>
              <a:spLocks noChangeShapeType="1"/>
            </p:cNvSpPr>
            <p:nvPr/>
          </p:nvSpPr>
          <p:spPr bwMode="auto">
            <a:xfrm flipV="1">
              <a:off x="2820" y="1181"/>
              <a:ext cx="0" cy="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5" name="Freeform 38"/>
            <p:cNvSpPr>
              <a:spLocks/>
            </p:cNvSpPr>
            <p:nvPr/>
          </p:nvSpPr>
          <p:spPr bwMode="auto">
            <a:xfrm>
              <a:off x="1601" y="1630"/>
              <a:ext cx="883" cy="117"/>
            </a:xfrm>
            <a:custGeom>
              <a:avLst/>
              <a:gdLst>
                <a:gd name="T0" fmla="*/ 481 w 1620"/>
                <a:gd name="T1" fmla="*/ 40 h 338"/>
                <a:gd name="T2" fmla="*/ 428 w 1620"/>
                <a:gd name="T3" fmla="*/ 22 h 338"/>
                <a:gd name="T4" fmla="*/ 321 w 1620"/>
                <a:gd name="T5" fmla="*/ 3 h 338"/>
                <a:gd name="T6" fmla="*/ 160 w 1620"/>
                <a:gd name="T7" fmla="*/ 3 h 338"/>
                <a:gd name="T8" fmla="*/ 53 w 1620"/>
                <a:gd name="T9" fmla="*/ 22 h 338"/>
                <a:gd name="T10" fmla="*/ 0 w 1620"/>
                <a:gd name="T11" fmla="*/ 40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0"/>
                <a:gd name="T19" fmla="*/ 0 h 338"/>
                <a:gd name="T20" fmla="*/ 1620 w 1620"/>
                <a:gd name="T21" fmla="*/ 338 h 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0" h="338">
                  <a:moveTo>
                    <a:pt x="1620" y="338"/>
                  </a:moveTo>
                  <a:cubicBezTo>
                    <a:pt x="1575" y="286"/>
                    <a:pt x="1530" y="234"/>
                    <a:pt x="1440" y="182"/>
                  </a:cubicBezTo>
                  <a:cubicBezTo>
                    <a:pt x="1350" y="130"/>
                    <a:pt x="1230" y="52"/>
                    <a:pt x="1080" y="26"/>
                  </a:cubicBezTo>
                  <a:cubicBezTo>
                    <a:pt x="930" y="0"/>
                    <a:pt x="690" y="0"/>
                    <a:pt x="540" y="26"/>
                  </a:cubicBezTo>
                  <a:cubicBezTo>
                    <a:pt x="390" y="52"/>
                    <a:pt x="270" y="130"/>
                    <a:pt x="180" y="182"/>
                  </a:cubicBezTo>
                  <a:cubicBezTo>
                    <a:pt x="90" y="234"/>
                    <a:pt x="45" y="286"/>
                    <a:pt x="0" y="33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25" name="Rectangle 39"/>
          <p:cNvSpPr>
            <a:spLocks noChangeArrowheads="1"/>
          </p:cNvSpPr>
          <p:nvPr/>
        </p:nvSpPr>
        <p:spPr bwMode="auto">
          <a:xfrm>
            <a:off x="4038600" y="4343400"/>
            <a:ext cx="6223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1400" b="1" dirty="0">
                <a:solidFill>
                  <a:srgbClr val="FF6600"/>
                </a:solidFill>
                <a:latin typeface="Times New Roman" pitchFamily="18" charset="0"/>
                <a:ea typeface="SimSun" pitchFamily="2" charset="-122"/>
              </a:rPr>
              <a:t>OH</a:t>
            </a:r>
            <a:endParaRPr lang="en-US" altLang="zh-CN" sz="1400" b="1" dirty="0">
              <a:solidFill>
                <a:srgbClr val="FF6600"/>
              </a:solidFill>
              <a:ea typeface="SimSun" pitchFamily="2" charset="-122"/>
            </a:endParaRPr>
          </a:p>
        </p:txBody>
      </p:sp>
      <p:sp>
        <p:nvSpPr>
          <p:cNvPr id="9226" name="Line 40"/>
          <p:cNvSpPr>
            <a:spLocks noChangeShapeType="1"/>
          </p:cNvSpPr>
          <p:nvPr/>
        </p:nvSpPr>
        <p:spPr bwMode="auto">
          <a:xfrm>
            <a:off x="4256088" y="4086225"/>
            <a:ext cx="0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7" name="Line 41"/>
          <p:cNvSpPr>
            <a:spLocks noChangeShapeType="1"/>
          </p:cNvSpPr>
          <p:nvPr/>
        </p:nvSpPr>
        <p:spPr bwMode="auto">
          <a:xfrm flipV="1">
            <a:off x="4098925" y="2400300"/>
            <a:ext cx="1588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8" name="Line 42"/>
          <p:cNvSpPr>
            <a:spLocks noChangeShapeType="1"/>
          </p:cNvSpPr>
          <p:nvPr/>
        </p:nvSpPr>
        <p:spPr bwMode="auto">
          <a:xfrm flipH="1">
            <a:off x="3475038" y="2400300"/>
            <a:ext cx="623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9" name="Line 95"/>
          <p:cNvSpPr>
            <a:spLocks noChangeShapeType="1"/>
          </p:cNvSpPr>
          <p:nvPr/>
        </p:nvSpPr>
        <p:spPr bwMode="auto">
          <a:xfrm flipH="1">
            <a:off x="1447800" y="1676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0" name="Line 96"/>
          <p:cNvSpPr>
            <a:spLocks noChangeShapeType="1"/>
          </p:cNvSpPr>
          <p:nvPr/>
        </p:nvSpPr>
        <p:spPr bwMode="auto">
          <a:xfrm>
            <a:off x="1447800" y="1676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1" name="Rectangle 46"/>
          <p:cNvSpPr>
            <a:spLocks noChangeArrowheads="1"/>
          </p:cNvSpPr>
          <p:nvPr/>
        </p:nvSpPr>
        <p:spPr bwMode="auto">
          <a:xfrm>
            <a:off x="1143000" y="5615545"/>
            <a:ext cx="6781800" cy="1323439"/>
          </a:xfrm>
          <a:prstGeom prst="rect">
            <a:avLst/>
          </a:prstGeom>
          <a:solidFill>
            <a:srgbClr val="C0C0C0">
              <a:alpha val="41176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altLang="zh-CN" sz="2000" dirty="0" smtClean="0">
                <a:ea typeface="SimSun" pitchFamily="2" charset="-122"/>
              </a:rPr>
              <a:t>BrO self reaction leads to ozone </a:t>
            </a:r>
            <a:r>
              <a:rPr lang="en-US" altLang="zh-CN" sz="2000" dirty="0" smtClean="0">
                <a:ea typeface="SimSun" pitchFamily="2" charset="-122"/>
              </a:rPr>
              <a:t>loss</a:t>
            </a:r>
          </a:p>
          <a:p>
            <a:pPr marL="342900" indent="-342900" algn="ctr"/>
            <a:r>
              <a:rPr lang="en-US" altLang="zh-CN" sz="2000" dirty="0" smtClean="0">
                <a:ea typeface="SimSun" pitchFamily="2" charset="-122"/>
              </a:rPr>
              <a:t>Br reaction with CH</a:t>
            </a:r>
            <a:r>
              <a:rPr lang="en-US" altLang="zh-CN" sz="2000" baseline="-25000" dirty="0" smtClean="0">
                <a:ea typeface="SimSun" pitchFamily="2" charset="-122"/>
              </a:rPr>
              <a:t>2</a:t>
            </a:r>
            <a:r>
              <a:rPr lang="en-US" altLang="zh-CN" sz="2000" dirty="0" smtClean="0">
                <a:ea typeface="SimSun" pitchFamily="2" charset="-122"/>
              </a:rPr>
              <a:t>O is a termination step</a:t>
            </a:r>
            <a:endParaRPr lang="en-US" altLang="zh-CN" sz="2000" dirty="0" smtClean="0">
              <a:ea typeface="SimSun" pitchFamily="2" charset="-122"/>
            </a:endParaRPr>
          </a:p>
          <a:p>
            <a:pPr marL="342900" indent="-342900" algn="ctr"/>
            <a:r>
              <a:rPr lang="en-US" altLang="zh-CN" sz="2000" dirty="0" smtClean="0">
                <a:ea typeface="SimSun" pitchFamily="2" charset="-122"/>
              </a:rPr>
              <a:t>Br atoms oxidizes Hg </a:t>
            </a:r>
          </a:p>
          <a:p>
            <a:pPr marL="342900" indent="-342900" algn="ctr"/>
            <a:r>
              <a:rPr lang="en-US" altLang="zh-CN" sz="2000" b="1" dirty="0" smtClean="0">
                <a:ea typeface="SimSun" pitchFamily="2" charset="-122"/>
              </a:rPr>
              <a:t>HOBr is key element in recycling</a:t>
            </a:r>
            <a:endParaRPr lang="en-US" altLang="zh-CN" sz="2000" b="1" dirty="0">
              <a:ea typeface="SimSun" pitchFamily="2" charset="-122"/>
            </a:endParaRP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143000" y="4114800"/>
            <a:ext cx="2919413" cy="1485900"/>
            <a:chOff x="720" y="2592"/>
            <a:chExt cx="1839" cy="936"/>
          </a:xfrm>
        </p:grpSpPr>
        <p:sp>
          <p:nvSpPr>
            <p:cNvPr id="9239" name="Rectangle 27"/>
            <p:cNvSpPr>
              <a:spLocks noChangeArrowheads="1"/>
            </p:cNvSpPr>
            <p:nvPr/>
          </p:nvSpPr>
          <p:spPr bwMode="auto">
            <a:xfrm>
              <a:off x="2166" y="2592"/>
              <a:ext cx="39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i="1" dirty="0">
                  <a:latin typeface="Times New Roman" pitchFamily="18" charset="0"/>
                  <a:ea typeface="SimSun" pitchFamily="2" charset="-122"/>
                </a:rPr>
                <a:t>hv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40" name="Rectangle 97"/>
            <p:cNvSpPr>
              <a:spLocks noChangeArrowheads="1"/>
            </p:cNvSpPr>
            <p:nvPr/>
          </p:nvSpPr>
          <p:spPr bwMode="auto">
            <a:xfrm>
              <a:off x="720" y="3163"/>
              <a:ext cx="56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609600" indent="-609600"/>
              <a:r>
                <a:rPr lang="en-US" altLang="zh-CN" sz="1400" dirty="0">
                  <a:solidFill>
                    <a:srgbClr val="0066FF"/>
                  </a:solidFill>
                  <a:ea typeface="SimSun" pitchFamily="2" charset="-122"/>
                </a:rPr>
                <a:t>Br</a:t>
              </a:r>
              <a:r>
                <a:rPr lang="en-US" altLang="zh-CN" sz="1400" baseline="30000" dirty="0">
                  <a:solidFill>
                    <a:srgbClr val="0066FF"/>
                  </a:solidFill>
                  <a:ea typeface="SimSun" pitchFamily="2" charset="-122"/>
                </a:rPr>
                <a:t>-</a:t>
              </a:r>
              <a:r>
                <a:rPr lang="en-US" altLang="zh-CN" sz="1400" baseline="30000" dirty="0">
                  <a:ea typeface="SimSun" pitchFamily="2" charset="-122"/>
                </a:rPr>
                <a:t> </a:t>
              </a:r>
              <a:r>
                <a:rPr lang="en-US" altLang="zh-CN" sz="1400" dirty="0">
                  <a:ea typeface="SimSun" pitchFamily="2" charset="-122"/>
                </a:rPr>
                <a:t>+ H</a:t>
              </a:r>
              <a:r>
                <a:rPr lang="en-US" altLang="zh-CN" sz="1400" baseline="30000" dirty="0">
                  <a:ea typeface="SimSun" pitchFamily="2" charset="-122"/>
                </a:rPr>
                <a:t>+</a:t>
              </a:r>
              <a:r>
                <a:rPr lang="en-US" altLang="zh-CN" dirty="0">
                  <a:ea typeface="SimSun" pitchFamily="2" charset="-122"/>
                </a:rPr>
                <a:t> </a:t>
              </a: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295400" y="4267200"/>
            <a:ext cx="6553200" cy="1130300"/>
            <a:chOff x="816" y="2688"/>
            <a:chExt cx="4128" cy="712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296" y="273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816" y="2923"/>
              <a:ext cx="4128" cy="144"/>
            </a:xfrm>
            <a:custGeom>
              <a:avLst/>
              <a:gdLst>
                <a:gd name="T0" fmla="*/ 0 w 8640"/>
                <a:gd name="T1" fmla="*/ 44 h 468"/>
                <a:gd name="T2" fmla="*/ 288 w 8640"/>
                <a:gd name="T3" fmla="*/ 0 h 468"/>
                <a:gd name="T4" fmla="*/ 740 w 8640"/>
                <a:gd name="T5" fmla="*/ 44 h 468"/>
                <a:gd name="T6" fmla="*/ 1520 w 8640"/>
                <a:gd name="T7" fmla="*/ 0 h 468"/>
                <a:gd name="T8" fmla="*/ 1972 w 8640"/>
                <a:gd name="T9" fmla="*/ 4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0"/>
                <a:gd name="T16" fmla="*/ 0 h 468"/>
                <a:gd name="T17" fmla="*/ 8640 w 864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0" h="468">
                  <a:moveTo>
                    <a:pt x="0" y="468"/>
                  </a:moveTo>
                  <a:cubicBezTo>
                    <a:pt x="360" y="234"/>
                    <a:pt x="720" y="0"/>
                    <a:pt x="1260" y="0"/>
                  </a:cubicBezTo>
                  <a:cubicBezTo>
                    <a:pt x="1800" y="0"/>
                    <a:pt x="2340" y="468"/>
                    <a:pt x="3240" y="468"/>
                  </a:cubicBezTo>
                  <a:cubicBezTo>
                    <a:pt x="4140" y="468"/>
                    <a:pt x="5760" y="0"/>
                    <a:pt x="6660" y="0"/>
                  </a:cubicBezTo>
                  <a:cubicBezTo>
                    <a:pt x="7560" y="0"/>
                    <a:pt x="8100" y="234"/>
                    <a:pt x="8640" y="4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6" name="Rectangle 45"/>
            <p:cNvSpPr>
              <a:spLocks noChangeArrowheads="1"/>
            </p:cNvSpPr>
            <p:nvPr/>
          </p:nvSpPr>
          <p:spPr bwMode="auto">
            <a:xfrm>
              <a:off x="1680" y="3163"/>
              <a:ext cx="127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HOBr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+</a:t>
              </a:r>
              <a:r>
                <a:rPr lang="en-US" altLang="zh-CN" sz="1400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 Br</a:t>
              </a:r>
              <a:r>
                <a:rPr lang="en-US" altLang="zh-CN" sz="1400" baseline="30000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-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+ H</a:t>
              </a:r>
              <a:r>
                <a:rPr lang="en-US" altLang="zh-CN" sz="1400" baseline="30000" dirty="0">
                  <a:latin typeface="Times New Roman" pitchFamily="18" charset="0"/>
                  <a:ea typeface="SimSun" pitchFamily="2" charset="-122"/>
                </a:rPr>
                <a:t>+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37" name="Line 98"/>
            <p:cNvSpPr>
              <a:spLocks noChangeShapeType="1"/>
            </p:cNvSpPr>
            <p:nvPr/>
          </p:nvSpPr>
          <p:spPr bwMode="auto">
            <a:xfrm>
              <a:off x="1296" y="3307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8" name="Line 106"/>
            <p:cNvSpPr>
              <a:spLocks noChangeShapeType="1"/>
            </p:cNvSpPr>
            <p:nvPr/>
          </p:nvSpPr>
          <p:spPr bwMode="auto">
            <a:xfrm flipV="1">
              <a:off x="2976" y="2688"/>
              <a:ext cx="0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838200" y="12192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89087" y="2680494"/>
            <a:ext cx="1192213" cy="65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2680494"/>
            <a:ext cx="995363" cy="631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8138" y="3886200"/>
            <a:ext cx="1173162" cy="50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</a:rPr>
              <a:t>Chlorine Cycle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Chlorine cycle terminates much more easily as </a:t>
            </a:r>
            <a:r>
              <a:rPr lang="en-US" sz="2000" dirty="0" err="1" smtClean="0">
                <a:solidFill>
                  <a:prstClr val="black"/>
                </a:solidFill>
              </a:rPr>
              <a:t>HCl</a:t>
            </a:r>
            <a:r>
              <a:rPr lang="en-US" sz="2000" dirty="0" smtClean="0">
                <a:solidFill>
                  <a:prstClr val="black"/>
                </a:solidFill>
              </a:rPr>
              <a:t> is readily formed and </a:t>
            </a:r>
            <a:r>
              <a:rPr lang="en-US" sz="2000" dirty="0" err="1" smtClean="0">
                <a:solidFill>
                  <a:prstClr val="black"/>
                </a:solidFill>
              </a:rPr>
              <a:t>HOCl</a:t>
            </a:r>
            <a:r>
              <a:rPr lang="en-US" sz="2000" dirty="0" smtClean="0">
                <a:solidFill>
                  <a:prstClr val="black"/>
                </a:solidFill>
              </a:rPr>
              <a:t> is less reactive than HOBr. For example, in Barrow ~75% of Cl atoms are deactivated immediately.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lvl="1" algn="ctr"/>
            <a:r>
              <a:rPr lang="en-US" sz="2000" dirty="0" smtClean="0">
                <a:solidFill>
                  <a:prstClr val="black"/>
                </a:solidFill>
              </a:rPr>
              <a:t>Cl   +   VOC   →   </a:t>
            </a:r>
            <a:r>
              <a:rPr lang="en-US" sz="2000" dirty="0" err="1" smtClean="0">
                <a:solidFill>
                  <a:prstClr val="black"/>
                </a:solidFill>
              </a:rPr>
              <a:t>HCl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Chlorine impacts bromine cycle through several reactions and enhances ozone and mercury depletion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lvl="1" algn="ctr"/>
            <a:r>
              <a:rPr lang="en-US" sz="2000" dirty="0" err="1" smtClean="0">
                <a:solidFill>
                  <a:prstClr val="black"/>
                </a:solidFill>
              </a:rPr>
              <a:t>ClO</a:t>
            </a:r>
            <a:r>
              <a:rPr lang="en-US" sz="2000" dirty="0" smtClean="0">
                <a:solidFill>
                  <a:prstClr val="black"/>
                </a:solidFill>
              </a:rPr>
              <a:t>   </a:t>
            </a:r>
            <a:r>
              <a:rPr lang="en-US" sz="2000" dirty="0">
                <a:solidFill>
                  <a:prstClr val="black"/>
                </a:solidFill>
              </a:rPr>
              <a:t>+   </a:t>
            </a:r>
            <a:r>
              <a:rPr lang="en-US" sz="2000" dirty="0" smtClean="0">
                <a:solidFill>
                  <a:prstClr val="black"/>
                </a:solidFill>
              </a:rPr>
              <a:t>BrO   </a:t>
            </a:r>
            <a:r>
              <a:rPr lang="en-US" sz="2000" dirty="0">
                <a:solidFill>
                  <a:prstClr val="black"/>
                </a:solidFill>
              </a:rPr>
              <a:t>→   </a:t>
            </a:r>
            <a:r>
              <a:rPr lang="en-US" sz="2000" dirty="0" smtClean="0">
                <a:solidFill>
                  <a:prstClr val="black"/>
                </a:solidFill>
              </a:rPr>
              <a:t>Br  +  Cl   +   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(ozone destruction)</a:t>
            </a:r>
          </a:p>
          <a:p>
            <a:pPr lvl="1" algn="ctr"/>
            <a:r>
              <a:rPr lang="en-US" sz="2000" dirty="0" smtClean="0">
                <a:solidFill>
                  <a:prstClr val="black"/>
                </a:solidFill>
              </a:rPr>
              <a:t>Cl enhances HO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→ HOBr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</a:rPr>
              <a:t>Iodine Cycle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Inorganic Iodine does not terminate via gas phase reactions. IO oxidations leads to new particle production and uptake  – Iodine Oxide Particles (IOP).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Iodine has efficient cross reactions with BrO and </a:t>
            </a:r>
            <a:r>
              <a:rPr lang="en-US" sz="2000" dirty="0" err="1" smtClean="0">
                <a:solidFill>
                  <a:prstClr val="black"/>
                </a:solidFill>
              </a:rPr>
              <a:t>HO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cycles. A little IO can have large impact. </a:t>
            </a:r>
          </a:p>
          <a:p>
            <a:pPr lvl="1" algn="ctr"/>
            <a:r>
              <a:rPr lang="en-US" sz="2000" dirty="0" smtClean="0">
                <a:solidFill>
                  <a:prstClr val="black"/>
                </a:solidFill>
              </a:rPr>
              <a:t>IO   </a:t>
            </a:r>
            <a:r>
              <a:rPr lang="en-US" sz="2000" dirty="0">
                <a:solidFill>
                  <a:prstClr val="black"/>
                </a:solidFill>
              </a:rPr>
              <a:t>+   </a:t>
            </a:r>
            <a:r>
              <a:rPr lang="en-US" sz="2000" dirty="0" smtClean="0">
                <a:solidFill>
                  <a:prstClr val="black"/>
                </a:solidFill>
              </a:rPr>
              <a:t>BrO   </a:t>
            </a:r>
            <a:r>
              <a:rPr lang="en-US" sz="2000" dirty="0">
                <a:solidFill>
                  <a:prstClr val="black"/>
                </a:solidFill>
              </a:rPr>
              <a:t>→   </a:t>
            </a:r>
            <a:r>
              <a:rPr lang="en-US" sz="2000" dirty="0" smtClean="0">
                <a:solidFill>
                  <a:prstClr val="black"/>
                </a:solidFill>
              </a:rPr>
              <a:t>Br  +  I  +   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(ozone destruction)</a:t>
            </a:r>
          </a:p>
          <a:p>
            <a:pPr lvl="1" algn="ctr"/>
            <a:r>
              <a:rPr lang="en-US" sz="2000" dirty="0">
                <a:solidFill>
                  <a:prstClr val="black"/>
                </a:solidFill>
              </a:rPr>
              <a:t>IO   +   </a:t>
            </a:r>
            <a:r>
              <a:rPr lang="en-US" sz="2000" dirty="0" smtClean="0">
                <a:solidFill>
                  <a:prstClr val="black"/>
                </a:solidFill>
              </a:rPr>
              <a:t>HO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  </a:t>
            </a:r>
            <a:r>
              <a:rPr lang="en-US" sz="2000" dirty="0">
                <a:solidFill>
                  <a:prstClr val="black"/>
                </a:solidFill>
              </a:rPr>
              <a:t>→   </a:t>
            </a:r>
            <a:r>
              <a:rPr lang="en-US" sz="2000" dirty="0" smtClean="0">
                <a:solidFill>
                  <a:prstClr val="black"/>
                </a:solidFill>
              </a:rPr>
              <a:t>OH  </a:t>
            </a:r>
            <a:r>
              <a:rPr lang="en-US" sz="2000" dirty="0">
                <a:solidFill>
                  <a:prstClr val="black"/>
                </a:solidFill>
              </a:rPr>
              <a:t>+  I  +   O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(OH enhancement)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</a:rPr>
              <a:t>Pollution Impacts on Halogens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O from VOC oxidation leads to Br termination step. 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Br   +   CH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O   →  </a:t>
            </a:r>
            <a:r>
              <a:rPr lang="en-US" sz="2000" dirty="0" err="1" smtClean="0">
                <a:solidFill>
                  <a:prstClr val="black"/>
                </a:solidFill>
              </a:rPr>
              <a:t>HBr</a:t>
            </a:r>
            <a:r>
              <a:rPr lang="en-US" sz="2000" dirty="0" smtClean="0">
                <a:solidFill>
                  <a:prstClr val="black"/>
                </a:solidFill>
              </a:rPr>
              <a:t>   +   CH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O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reacts with halogen oxides to form XONO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e.g.   BrO  +  NO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  →  BrONO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	This probably leads to bromine deactivation relative to HOBr 	formation. However, evidence at mid-latitude for </a:t>
            </a:r>
            <a:r>
              <a:rPr lang="en-US" sz="2000" dirty="0" err="1" smtClean="0">
                <a:solidFill>
                  <a:prstClr val="black"/>
                </a:solidFill>
              </a:rPr>
              <a:t>fficient</a:t>
            </a:r>
            <a:r>
              <a:rPr lang="en-US" sz="2000" dirty="0" smtClean="0">
                <a:solidFill>
                  <a:prstClr val="black"/>
                </a:solidFill>
              </a:rPr>
              <a:t> Br cycling at 	moderate NO</a:t>
            </a:r>
            <a:r>
              <a:rPr lang="en-US" sz="2000" baseline="-25000" dirty="0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levels.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	 </a:t>
            </a:r>
            <a:r>
              <a:rPr lang="en-US" sz="2000" dirty="0" smtClean="0">
                <a:solidFill>
                  <a:prstClr val="black"/>
                </a:solidFill>
              </a:rPr>
              <a:t>ClONO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- could lead to enhanced chlorine cycling.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	NO</a:t>
            </a:r>
            <a:r>
              <a:rPr lang="en-US" sz="2000" baseline="-25000" dirty="0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may also activate chlorine through ClNO2 production as well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pH </a:t>
            </a:r>
            <a:r>
              <a:rPr lang="en-US" sz="2000" dirty="0" smtClean="0">
                <a:solidFill>
                  <a:prstClr val="black"/>
                </a:solidFill>
              </a:rPr>
              <a:t>is very important </a:t>
            </a:r>
            <a:r>
              <a:rPr lang="en-US" sz="2000" dirty="0" smtClean="0">
                <a:solidFill>
                  <a:prstClr val="black"/>
                </a:solidFill>
              </a:rPr>
              <a:t>for both halogen recycling and snowpack halogen sources. </a:t>
            </a:r>
            <a:r>
              <a:rPr lang="en-US" sz="2000" dirty="0" smtClean="0">
                <a:solidFill>
                  <a:prstClr val="black"/>
                </a:solidFill>
              </a:rPr>
              <a:t>Deposition of acidic gases and aerosol as well as oxidants to snowpack is likely to enhance halogen source to overlying atmosphere.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2" y="2590800"/>
            <a:ext cx="5486400" cy="3956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Arctic </a:t>
            </a:r>
            <a:r>
              <a:rPr lang="en-US" sz="2400" b="1" dirty="0" err="1" smtClean="0">
                <a:solidFill>
                  <a:schemeClr val="tx1"/>
                </a:solidFill>
              </a:rPr>
              <a:t>HO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x</a:t>
            </a:r>
            <a:endParaRPr lang="en-US" sz="2400" b="1" baseline="-25000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22110" y="1153211"/>
            <a:ext cx="827405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 few measurements available Summit, Greenland (GSHOX), Hudson Bay (COBRA), Airborne (ARCTAS), Barrow (OASIS)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88576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Liao et al, 2011</a:t>
            </a:r>
          </a:p>
          <a:p>
            <a:r>
              <a:rPr lang="en-US" dirty="0" smtClean="0"/>
              <a:t>Summit, Greenland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6213" y="2895600"/>
            <a:ext cx="244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</a:t>
            </a:r>
            <a:r>
              <a:rPr lang="en-US" baseline="-25000" dirty="0" smtClean="0"/>
              <a:t>2</a:t>
            </a:r>
            <a:r>
              <a:rPr lang="en-US" dirty="0" smtClean="0"/>
              <a:t> well predicted by standard O</a:t>
            </a:r>
            <a:r>
              <a:rPr lang="en-US" baseline="-25000" dirty="0" smtClean="0"/>
              <a:t>3</a:t>
            </a:r>
            <a:r>
              <a:rPr lang="en-US" dirty="0" smtClean="0"/>
              <a:t> photolysis source and radical self reaction loss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1605" y="4343400"/>
            <a:ext cx="223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harder to predict as impacted by halogen and other chemistry – even on top of ice sheet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4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Barrow </a:t>
            </a:r>
            <a:r>
              <a:rPr lang="en-US" sz="2400" b="1" dirty="0" err="1" smtClean="0"/>
              <a:t>HO</a:t>
            </a:r>
            <a:r>
              <a:rPr lang="en-US" sz="2400" b="1" baseline="-25000" dirty="0" err="1" smtClean="0"/>
              <a:t>x</a:t>
            </a:r>
            <a:endParaRPr lang="en-US" sz="2400" b="1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" y="991037"/>
            <a:ext cx="4740910" cy="3346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1295400"/>
            <a:ext cx="3877294" cy="203132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Chlorine dominates RO</a:t>
            </a:r>
            <a:r>
              <a:rPr lang="en-US" baseline="-25000" dirty="0" smtClean="0"/>
              <a:t>2</a:t>
            </a:r>
            <a:r>
              <a:rPr lang="en-US" dirty="0" smtClean="0"/>
              <a:t> and impacts HO</a:t>
            </a:r>
            <a:r>
              <a:rPr lang="en-US" baseline="-25000" dirty="0" smtClean="0"/>
              <a:t>2</a:t>
            </a:r>
            <a:r>
              <a:rPr lang="en-US" dirty="0" smtClean="0"/>
              <a:t> production at Barrow, AK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Ozone photolysis is not very important for HO</a:t>
            </a:r>
            <a:r>
              <a:rPr lang="en-US" baseline="-25000" dirty="0" smtClean="0"/>
              <a:t>2</a:t>
            </a:r>
            <a:r>
              <a:rPr lang="en-US" dirty="0" smtClean="0"/>
              <a:t> production in Barrow. 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 and other radical sources dominate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850018" cy="30706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5038551"/>
            <a:ext cx="3877294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Chlorine has large impact on HOBr </a:t>
            </a:r>
          </a:p>
          <a:p>
            <a:r>
              <a:rPr lang="en-US" dirty="0" smtClean="0"/>
              <a:t>Through HO</a:t>
            </a:r>
            <a:r>
              <a:rPr lang="en-US" baseline="-25000" dirty="0" smtClean="0"/>
              <a:t>2</a:t>
            </a:r>
            <a:r>
              <a:rPr lang="en-US" dirty="0" smtClean="0"/>
              <a:t> – Can’t get bromine correct w/o </a:t>
            </a:r>
            <a:r>
              <a:rPr lang="en-US" dirty="0" smtClean="0"/>
              <a:t>chlorine and </a:t>
            </a:r>
            <a:r>
              <a:rPr lang="en-US" dirty="0" err="1" smtClean="0"/>
              <a:t>HO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Summary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We have made a lot of progress in Arctic halogen chemistry in last six years. However, combined impact of pollutants such as  NO</a:t>
            </a:r>
            <a:r>
              <a:rPr lang="en-US" sz="2000" baseline="-25000" dirty="0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and acidic gases (snow pH) on halogen cycle are not settled issues.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HO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chemistry in Arctic is very sensitive to pollutants as radical sources. NO</a:t>
            </a:r>
            <a:r>
              <a:rPr lang="en-US" sz="2000" baseline="-25000" dirty="0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and halogen levels have strong impact on </a:t>
            </a:r>
            <a:r>
              <a:rPr lang="en-US" sz="2000" dirty="0" err="1" smtClean="0">
                <a:solidFill>
                  <a:prstClr val="black"/>
                </a:solidFill>
              </a:rPr>
              <a:t>HO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partitioning and OH levels. 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Understanding O</a:t>
            </a:r>
            <a:r>
              <a:rPr lang="en-US" sz="2000" baseline="-25000" dirty="0" smtClean="0">
                <a:solidFill>
                  <a:prstClr val="black"/>
                </a:solidFill>
              </a:rPr>
              <a:t>3 </a:t>
            </a:r>
            <a:r>
              <a:rPr lang="en-US" sz="2000" dirty="0" smtClean="0">
                <a:solidFill>
                  <a:prstClr val="black"/>
                </a:solidFill>
              </a:rPr>
              <a:t>and Hg chemistry requires taking into account Br, Cl, I and </a:t>
            </a:r>
            <a:r>
              <a:rPr lang="en-US" sz="2000" dirty="0" err="1" smtClean="0">
                <a:solidFill>
                  <a:prstClr val="black"/>
                </a:solidFill>
              </a:rPr>
              <a:t>HO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000" dirty="0" smtClean="0">
                <a:solidFill>
                  <a:prstClr val="black"/>
                </a:solidFill>
              </a:rPr>
              <a:t> interactions.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Changing see ice cover, </a:t>
            </a:r>
            <a:r>
              <a:rPr lang="en-US" sz="2000" dirty="0" err="1" smtClean="0">
                <a:solidFill>
                  <a:prstClr val="black"/>
                </a:solidFill>
              </a:rPr>
              <a:t>precipation</a:t>
            </a:r>
            <a:r>
              <a:rPr lang="en-US" sz="2000" dirty="0" smtClean="0">
                <a:solidFill>
                  <a:prstClr val="black"/>
                </a:solidFill>
              </a:rPr>
              <a:t>, etc. will also have a strong impact on Arctic halogens.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6410" y="627694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Arctic Pollution Workshop – February 3, 2015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" y="0"/>
            <a:ext cx="1675483" cy="10667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108611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Outline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9255" y="2000510"/>
            <a:ext cx="8990682" cy="340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arenR"/>
            </a:pPr>
            <a:r>
              <a:rPr lang="en-US" sz="2400" b="1" dirty="0" smtClean="0"/>
              <a:t>Halogens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sz="2000" dirty="0" smtClean="0"/>
              <a:t>Arctic observations of  Br, Cl, I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sz="2000" dirty="0" smtClean="0"/>
              <a:t>Halogen interactions and pollutant impacts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742950" indent="-742950">
              <a:buAutoNum type="arabicParenR"/>
            </a:pPr>
            <a:r>
              <a:rPr lang="en-US" sz="2400" b="1" dirty="0" err="1" smtClean="0"/>
              <a:t>HO</a:t>
            </a:r>
            <a:r>
              <a:rPr lang="en-US" sz="2400" b="1" baseline="-25000" dirty="0" err="1" smtClean="0"/>
              <a:t>x</a:t>
            </a:r>
            <a:endParaRPr lang="en-US" sz="2400" b="1" baseline="-25000" dirty="0" smtClean="0"/>
          </a:p>
          <a:p>
            <a:pPr marL="1143000" lvl="1" indent="-742950">
              <a:buFont typeface="+mj-lt"/>
              <a:buAutoNum type="alphaLcParenR"/>
            </a:pPr>
            <a:r>
              <a:rPr lang="en-US" sz="2000" dirty="0" smtClean="0"/>
              <a:t>Arctic Observations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sz="2000" dirty="0" smtClean="0"/>
              <a:t>Halogen interactions and pollutant impacts</a:t>
            </a:r>
          </a:p>
          <a:p>
            <a:pPr marL="400050" lvl="1" indent="0" algn="ctr">
              <a:buNone/>
            </a:pPr>
            <a:endParaRPr lang="en-US" baseline="-25000" dirty="0" smtClean="0"/>
          </a:p>
          <a:p>
            <a:pPr marL="742950" indent="-742950" algn="ctr">
              <a:buAutoNum type="arabicParenR"/>
            </a:pP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59" y="18320"/>
            <a:ext cx="9144000" cy="106679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16" y="1600200"/>
            <a:ext cx="60631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CIMS detection of halogens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2192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Figure 2_instrument 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949531"/>
            <a:ext cx="6336792" cy="4631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20930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</a:t>
            </a:r>
            <a:r>
              <a:rPr lang="en-US" dirty="0" smtClean="0"/>
              <a:t>hemical</a:t>
            </a:r>
          </a:p>
          <a:p>
            <a:r>
              <a:rPr lang="en-US" u="sng" dirty="0" smtClean="0"/>
              <a:t>I</a:t>
            </a:r>
            <a:r>
              <a:rPr lang="en-US" dirty="0" smtClean="0"/>
              <a:t>onization</a:t>
            </a:r>
          </a:p>
          <a:p>
            <a:r>
              <a:rPr lang="en-US" u="sng" dirty="0" smtClean="0"/>
              <a:t>M</a:t>
            </a:r>
            <a:r>
              <a:rPr lang="en-US" dirty="0" smtClean="0"/>
              <a:t>ass </a:t>
            </a:r>
          </a:p>
          <a:p>
            <a:r>
              <a:rPr lang="en-US" u="sng" dirty="0" smtClean="0"/>
              <a:t>S</a:t>
            </a:r>
            <a:r>
              <a:rPr lang="en-US" dirty="0" smtClean="0"/>
              <a:t>pectrometer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Ion Chemistry for Detection of Halogens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57199" y="1102578"/>
            <a:ext cx="8033093" cy="575542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/>
            </a:pPr>
            <a:endParaRPr lang="en-US" sz="2400" dirty="0" smtClean="0"/>
          </a:p>
          <a:p>
            <a:pPr algn="ctr"/>
            <a:r>
              <a:rPr lang="en-US" sz="2400" u="sng" dirty="0" smtClean="0"/>
              <a:t>Tri-Halide “type”  and/or association reactions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+ 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ICl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</a:p>
          <a:p>
            <a:pPr algn="ctr"/>
            <a:r>
              <a:rPr lang="en-US" sz="2400" dirty="0"/>
              <a:t>I</a:t>
            </a:r>
            <a:r>
              <a:rPr lang="en-US" sz="2400" baseline="30000" dirty="0"/>
              <a:t>-</a:t>
            </a:r>
            <a:r>
              <a:rPr lang="en-US" sz="2400" dirty="0"/>
              <a:t> + </a:t>
            </a:r>
            <a:r>
              <a:rPr lang="en-US" sz="2400" dirty="0" smtClean="0"/>
              <a:t>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IBr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</a:p>
          <a:p>
            <a:pPr algn="ctr"/>
            <a:r>
              <a:rPr lang="en-US" sz="2400" dirty="0"/>
              <a:t>I</a:t>
            </a:r>
            <a:r>
              <a:rPr lang="en-US" sz="2400" baseline="30000" dirty="0"/>
              <a:t>-</a:t>
            </a:r>
            <a:r>
              <a:rPr lang="en-US" sz="2400" dirty="0"/>
              <a:t> + </a:t>
            </a:r>
            <a:r>
              <a:rPr lang="en-US" sz="2400" dirty="0" smtClean="0"/>
              <a:t>BrCl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IBrCl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</a:p>
          <a:p>
            <a:pPr algn="ctr"/>
            <a:r>
              <a:rPr lang="en-US" sz="2400" dirty="0"/>
              <a:t>I</a:t>
            </a:r>
            <a:r>
              <a:rPr lang="en-US" sz="2400" baseline="30000" dirty="0"/>
              <a:t>-</a:t>
            </a:r>
            <a:r>
              <a:rPr lang="en-US" sz="2400" dirty="0"/>
              <a:t> + </a:t>
            </a:r>
            <a:r>
              <a:rPr lang="en-US" sz="2400" dirty="0" smtClean="0"/>
              <a:t>ClO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IClO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  <a:endParaRPr lang="en-US" sz="2400" dirty="0"/>
          </a:p>
          <a:p>
            <a:pPr algn="ctr"/>
            <a:r>
              <a:rPr lang="en-US" sz="2400" dirty="0"/>
              <a:t>I</a:t>
            </a:r>
            <a:r>
              <a:rPr lang="en-US" sz="2400" baseline="30000" dirty="0"/>
              <a:t>-</a:t>
            </a:r>
            <a:r>
              <a:rPr lang="en-US" sz="2400" dirty="0"/>
              <a:t> + </a:t>
            </a:r>
            <a:r>
              <a:rPr lang="en-US" sz="2400" dirty="0" smtClean="0"/>
              <a:t>BrO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IBrO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  <a:endParaRPr lang="en-US" sz="2400" dirty="0"/>
          </a:p>
          <a:p>
            <a:pPr algn="ctr"/>
            <a:r>
              <a:rPr lang="en-US" sz="2400" dirty="0"/>
              <a:t>I</a:t>
            </a:r>
            <a:r>
              <a:rPr lang="en-US" sz="2400" baseline="30000" dirty="0"/>
              <a:t>-</a:t>
            </a:r>
            <a:r>
              <a:rPr lang="en-US" sz="2400" dirty="0"/>
              <a:t> + </a:t>
            </a:r>
            <a:r>
              <a:rPr lang="en-US" sz="2400" dirty="0" smtClean="0"/>
              <a:t>HOBr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I(HOBr)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</a:t>
            </a:r>
            <a:endParaRPr lang="en-US" sz="2400" dirty="0"/>
          </a:p>
          <a:p>
            <a:pPr algn="ctr"/>
            <a:endParaRPr lang="en-US" sz="2400" dirty="0">
              <a:sym typeface="Wingdings"/>
            </a:endParaRPr>
          </a:p>
          <a:p>
            <a:pPr algn="ctr"/>
            <a:r>
              <a:rPr lang="en-US" sz="2400" dirty="0" smtClean="0">
                <a:sym typeface="Wingdings"/>
              </a:rPr>
              <a:t>(Neuman et al., JGR, 2010, Liao et al., JGR, 2011, and 2012, Pratt and Shepson)</a:t>
            </a:r>
          </a:p>
          <a:p>
            <a:pPr algn="ctr"/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All reactions are more efficient at higher water levels.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e.g. dominant channel w/ Cl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at low water is Cl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Mass Spectra from Barrow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" y="1095327"/>
            <a:ext cx="7596314" cy="4667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23944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-</a:t>
            </a:r>
            <a:r>
              <a:rPr lang="en-US" dirty="0" smtClean="0"/>
              <a:t>   +   Cl</a:t>
            </a:r>
            <a:r>
              <a:rPr lang="en-US" baseline="-25000" dirty="0" smtClean="0"/>
              <a:t>2</a:t>
            </a:r>
            <a:r>
              <a:rPr lang="en-US" dirty="0" smtClean="0"/>
              <a:t>   → ICl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29300" y="2763798"/>
            <a:ext cx="266700" cy="817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/>
          </a:p>
          <a:p>
            <a:r>
              <a:rPr lang="en-US" sz="3200" dirty="0" smtClean="0"/>
              <a:t>Arctic </a:t>
            </a:r>
            <a:r>
              <a:rPr lang="en-US" sz="3200" dirty="0"/>
              <a:t>Research of the Composition of the Troposphere from Aircraft and Satellites (</a:t>
            </a:r>
            <a:r>
              <a:rPr lang="en-US" sz="3200" b="1" dirty="0" smtClean="0"/>
              <a:t>ARCTAS</a:t>
            </a:r>
            <a:r>
              <a:rPr lang="en-US" sz="3200" dirty="0" smtClean="0"/>
              <a:t>) - 2008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35" y="2713830"/>
            <a:ext cx="5143500" cy="3743325"/>
          </a:xfrm>
          <a:prstGeom prst="rect">
            <a:avLst/>
          </a:prstGeom>
        </p:spPr>
      </p:pic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41350" y="3581400"/>
            <a:ext cx="3621088" cy="2405063"/>
            <a:chOff x="744" y="926"/>
            <a:chExt cx="2281" cy="1515"/>
          </a:xfrm>
        </p:grpSpPr>
        <p:pic>
          <p:nvPicPr>
            <p:cNvPr id="10" name="Picture 24" descr="nasa_dc8_dan_lack (Large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926"/>
              <a:ext cx="2281" cy="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908" y="2118"/>
              <a:ext cx="1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</a:rPr>
                <a:t>Photo of NASA DC-8 taken by Daniel Lack,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</a:rPr>
                <a:t>scientist on-board NOAA P3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1350" y="1295400"/>
            <a:ext cx="82740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Large NASA mission aimed at quantifying pollution inputs to the Arctic – Boreal Fires,</a:t>
            </a:r>
          </a:p>
          <a:p>
            <a:r>
              <a:rPr lang="en-US" dirty="0" smtClean="0"/>
              <a:t>Arctic Haze, etc.  - Secondary aim to validate satellite </a:t>
            </a:r>
            <a:r>
              <a:rPr lang="en-US" dirty="0" err="1" smtClean="0"/>
              <a:t>BrO</a:t>
            </a:r>
            <a:r>
              <a:rPr lang="en-US" dirty="0" smtClean="0"/>
              <a:t>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02DE-18A1-4367-B23C-FFC495ED1BBE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39618" name="Picture 2" descr="OMI_BrO_2008-04-08-2359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656013"/>
            <a:ext cx="33448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19" name="Picture 3" descr="flight_track_20080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82588"/>
            <a:ext cx="4862512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ARCTAS Flight </a:t>
            </a:r>
            <a:r>
              <a:rPr lang="en-US" sz="2400" dirty="0"/>
              <a:t>6: </a:t>
            </a:r>
            <a:r>
              <a:rPr lang="en-US" sz="2400" dirty="0" smtClean="0"/>
              <a:t>4/8/08 </a:t>
            </a:r>
            <a:r>
              <a:rPr lang="en-US" sz="2400" dirty="0"/>
              <a:t>(Fairbanks to Thule to Iqaluit)</a:t>
            </a:r>
          </a:p>
        </p:txBody>
      </p:sp>
      <p:pic>
        <p:nvPicPr>
          <p:cNvPr id="239621" name="Picture 5" descr="GOME2_BrO_2008-04-08-1530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55613"/>
            <a:ext cx="33448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623" name="Group 7"/>
          <p:cNvGrpSpPr>
            <a:grpSpLocks/>
          </p:cNvGrpSpPr>
          <p:nvPr/>
        </p:nvGrpSpPr>
        <p:grpSpPr bwMode="auto">
          <a:xfrm>
            <a:off x="7051675" y="2682875"/>
            <a:ext cx="92075" cy="3268663"/>
            <a:chOff x="4442" y="1690"/>
            <a:chExt cx="58" cy="2059"/>
          </a:xfrm>
        </p:grpSpPr>
        <p:sp>
          <p:nvSpPr>
            <p:cNvPr id="239624" name="AutoShape 8"/>
            <p:cNvSpPr>
              <a:spLocks noChangeArrowheads="1"/>
            </p:cNvSpPr>
            <p:nvPr/>
          </p:nvSpPr>
          <p:spPr bwMode="auto">
            <a:xfrm>
              <a:off x="4448" y="1690"/>
              <a:ext cx="52" cy="52"/>
            </a:xfrm>
            <a:prstGeom prst="octagon">
              <a:avLst>
                <a:gd name="adj" fmla="val 292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9625" name="AutoShape 9"/>
            <p:cNvSpPr>
              <a:spLocks noChangeArrowheads="1"/>
            </p:cNvSpPr>
            <p:nvPr/>
          </p:nvSpPr>
          <p:spPr bwMode="auto">
            <a:xfrm>
              <a:off x="4442" y="3697"/>
              <a:ext cx="52" cy="52"/>
            </a:xfrm>
            <a:prstGeom prst="octagon">
              <a:avLst>
                <a:gd name="adj" fmla="val 292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9626" name="Group 10"/>
          <p:cNvGrpSpPr>
            <a:grpSpLocks/>
          </p:cNvGrpSpPr>
          <p:nvPr/>
        </p:nvGrpSpPr>
        <p:grpSpPr bwMode="auto">
          <a:xfrm>
            <a:off x="7010400" y="2455863"/>
            <a:ext cx="704850" cy="3436937"/>
            <a:chOff x="4416" y="1547"/>
            <a:chExt cx="444" cy="2165"/>
          </a:xfrm>
        </p:grpSpPr>
        <p:sp>
          <p:nvSpPr>
            <p:cNvPr id="239627" name="Text Box 11"/>
            <p:cNvSpPr txBox="1">
              <a:spLocks noChangeArrowheads="1"/>
            </p:cNvSpPr>
            <p:nvPr/>
          </p:nvSpPr>
          <p:spPr bwMode="auto">
            <a:xfrm>
              <a:off x="4440" y="1547"/>
              <a:ext cx="4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1200" b="1" smtClean="0">
                  <a:solidFill>
                    <a:srgbClr val="000000"/>
                  </a:solidFill>
                </a:rPr>
                <a:t>Iqaluit</a:t>
              </a:r>
            </a:p>
          </p:txBody>
        </p:sp>
        <p:sp>
          <p:nvSpPr>
            <p:cNvPr id="239628" name="Text Box 12"/>
            <p:cNvSpPr txBox="1">
              <a:spLocks noChangeArrowheads="1"/>
            </p:cNvSpPr>
            <p:nvPr/>
          </p:nvSpPr>
          <p:spPr bwMode="auto">
            <a:xfrm>
              <a:off x="4416" y="3539"/>
              <a:ext cx="4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1200" b="1" smtClean="0">
                  <a:solidFill>
                    <a:srgbClr val="000000"/>
                  </a:solidFill>
                </a:rPr>
                <a:t>Iqaluit</a:t>
              </a:r>
            </a:p>
          </p:txBody>
        </p:sp>
      </p:grpSp>
      <p:grpSp>
        <p:nvGrpSpPr>
          <p:cNvPr id="239629" name="Group 13"/>
          <p:cNvGrpSpPr>
            <a:grpSpLocks/>
          </p:cNvGrpSpPr>
          <p:nvPr/>
        </p:nvGrpSpPr>
        <p:grpSpPr bwMode="auto">
          <a:xfrm>
            <a:off x="6765925" y="2036763"/>
            <a:ext cx="1046163" cy="385762"/>
            <a:chOff x="4262" y="1283"/>
            <a:chExt cx="659" cy="243"/>
          </a:xfrm>
        </p:grpSpPr>
        <p:sp>
          <p:nvSpPr>
            <p:cNvPr id="239630" name="Text Box 14"/>
            <p:cNvSpPr txBox="1">
              <a:spLocks noChangeArrowheads="1"/>
            </p:cNvSpPr>
            <p:nvPr/>
          </p:nvSpPr>
          <p:spPr bwMode="auto">
            <a:xfrm>
              <a:off x="4262" y="1295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×</a:t>
              </a:r>
            </a:p>
          </p:txBody>
        </p:sp>
        <p:sp>
          <p:nvSpPr>
            <p:cNvPr id="239631" name="Text Box 15"/>
            <p:cNvSpPr txBox="1">
              <a:spLocks noChangeArrowheads="1"/>
            </p:cNvSpPr>
            <p:nvPr/>
          </p:nvSpPr>
          <p:spPr bwMode="auto">
            <a:xfrm>
              <a:off x="4352" y="1283"/>
              <a:ext cx="5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cs typeface="Arial" pitchFamily="34" charset="0"/>
                </a:rPr>
                <a:t> DC8 O</a:t>
              </a:r>
              <a:r>
                <a:rPr lang="en-US" sz="1200" b="1" smtClean="0">
                  <a:solidFill>
                    <a:srgbClr val="000000"/>
                  </a:solidFill>
                </a:rPr>
                <a:t>DE</a:t>
              </a:r>
            </a:p>
          </p:txBody>
        </p:sp>
      </p:grpSp>
      <p:grpSp>
        <p:nvGrpSpPr>
          <p:cNvPr id="239632" name="Group 16"/>
          <p:cNvGrpSpPr>
            <a:grpSpLocks/>
          </p:cNvGrpSpPr>
          <p:nvPr/>
        </p:nvGrpSpPr>
        <p:grpSpPr bwMode="auto">
          <a:xfrm>
            <a:off x="6753225" y="5186363"/>
            <a:ext cx="1008063" cy="436562"/>
            <a:chOff x="4254" y="3267"/>
            <a:chExt cx="635" cy="275"/>
          </a:xfrm>
        </p:grpSpPr>
        <p:sp>
          <p:nvSpPr>
            <p:cNvPr id="239633" name="Text Box 17"/>
            <p:cNvSpPr txBox="1">
              <a:spLocks noChangeArrowheads="1"/>
            </p:cNvSpPr>
            <p:nvPr/>
          </p:nvSpPr>
          <p:spPr bwMode="auto">
            <a:xfrm>
              <a:off x="4254" y="3311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×</a:t>
              </a:r>
            </a:p>
          </p:txBody>
        </p:sp>
        <p:sp>
          <p:nvSpPr>
            <p:cNvPr id="239634" name="Text Box 18"/>
            <p:cNvSpPr txBox="1">
              <a:spLocks noChangeArrowheads="1"/>
            </p:cNvSpPr>
            <p:nvPr/>
          </p:nvSpPr>
          <p:spPr bwMode="auto">
            <a:xfrm>
              <a:off x="4320" y="3267"/>
              <a:ext cx="5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cs typeface="Arial" pitchFamily="34" charset="0"/>
                </a:rPr>
                <a:t> DC8 O</a:t>
              </a:r>
              <a:r>
                <a:rPr lang="en-US" sz="1200" b="1" smtClean="0">
                  <a:solidFill>
                    <a:srgbClr val="000000"/>
                  </a:solidFill>
                </a:rPr>
                <a:t>DE</a:t>
              </a:r>
            </a:p>
          </p:txBody>
        </p:sp>
      </p:grpSp>
      <p:pic>
        <p:nvPicPr>
          <p:cNvPr id="239635" name="Picture 19" descr="br_series_200804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 bwMode="auto">
          <a:xfrm>
            <a:off x="263525" y="3656013"/>
            <a:ext cx="4799013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38" name="Picture 22" descr="tmp6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346700"/>
            <a:ext cx="4124325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43" name="Text Box 27"/>
          <p:cNvSpPr txBox="1">
            <a:spLocks noChangeArrowheads="1"/>
          </p:cNvSpPr>
          <p:nvPr/>
        </p:nvSpPr>
        <p:spPr bwMode="auto">
          <a:xfrm>
            <a:off x="2801938" y="4556125"/>
            <a:ext cx="238125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sz="1000" b="1" smtClean="0">
                <a:solidFill>
                  <a:srgbClr val="0000CC"/>
                </a:solidFill>
              </a:rPr>
              <a:t>O</a:t>
            </a:r>
            <a:r>
              <a:rPr lang="en-US" sz="1000" b="1" baseline="-25000" smtClean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39644" name="Text Box 28"/>
          <p:cNvSpPr txBox="1">
            <a:spLocks noChangeArrowheads="1"/>
          </p:cNvSpPr>
          <p:nvPr/>
        </p:nvSpPr>
        <p:spPr bwMode="auto">
          <a:xfrm>
            <a:off x="2232025" y="5092700"/>
            <a:ext cx="444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Alt</a:t>
            </a:r>
            <a:r>
              <a:rPr lang="en-US" sz="1000" b="1" smtClean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→</a:t>
            </a:r>
            <a:endParaRPr lang="en-US" sz="1000" b="1" baseline="-25000" smtClean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9645" name="Text Box 29"/>
          <p:cNvSpPr txBox="1">
            <a:spLocks noChangeArrowheads="1"/>
          </p:cNvSpPr>
          <p:nvPr/>
        </p:nvSpPr>
        <p:spPr bwMode="auto">
          <a:xfrm>
            <a:off x="2959100" y="5476875"/>
            <a:ext cx="5549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CC00"/>
                </a:solidFill>
              </a:rPr>
              <a:t> HOBr</a:t>
            </a:r>
            <a:endParaRPr lang="en-US" sz="1000" b="1" dirty="0" smtClean="0">
              <a:solidFill>
                <a:srgbClr val="000000"/>
              </a:solidFill>
            </a:endParaRPr>
          </a:p>
        </p:txBody>
      </p:sp>
      <p:sp>
        <p:nvSpPr>
          <p:cNvPr id="239646" name="Text Box 30"/>
          <p:cNvSpPr txBox="1">
            <a:spLocks noChangeArrowheads="1"/>
          </p:cNvSpPr>
          <p:nvPr/>
        </p:nvSpPr>
        <p:spPr bwMode="auto">
          <a:xfrm>
            <a:off x="946150" y="5499100"/>
            <a:ext cx="181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</a:rPr>
              <a:t>OMI Column (10</a:t>
            </a:r>
            <a:r>
              <a:rPr lang="en-US" sz="1000" b="1" baseline="30000" smtClean="0">
                <a:solidFill>
                  <a:srgbClr val="0000CC"/>
                </a:solidFill>
              </a:rPr>
              <a:t>13</a:t>
            </a:r>
            <a:r>
              <a:rPr lang="en-US" sz="1000" b="1" smtClean="0">
                <a:solidFill>
                  <a:srgbClr val="0000CC"/>
                </a:solidFill>
              </a:rPr>
              <a:t> mol/cm</a:t>
            </a:r>
            <a:r>
              <a:rPr lang="en-US" sz="1000" b="1" baseline="30000" smtClean="0">
                <a:solidFill>
                  <a:srgbClr val="0000CC"/>
                </a:solidFill>
              </a:rPr>
              <a:t>2</a:t>
            </a:r>
            <a:r>
              <a:rPr lang="en-US" sz="1000" b="1" smtClean="0">
                <a:solidFill>
                  <a:srgbClr val="0000CC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↓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501650" y="2917349"/>
            <a:ext cx="8140700" cy="147732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Flight Report: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Exploratory BL run north of Alert found O</a:t>
            </a:r>
            <a:r>
              <a:rPr lang="en-US" baseline="-25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 &lt; 0.5 ppb (Major ODE) with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    significant levels of soluble Br</a:t>
            </a:r>
            <a:r>
              <a:rPr lang="en-US" baseline="30000" dirty="0" smtClean="0">
                <a:solidFill>
                  <a:srgbClr val="0000CC"/>
                </a:solidFill>
                <a:sym typeface="Symbol" pitchFamily="18" charset="2"/>
              </a:rPr>
              <a:t></a:t>
            </a:r>
            <a:r>
              <a:rPr lang="en-US" dirty="0" smtClean="0">
                <a:solidFill>
                  <a:srgbClr val="0000CC"/>
                </a:solidFill>
              </a:rPr>
              <a:t> and HOBr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Flew length of Frobisher Bay in the BL, just prior to landing, in a satellite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    </a:t>
            </a:r>
            <a:r>
              <a:rPr lang="en-US" dirty="0" err="1" smtClean="0">
                <a:solidFill>
                  <a:srgbClr val="0000CC"/>
                </a:solidFill>
              </a:rPr>
              <a:t>BrO</a:t>
            </a:r>
            <a:r>
              <a:rPr lang="en-US" dirty="0" smtClean="0">
                <a:solidFill>
                  <a:srgbClr val="0000CC"/>
                </a:solidFill>
              </a:rPr>
              <a:t> “hotspot”. O</a:t>
            </a:r>
            <a:r>
              <a:rPr lang="en-US" baseline="-25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 was not depleted, but no </a:t>
            </a:r>
            <a:r>
              <a:rPr lang="en-US" dirty="0" err="1" smtClean="0">
                <a:solidFill>
                  <a:srgbClr val="0000CC"/>
                </a:solidFill>
              </a:rPr>
              <a:t>BrO</a:t>
            </a:r>
            <a:r>
              <a:rPr lang="en-US" dirty="0" smtClean="0">
                <a:solidFill>
                  <a:srgbClr val="0000CC"/>
                </a:solidFill>
              </a:rPr>
              <a:t> or Br</a:t>
            </a:r>
            <a:r>
              <a:rPr lang="en-US" baseline="30000" dirty="0" smtClean="0">
                <a:solidFill>
                  <a:srgbClr val="0000CC"/>
                </a:solidFill>
              </a:rPr>
              <a:t>-</a:t>
            </a:r>
            <a:r>
              <a:rPr lang="en-US" dirty="0" smtClean="0">
                <a:solidFill>
                  <a:srgbClr val="0000CC"/>
                </a:solidFill>
              </a:rPr>
              <a:t> was detected.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1AB7-3255-41A3-B93E-58B17AE00B9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0648" name="Group 24"/>
          <p:cNvGrpSpPr>
            <a:grpSpLocks/>
          </p:cNvGrpSpPr>
          <p:nvPr/>
        </p:nvGrpSpPr>
        <p:grpSpPr bwMode="auto">
          <a:xfrm>
            <a:off x="105504" y="280988"/>
            <a:ext cx="4735513" cy="3536950"/>
            <a:chOff x="-97" y="190"/>
            <a:chExt cx="2983" cy="2228"/>
          </a:xfrm>
        </p:grpSpPr>
        <p:pic>
          <p:nvPicPr>
            <p:cNvPr id="410649" name="Picture 25" descr="20080406_bro_col_om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" y="287"/>
              <a:ext cx="2983" cy="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50" name="Text Box 26"/>
            <p:cNvSpPr txBox="1">
              <a:spLocks noChangeArrowheads="1"/>
            </p:cNvSpPr>
            <p:nvPr/>
          </p:nvSpPr>
          <p:spPr bwMode="auto">
            <a:xfrm>
              <a:off x="735" y="190"/>
              <a:ext cx="13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OMI Total Column BrO</a:t>
              </a:r>
            </a:p>
          </p:txBody>
        </p:sp>
      </p:grpSp>
      <p:pic>
        <p:nvPicPr>
          <p:cNvPr id="410651" name="Picture 27" descr="2008-04-06_12_Z_bro_vsl_10_strat_col_troppt_time_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55613"/>
            <a:ext cx="4735512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-381000"/>
            <a:ext cx="8229600" cy="1143000"/>
          </a:xfrm>
          <a:noFill/>
        </p:spPr>
        <p:txBody>
          <a:bodyPr/>
          <a:lstStyle/>
          <a:p>
            <a:r>
              <a:rPr lang="en-US" sz="2400"/>
              <a:t>6 April 2008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332413" y="298450"/>
            <a:ext cx="216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Model: VSL Br</a:t>
            </a:r>
            <a:r>
              <a:rPr lang="en-US" sz="1400" b="1" baseline="-25000" smtClean="0">
                <a:solidFill>
                  <a:srgbClr val="000000"/>
                </a:solidFill>
              </a:rPr>
              <a:t>y </a:t>
            </a:r>
            <a:r>
              <a:rPr lang="en-US" sz="1400" b="1" smtClean="0">
                <a:solidFill>
                  <a:srgbClr val="000000"/>
                </a:solidFill>
              </a:rPr>
              <a:t>= 10 ppt</a:t>
            </a: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2773363" y="6092825"/>
            <a:ext cx="217487" cy="12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642" name="AutoShape 18"/>
          <p:cNvSpPr>
            <a:spLocks noChangeArrowheads="1"/>
          </p:cNvSpPr>
          <p:nvPr/>
        </p:nvSpPr>
        <p:spPr bwMode="auto">
          <a:xfrm rot="2661228">
            <a:off x="5726113" y="2562225"/>
            <a:ext cx="303212" cy="1189038"/>
          </a:xfrm>
          <a:prstGeom prst="downArrow">
            <a:avLst>
              <a:gd name="adj1" fmla="val 50000"/>
              <a:gd name="adj2" fmla="val 98037"/>
            </a:avLst>
          </a:prstGeom>
          <a:solidFill>
            <a:schemeClr val="bg1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10652" name="Picture 28" descr="bro_profile_pp_080406_hudson_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/>
          <a:stretch>
            <a:fillRect/>
          </a:stretch>
        </p:blipFill>
        <p:spPr bwMode="auto">
          <a:xfrm>
            <a:off x="5472113" y="3671888"/>
            <a:ext cx="31496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53" name="Group 29"/>
          <p:cNvGrpSpPr>
            <a:grpSpLocks/>
          </p:cNvGrpSpPr>
          <p:nvPr/>
        </p:nvGrpSpPr>
        <p:grpSpPr bwMode="auto">
          <a:xfrm>
            <a:off x="728663" y="3803650"/>
            <a:ext cx="4713287" cy="2438400"/>
            <a:chOff x="27" y="2396"/>
            <a:chExt cx="2969" cy="1536"/>
          </a:xfrm>
        </p:grpSpPr>
        <p:grpSp>
          <p:nvGrpSpPr>
            <p:cNvPr id="410638" name="Group 14"/>
            <p:cNvGrpSpPr>
              <a:grpSpLocks/>
            </p:cNvGrpSpPr>
            <p:nvPr/>
          </p:nvGrpSpPr>
          <p:grpSpPr bwMode="auto">
            <a:xfrm>
              <a:off x="1664" y="2396"/>
              <a:ext cx="1332" cy="1536"/>
              <a:chOff x="1691" y="2464"/>
              <a:chExt cx="1332" cy="1536"/>
            </a:xfrm>
          </p:grpSpPr>
          <p:pic>
            <p:nvPicPr>
              <p:cNvPr id="410639" name="Picture 15" descr="cfc12_profile_080406_hudson_b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65"/>
              <a:stretch>
                <a:fillRect/>
              </a:stretch>
            </p:blipFill>
            <p:spPr bwMode="auto">
              <a:xfrm>
                <a:off x="1733" y="2464"/>
                <a:ext cx="1290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0640" name="Rectangle 16"/>
              <p:cNvSpPr>
                <a:spLocks noChangeArrowheads="1"/>
              </p:cNvSpPr>
              <p:nvPr/>
            </p:nvSpPr>
            <p:spPr bwMode="auto">
              <a:xfrm>
                <a:off x="1691" y="3822"/>
                <a:ext cx="138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10641" name="Picture 17" descr="temp_profile_080406_hudson_ba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2396"/>
              <a:ext cx="1670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1835" y="3396"/>
              <a:ext cx="68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srgbClr val="0000CC"/>
                  </a:solidFill>
                </a:rPr>
                <a:t>Tropopause </a:t>
              </a:r>
              <a:r>
                <a:rPr lang="en-US" sz="1100" smtClean="0">
                  <a:solidFill>
                    <a:srgbClr val="0000CC"/>
                  </a:solidFill>
                  <a:sym typeface="Wingdings 3" pitchFamily="18" charset="2"/>
                </a:rPr>
                <a:t></a:t>
              </a:r>
            </a:p>
          </p:txBody>
        </p:sp>
      </p:grpSp>
      <p:sp>
        <p:nvSpPr>
          <p:cNvPr id="410643" name="Text Box 19"/>
          <p:cNvSpPr txBox="1">
            <a:spLocks noChangeArrowheads="1"/>
          </p:cNvSpPr>
          <p:nvPr/>
        </p:nvSpPr>
        <p:spPr bwMode="auto">
          <a:xfrm>
            <a:off x="3092450" y="3513138"/>
            <a:ext cx="2527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CC"/>
                </a:solidFill>
              </a:rPr>
              <a:t>Model Profiles, Hudson Bay</a:t>
            </a:r>
          </a:p>
        </p:txBody>
      </p:sp>
      <p:sp>
        <p:nvSpPr>
          <p:cNvPr id="410654" name="Text Box 30"/>
          <p:cNvSpPr txBox="1">
            <a:spLocks noChangeArrowheads="1"/>
          </p:cNvSpPr>
          <p:nvPr/>
        </p:nvSpPr>
        <p:spPr bwMode="auto">
          <a:xfrm>
            <a:off x="6538913" y="4729163"/>
            <a:ext cx="9382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0000"/>
                </a:solidFill>
              </a:rPr>
              <a:t>VSL Br</a:t>
            </a:r>
            <a:r>
              <a:rPr lang="en-US" sz="1000" baseline="-25000" smtClean="0">
                <a:solidFill>
                  <a:srgbClr val="FF0000"/>
                </a:solidFill>
              </a:rPr>
              <a:t>y</a:t>
            </a:r>
            <a:r>
              <a:rPr lang="en-US" sz="1000" smtClean="0">
                <a:solidFill>
                  <a:srgbClr val="FF0000"/>
                </a:solidFill>
              </a:rPr>
              <a:t> = 10 ppt</a:t>
            </a:r>
          </a:p>
        </p:txBody>
      </p:sp>
      <p:sp>
        <p:nvSpPr>
          <p:cNvPr id="410655" name="Line 31"/>
          <p:cNvSpPr>
            <a:spLocks noChangeShapeType="1"/>
          </p:cNvSpPr>
          <p:nvPr/>
        </p:nvSpPr>
        <p:spPr bwMode="auto">
          <a:xfrm flipH="1">
            <a:off x="6988175" y="4937125"/>
            <a:ext cx="169863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656" name="Text Box 32"/>
          <p:cNvSpPr txBox="1">
            <a:spLocks noChangeArrowheads="1"/>
          </p:cNvSpPr>
          <p:nvPr/>
        </p:nvSpPr>
        <p:spPr bwMode="auto">
          <a:xfrm>
            <a:off x="5911850" y="4283075"/>
            <a:ext cx="868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33CC"/>
                </a:solidFill>
              </a:rPr>
              <a:t>VSL Br</a:t>
            </a:r>
            <a:r>
              <a:rPr lang="en-US" sz="1000" baseline="-25000" smtClean="0">
                <a:solidFill>
                  <a:srgbClr val="0033CC"/>
                </a:solidFill>
              </a:rPr>
              <a:t>y</a:t>
            </a:r>
            <a:r>
              <a:rPr lang="en-US" sz="1000" smtClean="0">
                <a:solidFill>
                  <a:srgbClr val="0033CC"/>
                </a:solidFill>
              </a:rPr>
              <a:t> = 5 ppt</a:t>
            </a:r>
          </a:p>
        </p:txBody>
      </p:sp>
      <p:sp>
        <p:nvSpPr>
          <p:cNvPr id="410657" name="Line 33"/>
          <p:cNvSpPr>
            <a:spLocks noChangeShapeType="1"/>
          </p:cNvSpPr>
          <p:nvPr/>
        </p:nvSpPr>
        <p:spPr bwMode="auto">
          <a:xfrm>
            <a:off x="6318250" y="4552950"/>
            <a:ext cx="301625" cy="62706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658" name="Text Box 34"/>
          <p:cNvSpPr txBox="1">
            <a:spLocks noChangeArrowheads="1"/>
          </p:cNvSpPr>
          <p:nvPr/>
        </p:nvSpPr>
        <p:spPr bwMode="auto">
          <a:xfrm>
            <a:off x="5670550" y="5205413"/>
            <a:ext cx="6588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VSL Br</a:t>
            </a:r>
            <a:r>
              <a:rPr lang="en-US" sz="1000" baseline="-25000" smtClean="0">
                <a:solidFill>
                  <a:srgbClr val="000000"/>
                </a:solidFill>
              </a:rPr>
              <a:t>y</a:t>
            </a:r>
            <a:r>
              <a:rPr lang="en-US" sz="1000" smtClean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5519" y="3434318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by Ross Salawitch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2753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VSL Br ~ 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biogenically</a:t>
            </a:r>
            <a:r>
              <a:rPr lang="en-US" dirty="0" smtClean="0"/>
              <a:t> produced in tropical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Conclusions from </a:t>
            </a:r>
            <a:r>
              <a:rPr lang="en-US" sz="3200" b="1" dirty="0" smtClean="0">
                <a:solidFill>
                  <a:prstClr val="black"/>
                </a:solidFill>
              </a:rPr>
              <a:t>ARCTAS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There are issues in interpreting </a:t>
            </a:r>
            <a:r>
              <a:rPr lang="en-US" sz="2000" dirty="0" err="1" smtClean="0">
                <a:solidFill>
                  <a:prstClr val="black"/>
                </a:solidFill>
              </a:rPr>
              <a:t>BrO</a:t>
            </a:r>
            <a:r>
              <a:rPr lang="en-US" sz="2000" dirty="0" smtClean="0">
                <a:solidFill>
                  <a:prstClr val="black"/>
                </a:solidFill>
              </a:rPr>
              <a:t> satellite data in Arctic. There is some correspondence to in situ observations but in at least certain regions satellite does not correspond to tropospheric BrO.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One leading hypothesis is that the variance in satellite </a:t>
            </a:r>
            <a:r>
              <a:rPr lang="en-US" sz="2000" dirty="0" err="1" smtClean="0">
                <a:solidFill>
                  <a:prstClr val="black"/>
                </a:solidFill>
              </a:rPr>
              <a:t>BrO</a:t>
            </a:r>
            <a:r>
              <a:rPr lang="en-US" sz="2000" dirty="0" smtClean="0">
                <a:solidFill>
                  <a:prstClr val="black"/>
                </a:solidFill>
              </a:rPr>
              <a:t> is due to lower stratosphere BrO. For example, the persistent signal over Hudson Bay corresponds to consistent low point in the tropopause.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However, significant </a:t>
            </a:r>
            <a:r>
              <a:rPr lang="en-US" sz="2000" dirty="0" err="1" smtClean="0">
                <a:solidFill>
                  <a:prstClr val="black"/>
                </a:solidFill>
              </a:rPr>
              <a:t>BrO</a:t>
            </a:r>
            <a:r>
              <a:rPr lang="en-US" sz="2000" dirty="0" smtClean="0">
                <a:solidFill>
                  <a:prstClr val="black"/>
                </a:solidFill>
              </a:rPr>
              <a:t> in Arctic lower stratosphere requires a large input of very short live (VSL) bromine species to the tropical tropopause – Upcoming CONTRAST Mission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Overall results are disappointing four our group. Negative results don’t allow for measurement comparison or investigation of bromine chemistry.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Ocean, Atmosphere, Sea Ice, and Snowpack (OASIS) Experiment - 2009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462"/>
            <a:ext cx="476827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8999"/>
            <a:ext cx="4127500" cy="2765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1905000"/>
            <a:ext cx="3581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How do interactions between the sea ice and snow pack with the atmosphere influence ozone depletion and mercury deposition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139051" y="809015"/>
            <a:ext cx="4661549" cy="5861955"/>
            <a:chOff x="139051" y="809015"/>
            <a:chExt cx="4661549" cy="586195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620" y="1090343"/>
              <a:ext cx="2083179" cy="1560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598042"/>
              <a:ext cx="4267200" cy="40729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816540"/>
              <a:ext cx="2520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dirty="0" smtClean="0"/>
                <a:t>(</a:t>
              </a:r>
              <a:r>
                <a:rPr lang="en-US" sz="2000" dirty="0"/>
                <a:t>71</a:t>
              </a:r>
              <a:r>
                <a:rPr lang="en-US" sz="2000" baseline="30000" dirty="0"/>
                <a:t>◦</a:t>
              </a:r>
              <a:r>
                <a:rPr lang="en-US" sz="2000" dirty="0"/>
                <a:t>19′ N, 156</a:t>
              </a:r>
              <a:r>
                <a:rPr lang="en-US" sz="2000" baseline="30000" dirty="0"/>
                <a:t>◦ </a:t>
              </a:r>
              <a:r>
                <a:rPr lang="en-US" sz="2000" dirty="0"/>
                <a:t>39′ W</a:t>
              </a:r>
              <a:r>
                <a:rPr lang="en-US" sz="2000" dirty="0" smtClean="0"/>
                <a:t> )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9633" y="1560463"/>
              <a:ext cx="8535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Alaska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4681" y="809015"/>
              <a:ext cx="93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Barrow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051" y="1196882"/>
              <a:ext cx="1418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Spring 2009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843" y="5368089"/>
              <a:ext cx="150679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LP DOAS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3827" y="5943600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CIMS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82840" y="588266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53886" y="57505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Connector 21"/>
            <p:cNvCxnSpPr>
              <a:stCxn id="20" idx="3"/>
            </p:cNvCxnSpPr>
            <p:nvPr/>
          </p:nvCxnSpPr>
          <p:spPr>
            <a:xfrm flipH="1">
              <a:off x="534304" y="1185723"/>
              <a:ext cx="1599296" cy="1412319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</p:cNvCxnSpPr>
            <p:nvPr/>
          </p:nvCxnSpPr>
          <p:spPr>
            <a:xfrm>
              <a:off x="2187482" y="1185723"/>
              <a:ext cx="2613118" cy="1389033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122441" y="112068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304" y="3288268"/>
              <a:ext cx="1370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Arctic Ocean</a:t>
              </a:r>
              <a:endParaRPr lang="en-US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Barrow, AK (OASIS-09)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914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Chemical ionization mass spectrometer</a:t>
            </a:r>
            <a:endParaRPr lang="en-US" sz="2000" dirty="0"/>
          </a:p>
        </p:txBody>
      </p:sp>
      <p:pic>
        <p:nvPicPr>
          <p:cNvPr id="27" name="Picture 26" descr="IMG_1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2935431" cy="221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Jin_inBarr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886200"/>
            <a:ext cx="3962400" cy="26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52B2F-351A-4881-B7CB-BA15B7D16148}" type="slidenum">
              <a:rPr lang="en-US" altLang="zh-CN" smtClean="0">
                <a:latin typeface="Arial" pitchFamily="34" charset="0"/>
                <a:ea typeface="SimSun" pitchFamily="2" charset="-122"/>
              </a:rPr>
              <a:pPr/>
              <a:t>3</a:t>
            </a:fld>
            <a:endParaRPr lang="en-US" altLang="zh-CN" dirty="0" smtClean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228600" y="1066800"/>
            <a:ext cx="8305800" cy="685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80000"/>
              </a:lnSpc>
            </a:pPr>
            <a:endParaRPr lang="en-US" altLang="zh-CN" sz="2800" b="1" dirty="0">
              <a:ea typeface="SimSun" pitchFamily="2" charset="-122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sz="2800" b="1" dirty="0">
              <a:ea typeface="SimSun" pitchFamily="2" charset="-122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sz="2800" b="1" dirty="0">
              <a:ea typeface="SimSun" pitchFamily="2" charset="-122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sz="2800" b="1" dirty="0">
              <a:ea typeface="SimSun" pitchFamily="2" charset="-122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en-US" altLang="zh-CN" sz="2800" b="1" dirty="0" smtClean="0">
                <a:ea typeface="SimSun" pitchFamily="2" charset="-122"/>
              </a:rPr>
              <a:t>Ozone Depletion Events and Mercury loss</a:t>
            </a:r>
          </a:p>
          <a:p>
            <a:pPr marL="342900" indent="-342900" algn="ctr">
              <a:lnSpc>
                <a:spcPct val="80000"/>
              </a:lnSpc>
            </a:pPr>
            <a:r>
              <a:rPr lang="en-US" altLang="zh-CN" sz="2800" b="1" dirty="0" smtClean="0">
                <a:ea typeface="SimSun" pitchFamily="2" charset="-122"/>
              </a:rPr>
              <a:t> observed in polar </a:t>
            </a:r>
            <a:r>
              <a:rPr lang="en-US" altLang="zh-CN" sz="2800" b="1" dirty="0">
                <a:ea typeface="SimSun" pitchFamily="2" charset="-122"/>
              </a:rPr>
              <a:t>boundary </a:t>
            </a:r>
            <a:r>
              <a:rPr lang="en-US" altLang="zh-CN" sz="2800" b="1" dirty="0" smtClean="0">
                <a:ea typeface="SimSun" pitchFamily="2" charset="-122"/>
              </a:rPr>
              <a:t>layer</a:t>
            </a:r>
            <a:endParaRPr lang="en-US" altLang="zh-CN" sz="2800" b="1" dirty="0">
              <a:ea typeface="SimSun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ea typeface="SimSun" pitchFamily="2" charset="-122"/>
              </a:rPr>
              <a:t>  </a:t>
            </a:r>
            <a:endParaRPr lang="en-US" altLang="zh-CN" sz="2400" b="1" dirty="0">
              <a:ea typeface="SimSun" pitchFamily="2" charset="-122"/>
            </a:endParaRPr>
          </a:p>
          <a:p>
            <a:pPr marL="342900" indent="-342900"/>
            <a:endParaRPr lang="en-US" altLang="zh-CN" sz="2400" dirty="0">
              <a:solidFill>
                <a:srgbClr val="CC66FF"/>
              </a:solidFill>
              <a:ea typeface="SimSun" pitchFamily="2" charset="-122"/>
            </a:endParaRPr>
          </a:p>
          <a:p>
            <a:pPr marL="342900" indent="-342900"/>
            <a:endParaRPr lang="en-US" altLang="zh-CN" sz="2400" dirty="0">
              <a:ea typeface="SimSun" pitchFamily="2" charset="-122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Arctic Bromine</a:t>
            </a:r>
            <a:endParaRPr lang="en-US" altLang="zh-CN" dirty="0" smtClean="0">
              <a:ea typeface="SimSun" pitchFamily="2" charset="-12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1981200"/>
            <a:ext cx="3810000" cy="3886200"/>
            <a:chOff x="192" y="1248"/>
            <a:chExt cx="2400" cy="2448"/>
          </a:xfrm>
        </p:grpSpPr>
        <p:pic>
          <p:nvPicPr>
            <p:cNvPr id="820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488"/>
              <a:ext cx="2400" cy="1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528" y="3456"/>
              <a:ext cx="1776" cy="24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609600" indent="-609600" algn="ctr"/>
              <a:endParaRPr lang="en-US" altLang="zh-CN" sz="1200" dirty="0">
                <a:latin typeface="Times New Roman" pitchFamily="18" charset="0"/>
                <a:ea typeface="SimSun" pitchFamily="2" charset="-122"/>
              </a:endParaRPr>
            </a:p>
            <a:p>
              <a:pPr marL="609600" indent="-609600" algn="ctr"/>
              <a:r>
                <a:rPr lang="en-US" altLang="zh-CN" sz="1000" dirty="0">
                  <a:latin typeface="Times New Roman" pitchFamily="18" charset="0"/>
                  <a:ea typeface="SimSun" pitchFamily="2" charset="-122"/>
                </a:rPr>
                <a:t>Observations of BrO during surface ozone depletion </a:t>
              </a:r>
            </a:p>
            <a:p>
              <a:pPr marL="609600" indent="-609600" algn="ctr"/>
              <a:r>
                <a:rPr lang="en-US" altLang="zh-CN" sz="1000" dirty="0">
                  <a:latin typeface="Times New Roman" pitchFamily="18" charset="0"/>
                  <a:ea typeface="SimSun" pitchFamily="2" charset="-122"/>
                </a:rPr>
                <a:t>in spring at Alert by Hönninger, G. and U. Platt (2002)</a:t>
              </a:r>
              <a:r>
                <a:rPr lang="en-US" altLang="zh-CN" sz="1000" dirty="0">
                  <a:ea typeface="SimSun" pitchFamily="2" charset="-122"/>
                </a:rPr>
                <a:t>.</a:t>
              </a:r>
            </a:p>
            <a:p>
              <a:pPr marL="609600" indent="-609600" algn="ctr"/>
              <a:r>
                <a:rPr lang="en-US" altLang="zh-CN" sz="1200" dirty="0">
                  <a:ea typeface="SimSun" pitchFamily="2" charset="-122"/>
                </a:rPr>
                <a:t> </a:t>
              </a:r>
            </a:p>
          </p:txBody>
        </p:sp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>
              <a:off x="1200" y="1248"/>
              <a:ext cx="534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2400" dirty="0" smtClean="0">
                  <a:ea typeface="SimSun" pitchFamily="2" charset="-122"/>
                </a:rPr>
                <a:t>ODEs</a:t>
              </a:r>
              <a:endParaRPr lang="en-US" altLang="zh-CN" sz="2400" dirty="0">
                <a:ea typeface="SimSun" pitchFamily="2" charset="-122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078288" y="1905000"/>
            <a:ext cx="5370512" cy="3962400"/>
            <a:chOff x="2569" y="1200"/>
            <a:chExt cx="3383" cy="2496"/>
          </a:xfrm>
        </p:grpSpPr>
        <p:pic>
          <p:nvPicPr>
            <p:cNvPr id="820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9" y="1488"/>
              <a:ext cx="3191" cy="1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202" name="Rectangle 8"/>
            <p:cNvSpPr>
              <a:spLocks noChangeArrowheads="1"/>
            </p:cNvSpPr>
            <p:nvPr/>
          </p:nvSpPr>
          <p:spPr bwMode="auto">
            <a:xfrm>
              <a:off x="2928" y="3456"/>
              <a:ext cx="1746" cy="240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609600" indent="-609600" algn="ctr"/>
              <a:endParaRPr lang="en-US" altLang="zh-CN" sz="1200" dirty="0">
                <a:ea typeface="SimSun" pitchFamily="2" charset="-122"/>
              </a:endParaRPr>
            </a:p>
            <a:p>
              <a:pPr marL="609600" indent="-609600" algn="ctr"/>
              <a:r>
                <a:rPr lang="en-US" altLang="zh-CN" sz="1000" dirty="0">
                  <a:latin typeface="Times New Roman" pitchFamily="18" charset="0"/>
                  <a:ea typeface="SimSun" pitchFamily="2" charset="-122"/>
                </a:rPr>
                <a:t>Springtime depletion of mercury at Alert observed</a:t>
              </a:r>
            </a:p>
            <a:p>
              <a:pPr marL="609600" indent="-609600" algn="ctr"/>
              <a:r>
                <a:rPr lang="en-US" altLang="zh-CN" sz="1000" dirty="0">
                  <a:latin typeface="Times New Roman" pitchFamily="18" charset="0"/>
                  <a:ea typeface="SimSun" pitchFamily="2" charset="-122"/>
                </a:rPr>
                <a:t>by Schroeder,W. H et al. (1998)</a:t>
              </a:r>
            </a:p>
            <a:p>
              <a:pPr marL="609600" indent="-609600" algn="ctr"/>
              <a:endParaRPr lang="en-US" altLang="zh-CN" sz="1000" dirty="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8203" name="Rectangle 9"/>
            <p:cNvSpPr>
              <a:spLocks noChangeArrowheads="1"/>
            </p:cNvSpPr>
            <p:nvPr/>
          </p:nvSpPr>
          <p:spPr bwMode="auto">
            <a:xfrm>
              <a:off x="2928" y="1200"/>
              <a:ext cx="302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/>
              <a:r>
                <a:rPr lang="en-US" altLang="zh-CN" sz="2400" dirty="0" smtClean="0">
                  <a:solidFill>
                    <a:schemeClr val="folHlink"/>
                  </a:solidFill>
                  <a:ea typeface="SimSun" pitchFamily="2" charset="-122"/>
                </a:rPr>
                <a:t>Mercury Depletion</a:t>
              </a:r>
              <a:endParaRPr lang="en-US" altLang="zh-CN" sz="2400" dirty="0">
                <a:solidFill>
                  <a:schemeClr val="folHlink"/>
                </a:solidFill>
                <a:ea typeface="SimSun" pitchFamily="2" charset="-122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0" y="884216"/>
            <a:ext cx="9144000" cy="76200"/>
            <a:chOff x="0" y="2667000"/>
            <a:chExt cx="9144000" cy="762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0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Observations of BrO, HOBr and Br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 by CIMS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990600"/>
            <a:ext cx="7124701" cy="582922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0600" y="1043941"/>
            <a:ext cx="7772400" cy="1066801"/>
            <a:chOff x="990600" y="1043941"/>
            <a:chExt cx="7772400" cy="1066801"/>
          </a:xfrm>
        </p:grpSpPr>
        <p:sp>
          <p:nvSpPr>
            <p:cNvPr id="15" name="Rectangle 14"/>
            <p:cNvSpPr/>
            <p:nvPr/>
          </p:nvSpPr>
          <p:spPr>
            <a:xfrm>
              <a:off x="990600" y="1043941"/>
              <a:ext cx="7772400" cy="106680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162800" y="1085671"/>
              <a:ext cx="152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Compared to LPDOAS observations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0600" y="2110742"/>
            <a:ext cx="7772400" cy="1013458"/>
            <a:chOff x="990600" y="2110742"/>
            <a:chExt cx="7772400" cy="1013458"/>
          </a:xfrm>
        </p:grpSpPr>
        <p:sp>
          <p:nvSpPr>
            <p:cNvPr id="17" name="Rectangle 16"/>
            <p:cNvSpPr/>
            <p:nvPr/>
          </p:nvSpPr>
          <p:spPr>
            <a:xfrm>
              <a:off x="990600" y="2110742"/>
              <a:ext cx="7772400" cy="10134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069850" y="2124670"/>
              <a:ext cx="16931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First direct observations of HOBr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0600" y="3124200"/>
            <a:ext cx="7772400" cy="998220"/>
            <a:chOff x="990600" y="3124200"/>
            <a:chExt cx="7772400" cy="998220"/>
          </a:xfrm>
        </p:grpSpPr>
        <p:sp>
          <p:nvSpPr>
            <p:cNvPr id="20" name="Rectangle 19"/>
            <p:cNvSpPr/>
            <p:nvPr/>
          </p:nvSpPr>
          <p:spPr>
            <a:xfrm>
              <a:off x="990600" y="3124200"/>
              <a:ext cx="7772400" cy="998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6120" y="3301425"/>
              <a:ext cx="1706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High levels of Br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at night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2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BrO measurement comparison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5842337"/>
            <a:ext cx="9143999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    BrO </a:t>
            </a:r>
            <a:r>
              <a:rPr lang="en-US" sz="2000" dirty="0"/>
              <a:t>measurements from the CIMS were in excellent agreement with a </a:t>
            </a:r>
            <a:r>
              <a:rPr lang="en-US" sz="2000" dirty="0" smtClean="0"/>
              <a:t>nearly 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    co-located </a:t>
            </a:r>
            <a:r>
              <a:rPr lang="en-US" sz="2000" dirty="0"/>
              <a:t>LP-DOAS, especially at moderate wind speeds (3 m/s &lt;ws &lt; 8 m/s) </a:t>
            </a:r>
            <a:r>
              <a:rPr lang="en-US" sz="2000" dirty="0" smtClean="0"/>
              <a:t>and                 low </a:t>
            </a:r>
            <a:r>
              <a:rPr lang="en-US" sz="2000" dirty="0"/>
              <a:t>NO (NO &lt; 100 pptv) conditions. [</a:t>
            </a:r>
            <a:r>
              <a:rPr lang="en-US" sz="2000" i="1" dirty="0"/>
              <a:t>Liao et al.</a:t>
            </a:r>
            <a:r>
              <a:rPr lang="en-US" sz="2000" dirty="0"/>
              <a:t>, 2011]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" y="874231"/>
            <a:ext cx="7287428" cy="4944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363387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0.85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4267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7" y="6150114"/>
            <a:ext cx="9143999" cy="7078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    Average </a:t>
            </a:r>
            <a:r>
              <a:rPr lang="en-US" sz="2000" dirty="0" err="1" smtClean="0">
                <a:solidFill>
                  <a:prstClr val="black"/>
                </a:solidFill>
              </a:rPr>
              <a:t>dirunal</a:t>
            </a:r>
            <a:r>
              <a:rPr lang="en-US" sz="2000" dirty="0" smtClean="0">
                <a:solidFill>
                  <a:prstClr val="black"/>
                </a:solidFill>
              </a:rPr>
              <a:t> profile of bromine </a:t>
            </a:r>
            <a:r>
              <a:rPr lang="en-US" sz="2000" dirty="0" smtClean="0">
                <a:solidFill>
                  <a:prstClr val="black"/>
                </a:solidFill>
              </a:rPr>
              <a:t>species in Barrow, AK spring 2009.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Br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photolyzes</a:t>
            </a:r>
            <a:r>
              <a:rPr lang="en-US" sz="2000" dirty="0" smtClean="0">
                <a:solidFill>
                  <a:prstClr val="black"/>
                </a:solidFill>
              </a:rPr>
              <a:t> rapidly in the morning and converts primarily to </a:t>
            </a:r>
            <a:r>
              <a:rPr lang="en-US" sz="2000" dirty="0" err="1" smtClean="0">
                <a:solidFill>
                  <a:prstClr val="black"/>
                </a:solidFill>
              </a:rPr>
              <a:t>BrO</a:t>
            </a:r>
            <a:r>
              <a:rPr lang="en-US" sz="2000" dirty="0" smtClean="0">
                <a:solidFill>
                  <a:prstClr val="black"/>
                </a:solidFill>
              </a:rPr>
              <a:t> and HOBr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4267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0" y="685800"/>
            <a:ext cx="7116800" cy="51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953377" y="1752600"/>
            <a:ext cx="4288365" cy="4941227"/>
            <a:chOff x="108856" y="1752599"/>
            <a:chExt cx="4288365" cy="4941227"/>
          </a:xfrm>
        </p:grpSpPr>
        <p:pic>
          <p:nvPicPr>
            <p:cNvPr id="9" name="Picture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6" y="1752599"/>
              <a:ext cx="4288365" cy="494122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84396" y="1930062"/>
              <a:ext cx="1367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BrO v.s. WS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8706" y="4324290"/>
              <a:ext cx="1528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HOBr v.s. WS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-457200" y="7620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Bromine Activation and Wind Speed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3227" y="914400"/>
            <a:ext cx="266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Conditions </a:t>
            </a:r>
            <a:r>
              <a:rPr lang="en-US" sz="2400" dirty="0"/>
              <a:t>favoring </a:t>
            </a:r>
            <a:r>
              <a:rPr lang="en-US" sz="2400" dirty="0" smtClean="0"/>
              <a:t>bromine activation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2682721" y="2590801"/>
            <a:ext cx="3429000" cy="759173"/>
          </a:xfrm>
          <a:custGeom>
            <a:avLst/>
            <a:gdLst>
              <a:gd name="connsiteX0" fmla="*/ 0 w 3132813"/>
              <a:gd name="connsiteY0" fmla="*/ 644056 h 664492"/>
              <a:gd name="connsiteX1" fmla="*/ 707666 w 3132813"/>
              <a:gd name="connsiteY1" fmla="*/ 659958 h 664492"/>
              <a:gd name="connsiteX2" fmla="*/ 1327867 w 3132813"/>
              <a:gd name="connsiteY2" fmla="*/ 652007 h 664492"/>
              <a:gd name="connsiteX3" fmla="*/ 1566407 w 3132813"/>
              <a:gd name="connsiteY3" fmla="*/ 532738 h 664492"/>
              <a:gd name="connsiteX4" fmla="*/ 1685676 w 3132813"/>
              <a:gd name="connsiteY4" fmla="*/ 326004 h 664492"/>
              <a:gd name="connsiteX5" fmla="*/ 1820848 w 3132813"/>
              <a:gd name="connsiteY5" fmla="*/ 127221 h 664492"/>
              <a:gd name="connsiteX6" fmla="*/ 1979874 w 3132813"/>
              <a:gd name="connsiteY6" fmla="*/ 47708 h 664492"/>
              <a:gd name="connsiteX7" fmla="*/ 2122998 w 3132813"/>
              <a:gd name="connsiteY7" fmla="*/ 23854 h 664492"/>
              <a:gd name="connsiteX8" fmla="*/ 2449001 w 3132813"/>
              <a:gd name="connsiteY8" fmla="*/ 23854 h 664492"/>
              <a:gd name="connsiteX9" fmla="*/ 2695492 w 3132813"/>
              <a:gd name="connsiteY9" fmla="*/ 15903 h 664492"/>
              <a:gd name="connsiteX10" fmla="*/ 2989690 w 3132813"/>
              <a:gd name="connsiteY10" fmla="*/ 7951 h 664492"/>
              <a:gd name="connsiteX11" fmla="*/ 3132813 w 3132813"/>
              <a:gd name="connsiteY11" fmla="*/ 0 h 664492"/>
              <a:gd name="connsiteX12" fmla="*/ 3132813 w 3132813"/>
              <a:gd name="connsiteY12" fmla="*/ 0 h 66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2813" h="664492">
                <a:moveTo>
                  <a:pt x="0" y="644056"/>
                </a:moveTo>
                <a:lnTo>
                  <a:pt x="707666" y="659958"/>
                </a:lnTo>
                <a:cubicBezTo>
                  <a:pt x="928977" y="661283"/>
                  <a:pt x="1184744" y="673210"/>
                  <a:pt x="1327867" y="652007"/>
                </a:cubicBezTo>
                <a:cubicBezTo>
                  <a:pt x="1470990" y="630804"/>
                  <a:pt x="1506772" y="587072"/>
                  <a:pt x="1566407" y="532738"/>
                </a:cubicBezTo>
                <a:cubicBezTo>
                  <a:pt x="1626042" y="478404"/>
                  <a:pt x="1643269" y="393590"/>
                  <a:pt x="1685676" y="326004"/>
                </a:cubicBezTo>
                <a:cubicBezTo>
                  <a:pt x="1728083" y="258418"/>
                  <a:pt x="1771815" y="173604"/>
                  <a:pt x="1820848" y="127221"/>
                </a:cubicBezTo>
                <a:cubicBezTo>
                  <a:pt x="1869881" y="80838"/>
                  <a:pt x="1929516" y="64936"/>
                  <a:pt x="1979874" y="47708"/>
                </a:cubicBezTo>
                <a:cubicBezTo>
                  <a:pt x="2030232" y="30480"/>
                  <a:pt x="2044810" y="27830"/>
                  <a:pt x="2122998" y="23854"/>
                </a:cubicBezTo>
                <a:cubicBezTo>
                  <a:pt x="2201186" y="19878"/>
                  <a:pt x="2353585" y="25179"/>
                  <a:pt x="2449001" y="23854"/>
                </a:cubicBezTo>
                <a:cubicBezTo>
                  <a:pt x="2544417" y="22529"/>
                  <a:pt x="2695492" y="15903"/>
                  <a:pt x="2695492" y="15903"/>
                </a:cubicBezTo>
                <a:lnTo>
                  <a:pt x="2989690" y="7951"/>
                </a:lnTo>
                <a:cubicBezTo>
                  <a:pt x="3062577" y="5301"/>
                  <a:pt x="3132813" y="0"/>
                  <a:pt x="3132813" y="0"/>
                </a:cubicBezTo>
                <a:lnTo>
                  <a:pt x="3132813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06521" y="5410201"/>
            <a:ext cx="3505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572000" y="3581400"/>
            <a:ext cx="1981200" cy="64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53200" y="4223213"/>
            <a:ext cx="2133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Threshold for </a:t>
            </a:r>
          </a:p>
          <a:p>
            <a:r>
              <a:rPr lang="en-US" dirty="0" smtClean="0"/>
              <a:t>blowing snow. </a:t>
            </a:r>
          </a:p>
          <a:p>
            <a:r>
              <a:rPr lang="en-US" dirty="0" smtClean="0"/>
              <a:t>Indicates enhanced Br cycling on suspended snow.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" y="930964"/>
            <a:ext cx="9057042" cy="592703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46" y="891870"/>
            <a:ext cx="2390927" cy="21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High levels of Cl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observed in presence of Ozone and Sunlight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743200" y="3086390"/>
            <a:ext cx="457200" cy="2704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066800"/>
            <a:ext cx="3099021" cy="190986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895600" y="2743200"/>
            <a:ext cx="2286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37"/>
    </mc:Choice>
    <mc:Fallback xmlns="">
      <p:transition spd="slow" advTm="66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9328"/>
            <a:ext cx="5290630" cy="3765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2112" y="3810000"/>
            <a:ext cx="533400" cy="243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The quality of Cl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7977" y="1138206"/>
            <a:ext cx="589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Comparison of ambient 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signals at different isotopes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24100" y="5791200"/>
            <a:ext cx="44958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correlation strongly indicates that Cl</a:t>
            </a:r>
            <a:r>
              <a:rPr lang="en-US" baseline="-25000" dirty="0" smtClean="0"/>
              <a:t>2</a:t>
            </a:r>
            <a:r>
              <a:rPr lang="en-US" dirty="0" smtClean="0"/>
              <a:t> was detected at these masses.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324600" y="315093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1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BRomine, Ozone, and Mercury EXperiment (BROMEX)</a:t>
            </a:r>
          </a:p>
          <a:p>
            <a:r>
              <a:rPr lang="en-US" sz="2400" b="1" dirty="0" smtClean="0"/>
              <a:t>CIMS Deployment to Barrow, Alaska, March 2012</a:t>
            </a:r>
          </a:p>
          <a:p>
            <a:r>
              <a:rPr lang="en-US" dirty="0" smtClean="0"/>
              <a:t>I(H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</a:t>
            </a:r>
            <a:r>
              <a:rPr lang="en-US" dirty="0" smtClean="0"/>
              <a:t> as reagent 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1" y="65532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Kerri Pratt, Kyle Custard, &amp; Paul Shepson, Purdue University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19822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Monitored as IClO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at masses  178 &amp; 180, confirmed by isotope ratio; currently conducting calibration experiment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191678"/>
            <a:ext cx="337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Monitored as ICl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at masses  197 &amp; 199, confirmed by isotope ratio; Field calibration with permeation source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83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correlated with solar radiation and ozone similar to Liao et al. observations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457201"/>
            <a:ext cx="7746274" cy="4899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Average diurnal profiles of chlorine species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0" y="4800600"/>
            <a:ext cx="91270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900" dirty="0" smtClean="0"/>
              <a:t>A time dependent model constrained to Cl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measurements predicted chlorine species.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dirty="0" err="1" smtClean="0"/>
              <a:t>HOCl</a:t>
            </a:r>
            <a:r>
              <a:rPr lang="en-US" sz="1900" dirty="0" smtClean="0"/>
              <a:t> and </a:t>
            </a:r>
            <a:r>
              <a:rPr lang="en-US" sz="1900" dirty="0" err="1" smtClean="0"/>
              <a:t>ClO</a:t>
            </a:r>
            <a:r>
              <a:rPr lang="en-US" sz="1900" dirty="0" smtClean="0"/>
              <a:t> were ~5 times lower than Cl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concentrations; a large interference in Cl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 measurements due to conversion of </a:t>
            </a:r>
            <a:r>
              <a:rPr lang="en-US" sz="1900" dirty="0" err="1" smtClean="0"/>
              <a:t>HOCl</a:t>
            </a:r>
            <a:r>
              <a:rPr lang="en-US" sz="1900" dirty="0" smtClean="0"/>
              <a:t> was unlikely.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dirty="0" smtClean="0"/>
              <a:t>The slow decline of </a:t>
            </a:r>
            <a:r>
              <a:rPr lang="en-US" sz="1900" dirty="0"/>
              <a:t>Cl</a:t>
            </a:r>
            <a:r>
              <a:rPr lang="en-US" sz="1900" baseline="-25000" dirty="0"/>
              <a:t>2</a:t>
            </a:r>
            <a:r>
              <a:rPr lang="en-US" sz="1900" dirty="0"/>
              <a:t> </a:t>
            </a:r>
            <a:r>
              <a:rPr lang="en-US" sz="1900" dirty="0" smtClean="0"/>
              <a:t>after </a:t>
            </a:r>
            <a:r>
              <a:rPr lang="en-US" sz="1900" dirty="0"/>
              <a:t>sunset </a:t>
            </a:r>
            <a:r>
              <a:rPr lang="en-US" sz="1900" dirty="0" smtClean="0"/>
              <a:t>indicates </a:t>
            </a:r>
            <a:r>
              <a:rPr lang="en-US" sz="1900" dirty="0"/>
              <a:t>that Cl</a:t>
            </a:r>
            <a:r>
              <a:rPr lang="en-US" sz="1900" baseline="-25000" dirty="0"/>
              <a:t>2</a:t>
            </a:r>
            <a:r>
              <a:rPr lang="en-US" sz="1900" dirty="0"/>
              <a:t> has an extra loss </a:t>
            </a:r>
            <a:r>
              <a:rPr lang="en-US" sz="1900" dirty="0" smtClean="0"/>
              <a:t>(e.g. deposition) </a:t>
            </a:r>
            <a:r>
              <a:rPr lang="en-US" sz="1900" dirty="0"/>
              <a:t>besides photolysis. </a:t>
            </a:r>
            <a:endParaRPr lang="en-US" sz="19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dirty="0" smtClean="0"/>
              <a:t>A large Cl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flux of  8 </a:t>
            </a:r>
            <a:r>
              <a:rPr lang="en-US" sz="1900" dirty="0"/>
              <a:t>× </a:t>
            </a:r>
            <a:r>
              <a:rPr lang="en-US" sz="1900" dirty="0" smtClean="0"/>
              <a:t>10</a:t>
            </a:r>
            <a:r>
              <a:rPr lang="en-US" sz="1900" baseline="30000" dirty="0" smtClean="0"/>
              <a:t>10</a:t>
            </a:r>
            <a:r>
              <a:rPr lang="en-US" sz="1900" dirty="0" smtClean="0"/>
              <a:t> </a:t>
            </a:r>
            <a:r>
              <a:rPr lang="en-US" sz="1900" dirty="0" err="1"/>
              <a:t>molec</a:t>
            </a:r>
            <a:r>
              <a:rPr lang="en-US" sz="1900" dirty="0"/>
              <a:t> cm</a:t>
            </a:r>
            <a:r>
              <a:rPr lang="en-US" sz="1900" baseline="30000" dirty="0"/>
              <a:t>-2</a:t>
            </a:r>
            <a:r>
              <a:rPr lang="en-US" sz="1900" dirty="0"/>
              <a:t> s</a:t>
            </a:r>
            <a:r>
              <a:rPr lang="en-US" sz="1900" baseline="30000" dirty="0"/>
              <a:t>-1</a:t>
            </a:r>
            <a:r>
              <a:rPr lang="en-US" sz="1900" baseline="-25000" dirty="0"/>
              <a:t> </a:t>
            </a:r>
            <a:r>
              <a:rPr lang="en-US" sz="1900" dirty="0" smtClean="0"/>
              <a:t> on average  in the daytime is needed assuming a BLH of 400 m. Flux depends on ozone and sunlight.</a:t>
            </a:r>
            <a:endParaRPr lang="en-US"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2438400"/>
            <a:ext cx="99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obs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352800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ClO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3666" y="335966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8368A4"/>
                </a:solidFill>
              </a:rPr>
              <a:t>HOCl</a:t>
            </a:r>
            <a:endParaRPr lang="en-US" sz="2400" b="1" dirty="0">
              <a:solidFill>
                <a:srgbClr val="8368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696" y="1034143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FF00"/>
                </a:solidFill>
              </a:rPr>
              <a:t>Cl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0" y="1681877"/>
            <a:ext cx="14478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Data  in the days </a:t>
            </a:r>
            <a:r>
              <a:rPr lang="en-US" dirty="0"/>
              <a:t>with average daytime ( 8 am – 10 pm) Cl</a:t>
            </a:r>
            <a:r>
              <a:rPr lang="en-US" baseline="-25000" dirty="0"/>
              <a:t>2</a:t>
            </a:r>
            <a:r>
              <a:rPr lang="en-US" dirty="0"/>
              <a:t> &gt;10 </a:t>
            </a:r>
            <a:r>
              <a:rPr lang="en-US" dirty="0" err="1" smtClean="0"/>
              <a:t>pptv</a:t>
            </a:r>
            <a:r>
              <a:rPr lang="en-US" dirty="0" smtClean="0"/>
              <a:t> were used to calculate the profiles.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562600" y="2433935"/>
            <a:ext cx="381000" cy="1147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08535" y="1660222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HCl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4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98"/>
    </mc:Choice>
    <mc:Fallback xmlns="">
      <p:transition spd="slow" advTm="187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Chlorine chemistry in the troposphere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04800" y="838200"/>
            <a:ext cx="88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Oxidize </a:t>
            </a:r>
            <a:r>
              <a:rPr lang="en-US" sz="2400" dirty="0" smtClean="0">
                <a:solidFill>
                  <a:srgbClr val="FF0000"/>
                </a:solidFill>
              </a:rPr>
              <a:t>hydrocarbons</a:t>
            </a:r>
            <a:r>
              <a:rPr lang="en-US" sz="2400" dirty="0" smtClean="0"/>
              <a:t> (e.g.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and increase </a:t>
            </a:r>
            <a:r>
              <a:rPr lang="en-US" sz="2400" dirty="0" smtClean="0">
                <a:solidFill>
                  <a:srgbClr val="FF0000"/>
                </a:solidFill>
              </a:rPr>
              <a:t>RO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levels</a:t>
            </a:r>
          </a:p>
          <a:p>
            <a:r>
              <a:rPr lang="en-US" sz="2400" dirty="0" smtClean="0"/>
              <a:t>       Oxidize </a:t>
            </a:r>
            <a:r>
              <a:rPr lang="en-US" sz="2400" dirty="0" smtClean="0">
                <a:solidFill>
                  <a:srgbClr val="FF0000"/>
                </a:solidFill>
              </a:rPr>
              <a:t>CH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and enhance </a:t>
            </a:r>
            <a:r>
              <a:rPr lang="en-US" sz="2400" dirty="0" smtClean="0">
                <a:solidFill>
                  <a:srgbClr val="FF0000"/>
                </a:solidFill>
              </a:rPr>
              <a:t>HO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levels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  <a:p>
            <a:r>
              <a:rPr lang="en-US" sz="2400" dirty="0" smtClean="0"/>
              <a:t>2.    Intensify </a:t>
            </a:r>
            <a:r>
              <a:rPr lang="en-US" sz="2400" dirty="0"/>
              <a:t>polar springtime surface </a:t>
            </a:r>
            <a:r>
              <a:rPr lang="en-US" sz="2400" dirty="0">
                <a:solidFill>
                  <a:srgbClr val="FF0000"/>
                </a:solidFill>
              </a:rPr>
              <a:t>ozone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mercury</a:t>
            </a:r>
            <a:r>
              <a:rPr lang="en-US" sz="2400" dirty="0"/>
              <a:t> </a:t>
            </a:r>
            <a:r>
              <a:rPr lang="en-US" sz="2400" dirty="0" smtClean="0"/>
              <a:t>depletion</a:t>
            </a:r>
          </a:p>
          <a:p>
            <a:r>
              <a:rPr lang="en-US" sz="2400" dirty="0" smtClean="0"/>
              <a:t>       events </a:t>
            </a:r>
            <a:r>
              <a:rPr lang="en-US" sz="2400" dirty="0"/>
              <a:t>(ODEs and MDEs)</a:t>
            </a:r>
            <a:r>
              <a:rPr lang="en-US" sz="2400" baseline="30000" dirty="0"/>
              <a:t> 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2893"/>
              </p:ext>
            </p:extLst>
          </p:nvPr>
        </p:nvGraphicFramePr>
        <p:xfrm>
          <a:off x="990600" y="1828800"/>
          <a:ext cx="3276600" cy="134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47"/>
                <a:gridCol w="1781753"/>
              </a:tblGrid>
              <a:tr h="64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Reactions</a:t>
                      </a:r>
                      <a:endParaRPr lang="en-US" sz="1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676" marR="68676" marT="34339" marB="3433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Rate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coefficient@250K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(cm</a:t>
                      </a:r>
                      <a:r>
                        <a:rPr lang="en-US" sz="1300" baseline="30000" dirty="0">
                          <a:effectLst/>
                        </a:rPr>
                        <a:t>3</a:t>
                      </a:r>
                      <a:r>
                        <a:rPr lang="en-US" sz="1300" dirty="0">
                          <a:effectLst/>
                        </a:rPr>
                        <a:t> molec</a:t>
                      </a:r>
                      <a:r>
                        <a:rPr lang="en-US" sz="1300" baseline="30000" dirty="0">
                          <a:effectLst/>
                        </a:rPr>
                        <a:t>-1</a:t>
                      </a:r>
                      <a:r>
                        <a:rPr lang="en-US" sz="1300" dirty="0">
                          <a:effectLst/>
                        </a:rPr>
                        <a:t> s</a:t>
                      </a:r>
                      <a:r>
                        <a:rPr lang="en-US" sz="1300" baseline="30000" dirty="0">
                          <a:effectLst/>
                        </a:rPr>
                        <a:t>-1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en-US" sz="13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676" marR="68676" marT="34339" marB="34339" anchor="ctr">
                    <a:solidFill>
                      <a:schemeClr val="tx1"/>
                    </a:solidFill>
                  </a:tcPr>
                </a:tc>
              </a:tr>
              <a:tr h="33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OH + CH</a:t>
                      </a:r>
                      <a:r>
                        <a:rPr lang="en-US" sz="1600" baseline="-250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676" marR="68676" marT="34339" marB="3433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2.0 × 10</a:t>
                      </a:r>
                      <a:r>
                        <a:rPr lang="en-US" sz="1600" baseline="30000" dirty="0">
                          <a:effectLst/>
                        </a:rPr>
                        <a:t>-15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676" marR="68676" marT="34339" marB="34339" anchor="ctr">
                    <a:solidFill>
                      <a:srgbClr val="FFC000"/>
                    </a:solidFill>
                  </a:tcPr>
                </a:tc>
              </a:tr>
              <a:tr h="33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Cl</a:t>
                      </a:r>
                      <a:r>
                        <a:rPr lang="en-US" sz="1600" dirty="0" smtClean="0">
                          <a:effectLst/>
                        </a:rPr>
                        <a:t> + CH</a:t>
                      </a:r>
                      <a:r>
                        <a:rPr lang="en-US" sz="1600" baseline="-250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676" marR="68676" marT="34339" marB="34339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4.4 × 10</a:t>
                      </a:r>
                      <a:r>
                        <a:rPr lang="en-US" sz="1600" baseline="30000" dirty="0">
                          <a:effectLst/>
                        </a:rPr>
                        <a:t>-14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676" marR="68676" marT="34339" marB="34339" anchor="ctr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82659"/>
              </p:ext>
            </p:extLst>
          </p:nvPr>
        </p:nvGraphicFramePr>
        <p:xfrm>
          <a:off x="6248400" y="1841658"/>
          <a:ext cx="1399859" cy="129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859"/>
              </a:tblGrid>
              <a:tr h="599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Concentrations (molec.cm</a:t>
                      </a:r>
                      <a:r>
                        <a:rPr lang="en-US" sz="1300" baseline="30000" dirty="0" smtClean="0">
                          <a:effectLst/>
                        </a:rPr>
                        <a:t>-3</a:t>
                      </a:r>
                      <a:r>
                        <a:rPr lang="en-US" sz="1300" dirty="0" smtClean="0">
                          <a:effectLst/>
                        </a:rPr>
                        <a:t>)</a:t>
                      </a:r>
                      <a:endParaRPr lang="en-US" sz="13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420" marR="66420" marT="33211" marB="33211" anchor="ctr">
                    <a:solidFill>
                      <a:schemeClr val="tx1"/>
                    </a:solidFill>
                  </a:tcPr>
                </a:tc>
              </a:tr>
              <a:tr h="34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OH</a:t>
                      </a:r>
                      <a:r>
                        <a:rPr lang="en-US" sz="1600" baseline="0" dirty="0" smtClean="0">
                          <a:effectLst/>
                        </a:rPr>
                        <a:t> (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</a:rPr>
                        <a:t>5</a:t>
                      </a:r>
                      <a:r>
                        <a:rPr lang="en-US" sz="1600" dirty="0" smtClean="0">
                          <a:effectLst/>
                        </a:rPr>
                        <a:t> -10</a:t>
                      </a:r>
                      <a:r>
                        <a:rPr lang="en-US" sz="1600" baseline="30000" dirty="0" smtClean="0">
                          <a:effectLst/>
                        </a:rPr>
                        <a:t>6</a:t>
                      </a:r>
                      <a:r>
                        <a:rPr lang="en-US" sz="1600" baseline="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420" marR="66420" marT="33211" marB="3321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Cl</a:t>
                      </a:r>
                      <a:r>
                        <a:rPr lang="en-US" sz="1600" baseline="0" dirty="0" smtClean="0">
                          <a:effectLst/>
                        </a:rPr>
                        <a:t> (10</a:t>
                      </a:r>
                      <a:r>
                        <a:rPr lang="en-US" sz="1600" baseline="30000" dirty="0" smtClean="0">
                          <a:effectLst/>
                        </a:rPr>
                        <a:t>4</a:t>
                      </a:r>
                      <a:r>
                        <a:rPr lang="en-US" sz="1600" baseline="0" dirty="0" smtClean="0">
                          <a:effectLst/>
                        </a:rPr>
                        <a:t>-10</a:t>
                      </a:r>
                      <a:r>
                        <a:rPr lang="en-US" sz="1600" baseline="30000" dirty="0" smtClean="0">
                          <a:effectLst/>
                        </a:rPr>
                        <a:t>5</a:t>
                      </a:r>
                      <a:r>
                        <a:rPr lang="en-US" sz="1600" dirty="0" smtClean="0">
                          <a:effectLst/>
                        </a:rPr>
                        <a:t>?)</a:t>
                      </a:r>
                      <a:endParaRPr lang="en-US" sz="16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6420" marR="66420" marT="33211" marB="3321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78884"/>
              </p:ext>
            </p:extLst>
          </p:nvPr>
        </p:nvGraphicFramePr>
        <p:xfrm>
          <a:off x="990600" y="4343400"/>
          <a:ext cx="3276600" cy="236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160"/>
                <a:gridCol w="1772440"/>
              </a:tblGrid>
              <a:tr h="628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Reactions</a:t>
                      </a:r>
                      <a:endParaRPr lang="en-US" sz="1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Rate </a:t>
                      </a:r>
                      <a:r>
                        <a:rPr lang="en-US" sz="1200" dirty="0">
                          <a:effectLst/>
                        </a:rPr>
                        <a:t>coefficient@250K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(cm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 molec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 s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chemeClr val="tx1"/>
                    </a:solidFill>
                  </a:tcPr>
                </a:tc>
              </a:tr>
              <a:tr h="33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BrO</a:t>
                      </a:r>
                      <a:r>
                        <a:rPr lang="en-US" sz="1600" dirty="0" smtClean="0">
                          <a:effectLst/>
                        </a:rPr>
                        <a:t> + </a:t>
                      </a:r>
                      <a:r>
                        <a:rPr lang="en-US" sz="1600" dirty="0" err="1" smtClean="0">
                          <a:effectLst/>
                        </a:rPr>
                        <a:t>BrO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3.8 × 10</a:t>
                      </a:r>
                      <a:r>
                        <a:rPr lang="en-US" sz="1600" baseline="30000" dirty="0" smtClean="0">
                          <a:effectLst/>
                        </a:rPr>
                        <a:t>-12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rgbClr val="92D050"/>
                    </a:solidFill>
                  </a:tcPr>
                </a:tc>
              </a:tr>
              <a:tr h="33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BrO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1.6 × 10</a:t>
                      </a:r>
                      <a:r>
                        <a:rPr lang="en-US" sz="1600" baseline="30000" dirty="0" smtClean="0">
                          <a:effectLst/>
                        </a:rPr>
                        <a:t>-11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rgbClr val="92D050"/>
                    </a:solidFill>
                  </a:tcPr>
                </a:tc>
              </a:tr>
              <a:tr h="33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BrO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+ HO</a:t>
                      </a:r>
                      <a:r>
                        <a:rPr lang="en-US" sz="1600" baseline="-25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2.8 </a:t>
                      </a:r>
                      <a:r>
                        <a:rPr lang="en-US" sz="1600" dirty="0" smtClean="0">
                          <a:effectLst/>
                        </a:rPr>
                        <a:t>× 10</a:t>
                      </a:r>
                      <a:r>
                        <a:rPr lang="en-US" sz="1600" baseline="30000" dirty="0" smtClean="0">
                          <a:effectLst/>
                        </a:rPr>
                        <a:t>-11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rgbClr val="92D050"/>
                    </a:solidFill>
                  </a:tcPr>
                </a:tc>
              </a:tr>
              <a:tr h="33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Br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+ Hg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9.2 </a:t>
                      </a:r>
                      <a:r>
                        <a:rPr lang="en-US" sz="1600" dirty="0" smtClean="0">
                          <a:effectLst/>
                        </a:rPr>
                        <a:t>× 10</a:t>
                      </a:r>
                      <a:r>
                        <a:rPr lang="en-US" sz="1600" baseline="30000" dirty="0" smtClean="0">
                          <a:effectLst/>
                        </a:rPr>
                        <a:t>-14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Cl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+ Hg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1.0× 10</a:t>
                      </a:r>
                      <a:r>
                        <a:rPr lang="en-US" sz="1600" baseline="30000" dirty="0" smtClean="0">
                          <a:effectLst/>
                        </a:rPr>
                        <a:t>-12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687" marR="67687" marT="33844" marB="3384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98919"/>
              </p:ext>
            </p:extLst>
          </p:nvPr>
        </p:nvGraphicFramePr>
        <p:xfrm>
          <a:off x="6172200" y="4495800"/>
          <a:ext cx="164739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97"/>
              </a:tblGrid>
              <a:tr h="564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Concentrations</a:t>
                      </a:r>
                      <a:endParaRPr lang="en-US" sz="14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74133" marR="74133" marT="37067" marB="37067" anchor="ctr">
                    <a:solidFill>
                      <a:schemeClr val="tx1"/>
                    </a:solidFill>
                  </a:tcPr>
                </a:tc>
              </a:tr>
              <a:tr h="373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BrO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 (0</a:t>
                      </a:r>
                      <a:r>
                        <a:rPr lang="en-US" sz="1600" dirty="0" smtClean="0">
                          <a:effectLst/>
                          <a:latin typeface="Symbol" pitchFamily="18" charset="2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40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pptv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)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74133" marR="74133" marT="37067" marB="370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3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(1-10 </a:t>
                      </a:r>
                      <a:r>
                        <a:rPr lang="en-US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pptv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74133" marR="74133" marT="37067" marB="370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(10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4133" marR="74133" marT="37067" marB="370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3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</a:t>
                      </a:r>
                      <a:r>
                        <a:rPr lang="en-US" sz="1600" baseline="-25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(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</a:rPr>
                        <a:t>7</a:t>
                      </a:r>
                      <a:r>
                        <a:rPr lang="en-US" sz="1600" dirty="0" smtClean="0">
                          <a:effectLst/>
                        </a:rPr>
                        <a:t> -10</a:t>
                      </a:r>
                      <a:r>
                        <a:rPr lang="en-US" sz="1600" baseline="30000" dirty="0" smtClean="0">
                          <a:effectLst/>
                        </a:rPr>
                        <a:t>8</a:t>
                      </a:r>
                      <a:r>
                        <a:rPr lang="en-US" sz="1600" baseline="0" dirty="0" smtClean="0">
                          <a:effectLst/>
                        </a:rPr>
                        <a:t>)</a:t>
                      </a:r>
                      <a:endParaRPr lang="en-US" sz="16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74133" marR="74133" marT="37067" marB="3706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37"/>
    </mc:Choice>
    <mc:Fallback xmlns="">
      <p:transition spd="slow" advTm="66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Cl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Impacts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" y="1447800"/>
            <a:ext cx="4740910" cy="3346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2017931"/>
            <a:ext cx="387729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Chlorine dominates RO</a:t>
            </a:r>
            <a:r>
              <a:rPr lang="en-US" baseline="-25000" dirty="0" smtClean="0"/>
              <a:t>2</a:t>
            </a:r>
            <a:r>
              <a:rPr lang="en-US" dirty="0" smtClean="0"/>
              <a:t> and impacts HO</a:t>
            </a:r>
            <a:r>
              <a:rPr lang="en-US" baseline="-25000" dirty="0" smtClean="0"/>
              <a:t>2</a:t>
            </a:r>
            <a:r>
              <a:rPr lang="en-US" dirty="0" smtClean="0"/>
              <a:t> production at Barrow, AK.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850018" cy="30706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5334000"/>
            <a:ext cx="387729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Chlorine has large impact on HOBr </a:t>
            </a:r>
          </a:p>
          <a:p>
            <a:r>
              <a:rPr lang="en-US" dirty="0" smtClean="0"/>
              <a:t>Through HO</a:t>
            </a:r>
            <a:r>
              <a:rPr lang="en-US" baseline="-25000" dirty="0" smtClean="0"/>
              <a:t>2</a:t>
            </a:r>
            <a:r>
              <a:rPr lang="en-US" dirty="0" smtClean="0"/>
              <a:t> – Can’t get bromine correct w/o chlorine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252413" y="4502150"/>
            <a:ext cx="8037778" cy="12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GOME satellite measurements of column </a:t>
            </a:r>
            <a:r>
              <a:rPr lang="en-US" b="1" dirty="0" err="1" smtClean="0">
                <a:solidFill>
                  <a:srgbClr val="000000"/>
                </a:solidFill>
                <a:latin typeface="Helvetica" pitchFamily="34" charset="0"/>
              </a:rPr>
              <a:t>BrO</a:t>
            </a: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 sz="1600" b="1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</a:rPr>
              <a:t>       </a:t>
            </a:r>
            <a:r>
              <a:rPr lang="en-US" sz="1700" dirty="0" smtClean="0">
                <a:solidFill>
                  <a:srgbClr val="000000"/>
                </a:solidFill>
                <a:latin typeface="Helvetica" pitchFamily="34" charset="0"/>
              </a:rPr>
              <a:t>• </a:t>
            </a:r>
            <a:r>
              <a:rPr lang="en-US" sz="1700" b="1" dirty="0" err="1" smtClean="0">
                <a:solidFill>
                  <a:srgbClr val="0000CC"/>
                </a:solidFill>
                <a:latin typeface="Helvetica" pitchFamily="34" charset="0"/>
              </a:rPr>
              <a:t>BrO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</a:rPr>
              <a:t> column  &gt;10 × 10</a:t>
            </a:r>
            <a:r>
              <a:rPr lang="en-US" sz="1700" b="1" baseline="30000" dirty="0" smtClean="0">
                <a:solidFill>
                  <a:srgbClr val="0000CC"/>
                </a:solidFill>
                <a:latin typeface="Helvetica" pitchFamily="34" charset="0"/>
              </a:rPr>
              <a:t>13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</a:rPr>
              <a:t> cm</a:t>
            </a:r>
            <a:r>
              <a:rPr lang="en-US" sz="1700" b="1" baseline="30000" dirty="0" smtClean="0">
                <a:solidFill>
                  <a:srgbClr val="0000CC"/>
                </a:solidFill>
                <a:latin typeface="Helvetica" pitchFamily="34" charset="0"/>
              </a:rPr>
              <a:t>2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</a:rPr>
              <a:t> over Arctic ice shelf  during spring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 pitchFamily="34" charset="0"/>
              </a:rPr>
              <a:t>       </a:t>
            </a:r>
            <a:r>
              <a:rPr lang="en-US" sz="1700" dirty="0" smtClean="0">
                <a:solidFill>
                  <a:srgbClr val="000000"/>
                </a:solidFill>
                <a:latin typeface="Helvetica" pitchFamily="34" charset="0"/>
              </a:rPr>
              <a:t>• </a:t>
            </a:r>
            <a:r>
              <a:rPr lang="en-US" sz="1700" b="1" dirty="0" err="1" smtClean="0">
                <a:solidFill>
                  <a:srgbClr val="0000CC"/>
                </a:solidFill>
                <a:latin typeface="Helvetica" pitchFamily="34" charset="0"/>
              </a:rPr>
              <a:t>BrO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</a:rPr>
              <a:t> column ~ 5 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 10</a:t>
            </a:r>
            <a:r>
              <a:rPr lang="en-US" sz="1700" b="1" baseline="30000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13 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cm</a:t>
            </a:r>
            <a:r>
              <a:rPr lang="en-US" sz="1700" b="1" baseline="30000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2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 at NH mid-latitudes </a:t>
            </a:r>
            <a:r>
              <a:rPr lang="en-US" sz="1700" b="1" i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year round,</a:t>
            </a: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 much larger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             than in any model (at the time)</a:t>
            </a: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4946650" y="6399213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48526" name="Group 14"/>
          <p:cNvGrpSpPr>
            <a:grpSpLocks/>
          </p:cNvGrpSpPr>
          <p:nvPr/>
        </p:nvGrpSpPr>
        <p:grpSpPr bwMode="auto">
          <a:xfrm>
            <a:off x="1603375" y="546100"/>
            <a:ext cx="5051425" cy="3836988"/>
            <a:chOff x="902" y="407"/>
            <a:chExt cx="3182" cy="2417"/>
          </a:xfrm>
        </p:grpSpPr>
        <p:grpSp>
          <p:nvGrpSpPr>
            <p:cNvPr id="448517" name="Group 5"/>
            <p:cNvGrpSpPr>
              <a:grpSpLocks noChangeAspect="1"/>
            </p:cNvGrpSpPr>
            <p:nvPr/>
          </p:nvGrpSpPr>
          <p:grpSpPr bwMode="auto">
            <a:xfrm>
              <a:off x="902" y="602"/>
              <a:ext cx="2706" cy="2107"/>
              <a:chOff x="686" y="1745"/>
              <a:chExt cx="3006" cy="2341"/>
            </a:xfrm>
          </p:grpSpPr>
          <p:graphicFrame>
            <p:nvGraphicFramePr>
              <p:cNvPr id="448518" name="Object 6"/>
              <p:cNvGraphicFramePr>
                <a:graphicFrameLocks noChangeAspect="1"/>
              </p:cNvGraphicFramePr>
              <p:nvPr/>
            </p:nvGraphicFramePr>
            <p:xfrm>
              <a:off x="686" y="1745"/>
              <a:ext cx="714" cy="2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6" name="Image" r:id="rId4" imgW="1231746" imgH="4038095" progId="Photoshop.Image.7">
                      <p:embed/>
                    </p:oleObj>
                  </mc:Choice>
                  <mc:Fallback>
                    <p:oleObj name="Image" r:id="rId4" imgW="1231746" imgH="4038095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6" y="1745"/>
                            <a:ext cx="714" cy="234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8519" name="Object 7"/>
              <p:cNvGraphicFramePr>
                <a:graphicFrameLocks noChangeAspect="1"/>
              </p:cNvGraphicFramePr>
              <p:nvPr/>
            </p:nvGraphicFramePr>
            <p:xfrm>
              <a:off x="1391" y="1756"/>
              <a:ext cx="2301" cy="2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" name="Image" r:id="rId6" imgW="5295238" imgH="5269841" progId="Photoshop.Image.7">
                      <p:embed/>
                    </p:oleObj>
                  </mc:Choice>
                  <mc:Fallback>
                    <p:oleObj name="Image" r:id="rId6" imgW="5295238" imgH="5269841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1" y="1756"/>
                            <a:ext cx="2301" cy="228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8520" name="Text Box 8"/>
            <p:cNvSpPr txBox="1">
              <a:spLocks noChangeArrowheads="1"/>
            </p:cNvSpPr>
            <p:nvPr/>
          </p:nvSpPr>
          <p:spPr bwMode="auto">
            <a:xfrm>
              <a:off x="3071" y="2632"/>
              <a:ext cx="10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Chance, GRL, 1998</a:t>
              </a:r>
            </a:p>
          </p:txBody>
        </p:sp>
        <p:sp>
          <p:nvSpPr>
            <p:cNvPr id="448521" name="Text Box 9"/>
            <p:cNvSpPr txBox="1">
              <a:spLocks noChangeArrowheads="1"/>
            </p:cNvSpPr>
            <p:nvPr/>
          </p:nvSpPr>
          <p:spPr bwMode="auto">
            <a:xfrm>
              <a:off x="1642" y="407"/>
              <a:ext cx="19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Data from April 30 - May 2, 1997</a:t>
              </a:r>
            </a:p>
          </p:txBody>
        </p:sp>
      </p:grpSp>
      <p:sp>
        <p:nvSpPr>
          <p:cNvPr id="448525" name="Rectangle 13"/>
          <p:cNvSpPr>
            <a:spLocks noGrp="1" noChangeArrowheads="1"/>
          </p:cNvSpPr>
          <p:nvPr>
            <p:ph type="title"/>
          </p:nvPr>
        </p:nvSpPr>
        <p:spPr>
          <a:xfrm>
            <a:off x="-400050" y="-166688"/>
            <a:ext cx="9925050" cy="11430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200">
                <a:solidFill>
                  <a:srgbClr val="000000"/>
                </a:solidFill>
              </a:rPr>
              <a:t>Satellite Observations of Total Column BrO</a:t>
            </a:r>
            <a:br>
              <a:rPr lang="en-US" sz="2200">
                <a:solidFill>
                  <a:srgbClr val="000000"/>
                </a:solidFill>
              </a:rPr>
            </a:b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867400"/>
            <a:ext cx="777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Variance in </a:t>
            </a:r>
            <a:r>
              <a:rPr lang="en-US" b="1" dirty="0" err="1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BrO</a:t>
            </a:r>
            <a:r>
              <a:rPr lang="en-US" b="1" dirty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 is generally assumed to be tropospheric and mainly </a:t>
            </a:r>
            <a:r>
              <a:rPr lang="en-US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in </a:t>
            </a:r>
            <a:r>
              <a:rPr lang="en-US" b="1" dirty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boundary layer – correspond to tens of pptv. </a:t>
            </a:r>
            <a:r>
              <a:rPr lang="en-US" b="1" dirty="0" smtClean="0">
                <a:solidFill>
                  <a:srgbClr val="0000CC"/>
                </a:solidFill>
                <a:latin typeface="Helvetica" pitchFamily="34" charset="0"/>
                <a:sym typeface="Symbol" pitchFamily="18" charset="2"/>
              </a:rPr>
              <a:t>Note Hudson Bay</a:t>
            </a:r>
            <a:endParaRPr lang="en-US" b="1" dirty="0">
              <a:solidFill>
                <a:srgbClr val="0000C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-20781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Impact of chlorine chemistry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9" y="1066800"/>
            <a:ext cx="8603011" cy="54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Arctic Halogen Chemistry in 2013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8813" y="1143000"/>
            <a:ext cx="827405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Halogen chemistry is interesting but not really not very well pinned down at all.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spatial (horizontal and vertical) distribution of inorganic bromine and chlorine is not well understood.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Chlorine chemistry is much more important in the Arctic than previously thought if it is not isolated to Barrow.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Chlorine will impact methane oxidations, ozone depletion, and mercury depletion both directly and indirectly via interaction with </a:t>
            </a:r>
            <a:r>
              <a:rPr lang="en-US" sz="2000" dirty="0" err="1" smtClean="0">
                <a:solidFill>
                  <a:prstClr val="black"/>
                </a:solidFill>
              </a:rPr>
              <a:t>HOx</a:t>
            </a:r>
            <a:r>
              <a:rPr lang="en-US" sz="2000" dirty="0" smtClean="0">
                <a:solidFill>
                  <a:prstClr val="black"/>
                </a:solidFill>
              </a:rPr>
              <a:t> and bromine chemistry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We need new airborne missions to address these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January 2014 (Guam) – </a:t>
            </a:r>
            <a:r>
              <a:rPr lang="en-US" sz="2000" dirty="0" err="1" smtClean="0">
                <a:solidFill>
                  <a:prstClr val="black"/>
                </a:solidFill>
              </a:rPr>
              <a:t>CONvective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TRansport</a:t>
            </a:r>
            <a:r>
              <a:rPr lang="en-US" sz="2000" dirty="0" smtClean="0">
                <a:solidFill>
                  <a:prstClr val="black"/>
                </a:solidFill>
              </a:rPr>
              <a:t> of Active Species in the Tropics (CONTRAST) – address the tropical inputs impacting the 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Proposed – Polar </a:t>
            </a:r>
            <a:r>
              <a:rPr lang="en-US" sz="2000" dirty="0" err="1" smtClean="0">
                <a:solidFill>
                  <a:prstClr val="black"/>
                </a:solidFill>
              </a:rPr>
              <a:t>HAlogen</a:t>
            </a:r>
            <a:r>
              <a:rPr lang="en-US" sz="2000" dirty="0" smtClean="0">
                <a:solidFill>
                  <a:prstClr val="black"/>
                </a:solidFill>
              </a:rPr>
              <a:t> and Mercury Experiment (PHAME)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7150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Jin Liao and David Tanner - Tech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 John Nowak and Andy </a:t>
            </a:r>
            <a:r>
              <a:rPr lang="en-US" sz="2400" dirty="0" err="1" smtClean="0"/>
              <a:t>Neuman</a:t>
            </a:r>
            <a:r>
              <a:rPr lang="en-US" sz="2400" dirty="0" smtClean="0"/>
              <a:t>  -NOAA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Kerri Pratt and Paul </a:t>
            </a:r>
            <a:r>
              <a:rPr lang="en-US" sz="2400" dirty="0" err="1" smtClean="0"/>
              <a:t>Shepson</a:t>
            </a:r>
            <a:r>
              <a:rPr lang="en-US" sz="2400" dirty="0" smtClean="0"/>
              <a:t> - Purdue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24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 Funding – NSF-ATM, NASA-TCP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Acknowledgements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85800"/>
            <a:ext cx="9144000" cy="76200"/>
            <a:chOff x="0" y="2667000"/>
            <a:chExt cx="9144000" cy="76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Cl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Diurnal Profile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1" y="1371600"/>
            <a:ext cx="7542858" cy="46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37" name="Picture 17" descr="tmp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3"/>
          <a:stretch>
            <a:fillRect/>
          </a:stretch>
        </p:blipFill>
        <p:spPr bwMode="auto">
          <a:xfrm>
            <a:off x="4213225" y="876300"/>
            <a:ext cx="4662488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52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400">
                <a:latin typeface="Arial" pitchFamily="34" charset="0"/>
              </a:rPr>
              <a:t>Bromine from VSL (very short lived) Sources</a:t>
            </a:r>
          </a:p>
        </p:txBody>
      </p:sp>
      <p:graphicFrame>
        <p:nvGraphicFramePr>
          <p:cNvPr id="619524" name="Object 4"/>
          <p:cNvGraphicFramePr>
            <a:graphicFrameLocks noChangeAspect="1"/>
          </p:cNvGraphicFramePr>
          <p:nvPr/>
        </p:nvGraphicFramePr>
        <p:xfrm>
          <a:off x="17463" y="682625"/>
          <a:ext cx="395922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Image" r:id="rId4" imgW="6247619" imgH="7619048" progId="Photoshop.Image.7">
                  <p:embed/>
                </p:oleObj>
              </mc:Choice>
              <mc:Fallback>
                <p:oleObj name="Image" r:id="rId4" imgW="6247619" imgH="761904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682625"/>
                        <a:ext cx="3959225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3349625" y="1260475"/>
            <a:ext cx="319088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19527" name="TextBox 8"/>
          <p:cNvSpPr txBox="1">
            <a:spLocks noChangeArrowheads="1"/>
          </p:cNvSpPr>
          <p:nvPr/>
        </p:nvSpPr>
        <p:spPr bwMode="auto">
          <a:xfrm>
            <a:off x="5259388" y="3024188"/>
            <a:ext cx="1685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CC"/>
                </a:solidFill>
                <a:latin typeface="Calibri" pitchFamily="34" charset="0"/>
              </a:rPr>
              <a:t>WMO CCMVal2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CC"/>
                </a:solidFill>
                <a:latin typeface="Calibri" pitchFamily="34" charset="0"/>
              </a:rPr>
              <a:t>CH</a:t>
            </a:r>
            <a:r>
              <a:rPr lang="en-US" sz="1400" baseline="-25000" smtClean="0">
                <a:solidFill>
                  <a:srgbClr val="0000CC"/>
                </a:solidFill>
                <a:latin typeface="Calibri" pitchFamily="34" charset="0"/>
              </a:rPr>
              <a:t>3</a:t>
            </a:r>
            <a:r>
              <a:rPr lang="en-US" sz="1400" smtClean="0">
                <a:solidFill>
                  <a:srgbClr val="0000CC"/>
                </a:solidFill>
                <a:latin typeface="Calibri" pitchFamily="34" charset="0"/>
              </a:rPr>
              <a:t>Br &amp; Halons</a:t>
            </a:r>
          </a:p>
        </p:txBody>
      </p:sp>
      <p:sp>
        <p:nvSpPr>
          <p:cNvPr id="619523" name="TextBox 8"/>
          <p:cNvSpPr txBox="1">
            <a:spLocks noChangeArrowheads="1"/>
          </p:cNvSpPr>
          <p:nvPr/>
        </p:nvSpPr>
        <p:spPr bwMode="auto">
          <a:xfrm>
            <a:off x="-14288" y="5599113"/>
            <a:ext cx="47291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TC</a:t>
            </a:r>
            <a:r>
              <a:rPr lang="en-US" sz="1600" baseline="3000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i="1" u="sng" smtClean="0">
                <a:solidFill>
                  <a:srgbClr val="0000FF"/>
                </a:solidFill>
                <a:latin typeface="Calibri" pitchFamily="34" charset="0"/>
              </a:rPr>
              <a:t>tropospheric</a:t>
            </a:r>
            <a:r>
              <a:rPr lang="en-US" sz="1600" b="1" i="1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data indicate significant potential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for VSL species to supply Br</a:t>
            </a:r>
            <a:r>
              <a:rPr lang="en-US" sz="1600" baseline="-25000" smtClean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 to stratosphere</a:t>
            </a:r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>
            <a:off x="6727825" y="3271838"/>
            <a:ext cx="436563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19529" name="TextBox 8"/>
          <p:cNvSpPr txBox="1">
            <a:spLocks noChangeArrowheads="1"/>
          </p:cNvSpPr>
          <p:nvPr/>
        </p:nvSpPr>
        <p:spPr bwMode="auto">
          <a:xfrm>
            <a:off x="4672013" y="2417763"/>
            <a:ext cx="2533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</a:rPr>
              <a:t>TC</a:t>
            </a:r>
            <a:r>
              <a:rPr lang="en-US" sz="1400" baseline="3000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</a:rPr>
              <a:t> CH</a:t>
            </a:r>
            <a:r>
              <a:rPr lang="en-US" sz="1400" baseline="-2500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</a:rPr>
              <a:t>Br, Halons, CH</a:t>
            </a:r>
            <a:r>
              <a:rPr lang="en-US" sz="1400" baseline="-2500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</a:rPr>
              <a:t>Br</a:t>
            </a:r>
            <a:r>
              <a:rPr lang="en-US" sz="1400" baseline="-25000" smtClean="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9530" name="TextBox 8"/>
          <p:cNvSpPr txBox="1">
            <a:spLocks noChangeArrowheads="1"/>
          </p:cNvSpPr>
          <p:nvPr/>
        </p:nvSpPr>
        <p:spPr bwMode="auto">
          <a:xfrm>
            <a:off x="4408488" y="1897063"/>
            <a:ext cx="2533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Theys: SGI = 5 ppt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            PGI= 1 ppt</a:t>
            </a:r>
            <a:endParaRPr lang="en-US" sz="1400" baseline="-2500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6361113" y="2154238"/>
            <a:ext cx="4365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19532" name="TextBox 8"/>
          <p:cNvSpPr txBox="1">
            <a:spLocks noChangeArrowheads="1"/>
          </p:cNvSpPr>
          <p:nvPr/>
        </p:nvSpPr>
        <p:spPr bwMode="auto">
          <a:xfrm>
            <a:off x="6280150" y="1141413"/>
            <a:ext cx="2533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CC0099"/>
                </a:solidFill>
                <a:latin typeface="Calibri" pitchFamily="34" charset="0"/>
              </a:rPr>
              <a:t>Sala :  PGI= 7 ppt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CC0099"/>
                </a:solidFill>
                <a:latin typeface="Calibri" pitchFamily="34" charset="0"/>
              </a:rPr>
              <a:t>                 on top of TC</a:t>
            </a:r>
            <a:r>
              <a:rPr lang="en-US" sz="1400" baseline="30000" smtClean="0">
                <a:solidFill>
                  <a:srgbClr val="CC0099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>
            <a:off x="7437438" y="1624013"/>
            <a:ext cx="396875" cy="300037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19534" name="Text Box 14"/>
          <p:cNvSpPr txBox="1">
            <a:spLocks noChangeArrowheads="1"/>
          </p:cNvSpPr>
          <p:nvPr/>
        </p:nvSpPr>
        <p:spPr bwMode="auto">
          <a:xfrm>
            <a:off x="342900" y="6405563"/>
            <a:ext cx="2027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Salawitch et al., GRL, 2010</a:t>
            </a:r>
          </a:p>
        </p:txBody>
      </p:sp>
      <p:sp>
        <p:nvSpPr>
          <p:cNvPr id="619535" name="Text Box 15"/>
          <p:cNvSpPr txBox="1">
            <a:spLocks noChangeArrowheads="1"/>
          </p:cNvSpPr>
          <p:nvPr/>
        </p:nvSpPr>
        <p:spPr bwMode="auto">
          <a:xfrm>
            <a:off x="5272088" y="6221413"/>
            <a:ext cx="3849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Salawitch et al., GRL, 2010 &amp; Theys et al., ACP, 2009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                                                Theys et al., ACP, 2011</a:t>
            </a:r>
          </a:p>
        </p:txBody>
      </p:sp>
    </p:spTree>
    <p:extLst>
      <p:ext uri="{BB962C8B-B14F-4D97-AF65-F5344CB8AC3E}">
        <p14:creationId xmlns:p14="http://schemas.microsoft.com/office/powerpoint/2010/main" val="25893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02DE-18A1-4367-B23C-FFC495ED1BBE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39618" name="Picture 2" descr="OMI_BrO_2008-04-08-2359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656013"/>
            <a:ext cx="33448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19" name="Picture 3" descr="flight_track_20080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82588"/>
            <a:ext cx="4862512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ARCTAS Flight </a:t>
            </a:r>
            <a:r>
              <a:rPr lang="en-US" sz="2400" dirty="0"/>
              <a:t>6: </a:t>
            </a:r>
            <a:r>
              <a:rPr lang="en-US" sz="2400" dirty="0" smtClean="0"/>
              <a:t>4/8/08 </a:t>
            </a:r>
            <a:r>
              <a:rPr lang="en-US" sz="2400" dirty="0"/>
              <a:t>(Fairbanks to Thule to Iqaluit)</a:t>
            </a:r>
          </a:p>
        </p:txBody>
      </p:sp>
      <p:pic>
        <p:nvPicPr>
          <p:cNvPr id="239621" name="Picture 5" descr="GOME2_BrO_2008-04-08-1530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55613"/>
            <a:ext cx="33448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623" name="Group 7"/>
          <p:cNvGrpSpPr>
            <a:grpSpLocks/>
          </p:cNvGrpSpPr>
          <p:nvPr/>
        </p:nvGrpSpPr>
        <p:grpSpPr bwMode="auto">
          <a:xfrm>
            <a:off x="7051675" y="2682875"/>
            <a:ext cx="92075" cy="3268663"/>
            <a:chOff x="4442" y="1690"/>
            <a:chExt cx="58" cy="2059"/>
          </a:xfrm>
        </p:grpSpPr>
        <p:sp>
          <p:nvSpPr>
            <p:cNvPr id="239624" name="AutoShape 8"/>
            <p:cNvSpPr>
              <a:spLocks noChangeArrowheads="1"/>
            </p:cNvSpPr>
            <p:nvPr/>
          </p:nvSpPr>
          <p:spPr bwMode="auto">
            <a:xfrm>
              <a:off x="4448" y="1690"/>
              <a:ext cx="52" cy="52"/>
            </a:xfrm>
            <a:prstGeom prst="octagon">
              <a:avLst>
                <a:gd name="adj" fmla="val 292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9625" name="AutoShape 9"/>
            <p:cNvSpPr>
              <a:spLocks noChangeArrowheads="1"/>
            </p:cNvSpPr>
            <p:nvPr/>
          </p:nvSpPr>
          <p:spPr bwMode="auto">
            <a:xfrm>
              <a:off x="4442" y="3697"/>
              <a:ext cx="52" cy="52"/>
            </a:xfrm>
            <a:prstGeom prst="octagon">
              <a:avLst>
                <a:gd name="adj" fmla="val 292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9626" name="Group 10"/>
          <p:cNvGrpSpPr>
            <a:grpSpLocks/>
          </p:cNvGrpSpPr>
          <p:nvPr/>
        </p:nvGrpSpPr>
        <p:grpSpPr bwMode="auto">
          <a:xfrm>
            <a:off x="7010400" y="2455863"/>
            <a:ext cx="704850" cy="3436937"/>
            <a:chOff x="4416" y="1547"/>
            <a:chExt cx="444" cy="2165"/>
          </a:xfrm>
        </p:grpSpPr>
        <p:sp>
          <p:nvSpPr>
            <p:cNvPr id="239627" name="Text Box 11"/>
            <p:cNvSpPr txBox="1">
              <a:spLocks noChangeArrowheads="1"/>
            </p:cNvSpPr>
            <p:nvPr/>
          </p:nvSpPr>
          <p:spPr bwMode="auto">
            <a:xfrm>
              <a:off x="4440" y="1547"/>
              <a:ext cx="4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1200" b="1" smtClean="0">
                  <a:solidFill>
                    <a:srgbClr val="000000"/>
                  </a:solidFill>
                </a:rPr>
                <a:t>Iqaluit</a:t>
              </a:r>
            </a:p>
          </p:txBody>
        </p:sp>
        <p:sp>
          <p:nvSpPr>
            <p:cNvPr id="239628" name="Text Box 12"/>
            <p:cNvSpPr txBox="1">
              <a:spLocks noChangeArrowheads="1"/>
            </p:cNvSpPr>
            <p:nvPr/>
          </p:nvSpPr>
          <p:spPr bwMode="auto">
            <a:xfrm>
              <a:off x="4416" y="3539"/>
              <a:ext cx="4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1200" b="1" smtClean="0">
                  <a:solidFill>
                    <a:srgbClr val="000000"/>
                  </a:solidFill>
                </a:rPr>
                <a:t>Iqaluit</a:t>
              </a:r>
            </a:p>
          </p:txBody>
        </p:sp>
      </p:grpSp>
      <p:grpSp>
        <p:nvGrpSpPr>
          <p:cNvPr id="239629" name="Group 13"/>
          <p:cNvGrpSpPr>
            <a:grpSpLocks/>
          </p:cNvGrpSpPr>
          <p:nvPr/>
        </p:nvGrpSpPr>
        <p:grpSpPr bwMode="auto">
          <a:xfrm>
            <a:off x="6765925" y="2036763"/>
            <a:ext cx="1046163" cy="385762"/>
            <a:chOff x="4262" y="1283"/>
            <a:chExt cx="659" cy="243"/>
          </a:xfrm>
        </p:grpSpPr>
        <p:sp>
          <p:nvSpPr>
            <p:cNvPr id="239630" name="Text Box 14"/>
            <p:cNvSpPr txBox="1">
              <a:spLocks noChangeArrowheads="1"/>
            </p:cNvSpPr>
            <p:nvPr/>
          </p:nvSpPr>
          <p:spPr bwMode="auto">
            <a:xfrm>
              <a:off x="4262" y="1295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×</a:t>
              </a:r>
            </a:p>
          </p:txBody>
        </p:sp>
        <p:sp>
          <p:nvSpPr>
            <p:cNvPr id="239631" name="Text Box 15"/>
            <p:cNvSpPr txBox="1">
              <a:spLocks noChangeArrowheads="1"/>
            </p:cNvSpPr>
            <p:nvPr/>
          </p:nvSpPr>
          <p:spPr bwMode="auto">
            <a:xfrm>
              <a:off x="4352" y="1283"/>
              <a:ext cx="5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cs typeface="Arial" pitchFamily="34" charset="0"/>
                </a:rPr>
                <a:t> DC8 O</a:t>
              </a:r>
              <a:r>
                <a:rPr lang="en-US" sz="1200" b="1" smtClean="0">
                  <a:solidFill>
                    <a:srgbClr val="000000"/>
                  </a:solidFill>
                </a:rPr>
                <a:t>DE</a:t>
              </a:r>
            </a:p>
          </p:txBody>
        </p:sp>
      </p:grpSp>
      <p:grpSp>
        <p:nvGrpSpPr>
          <p:cNvPr id="239632" name="Group 16"/>
          <p:cNvGrpSpPr>
            <a:grpSpLocks/>
          </p:cNvGrpSpPr>
          <p:nvPr/>
        </p:nvGrpSpPr>
        <p:grpSpPr bwMode="auto">
          <a:xfrm>
            <a:off x="6753225" y="5186363"/>
            <a:ext cx="1008063" cy="436562"/>
            <a:chOff x="4254" y="3267"/>
            <a:chExt cx="635" cy="275"/>
          </a:xfrm>
        </p:grpSpPr>
        <p:sp>
          <p:nvSpPr>
            <p:cNvPr id="239633" name="Text Box 17"/>
            <p:cNvSpPr txBox="1">
              <a:spLocks noChangeArrowheads="1"/>
            </p:cNvSpPr>
            <p:nvPr/>
          </p:nvSpPr>
          <p:spPr bwMode="auto">
            <a:xfrm>
              <a:off x="4254" y="3311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×</a:t>
              </a:r>
            </a:p>
          </p:txBody>
        </p:sp>
        <p:sp>
          <p:nvSpPr>
            <p:cNvPr id="239634" name="Text Box 18"/>
            <p:cNvSpPr txBox="1">
              <a:spLocks noChangeArrowheads="1"/>
            </p:cNvSpPr>
            <p:nvPr/>
          </p:nvSpPr>
          <p:spPr bwMode="auto">
            <a:xfrm>
              <a:off x="4320" y="3267"/>
              <a:ext cx="5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cs typeface="Arial" pitchFamily="34" charset="0"/>
                </a:rPr>
                <a:t> DC8 O</a:t>
              </a:r>
              <a:r>
                <a:rPr lang="en-US" sz="1200" b="1" smtClean="0">
                  <a:solidFill>
                    <a:srgbClr val="000000"/>
                  </a:solidFill>
                </a:rPr>
                <a:t>DE</a:t>
              </a:r>
            </a:p>
          </p:txBody>
        </p:sp>
      </p:grpSp>
      <p:pic>
        <p:nvPicPr>
          <p:cNvPr id="239635" name="Picture 19" descr="br_series_200804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 bwMode="auto">
          <a:xfrm>
            <a:off x="263525" y="3656013"/>
            <a:ext cx="4799013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38" name="Picture 22" descr="tmp6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346700"/>
            <a:ext cx="4124325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43" name="Text Box 27"/>
          <p:cNvSpPr txBox="1">
            <a:spLocks noChangeArrowheads="1"/>
          </p:cNvSpPr>
          <p:nvPr/>
        </p:nvSpPr>
        <p:spPr bwMode="auto">
          <a:xfrm>
            <a:off x="2801938" y="4556125"/>
            <a:ext cx="238125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sz="1000" b="1" smtClean="0">
                <a:solidFill>
                  <a:srgbClr val="0000CC"/>
                </a:solidFill>
              </a:rPr>
              <a:t>O</a:t>
            </a:r>
            <a:r>
              <a:rPr lang="en-US" sz="1000" b="1" baseline="-25000" smtClean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39644" name="Text Box 28"/>
          <p:cNvSpPr txBox="1">
            <a:spLocks noChangeArrowheads="1"/>
          </p:cNvSpPr>
          <p:nvPr/>
        </p:nvSpPr>
        <p:spPr bwMode="auto">
          <a:xfrm>
            <a:off x="2232025" y="5092700"/>
            <a:ext cx="444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Alt</a:t>
            </a:r>
            <a:r>
              <a:rPr lang="en-US" sz="1000" b="1" smtClean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→</a:t>
            </a:r>
            <a:endParaRPr lang="en-US" sz="1000" b="1" baseline="-25000" smtClean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9645" name="Text Box 29"/>
          <p:cNvSpPr txBox="1">
            <a:spLocks noChangeArrowheads="1"/>
          </p:cNvSpPr>
          <p:nvPr/>
        </p:nvSpPr>
        <p:spPr bwMode="auto">
          <a:xfrm>
            <a:off x="2959100" y="5476875"/>
            <a:ext cx="5549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CC00"/>
                </a:solidFill>
              </a:rPr>
              <a:t> HOBr</a:t>
            </a:r>
            <a:endParaRPr lang="en-US" sz="1000" b="1" dirty="0" smtClean="0">
              <a:solidFill>
                <a:srgbClr val="000000"/>
              </a:solidFill>
            </a:endParaRPr>
          </a:p>
        </p:txBody>
      </p:sp>
      <p:sp>
        <p:nvSpPr>
          <p:cNvPr id="239646" name="Text Box 30"/>
          <p:cNvSpPr txBox="1">
            <a:spLocks noChangeArrowheads="1"/>
          </p:cNvSpPr>
          <p:nvPr/>
        </p:nvSpPr>
        <p:spPr bwMode="auto">
          <a:xfrm>
            <a:off x="946150" y="5499100"/>
            <a:ext cx="181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</a:rPr>
              <a:t>OMI Column (10</a:t>
            </a:r>
            <a:r>
              <a:rPr lang="en-US" sz="1000" b="1" baseline="30000" smtClean="0">
                <a:solidFill>
                  <a:srgbClr val="0000CC"/>
                </a:solidFill>
              </a:rPr>
              <a:t>13</a:t>
            </a:r>
            <a:r>
              <a:rPr lang="en-US" sz="1000" b="1" smtClean="0">
                <a:solidFill>
                  <a:srgbClr val="0000CC"/>
                </a:solidFill>
              </a:rPr>
              <a:t> mol/cm</a:t>
            </a:r>
            <a:r>
              <a:rPr lang="en-US" sz="1000" b="1" baseline="30000" smtClean="0">
                <a:solidFill>
                  <a:srgbClr val="0000CC"/>
                </a:solidFill>
              </a:rPr>
              <a:t>2</a:t>
            </a:r>
            <a:r>
              <a:rPr lang="en-US" sz="1000" b="1" smtClean="0">
                <a:solidFill>
                  <a:srgbClr val="0000CC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↓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501650" y="2917349"/>
            <a:ext cx="8140700" cy="147732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Flight Report: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Exploratory BL run north of Alert found O</a:t>
            </a:r>
            <a:r>
              <a:rPr lang="en-US" baseline="-25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 &lt; 0.5 ppb (Major ODE) with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    significant levels of soluble Br</a:t>
            </a:r>
            <a:r>
              <a:rPr lang="en-US" baseline="30000" dirty="0" smtClean="0">
                <a:solidFill>
                  <a:srgbClr val="0000CC"/>
                </a:solidFill>
                <a:sym typeface="Symbol" pitchFamily="18" charset="2"/>
              </a:rPr>
              <a:t></a:t>
            </a:r>
            <a:r>
              <a:rPr lang="en-US" dirty="0" smtClean="0">
                <a:solidFill>
                  <a:srgbClr val="0000CC"/>
                </a:solidFill>
              </a:rPr>
              <a:t> and HOBr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Flew length of Frobisher Bay in the BL, just prior to landing, in a satellite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</a:rPr>
              <a:t>           </a:t>
            </a:r>
            <a:r>
              <a:rPr lang="en-US" dirty="0" err="1" smtClean="0">
                <a:solidFill>
                  <a:srgbClr val="0000CC"/>
                </a:solidFill>
              </a:rPr>
              <a:t>BrO</a:t>
            </a:r>
            <a:r>
              <a:rPr lang="en-US" dirty="0" smtClean="0">
                <a:solidFill>
                  <a:srgbClr val="0000CC"/>
                </a:solidFill>
              </a:rPr>
              <a:t> “hotspot”. O</a:t>
            </a:r>
            <a:r>
              <a:rPr lang="en-US" baseline="-25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 was not depleted, but no </a:t>
            </a:r>
            <a:r>
              <a:rPr lang="en-US" dirty="0" err="1" smtClean="0">
                <a:solidFill>
                  <a:srgbClr val="0000CC"/>
                </a:solidFill>
              </a:rPr>
              <a:t>BrO</a:t>
            </a:r>
            <a:r>
              <a:rPr lang="en-US" dirty="0" smtClean="0">
                <a:solidFill>
                  <a:srgbClr val="0000CC"/>
                </a:solidFill>
              </a:rPr>
              <a:t> or Br</a:t>
            </a:r>
            <a:r>
              <a:rPr lang="en-US" baseline="30000" dirty="0" smtClean="0">
                <a:solidFill>
                  <a:srgbClr val="0000CC"/>
                </a:solidFill>
              </a:rPr>
              <a:t>-</a:t>
            </a:r>
            <a:r>
              <a:rPr lang="en-US" dirty="0" smtClean="0">
                <a:solidFill>
                  <a:srgbClr val="0000CC"/>
                </a:solidFill>
              </a:rPr>
              <a:t> was detected.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4607" y="3313318"/>
            <a:ext cx="1361280" cy="32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F8938-3B0F-4BFA-8E4C-69C74231C66C}" type="slidenum">
              <a:rPr lang="en-US" altLang="zh-CN" smtClean="0">
                <a:latin typeface="Arial" pitchFamily="34" charset="0"/>
                <a:ea typeface="SimSun" pitchFamily="2" charset="-122"/>
              </a:rPr>
              <a:pPr/>
              <a:t>6</a:t>
            </a:fld>
            <a:endParaRPr lang="en-US" altLang="zh-CN" dirty="0" smtClean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9219" name="Rectangle 92"/>
          <p:cNvSpPr>
            <a:spLocks noChangeArrowheads="1"/>
          </p:cNvSpPr>
          <p:nvPr/>
        </p:nvSpPr>
        <p:spPr bwMode="auto">
          <a:xfrm>
            <a:off x="685800" y="609600"/>
            <a:ext cx="8153400" cy="445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en-US" altLang="zh-CN" sz="2800" b="1" dirty="0" smtClean="0">
                <a:ea typeface="SimSun" pitchFamily="2" charset="-122"/>
              </a:rPr>
              <a:t> </a:t>
            </a:r>
            <a:r>
              <a:rPr lang="en-US" altLang="zh-CN" sz="2800" b="1" dirty="0" smtClean="0">
                <a:ea typeface="SimSun" pitchFamily="2" charset="-122"/>
              </a:rPr>
              <a:t>Natural Bromine Cycle </a:t>
            </a:r>
            <a:r>
              <a:rPr lang="en-US" altLang="zh-CN" sz="2800" b="1" dirty="0">
                <a:ea typeface="SimSun" pitchFamily="2" charset="-122"/>
              </a:rPr>
              <a:t>in </a:t>
            </a:r>
            <a:r>
              <a:rPr lang="en-US" altLang="zh-CN" sz="2800" b="1" dirty="0" smtClean="0">
                <a:ea typeface="SimSun" pitchFamily="2" charset="-122"/>
              </a:rPr>
              <a:t>Arctic</a:t>
            </a:r>
            <a:endParaRPr lang="en-US" altLang="zh-CN" sz="2800" b="1" dirty="0">
              <a:ea typeface="SimSun" pitchFamily="2" charset="-122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7001" y="3042742"/>
            <a:ext cx="779462" cy="277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1400" b="1" dirty="0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BrO</a:t>
            </a:r>
            <a:endParaRPr lang="en-US" altLang="zh-CN" sz="1400" b="1" dirty="0">
              <a:solidFill>
                <a:srgbClr val="0066FF"/>
              </a:solidFill>
              <a:ea typeface="SimSun" pitchFamily="2" charset="-122"/>
            </a:endParaRP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4721225" y="3148013"/>
            <a:ext cx="1588" cy="738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4471988" y="3897313"/>
            <a:ext cx="625475" cy="3286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1" dirty="0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Br</a:t>
            </a:r>
            <a:r>
              <a:rPr lang="en-US" altLang="zh-CN" sz="1400" b="1" baseline="-25000" dirty="0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2</a:t>
            </a:r>
            <a:endParaRPr lang="en-US" altLang="zh-CN" sz="1400" b="1" dirty="0">
              <a:solidFill>
                <a:srgbClr val="0066FF"/>
              </a:solidFill>
              <a:ea typeface="SimSun" pitchFamily="2" charset="-122"/>
            </a:endParaRPr>
          </a:p>
        </p:txBody>
      </p:sp>
      <p:sp>
        <p:nvSpPr>
          <p:cNvPr id="9223" name="Freeform 9"/>
          <p:cNvSpPr>
            <a:spLocks/>
          </p:cNvSpPr>
          <p:nvPr/>
        </p:nvSpPr>
        <p:spPr bwMode="auto">
          <a:xfrm>
            <a:off x="2603500" y="3054350"/>
            <a:ext cx="1401763" cy="282575"/>
          </a:xfrm>
          <a:custGeom>
            <a:avLst/>
            <a:gdLst>
              <a:gd name="T0" fmla="*/ 0 w 1800"/>
              <a:gd name="T1" fmla="*/ 0 h 182"/>
              <a:gd name="T2" fmla="*/ 218326962 w 1800"/>
              <a:gd name="T3" fmla="*/ 376052955 h 182"/>
              <a:gd name="T4" fmla="*/ 873306289 w 1800"/>
              <a:gd name="T5" fmla="*/ 376052955 h 182"/>
              <a:gd name="T6" fmla="*/ 1091633153 w 1800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800"/>
              <a:gd name="T13" fmla="*/ 0 h 182"/>
              <a:gd name="T14" fmla="*/ 1800 w 1800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" h="182">
                <a:moveTo>
                  <a:pt x="0" y="0"/>
                </a:moveTo>
                <a:cubicBezTo>
                  <a:pt x="60" y="65"/>
                  <a:pt x="120" y="130"/>
                  <a:pt x="360" y="156"/>
                </a:cubicBezTo>
                <a:cubicBezTo>
                  <a:pt x="600" y="182"/>
                  <a:pt x="1200" y="182"/>
                  <a:pt x="1440" y="156"/>
                </a:cubicBezTo>
                <a:cubicBezTo>
                  <a:pt x="1680" y="130"/>
                  <a:pt x="1740" y="65"/>
                  <a:pt x="180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608138" y="1524000"/>
            <a:ext cx="6538912" cy="4343400"/>
            <a:chOff x="1013" y="960"/>
            <a:chExt cx="4119" cy="2736"/>
          </a:xfrm>
        </p:grpSpPr>
        <p:sp>
          <p:nvSpPr>
            <p:cNvPr id="9241" name="Rectangle 11"/>
            <p:cNvSpPr>
              <a:spLocks noChangeArrowheads="1"/>
            </p:cNvSpPr>
            <p:nvPr/>
          </p:nvSpPr>
          <p:spPr bwMode="auto">
            <a:xfrm>
              <a:off x="2582" y="3283"/>
              <a:ext cx="1373" cy="4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2000" dirty="0" smtClean="0">
                  <a:latin typeface="Times New Roman" pitchFamily="18" charset="0"/>
                  <a:ea typeface="SimSun" pitchFamily="2" charset="-122"/>
                </a:rPr>
                <a:t>Condensed </a:t>
              </a:r>
              <a:r>
                <a:rPr lang="en-US" altLang="zh-CN" sz="2000" dirty="0">
                  <a:latin typeface="Times New Roman" pitchFamily="18" charset="0"/>
                  <a:ea typeface="SimSun" pitchFamily="2" charset="-122"/>
                </a:rPr>
                <a:t>Phase </a:t>
              </a:r>
              <a:endParaRPr lang="en-US" altLang="zh-CN" sz="2000" dirty="0">
                <a:ea typeface="SimSun" pitchFamily="2" charset="-122"/>
              </a:endParaRPr>
            </a:p>
          </p:txBody>
        </p:sp>
        <p:sp>
          <p:nvSpPr>
            <p:cNvPr id="9242" name="Rectangle 12"/>
            <p:cNvSpPr>
              <a:spLocks noChangeArrowheads="1"/>
            </p:cNvSpPr>
            <p:nvPr/>
          </p:nvSpPr>
          <p:spPr bwMode="auto">
            <a:xfrm rot="5400000">
              <a:off x="4223" y="2615"/>
              <a:ext cx="490" cy="2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Deposit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3366" y="1747"/>
              <a:ext cx="490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b="1" dirty="0" smtClean="0">
                  <a:solidFill>
                    <a:schemeClr val="folHlink"/>
                  </a:solidFill>
                  <a:latin typeface="Times New Roman" pitchFamily="18" charset="0"/>
                  <a:ea typeface="SimSun" pitchFamily="2" charset="-122"/>
                </a:rPr>
                <a:t>   Hg (GEM)</a:t>
              </a:r>
              <a:endParaRPr lang="en-US" altLang="zh-CN" sz="1400" b="1" dirty="0">
                <a:solidFill>
                  <a:schemeClr val="folHlink"/>
                </a:solidFill>
                <a:ea typeface="SimSun" pitchFamily="2" charset="-122"/>
              </a:endParaRP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171" y="1895"/>
              <a:ext cx="8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5" name="Line 15"/>
            <p:cNvSpPr>
              <a:spLocks noChangeShapeType="1"/>
            </p:cNvSpPr>
            <p:nvPr/>
          </p:nvSpPr>
          <p:spPr bwMode="auto">
            <a:xfrm flipH="1">
              <a:off x="4347" y="1983"/>
              <a:ext cx="0" cy="1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6" name="AutoShape 16"/>
            <p:cNvSpPr>
              <a:spLocks noChangeArrowheads="1"/>
            </p:cNvSpPr>
            <p:nvPr/>
          </p:nvSpPr>
          <p:spPr bwMode="auto">
            <a:xfrm>
              <a:off x="4151" y="1777"/>
              <a:ext cx="601" cy="6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latin typeface="Times New Roman" pitchFamily="18" charset="0"/>
                  <a:ea typeface="SimSun" pitchFamily="2" charset="-122"/>
                </a:rPr>
                <a:t>RGM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ea typeface="SimSun" pitchFamily="2" charset="-122"/>
                </a:rPr>
                <a:t>Oxidized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ea typeface="SimSun" pitchFamily="2" charset="-122"/>
                </a:rPr>
                <a:t>Reactive 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folHlink"/>
                  </a:solidFill>
                  <a:ea typeface="SimSun" pitchFamily="2" charset="-122"/>
                </a:rPr>
                <a:t>Mercury</a:t>
              </a:r>
              <a:endParaRPr lang="en-US" altLang="zh-CN" sz="1400" b="1" dirty="0">
                <a:solidFill>
                  <a:schemeClr val="folHlink"/>
                </a:solidFill>
                <a:ea typeface="SimSun" pitchFamily="2" charset="-122"/>
              </a:endParaRPr>
            </a:p>
          </p:txBody>
        </p:sp>
        <p:sp>
          <p:nvSpPr>
            <p:cNvPr id="9247" name="Rectangle 17"/>
            <p:cNvSpPr>
              <a:spLocks noChangeArrowheads="1"/>
            </p:cNvSpPr>
            <p:nvPr/>
          </p:nvSpPr>
          <p:spPr bwMode="auto">
            <a:xfrm>
              <a:off x="3759" y="1099"/>
              <a:ext cx="1373" cy="4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2000" dirty="0" smtClean="0">
                  <a:latin typeface="Times New Roman" pitchFamily="18" charset="0"/>
                  <a:ea typeface="SimSun" pitchFamily="2" charset="-122"/>
                </a:rPr>
                <a:t>Gas </a:t>
              </a:r>
              <a:r>
                <a:rPr lang="en-US" altLang="zh-CN" sz="2000" dirty="0">
                  <a:latin typeface="Times New Roman" pitchFamily="18" charset="0"/>
                  <a:ea typeface="SimSun" pitchFamily="2" charset="-122"/>
                </a:rPr>
                <a:t>Phase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</a:t>
              </a:r>
              <a:endParaRPr lang="en-US" altLang="zh-CN" dirty="0">
                <a:ea typeface="SimSun" pitchFamily="2" charset="-122"/>
              </a:endParaRPr>
            </a:p>
          </p:txBody>
        </p:sp>
        <p:sp>
          <p:nvSpPr>
            <p:cNvPr id="9248" name="Rectangle 20"/>
            <p:cNvSpPr>
              <a:spLocks noChangeArrowheads="1"/>
            </p:cNvSpPr>
            <p:nvPr/>
          </p:nvSpPr>
          <p:spPr bwMode="auto">
            <a:xfrm>
              <a:off x="2411" y="2207"/>
              <a:ext cx="39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 smtClean="0">
                  <a:latin typeface="Times New Roman" pitchFamily="18" charset="0"/>
                  <a:ea typeface="SimSun" pitchFamily="2" charset="-122"/>
                </a:rPr>
                <a:t>O</a:t>
              </a:r>
              <a:r>
                <a:rPr lang="en-US" altLang="zh-CN" sz="1400" baseline="-25000" dirty="0" smtClean="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altLang="zh-CN" sz="1400" baseline="-25000" dirty="0">
                <a:ea typeface="SimSun" pitchFamily="2" charset="-122"/>
              </a:endParaRPr>
            </a:p>
          </p:txBody>
        </p:sp>
        <p:sp>
          <p:nvSpPr>
            <p:cNvPr id="9249" name="Rectangle 21"/>
            <p:cNvSpPr>
              <a:spLocks noChangeArrowheads="1"/>
            </p:cNvSpPr>
            <p:nvPr/>
          </p:nvSpPr>
          <p:spPr bwMode="auto">
            <a:xfrm>
              <a:off x="1895" y="1689"/>
              <a:ext cx="296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i="1" dirty="0">
                  <a:latin typeface="Times New Roman" pitchFamily="18" charset="0"/>
                  <a:ea typeface="SimSun" pitchFamily="2" charset="-122"/>
                </a:rPr>
                <a:t>hv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1895" y="1452"/>
              <a:ext cx="392" cy="1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O</a:t>
              </a:r>
              <a:r>
                <a:rPr lang="en-US" altLang="zh-CN" sz="1400" baseline="-25000" dirty="0">
                  <a:latin typeface="Times New Roman" pitchFamily="18" charset="0"/>
                  <a:ea typeface="SimSun" pitchFamily="2" charset="-122"/>
                </a:rPr>
                <a:t>3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51" name="Rectangle 23"/>
            <p:cNvSpPr>
              <a:spLocks noChangeArrowheads="1"/>
            </p:cNvSpPr>
            <p:nvPr/>
          </p:nvSpPr>
          <p:spPr bwMode="auto">
            <a:xfrm>
              <a:off x="1013" y="2102"/>
              <a:ext cx="392" cy="1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b="1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HO</a:t>
              </a:r>
              <a:r>
                <a:rPr lang="en-US" altLang="zh-CN" sz="1400" b="1" baseline="-25000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2</a:t>
              </a:r>
              <a:endParaRPr lang="en-US" altLang="zh-CN" sz="1400" b="1" dirty="0">
                <a:solidFill>
                  <a:srgbClr val="FF6600"/>
                </a:solidFill>
                <a:ea typeface="SimSun" pitchFamily="2" charset="-122"/>
              </a:endParaRPr>
            </a:p>
          </p:txBody>
        </p:sp>
        <p:sp>
          <p:nvSpPr>
            <p:cNvPr id="9252" name="Rectangle 24"/>
            <p:cNvSpPr>
              <a:spLocks noChangeArrowheads="1"/>
            </p:cNvSpPr>
            <p:nvPr/>
          </p:nvSpPr>
          <p:spPr bwMode="auto">
            <a:xfrm>
              <a:off x="2907" y="1269"/>
              <a:ext cx="685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HCHO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53" name="Rectangle 25"/>
            <p:cNvSpPr>
              <a:spLocks noChangeArrowheads="1"/>
            </p:cNvSpPr>
            <p:nvPr/>
          </p:nvSpPr>
          <p:spPr bwMode="auto">
            <a:xfrm>
              <a:off x="2496" y="1248"/>
              <a:ext cx="391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b="1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HO</a:t>
              </a:r>
              <a:r>
                <a:rPr lang="en-US" altLang="zh-CN" sz="1400" b="1" baseline="-25000" dirty="0">
                  <a:solidFill>
                    <a:srgbClr val="FF6600"/>
                  </a:solidFill>
                  <a:latin typeface="Times New Roman" pitchFamily="18" charset="0"/>
                  <a:ea typeface="SimSun" pitchFamily="2" charset="-122"/>
                </a:rPr>
                <a:t>2</a:t>
              </a:r>
              <a:endParaRPr lang="en-US" altLang="zh-CN" sz="1400" b="1" dirty="0">
                <a:solidFill>
                  <a:srgbClr val="FF6600"/>
                </a:solidFill>
                <a:ea typeface="SimSun" pitchFamily="2" charset="-122"/>
              </a:endParaRPr>
            </a:p>
          </p:txBody>
        </p:sp>
        <p:sp>
          <p:nvSpPr>
            <p:cNvPr id="9254" name="Rectangle 26"/>
            <p:cNvSpPr>
              <a:spLocks noChangeArrowheads="1"/>
            </p:cNvSpPr>
            <p:nvPr/>
          </p:nvSpPr>
          <p:spPr bwMode="auto">
            <a:xfrm>
              <a:off x="3072" y="2220"/>
              <a:ext cx="298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200" i="1" dirty="0">
                  <a:latin typeface="Times New Roman" pitchFamily="18" charset="0"/>
                  <a:ea typeface="SimSun" pitchFamily="2" charset="-122"/>
                </a:rPr>
                <a:t>hv</a:t>
              </a:r>
              <a:endParaRPr lang="en-US" altLang="zh-CN" dirty="0">
                <a:ea typeface="SimSun" pitchFamily="2" charset="-122"/>
              </a:endParaRPr>
            </a:p>
          </p:txBody>
        </p:sp>
        <p:sp>
          <p:nvSpPr>
            <p:cNvPr id="9255" name="Line 28"/>
            <p:cNvSpPr>
              <a:spLocks noChangeShapeType="1"/>
            </p:cNvSpPr>
            <p:nvPr/>
          </p:nvSpPr>
          <p:spPr bwMode="auto">
            <a:xfrm>
              <a:off x="1307" y="1983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6" name="Line 29"/>
            <p:cNvSpPr>
              <a:spLocks noChangeShapeType="1"/>
            </p:cNvSpPr>
            <p:nvPr/>
          </p:nvSpPr>
          <p:spPr bwMode="auto">
            <a:xfrm flipV="1">
              <a:off x="1601" y="1866"/>
              <a:ext cx="9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7" name="AutoShape 30"/>
            <p:cNvSpPr>
              <a:spLocks noChangeArrowheads="1"/>
            </p:cNvSpPr>
            <p:nvPr/>
          </p:nvSpPr>
          <p:spPr bwMode="auto">
            <a:xfrm>
              <a:off x="1110" y="1777"/>
              <a:ext cx="491" cy="2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BrO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sp>
          <p:nvSpPr>
            <p:cNvPr id="9258" name="AutoShape 31"/>
            <p:cNvSpPr>
              <a:spLocks noChangeArrowheads="1"/>
            </p:cNvSpPr>
            <p:nvPr/>
          </p:nvSpPr>
          <p:spPr bwMode="auto">
            <a:xfrm>
              <a:off x="1110" y="2486"/>
              <a:ext cx="491" cy="20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HOBr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cxnSp>
          <p:nvCxnSpPr>
            <p:cNvPr id="9259" name="AutoShape 32"/>
            <p:cNvCxnSpPr>
              <a:cxnSpLocks noChangeShapeType="1"/>
            </p:cNvCxnSpPr>
            <p:nvPr/>
          </p:nvCxnSpPr>
          <p:spPr bwMode="auto">
            <a:xfrm rot="-5400000">
              <a:off x="2385" y="2278"/>
              <a:ext cx="591" cy="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260" name="Line 33"/>
            <p:cNvSpPr>
              <a:spLocks noChangeShapeType="1"/>
            </p:cNvSpPr>
            <p:nvPr/>
          </p:nvSpPr>
          <p:spPr bwMode="auto">
            <a:xfrm>
              <a:off x="1601" y="2574"/>
              <a:ext cx="10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1" name="AutoShape 34"/>
            <p:cNvSpPr>
              <a:spLocks noChangeArrowheads="1"/>
            </p:cNvSpPr>
            <p:nvPr/>
          </p:nvSpPr>
          <p:spPr bwMode="auto">
            <a:xfrm>
              <a:off x="2582" y="1777"/>
              <a:ext cx="490" cy="17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Br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sp>
          <p:nvSpPr>
            <p:cNvPr id="9262" name="Line 35"/>
            <p:cNvSpPr>
              <a:spLocks noChangeShapeType="1"/>
            </p:cNvSpPr>
            <p:nvPr/>
          </p:nvSpPr>
          <p:spPr bwMode="auto">
            <a:xfrm flipV="1">
              <a:off x="2907" y="1181"/>
              <a:ext cx="0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3" name="AutoShape 36"/>
            <p:cNvSpPr>
              <a:spLocks noChangeArrowheads="1"/>
            </p:cNvSpPr>
            <p:nvPr/>
          </p:nvSpPr>
          <p:spPr bwMode="auto">
            <a:xfrm>
              <a:off x="2602" y="960"/>
              <a:ext cx="488" cy="2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400" b="1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HBr</a:t>
              </a:r>
              <a:endParaRPr lang="en-US" altLang="zh-CN" sz="1400" b="1" dirty="0">
                <a:solidFill>
                  <a:srgbClr val="0066FF"/>
                </a:solidFill>
                <a:ea typeface="SimSun" pitchFamily="2" charset="-122"/>
              </a:endParaRPr>
            </a:p>
          </p:txBody>
        </p:sp>
        <p:sp>
          <p:nvSpPr>
            <p:cNvPr id="9264" name="Line 37"/>
            <p:cNvSpPr>
              <a:spLocks noChangeShapeType="1"/>
            </p:cNvSpPr>
            <p:nvPr/>
          </p:nvSpPr>
          <p:spPr bwMode="auto">
            <a:xfrm flipV="1">
              <a:off x="2820" y="1181"/>
              <a:ext cx="0" cy="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5" name="Freeform 38"/>
            <p:cNvSpPr>
              <a:spLocks/>
            </p:cNvSpPr>
            <p:nvPr/>
          </p:nvSpPr>
          <p:spPr bwMode="auto">
            <a:xfrm>
              <a:off x="1601" y="1630"/>
              <a:ext cx="883" cy="117"/>
            </a:xfrm>
            <a:custGeom>
              <a:avLst/>
              <a:gdLst>
                <a:gd name="T0" fmla="*/ 481 w 1620"/>
                <a:gd name="T1" fmla="*/ 40 h 338"/>
                <a:gd name="T2" fmla="*/ 428 w 1620"/>
                <a:gd name="T3" fmla="*/ 22 h 338"/>
                <a:gd name="T4" fmla="*/ 321 w 1620"/>
                <a:gd name="T5" fmla="*/ 3 h 338"/>
                <a:gd name="T6" fmla="*/ 160 w 1620"/>
                <a:gd name="T7" fmla="*/ 3 h 338"/>
                <a:gd name="T8" fmla="*/ 53 w 1620"/>
                <a:gd name="T9" fmla="*/ 22 h 338"/>
                <a:gd name="T10" fmla="*/ 0 w 1620"/>
                <a:gd name="T11" fmla="*/ 40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0"/>
                <a:gd name="T19" fmla="*/ 0 h 338"/>
                <a:gd name="T20" fmla="*/ 1620 w 1620"/>
                <a:gd name="T21" fmla="*/ 338 h 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0" h="338">
                  <a:moveTo>
                    <a:pt x="1620" y="338"/>
                  </a:moveTo>
                  <a:cubicBezTo>
                    <a:pt x="1575" y="286"/>
                    <a:pt x="1530" y="234"/>
                    <a:pt x="1440" y="182"/>
                  </a:cubicBezTo>
                  <a:cubicBezTo>
                    <a:pt x="1350" y="130"/>
                    <a:pt x="1230" y="52"/>
                    <a:pt x="1080" y="26"/>
                  </a:cubicBezTo>
                  <a:cubicBezTo>
                    <a:pt x="930" y="0"/>
                    <a:pt x="690" y="0"/>
                    <a:pt x="540" y="26"/>
                  </a:cubicBezTo>
                  <a:cubicBezTo>
                    <a:pt x="390" y="52"/>
                    <a:pt x="270" y="130"/>
                    <a:pt x="180" y="182"/>
                  </a:cubicBezTo>
                  <a:cubicBezTo>
                    <a:pt x="90" y="234"/>
                    <a:pt x="45" y="286"/>
                    <a:pt x="0" y="33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25" name="Rectangle 39"/>
          <p:cNvSpPr>
            <a:spLocks noChangeArrowheads="1"/>
          </p:cNvSpPr>
          <p:nvPr/>
        </p:nvSpPr>
        <p:spPr bwMode="auto">
          <a:xfrm>
            <a:off x="4038600" y="4343400"/>
            <a:ext cx="6223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1400" b="1" dirty="0">
                <a:solidFill>
                  <a:srgbClr val="FF6600"/>
                </a:solidFill>
                <a:latin typeface="Times New Roman" pitchFamily="18" charset="0"/>
                <a:ea typeface="SimSun" pitchFamily="2" charset="-122"/>
              </a:rPr>
              <a:t>OH</a:t>
            </a:r>
            <a:endParaRPr lang="en-US" altLang="zh-CN" sz="1400" b="1" dirty="0">
              <a:solidFill>
                <a:srgbClr val="FF6600"/>
              </a:solidFill>
              <a:ea typeface="SimSun" pitchFamily="2" charset="-122"/>
            </a:endParaRPr>
          </a:p>
        </p:txBody>
      </p:sp>
      <p:sp>
        <p:nvSpPr>
          <p:cNvPr id="9226" name="Line 40"/>
          <p:cNvSpPr>
            <a:spLocks noChangeShapeType="1"/>
          </p:cNvSpPr>
          <p:nvPr/>
        </p:nvSpPr>
        <p:spPr bwMode="auto">
          <a:xfrm>
            <a:off x="4256088" y="4086225"/>
            <a:ext cx="0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7" name="Line 41"/>
          <p:cNvSpPr>
            <a:spLocks noChangeShapeType="1"/>
          </p:cNvSpPr>
          <p:nvPr/>
        </p:nvSpPr>
        <p:spPr bwMode="auto">
          <a:xfrm flipV="1">
            <a:off x="4098925" y="2400300"/>
            <a:ext cx="1588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8" name="Line 42"/>
          <p:cNvSpPr>
            <a:spLocks noChangeShapeType="1"/>
          </p:cNvSpPr>
          <p:nvPr/>
        </p:nvSpPr>
        <p:spPr bwMode="auto">
          <a:xfrm flipH="1">
            <a:off x="3475038" y="2400300"/>
            <a:ext cx="623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9" name="Line 95"/>
          <p:cNvSpPr>
            <a:spLocks noChangeShapeType="1"/>
          </p:cNvSpPr>
          <p:nvPr/>
        </p:nvSpPr>
        <p:spPr bwMode="auto">
          <a:xfrm flipH="1">
            <a:off x="1447800" y="1676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0" name="Line 96"/>
          <p:cNvSpPr>
            <a:spLocks noChangeShapeType="1"/>
          </p:cNvSpPr>
          <p:nvPr/>
        </p:nvSpPr>
        <p:spPr bwMode="auto">
          <a:xfrm>
            <a:off x="1447800" y="1676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1" name="Rectangle 46"/>
          <p:cNvSpPr>
            <a:spLocks noChangeArrowheads="1"/>
          </p:cNvSpPr>
          <p:nvPr/>
        </p:nvSpPr>
        <p:spPr bwMode="auto">
          <a:xfrm>
            <a:off x="1143000" y="5615545"/>
            <a:ext cx="6781800" cy="1323439"/>
          </a:xfrm>
          <a:prstGeom prst="rect">
            <a:avLst/>
          </a:prstGeom>
          <a:solidFill>
            <a:srgbClr val="C0C0C0">
              <a:alpha val="41176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altLang="zh-CN" sz="2000" dirty="0" smtClean="0">
                <a:ea typeface="SimSun" pitchFamily="2" charset="-122"/>
              </a:rPr>
              <a:t>BrO self reaction leads to ozone </a:t>
            </a:r>
            <a:r>
              <a:rPr lang="en-US" altLang="zh-CN" sz="2000" dirty="0" smtClean="0">
                <a:ea typeface="SimSun" pitchFamily="2" charset="-122"/>
              </a:rPr>
              <a:t>loss</a:t>
            </a:r>
          </a:p>
          <a:p>
            <a:pPr marL="342900" indent="-342900" algn="ctr"/>
            <a:r>
              <a:rPr lang="en-US" altLang="zh-CN" sz="2000" dirty="0" smtClean="0">
                <a:ea typeface="SimSun" pitchFamily="2" charset="-122"/>
              </a:rPr>
              <a:t>Br reaction with CH</a:t>
            </a:r>
            <a:r>
              <a:rPr lang="en-US" altLang="zh-CN" sz="2000" baseline="-25000" dirty="0" smtClean="0">
                <a:ea typeface="SimSun" pitchFamily="2" charset="-122"/>
              </a:rPr>
              <a:t>2</a:t>
            </a:r>
            <a:r>
              <a:rPr lang="en-US" altLang="zh-CN" sz="2000" dirty="0" smtClean="0">
                <a:ea typeface="SimSun" pitchFamily="2" charset="-122"/>
              </a:rPr>
              <a:t>O is a termination step</a:t>
            </a:r>
            <a:endParaRPr lang="en-US" altLang="zh-CN" sz="2000" dirty="0" smtClean="0">
              <a:ea typeface="SimSun" pitchFamily="2" charset="-122"/>
            </a:endParaRPr>
          </a:p>
          <a:p>
            <a:pPr marL="342900" indent="-342900" algn="ctr"/>
            <a:r>
              <a:rPr lang="en-US" altLang="zh-CN" sz="2000" dirty="0" smtClean="0">
                <a:ea typeface="SimSun" pitchFamily="2" charset="-122"/>
              </a:rPr>
              <a:t>Br atoms oxidizes Hg </a:t>
            </a:r>
            <a:r>
              <a:rPr lang="en-US" altLang="zh-CN" sz="2000" dirty="0" smtClean="0">
                <a:ea typeface="SimSun" pitchFamily="2" charset="-122"/>
              </a:rPr>
              <a:t>lead to deposition</a:t>
            </a:r>
            <a:endParaRPr lang="en-US" altLang="zh-CN" sz="2000" dirty="0" smtClean="0">
              <a:ea typeface="SimSun" pitchFamily="2" charset="-122"/>
            </a:endParaRPr>
          </a:p>
          <a:p>
            <a:pPr marL="342900" indent="-342900" algn="ctr"/>
            <a:r>
              <a:rPr lang="en-US" altLang="zh-CN" sz="2000" b="1" dirty="0" smtClean="0">
                <a:ea typeface="SimSun" pitchFamily="2" charset="-122"/>
              </a:rPr>
              <a:t>HOBr is key </a:t>
            </a:r>
            <a:r>
              <a:rPr lang="en-US" altLang="zh-CN" sz="2000" b="1" dirty="0" smtClean="0">
                <a:ea typeface="SimSun" pitchFamily="2" charset="-122"/>
              </a:rPr>
              <a:t>species </a:t>
            </a:r>
            <a:r>
              <a:rPr lang="en-US" altLang="zh-CN" sz="2000" b="1" dirty="0" smtClean="0">
                <a:ea typeface="SimSun" pitchFamily="2" charset="-122"/>
              </a:rPr>
              <a:t>in recycling of Br</a:t>
            </a:r>
            <a:endParaRPr lang="en-US" altLang="zh-CN" sz="2000" b="1" dirty="0">
              <a:ea typeface="SimSun" pitchFamily="2" charset="-122"/>
            </a:endParaRP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143000" y="4114800"/>
            <a:ext cx="2919413" cy="1485900"/>
            <a:chOff x="720" y="2592"/>
            <a:chExt cx="1839" cy="936"/>
          </a:xfrm>
        </p:grpSpPr>
        <p:sp>
          <p:nvSpPr>
            <p:cNvPr id="9239" name="Rectangle 27"/>
            <p:cNvSpPr>
              <a:spLocks noChangeArrowheads="1"/>
            </p:cNvSpPr>
            <p:nvPr/>
          </p:nvSpPr>
          <p:spPr bwMode="auto">
            <a:xfrm>
              <a:off x="2166" y="2592"/>
              <a:ext cx="39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i="1" dirty="0">
                  <a:latin typeface="Times New Roman" pitchFamily="18" charset="0"/>
                  <a:ea typeface="SimSun" pitchFamily="2" charset="-122"/>
                </a:rPr>
                <a:t>hv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40" name="Rectangle 97"/>
            <p:cNvSpPr>
              <a:spLocks noChangeArrowheads="1"/>
            </p:cNvSpPr>
            <p:nvPr/>
          </p:nvSpPr>
          <p:spPr bwMode="auto">
            <a:xfrm>
              <a:off x="720" y="3163"/>
              <a:ext cx="56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609600" indent="-609600"/>
              <a:r>
                <a:rPr lang="en-US" altLang="zh-CN" sz="1400" dirty="0">
                  <a:solidFill>
                    <a:srgbClr val="0066FF"/>
                  </a:solidFill>
                  <a:ea typeface="SimSun" pitchFamily="2" charset="-122"/>
                </a:rPr>
                <a:t>Br</a:t>
              </a:r>
              <a:r>
                <a:rPr lang="en-US" altLang="zh-CN" sz="1400" baseline="30000" dirty="0">
                  <a:solidFill>
                    <a:srgbClr val="0066FF"/>
                  </a:solidFill>
                  <a:ea typeface="SimSun" pitchFamily="2" charset="-122"/>
                </a:rPr>
                <a:t>-</a:t>
              </a:r>
              <a:r>
                <a:rPr lang="en-US" altLang="zh-CN" sz="1400" baseline="30000" dirty="0">
                  <a:ea typeface="SimSun" pitchFamily="2" charset="-122"/>
                </a:rPr>
                <a:t> </a:t>
              </a:r>
              <a:r>
                <a:rPr lang="en-US" altLang="zh-CN" sz="1400" dirty="0">
                  <a:ea typeface="SimSun" pitchFamily="2" charset="-122"/>
                </a:rPr>
                <a:t>+ H</a:t>
              </a:r>
              <a:r>
                <a:rPr lang="en-US" altLang="zh-CN" sz="1400" baseline="30000" dirty="0">
                  <a:ea typeface="SimSun" pitchFamily="2" charset="-122"/>
                </a:rPr>
                <a:t>+</a:t>
              </a:r>
              <a:r>
                <a:rPr lang="en-US" altLang="zh-CN" dirty="0">
                  <a:ea typeface="SimSun" pitchFamily="2" charset="-122"/>
                </a:rPr>
                <a:t> </a:t>
              </a: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295400" y="4267200"/>
            <a:ext cx="6553200" cy="1130300"/>
            <a:chOff x="816" y="2688"/>
            <a:chExt cx="4128" cy="712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296" y="273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816" y="2923"/>
              <a:ext cx="4128" cy="144"/>
            </a:xfrm>
            <a:custGeom>
              <a:avLst/>
              <a:gdLst>
                <a:gd name="T0" fmla="*/ 0 w 8640"/>
                <a:gd name="T1" fmla="*/ 44 h 468"/>
                <a:gd name="T2" fmla="*/ 288 w 8640"/>
                <a:gd name="T3" fmla="*/ 0 h 468"/>
                <a:gd name="T4" fmla="*/ 740 w 8640"/>
                <a:gd name="T5" fmla="*/ 44 h 468"/>
                <a:gd name="T6" fmla="*/ 1520 w 8640"/>
                <a:gd name="T7" fmla="*/ 0 h 468"/>
                <a:gd name="T8" fmla="*/ 1972 w 8640"/>
                <a:gd name="T9" fmla="*/ 4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0"/>
                <a:gd name="T16" fmla="*/ 0 h 468"/>
                <a:gd name="T17" fmla="*/ 8640 w 864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0" h="468">
                  <a:moveTo>
                    <a:pt x="0" y="468"/>
                  </a:moveTo>
                  <a:cubicBezTo>
                    <a:pt x="360" y="234"/>
                    <a:pt x="720" y="0"/>
                    <a:pt x="1260" y="0"/>
                  </a:cubicBezTo>
                  <a:cubicBezTo>
                    <a:pt x="1800" y="0"/>
                    <a:pt x="2340" y="468"/>
                    <a:pt x="3240" y="468"/>
                  </a:cubicBezTo>
                  <a:cubicBezTo>
                    <a:pt x="4140" y="468"/>
                    <a:pt x="5760" y="0"/>
                    <a:pt x="6660" y="0"/>
                  </a:cubicBezTo>
                  <a:cubicBezTo>
                    <a:pt x="7560" y="0"/>
                    <a:pt x="8100" y="234"/>
                    <a:pt x="8640" y="4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6" name="Rectangle 45"/>
            <p:cNvSpPr>
              <a:spLocks noChangeArrowheads="1"/>
            </p:cNvSpPr>
            <p:nvPr/>
          </p:nvSpPr>
          <p:spPr bwMode="auto">
            <a:xfrm>
              <a:off x="1680" y="3163"/>
              <a:ext cx="127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400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HOBr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+</a:t>
              </a:r>
              <a:r>
                <a:rPr lang="en-US" altLang="zh-CN" sz="1400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 Br</a:t>
              </a:r>
              <a:r>
                <a:rPr lang="en-US" altLang="zh-CN" sz="1400" baseline="30000" dirty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-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+ H</a:t>
              </a:r>
              <a:r>
                <a:rPr lang="en-US" altLang="zh-CN" sz="1400" baseline="30000" dirty="0">
                  <a:latin typeface="Times New Roman" pitchFamily="18" charset="0"/>
                  <a:ea typeface="SimSun" pitchFamily="2" charset="-122"/>
                </a:rPr>
                <a:t>+</a:t>
              </a:r>
              <a:r>
                <a:rPr lang="en-US" altLang="zh-CN" sz="1400" dirty="0">
                  <a:latin typeface="Times New Roman" pitchFamily="18" charset="0"/>
                  <a:ea typeface="SimSun" pitchFamily="2" charset="-122"/>
                </a:rPr>
                <a:t> </a:t>
              </a:r>
              <a:endParaRPr lang="en-US" altLang="zh-CN" sz="1400" dirty="0">
                <a:ea typeface="SimSun" pitchFamily="2" charset="-122"/>
              </a:endParaRPr>
            </a:p>
          </p:txBody>
        </p:sp>
        <p:sp>
          <p:nvSpPr>
            <p:cNvPr id="9237" name="Line 98"/>
            <p:cNvSpPr>
              <a:spLocks noChangeShapeType="1"/>
            </p:cNvSpPr>
            <p:nvPr/>
          </p:nvSpPr>
          <p:spPr bwMode="auto">
            <a:xfrm>
              <a:off x="1296" y="3307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8" name="Line 106"/>
            <p:cNvSpPr>
              <a:spLocks noChangeShapeType="1"/>
            </p:cNvSpPr>
            <p:nvPr/>
          </p:nvSpPr>
          <p:spPr bwMode="auto">
            <a:xfrm flipV="1">
              <a:off x="2976" y="2688"/>
              <a:ext cx="0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838200" y="12192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89087" y="2680494"/>
            <a:ext cx="1192213" cy="65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2680494"/>
            <a:ext cx="995363" cy="631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8138" y="3886200"/>
            <a:ext cx="1173162" cy="50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Br Speciation – Barrow, AK 2009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7" y="6150114"/>
            <a:ext cx="9143999" cy="7078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    Average </a:t>
            </a:r>
            <a:r>
              <a:rPr lang="en-US" sz="2000" dirty="0" smtClean="0">
                <a:solidFill>
                  <a:prstClr val="black"/>
                </a:solidFill>
              </a:rPr>
              <a:t>diurnal </a:t>
            </a:r>
            <a:r>
              <a:rPr lang="en-US" sz="2000" dirty="0" smtClean="0">
                <a:solidFill>
                  <a:prstClr val="black"/>
                </a:solidFill>
              </a:rPr>
              <a:t>profile of bromine </a:t>
            </a:r>
            <a:r>
              <a:rPr lang="en-US" sz="2000" dirty="0" smtClean="0">
                <a:solidFill>
                  <a:prstClr val="black"/>
                </a:solidFill>
              </a:rPr>
              <a:t>species in Barrow, AK spring 2009.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Br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photolyzes</a:t>
            </a:r>
            <a:r>
              <a:rPr lang="en-US" sz="2000" dirty="0" smtClean="0">
                <a:solidFill>
                  <a:prstClr val="black"/>
                </a:solidFill>
              </a:rPr>
              <a:t> rapidly in the morning and converts primarily to </a:t>
            </a:r>
            <a:r>
              <a:rPr lang="en-US" sz="2000" dirty="0" err="1" smtClean="0">
                <a:solidFill>
                  <a:prstClr val="black"/>
                </a:solidFill>
              </a:rPr>
              <a:t>BrO</a:t>
            </a:r>
            <a:r>
              <a:rPr lang="en-US" sz="2000" dirty="0" smtClean="0">
                <a:solidFill>
                  <a:prstClr val="black"/>
                </a:solidFill>
              </a:rPr>
              <a:t> and HOBr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4267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0" y="862445"/>
            <a:ext cx="7116800" cy="5102491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213270" y="4038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support observed chemistry need HOBr recycling or Br</a:t>
            </a:r>
            <a:r>
              <a:rPr lang="en-US" baseline="-25000" dirty="0" smtClean="0"/>
              <a:t>2</a:t>
            </a:r>
            <a:r>
              <a:rPr lang="en-US" dirty="0" smtClean="0"/>
              <a:t>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-8906" y="-1"/>
            <a:ext cx="9144000" cy="8782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Arctic Chlorine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12865" y="878279"/>
            <a:ext cx="9144000" cy="76200"/>
            <a:chOff x="0" y="2667000"/>
            <a:chExt cx="9144000" cy="7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2667000"/>
              <a:ext cx="91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22110" y="1153211"/>
            <a:ext cx="827405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Very few measurements available but chlorine activity has been inferred from indirect measurements (e.g. </a:t>
            </a:r>
            <a:r>
              <a:rPr lang="en-US" sz="2000" dirty="0" smtClean="0">
                <a:solidFill>
                  <a:prstClr val="black"/>
                </a:solidFill>
              </a:rPr>
              <a:t>Jobson et al., 1994;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Impey</a:t>
            </a:r>
            <a:r>
              <a:rPr lang="en-US" sz="2000" dirty="0" smtClean="0">
                <a:solidFill>
                  <a:prstClr val="black"/>
                </a:solidFill>
              </a:rPr>
              <a:t> et al., 1999)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High levels of Cl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and </a:t>
            </a:r>
            <a:r>
              <a:rPr lang="en-US" sz="2000" dirty="0" err="1" smtClean="0">
                <a:solidFill>
                  <a:prstClr val="black"/>
                </a:solidFill>
              </a:rPr>
              <a:t>HCl</a:t>
            </a:r>
            <a:r>
              <a:rPr lang="en-US" sz="2000" dirty="0" smtClean="0">
                <a:solidFill>
                  <a:prstClr val="black"/>
                </a:solidFill>
              </a:rPr>
              <a:t> ( up to 100’s pptv) observed in Barrow in Spring 2009 during OASIS. Chlorine often most important oxidant in this location, however, no idea of geographical distribution. 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6065385" cy="3836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5600" y="4419600"/>
            <a:ext cx="199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Cl</a:t>
            </a:r>
            <a:r>
              <a:rPr lang="en-US" baseline="-25000" dirty="0" smtClean="0"/>
              <a:t>2</a:t>
            </a:r>
            <a:r>
              <a:rPr lang="en-US" dirty="0" smtClean="0"/>
              <a:t> levels Spring 2009, Barrow, AK</a:t>
            </a:r>
          </a:p>
          <a:p>
            <a:endParaRPr lang="en-US" dirty="0"/>
          </a:p>
          <a:p>
            <a:r>
              <a:rPr lang="en-US" dirty="0">
                <a:solidFill>
                  <a:prstClr val="black"/>
                </a:solidFill>
              </a:rPr>
              <a:t>Liao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1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BRomine, Ozone, and Mercury EXperiment (BROMEX)</a:t>
            </a:r>
          </a:p>
          <a:p>
            <a:r>
              <a:rPr lang="en-US" sz="2400" b="1" dirty="0" smtClean="0"/>
              <a:t>CIMS Deployment to Barrow, Alaska, March 2012</a:t>
            </a:r>
          </a:p>
          <a:p>
            <a:r>
              <a:rPr lang="en-US" dirty="0" smtClean="0"/>
              <a:t>I(H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</a:t>
            </a:r>
            <a:r>
              <a:rPr lang="en-US" dirty="0" smtClean="0"/>
              <a:t> as reagent 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1" y="65532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Kerri Pratt, Kyle Custard, &amp; Paul Shepson, Purdue University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19822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Monitored as IClO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at masses  178 &amp; 180, confirmed by isotope ratio; currently conducting calibration experiment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191678"/>
            <a:ext cx="337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Monitored as ICl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at masses  197 &amp; 199, confirmed by isotope ratio; Field calibration with permeation source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83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correlated with solar radiation and ozone similar to Liao et al. observations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4.4|9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8580</TotalTime>
  <Words>2521</Words>
  <Application>Microsoft Office PowerPoint</Application>
  <PresentationFormat>On-screen Show (4:3)</PresentationFormat>
  <Paragraphs>418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Office Theme</vt:lpstr>
      <vt:lpstr>Default Design</vt:lpstr>
      <vt:lpstr>1_Default Design</vt:lpstr>
      <vt:lpstr>1_Office Theme</vt:lpstr>
      <vt:lpstr>2_Office Theme</vt:lpstr>
      <vt:lpstr>2_Default Design</vt:lpstr>
      <vt:lpstr>3_Default Design</vt:lpstr>
      <vt:lpstr>Image</vt:lpstr>
      <vt:lpstr>PowerPoint Presentation</vt:lpstr>
      <vt:lpstr>PowerPoint Presentation</vt:lpstr>
      <vt:lpstr>Arctic Bromine</vt:lpstr>
      <vt:lpstr>Satellite Observations of Total Column BrO </vt:lpstr>
      <vt:lpstr>ARCTAS Flight 6: 4/8/08 (Fairbanks to Thule to Iqaluit)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CIMS detection of halogens</vt:lpstr>
      <vt:lpstr>PowerPoint Presentation</vt:lpstr>
      <vt:lpstr>PowerPoint Presentation</vt:lpstr>
      <vt:lpstr>PowerPoint Presentation</vt:lpstr>
      <vt:lpstr>ARCTAS Flight 6: 4/8/08 (Fairbanks to Thule to Iqaluit)</vt:lpstr>
      <vt:lpstr>6 April 2008</vt:lpstr>
      <vt:lpstr>PowerPoint Presentation</vt:lpstr>
      <vt:lpstr>Ocean, Atmosphere, Sea Ice, and Snowpack (OASIS) Experiment - 2009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Bromine from VSL (very short lived)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 chemistry in the Arctic boundary layer</dc:title>
  <dc:creator>Jin Liao</dc:creator>
  <cp:lastModifiedBy>Greg Huey</cp:lastModifiedBy>
  <cp:revision>352</cp:revision>
  <dcterms:created xsi:type="dcterms:W3CDTF">2011-07-05T18:06:37Z</dcterms:created>
  <dcterms:modified xsi:type="dcterms:W3CDTF">2015-02-03T14:36:37Z</dcterms:modified>
</cp:coreProperties>
</file>