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313" r:id="rId3"/>
    <p:sldId id="262" r:id="rId4"/>
    <p:sldId id="299" r:id="rId5"/>
    <p:sldId id="323" r:id="rId6"/>
    <p:sldId id="280" r:id="rId7"/>
    <p:sldId id="324" r:id="rId8"/>
    <p:sldId id="273" r:id="rId9"/>
    <p:sldId id="286" r:id="rId10"/>
    <p:sldId id="325" r:id="rId11"/>
    <p:sldId id="315" r:id="rId12"/>
    <p:sldId id="303" r:id="rId13"/>
    <p:sldId id="317"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p:scale>
          <a:sx n="80" d="100"/>
          <a:sy n="80" d="100"/>
        </p:scale>
        <p:origin x="-1476" y="-678"/>
      </p:cViewPr>
      <p:guideLst>
        <p:guide orient="horz" pos="2160"/>
        <p:guide pos="2880"/>
      </p:guideLst>
    </p:cSldViewPr>
  </p:slideViewPr>
  <p:notesTextViewPr>
    <p:cViewPr>
      <p:scale>
        <a:sx n="100" d="100"/>
        <a:sy n="100" d="100"/>
      </p:scale>
      <p:origin x="0" y="0"/>
    </p:cViewPr>
  </p:notesTextViewPr>
  <p:sorterViewPr>
    <p:cViewPr>
      <p:scale>
        <a:sx n="61" d="100"/>
        <a:sy n="6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3C8DDDBE-E40D-4D2A-B7A8-B7E41EC738CE}" type="datetimeFigureOut">
              <a:rPr lang="en-US" smtClean="0"/>
              <a:t>10/23/2012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12FC0056-3B3A-4932-A883-CB86552C4A3B}" type="slidenum">
              <a:rPr lang="en-US" smtClean="0"/>
              <a:t>‹#›</a:t>
            </a:fld>
            <a:endParaRPr lang="en-US"/>
          </a:p>
        </p:txBody>
      </p:sp>
    </p:spTree>
    <p:extLst>
      <p:ext uri="{BB962C8B-B14F-4D97-AF65-F5344CB8AC3E}">
        <p14:creationId xmlns:p14="http://schemas.microsoft.com/office/powerpoint/2010/main" val="285109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0025D-7DEE-5040-93F3-8031B74FFB7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0025D-7DEE-5040-93F3-8031B74FFB7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0025D-7DEE-5040-93F3-8031B74FFB7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0025D-7DEE-5040-93F3-8031B74FFB7F}" type="datetimeFigureOut">
              <a:rPr lang="en-US" smtClean="0">
                <a:solidFill>
                  <a:prstClr val="black">
                    <a:tint val="75000"/>
                  </a:prstClr>
                </a:solidFill>
              </a:rPr>
              <a:pPr/>
              <a:t>10/23/2012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6E35D0-710F-F14C-A866-68271A7CED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0025D-7DEE-5040-93F3-8031B74FFB7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0025D-7DEE-5040-93F3-8031B74FFB7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0025D-7DEE-5040-93F3-8031B74FFB7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0025D-7DEE-5040-93F3-8031B74FFB7F}"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0025D-7DEE-5040-93F3-8031B74FFB7F}" type="datetimeFigureOut">
              <a:rPr lang="en-US" smtClean="0"/>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0025D-7DEE-5040-93F3-8031B74FFB7F}" type="datetimeFigureOut">
              <a:rPr lang="en-US" smtClean="0"/>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0025D-7DEE-5040-93F3-8031B74FFB7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0025D-7DEE-5040-93F3-8031B74FFB7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E35D0-710F-F14C-A866-68271A7CED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0025D-7DEE-5040-93F3-8031B74FFB7F}" type="datetimeFigureOut">
              <a:rPr lang="en-US" smtClean="0"/>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E35D0-710F-F14C-A866-68271A7CED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0025D-7DEE-5040-93F3-8031B74FFB7F}" type="datetimeFigureOut">
              <a:rPr lang="en-US" smtClean="0">
                <a:solidFill>
                  <a:prstClr val="black">
                    <a:tint val="75000"/>
                  </a:prstClr>
                </a:solidFill>
              </a:rPr>
              <a:pPr/>
              <a:t>10/23/2012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E35D0-710F-F14C-A866-68271A7CED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esrl.noaa.gov/ps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 y="882635"/>
            <a:ext cx="9139560" cy="1327166"/>
          </a:xfrm>
        </p:spPr>
        <p:txBody>
          <a:bodyPr>
            <a:normAutofit fontScale="55000" lnSpcReduction="20000"/>
          </a:bodyPr>
          <a:lstStyle/>
          <a:p>
            <a:pPr marL="0" indent="0" algn="ctr">
              <a:buNone/>
            </a:pPr>
            <a:r>
              <a:rPr lang="en-US" sz="2400" b="1" dirty="0" smtClean="0">
                <a:solidFill>
                  <a:srgbClr val="FF0000"/>
                </a:solidFill>
              </a:rPr>
              <a:t>The proposed </a:t>
            </a:r>
            <a:br>
              <a:rPr lang="en-US" sz="2400" b="1" dirty="0" smtClean="0">
                <a:solidFill>
                  <a:srgbClr val="FF0000"/>
                </a:solidFill>
              </a:rPr>
            </a:br>
            <a:r>
              <a:rPr lang="en-US" sz="5100" b="1" u="sng" dirty="0" smtClean="0">
                <a:solidFill>
                  <a:srgbClr val="FF0000"/>
                </a:solidFill>
              </a:rPr>
              <a:t>M</a:t>
            </a:r>
            <a:r>
              <a:rPr lang="en-US" sz="5100" b="1" dirty="0" smtClean="0">
                <a:solidFill>
                  <a:srgbClr val="FF0000"/>
                </a:solidFill>
              </a:rPr>
              <a:t>ultidisciplinary drifting </a:t>
            </a:r>
            <a:r>
              <a:rPr lang="en-US" sz="5100" b="1" u="sng" dirty="0" smtClean="0">
                <a:solidFill>
                  <a:srgbClr val="FF0000"/>
                </a:solidFill>
              </a:rPr>
              <a:t>O</a:t>
            </a:r>
            <a:r>
              <a:rPr lang="en-US" sz="5100" b="1" dirty="0" smtClean="0">
                <a:solidFill>
                  <a:srgbClr val="FF0000"/>
                </a:solidFill>
              </a:rPr>
              <a:t>bservatory for </a:t>
            </a:r>
            <a:r>
              <a:rPr lang="en-US" sz="5100" b="1" u="sng" dirty="0" smtClean="0">
                <a:solidFill>
                  <a:srgbClr val="FF0000"/>
                </a:solidFill>
              </a:rPr>
              <a:t>S</a:t>
            </a:r>
            <a:r>
              <a:rPr lang="en-US" sz="5100" b="1" dirty="0" smtClean="0">
                <a:solidFill>
                  <a:srgbClr val="FF0000"/>
                </a:solidFill>
              </a:rPr>
              <a:t>tudies of </a:t>
            </a:r>
            <a:r>
              <a:rPr lang="en-US" sz="5100" b="1" u="sng" dirty="0" smtClean="0">
                <a:solidFill>
                  <a:srgbClr val="FF0000"/>
                </a:solidFill>
              </a:rPr>
              <a:t>A</a:t>
            </a:r>
            <a:r>
              <a:rPr lang="en-US" sz="5100" b="1" dirty="0" smtClean="0">
                <a:solidFill>
                  <a:srgbClr val="FF0000"/>
                </a:solidFill>
              </a:rPr>
              <a:t>rct</a:t>
            </a:r>
            <a:r>
              <a:rPr lang="en-US" sz="5100" b="1" u="sng" dirty="0" smtClean="0">
                <a:solidFill>
                  <a:srgbClr val="FF0000"/>
                </a:solidFill>
              </a:rPr>
              <a:t>i</a:t>
            </a:r>
            <a:r>
              <a:rPr lang="en-US" sz="5100" b="1" dirty="0" smtClean="0">
                <a:solidFill>
                  <a:srgbClr val="FF0000"/>
                </a:solidFill>
              </a:rPr>
              <a:t>c </a:t>
            </a:r>
            <a:r>
              <a:rPr lang="en-US" sz="5100" b="1" u="sng" dirty="0" smtClean="0">
                <a:solidFill>
                  <a:srgbClr val="FF0000"/>
                </a:solidFill>
              </a:rPr>
              <a:t>C</a:t>
            </a:r>
            <a:r>
              <a:rPr lang="en-US" sz="5100" b="1" dirty="0" smtClean="0">
                <a:solidFill>
                  <a:srgbClr val="FF0000"/>
                </a:solidFill>
              </a:rPr>
              <a:t>limate (</a:t>
            </a:r>
            <a:r>
              <a:rPr lang="en-US" sz="5100" b="1" dirty="0" err="1" smtClean="0">
                <a:solidFill>
                  <a:srgbClr val="FF0000"/>
                </a:solidFill>
              </a:rPr>
              <a:t>MOSAiC</a:t>
            </a:r>
            <a:r>
              <a:rPr lang="en-US" sz="5100" b="1" dirty="0" smtClean="0">
                <a:solidFill>
                  <a:srgbClr val="FF0000"/>
                </a:solidFill>
              </a:rPr>
              <a:t>)</a:t>
            </a:r>
          </a:p>
          <a:p>
            <a:pPr marL="0" indent="0" algn="ctr">
              <a:buNone/>
            </a:pPr>
            <a:r>
              <a:rPr lang="en-US" sz="2900" b="1" dirty="0" smtClean="0">
                <a:solidFill>
                  <a:srgbClr val="FF0000"/>
                </a:solidFill>
              </a:rPr>
              <a:t>O. </a:t>
            </a:r>
            <a:r>
              <a:rPr lang="en-US" sz="2900" b="1" dirty="0" err="1" smtClean="0">
                <a:solidFill>
                  <a:srgbClr val="FF0000"/>
                </a:solidFill>
              </a:rPr>
              <a:t>Persson</a:t>
            </a:r>
            <a:r>
              <a:rPr lang="en-US" sz="2900" b="1" dirty="0" smtClean="0">
                <a:solidFill>
                  <a:srgbClr val="FF0000"/>
                </a:solidFill>
              </a:rPr>
              <a:t>, M. </a:t>
            </a:r>
            <a:r>
              <a:rPr lang="en-US" sz="2900" b="1" dirty="0" err="1" smtClean="0">
                <a:solidFill>
                  <a:srgbClr val="FF0000"/>
                </a:solidFill>
              </a:rPr>
              <a:t>Shupe</a:t>
            </a:r>
            <a:r>
              <a:rPr lang="en-US" sz="2900" b="1" dirty="0" smtClean="0">
                <a:solidFill>
                  <a:srgbClr val="FF0000"/>
                </a:solidFill>
              </a:rPr>
              <a:t>, M. </a:t>
            </a:r>
            <a:r>
              <a:rPr lang="en-US" sz="2900" b="1" dirty="0" err="1" smtClean="0">
                <a:solidFill>
                  <a:srgbClr val="FF0000"/>
                </a:solidFill>
              </a:rPr>
              <a:t>Tjernstr</a:t>
            </a:r>
            <a:r>
              <a:rPr lang="sv-SE" sz="2900" b="1" dirty="0" smtClean="0">
                <a:solidFill>
                  <a:srgbClr val="FF0000"/>
                </a:solidFill>
              </a:rPr>
              <a:t>ö</a:t>
            </a:r>
            <a:r>
              <a:rPr lang="en-US" sz="2900" b="1" dirty="0" smtClean="0">
                <a:solidFill>
                  <a:srgbClr val="FF0000"/>
                </a:solidFill>
              </a:rPr>
              <a:t>m, K. </a:t>
            </a:r>
            <a:r>
              <a:rPr lang="en-US" sz="2900" b="1" dirty="0" err="1" smtClean="0">
                <a:solidFill>
                  <a:srgbClr val="FF0000"/>
                </a:solidFill>
              </a:rPr>
              <a:t>Dethloff</a:t>
            </a:r>
            <a:r>
              <a:rPr lang="en-US" sz="2900" b="1" dirty="0" smtClean="0">
                <a:solidFill>
                  <a:srgbClr val="FF0000"/>
                </a:solidFill>
              </a:rPr>
              <a:t>, D. </a:t>
            </a:r>
            <a:r>
              <a:rPr lang="en-US" sz="2900" b="1" dirty="0" err="1" smtClean="0">
                <a:solidFill>
                  <a:srgbClr val="FF0000"/>
                </a:solidFill>
              </a:rPr>
              <a:t>Perovich</a:t>
            </a:r>
            <a:r>
              <a:rPr lang="en-US" sz="2900" b="1" dirty="0" smtClean="0">
                <a:solidFill>
                  <a:srgbClr val="FF0000"/>
                </a:solidFill>
              </a:rPr>
              <a:t>  (&amp; many others)</a:t>
            </a:r>
            <a:endParaRPr lang="en-US" sz="2900" b="1" dirty="0">
              <a:solidFill>
                <a:srgbClr val="FF0000"/>
              </a:solidFill>
            </a:endParaRPr>
          </a:p>
        </p:txBody>
      </p:sp>
      <p:pic>
        <p:nvPicPr>
          <p:cNvPr id="1027" name="Picture 3" descr="iceage11_tra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1684"/>
            <a:ext cx="338181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09864" y="2225407"/>
            <a:ext cx="5834136" cy="4555093"/>
          </a:xfrm>
          <a:prstGeom prst="rect">
            <a:avLst/>
          </a:prstGeom>
          <a:noFill/>
        </p:spPr>
        <p:txBody>
          <a:bodyPr wrap="square" rtlCol="0">
            <a:spAutoFit/>
          </a:bodyPr>
          <a:lstStyle/>
          <a:p>
            <a:pPr marL="342900" indent="-342900">
              <a:lnSpc>
                <a:spcPts val="1800"/>
              </a:lnSpc>
              <a:spcBef>
                <a:spcPts val="600"/>
              </a:spcBef>
              <a:buFont typeface="Arial"/>
              <a:buChar char="•"/>
            </a:pPr>
            <a:r>
              <a:rPr lang="en-US" sz="1600" b="1" dirty="0" smtClean="0"/>
              <a:t>What:</a:t>
            </a:r>
            <a:r>
              <a:rPr lang="en-US" sz="1600" dirty="0" smtClean="0"/>
              <a:t> Deployment of a heavily instrumented, manned, Arctic Ocean observatory to provide observations addressing key science questions associated with the Arctic atmosphere, </a:t>
            </a:r>
            <a:r>
              <a:rPr lang="en-US" sz="1600" dirty="0" err="1" smtClean="0"/>
              <a:t>cryosphere</a:t>
            </a:r>
            <a:r>
              <a:rPr lang="en-US" sz="1600" dirty="0" smtClean="0"/>
              <a:t>, and ocean along with their interactions</a:t>
            </a:r>
          </a:p>
          <a:p>
            <a:pPr marL="342900" indent="-342900">
              <a:lnSpc>
                <a:spcPts val="1800"/>
              </a:lnSpc>
              <a:spcBef>
                <a:spcPts val="600"/>
              </a:spcBef>
              <a:buFont typeface="Arial"/>
              <a:buChar char="•"/>
            </a:pPr>
            <a:r>
              <a:rPr lang="en-US" sz="1600" b="1" dirty="0" smtClean="0"/>
              <a:t>When:</a:t>
            </a:r>
            <a:r>
              <a:rPr lang="en-US" sz="1600" dirty="0" smtClean="0"/>
              <a:t> Approximate timeline:  start 2016-2017, covering several annual cycles</a:t>
            </a:r>
          </a:p>
          <a:p>
            <a:pPr marL="342900" indent="-342900">
              <a:lnSpc>
                <a:spcPts val="1800"/>
              </a:lnSpc>
              <a:spcBef>
                <a:spcPts val="600"/>
              </a:spcBef>
              <a:buFont typeface="Arial"/>
              <a:buChar char="•"/>
            </a:pPr>
            <a:r>
              <a:rPr lang="en-US" sz="1600" b="1" dirty="0" smtClean="0"/>
              <a:t>Where:</a:t>
            </a:r>
            <a:r>
              <a:rPr lang="en-US" sz="1600" dirty="0" smtClean="0"/>
              <a:t> Central Arctic basin drift will allow measurements in regions with limited instrumentation, include different ice and weather regimes, and provide a multi-year data set</a:t>
            </a:r>
          </a:p>
          <a:p>
            <a:pPr marL="342900" indent="-342900">
              <a:lnSpc>
                <a:spcPts val="1800"/>
              </a:lnSpc>
              <a:spcBef>
                <a:spcPts val="600"/>
              </a:spcBef>
              <a:buFont typeface="Arial"/>
              <a:buChar char="•"/>
            </a:pPr>
            <a:r>
              <a:rPr lang="en-US" sz="1600" b="1" dirty="0" smtClean="0"/>
              <a:t>Who:</a:t>
            </a:r>
            <a:r>
              <a:rPr lang="en-US" sz="1600" dirty="0" smtClean="0"/>
              <a:t> International participation (e.g. US, Germany, Sweden, Canada, Finland, United Kingdom, Russia, China, Japan, France,…) through IASC coordination, synchronized international funding, and use of international infrastructure</a:t>
            </a:r>
          </a:p>
          <a:p>
            <a:pPr marL="342900" indent="-342900">
              <a:lnSpc>
                <a:spcPts val="1800"/>
              </a:lnSpc>
              <a:spcBef>
                <a:spcPts val="600"/>
              </a:spcBef>
              <a:buFont typeface="Arial"/>
              <a:buChar char="•"/>
            </a:pPr>
            <a:r>
              <a:rPr lang="en-US" sz="1600" b="1" dirty="0" smtClean="0"/>
              <a:t>Outcomes</a:t>
            </a:r>
            <a:r>
              <a:rPr lang="en-US" sz="1600" b="1" dirty="0"/>
              <a:t>:</a:t>
            </a:r>
            <a:r>
              <a:rPr lang="en-US" sz="1600" dirty="0"/>
              <a:t>  Improved</a:t>
            </a:r>
            <a:r>
              <a:rPr lang="en-US" sz="1600" dirty="0" smtClean="0"/>
              <a:t> process level understanding of Arctic system components and their interactions; Improved </a:t>
            </a:r>
            <a:r>
              <a:rPr lang="en-US" sz="1600" dirty="0"/>
              <a:t>GCM</a:t>
            </a:r>
            <a:r>
              <a:rPr lang="en-US" sz="1600" dirty="0" smtClean="0"/>
              <a:t> parameterizations; Improved </a:t>
            </a:r>
            <a:r>
              <a:rPr lang="en-US" sz="1600" dirty="0"/>
              <a:t>satellite remote sensing techniques; </a:t>
            </a:r>
            <a:r>
              <a:rPr lang="en-US" sz="1600" dirty="0" smtClean="0"/>
              <a:t>Arctic </a:t>
            </a:r>
            <a:r>
              <a:rPr lang="en-US" sz="1600" dirty="0"/>
              <a:t>Ocean observational impact </a:t>
            </a:r>
            <a:r>
              <a:rPr lang="en-US" sz="1600" dirty="0" smtClean="0"/>
              <a:t>test bed; expand </a:t>
            </a:r>
            <a:r>
              <a:rPr lang="en-US" sz="1600" dirty="0"/>
              <a:t>terrestrial climate </a:t>
            </a:r>
            <a:r>
              <a:rPr lang="en-US" sz="1600" dirty="0" smtClean="0"/>
              <a:t>observations</a:t>
            </a:r>
            <a:endParaRPr lang="en-US" sz="1600" dirty="0"/>
          </a:p>
        </p:txBody>
      </p:sp>
      <p:sp>
        <p:nvSpPr>
          <p:cNvPr id="8" name="TextBox 7"/>
          <p:cNvSpPr txBox="1"/>
          <p:nvPr/>
        </p:nvSpPr>
        <p:spPr>
          <a:xfrm>
            <a:off x="0" y="6079460"/>
            <a:ext cx="3657600" cy="707886"/>
          </a:xfrm>
          <a:prstGeom prst="rect">
            <a:avLst/>
          </a:prstGeom>
          <a:noFill/>
        </p:spPr>
        <p:txBody>
          <a:bodyPr wrap="square" rtlCol="0">
            <a:spAutoFit/>
          </a:bodyPr>
          <a:lstStyle/>
          <a:p>
            <a:r>
              <a:rPr lang="en-US" sz="1000" i="1" dirty="0"/>
              <a:t>September </a:t>
            </a:r>
            <a:r>
              <a:rPr lang="en-US" sz="1000" i="1" dirty="0" smtClean="0"/>
              <a:t>2011 sea </a:t>
            </a:r>
            <a:r>
              <a:rPr lang="en-US" sz="1000" i="1" dirty="0"/>
              <a:t>ice extent </a:t>
            </a:r>
            <a:r>
              <a:rPr lang="en-US" sz="1000" i="1" dirty="0" smtClean="0"/>
              <a:t>and ice age (courtesy </a:t>
            </a:r>
            <a:r>
              <a:rPr lang="en-US" sz="1000" i="1" dirty="0" err="1" smtClean="0"/>
              <a:t>NSIDC</a:t>
            </a:r>
            <a:r>
              <a:rPr lang="en-US" sz="1000" i="1" dirty="0" smtClean="0"/>
              <a:t> and J. </a:t>
            </a:r>
            <a:r>
              <a:rPr lang="en-US" sz="1000" i="1" dirty="0" err="1" smtClean="0"/>
              <a:t>Maslanik</a:t>
            </a:r>
            <a:r>
              <a:rPr lang="en-US" sz="1000" i="1" dirty="0" smtClean="0"/>
              <a:t>). Drift </a:t>
            </a:r>
            <a:r>
              <a:rPr lang="en-US" sz="1000" i="1" dirty="0"/>
              <a:t>tracks of stations </a:t>
            </a:r>
            <a:r>
              <a:rPr lang="en-US" sz="1000" i="1" dirty="0" smtClean="0"/>
              <a:t>installed </a:t>
            </a:r>
            <a:r>
              <a:rPr lang="en-US" sz="1000" i="1" dirty="0"/>
              <a:t>in </a:t>
            </a:r>
            <a:r>
              <a:rPr lang="en-US" sz="1000" i="1" dirty="0" smtClean="0"/>
              <a:t>autumn </a:t>
            </a:r>
            <a:r>
              <a:rPr lang="en-US" sz="1000" i="1" dirty="0"/>
              <a:t>of </a:t>
            </a:r>
            <a:r>
              <a:rPr lang="en-US" sz="1000" i="1" dirty="0" smtClean="0"/>
              <a:t>2006-2010 </a:t>
            </a:r>
            <a:r>
              <a:rPr lang="en-US" sz="1000" i="1" dirty="0"/>
              <a:t>with at least 1-year longevity are shown to </a:t>
            </a:r>
            <a:r>
              <a:rPr lang="en-US" sz="1000" i="1" dirty="0" smtClean="0"/>
              <a:t>suggest </a:t>
            </a:r>
            <a:r>
              <a:rPr lang="en-US" sz="1000" i="1" dirty="0"/>
              <a:t>possible </a:t>
            </a:r>
            <a:r>
              <a:rPr lang="en-US" sz="1000" i="1" dirty="0" smtClean="0"/>
              <a:t>observatory put-in locations and tracks</a:t>
            </a:r>
            <a:endParaRPr lang="en-US" sz="1000" dirty="0"/>
          </a:p>
        </p:txBody>
      </p:sp>
      <p:pic>
        <p:nvPicPr>
          <p:cNvPr id="9" name="Picture 47" descr="CIRES 3D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49" y="127646"/>
            <a:ext cx="1329060" cy="85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64" r="89583"/>
          <a:stretch/>
        </p:blipFill>
        <p:spPr bwMode="auto">
          <a:xfrm>
            <a:off x="7829550" y="114932"/>
            <a:ext cx="952500" cy="87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66950" y="326631"/>
            <a:ext cx="5162550" cy="461665"/>
          </a:xfrm>
          <a:prstGeom prst="rect">
            <a:avLst/>
          </a:prstGeom>
          <a:solidFill>
            <a:schemeClr val="tx2">
              <a:lumMod val="20000"/>
              <a:lumOff val="80000"/>
            </a:schemeClr>
          </a:solidFill>
        </p:spPr>
        <p:txBody>
          <a:bodyPr wrap="square" rtlCol="0">
            <a:spAutoFit/>
          </a:bodyPr>
          <a:lstStyle/>
          <a:p>
            <a:r>
              <a:rPr lang="en-US" sz="2400" dirty="0" smtClean="0"/>
              <a:t>International Arctic Science Committee</a:t>
            </a:r>
            <a:endParaRPr lang="en-US" sz="2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1188" y="215900"/>
            <a:ext cx="431800" cy="636588"/>
          </a:xfrm>
          <a:prstGeom prst="rect">
            <a:avLst/>
          </a:prstGeom>
          <a:noFill/>
          <a:ln w="25400" cap="flat">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600" y="246047"/>
            <a:ext cx="431800" cy="636588"/>
          </a:xfrm>
          <a:prstGeom prst="rect">
            <a:avLst/>
          </a:prstGeom>
          <a:noFill/>
          <a:ln w="25400" cap="flat">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75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0097"/>
            <a:ext cx="9144000" cy="5924699"/>
          </a:xfrm>
          <a:prstGeom prst="rect">
            <a:avLst/>
          </a:prstGeom>
        </p:spPr>
        <p:txBody>
          <a:bodyPr wrap="square">
            <a:spAutoFit/>
          </a:bodyPr>
          <a:lstStyle/>
          <a:p>
            <a:r>
              <a:rPr lang="en-US" b="1" dirty="0" smtClean="0"/>
              <a:t>Key milestones :</a:t>
            </a:r>
            <a:endParaRPr lang="en-US" b="1" dirty="0"/>
          </a:p>
          <a:p>
            <a:pPr>
              <a:spcBef>
                <a:spcPts val="600"/>
              </a:spcBef>
            </a:pPr>
            <a:r>
              <a:rPr lang="en-US" dirty="0"/>
              <a:t>1) the Boulder Workshop - June 27-30, </a:t>
            </a:r>
            <a:r>
              <a:rPr lang="en-US" dirty="0" smtClean="0"/>
              <a:t>2012 -coordinate </a:t>
            </a:r>
            <a:r>
              <a:rPr lang="en-US" dirty="0" err="1" smtClean="0"/>
              <a:t>MOSAiC</a:t>
            </a:r>
            <a:r>
              <a:rPr lang="en-US" dirty="0" smtClean="0"/>
              <a:t> science </a:t>
            </a:r>
            <a:r>
              <a:rPr lang="en-US" dirty="0"/>
              <a:t>research </a:t>
            </a:r>
            <a:r>
              <a:rPr lang="en-US" dirty="0" smtClean="0"/>
              <a:t>topics, with </a:t>
            </a:r>
            <a:r>
              <a:rPr lang="en-US" dirty="0"/>
              <a:t>a science plan ideas/draft as an output</a:t>
            </a:r>
            <a:r>
              <a:rPr lang="en-US" dirty="0" smtClean="0"/>
              <a:t>.</a:t>
            </a:r>
            <a:endParaRPr lang="en-US" dirty="0"/>
          </a:p>
          <a:p>
            <a:pPr>
              <a:spcBef>
                <a:spcPts val="600"/>
              </a:spcBef>
            </a:pPr>
            <a:r>
              <a:rPr lang="en-US" dirty="0" smtClean="0"/>
              <a:t>2) Coordinate AODS (Arctic Ocean Drift Study) with </a:t>
            </a:r>
            <a:r>
              <a:rPr lang="en-US" dirty="0" err="1" smtClean="0"/>
              <a:t>MOSAiC</a:t>
            </a:r>
            <a:r>
              <a:rPr lang="en-US" dirty="0" smtClean="0"/>
              <a:t> – Workshop, Winnipeg, 9/16-17/2012</a:t>
            </a:r>
          </a:p>
          <a:p>
            <a:pPr>
              <a:spcBef>
                <a:spcPts val="600"/>
              </a:spcBef>
            </a:pPr>
            <a:r>
              <a:rPr lang="en-US" dirty="0" smtClean="0"/>
              <a:t>3) </a:t>
            </a:r>
            <a:r>
              <a:rPr lang="en-US" dirty="0"/>
              <a:t>the establishment of a Scientific Steering Group for </a:t>
            </a:r>
            <a:r>
              <a:rPr lang="en-US" dirty="0" err="1"/>
              <a:t>MOSAiC</a:t>
            </a:r>
            <a:r>
              <a:rPr lang="en-US" dirty="0"/>
              <a:t> </a:t>
            </a:r>
            <a:endParaRPr lang="en-US" dirty="0" smtClean="0"/>
          </a:p>
          <a:p>
            <a:pPr>
              <a:spcBef>
                <a:spcPts val="600"/>
              </a:spcBef>
            </a:pPr>
            <a:r>
              <a:rPr lang="en-US" dirty="0" smtClean="0"/>
              <a:t>4) develop </a:t>
            </a:r>
            <a:r>
              <a:rPr lang="en-US" dirty="0" err="1"/>
              <a:t>MOSAiC</a:t>
            </a:r>
            <a:r>
              <a:rPr lang="en-US" dirty="0"/>
              <a:t> Science Plan - autumn, 2012</a:t>
            </a:r>
          </a:p>
          <a:p>
            <a:pPr>
              <a:spcBef>
                <a:spcPts val="600"/>
              </a:spcBef>
            </a:pPr>
            <a:r>
              <a:rPr lang="en-US" dirty="0" smtClean="0"/>
              <a:t>5) Winter 2012-2013: </a:t>
            </a:r>
            <a:r>
              <a:rPr lang="en-US" dirty="0" err="1"/>
              <a:t>MOSAiC</a:t>
            </a:r>
            <a:r>
              <a:rPr lang="en-US" dirty="0"/>
              <a:t> SSG meeting to finalize science plan and begin draft of </a:t>
            </a:r>
            <a:r>
              <a:rPr lang="en-US" dirty="0" err="1"/>
              <a:t>MOSAiC</a:t>
            </a:r>
            <a:r>
              <a:rPr lang="en-US" dirty="0"/>
              <a:t> Implementation Plan. (in Finland</a:t>
            </a:r>
            <a:r>
              <a:rPr lang="en-US" dirty="0" smtClean="0"/>
              <a:t>?)</a:t>
            </a:r>
            <a:endParaRPr lang="en-US" dirty="0"/>
          </a:p>
          <a:p>
            <a:pPr>
              <a:spcBef>
                <a:spcPts val="600"/>
              </a:spcBef>
            </a:pPr>
            <a:r>
              <a:rPr lang="en-US" dirty="0" smtClean="0"/>
              <a:t>6) February-March </a:t>
            </a:r>
            <a:r>
              <a:rPr lang="en-US" dirty="0"/>
              <a:t>2013: </a:t>
            </a:r>
            <a:r>
              <a:rPr lang="en-US" dirty="0" smtClean="0"/>
              <a:t>Summarize </a:t>
            </a:r>
            <a:r>
              <a:rPr lang="en-US" dirty="0"/>
              <a:t>Science and Implementation Plans for Arctic Observing </a:t>
            </a:r>
            <a:r>
              <a:rPr lang="en-US" dirty="0" smtClean="0"/>
              <a:t>Summit</a:t>
            </a:r>
            <a:endParaRPr lang="en-US" dirty="0"/>
          </a:p>
          <a:p>
            <a:pPr>
              <a:spcBef>
                <a:spcPts val="600"/>
              </a:spcBef>
            </a:pPr>
            <a:r>
              <a:rPr lang="en-US" dirty="0" smtClean="0"/>
              <a:t>7) </a:t>
            </a:r>
            <a:r>
              <a:rPr lang="en-US" dirty="0" err="1" smtClean="0"/>
              <a:t>MOSAiC</a:t>
            </a:r>
            <a:r>
              <a:rPr lang="en-US" dirty="0" smtClean="0"/>
              <a:t> </a:t>
            </a:r>
            <a:r>
              <a:rPr lang="en-US" dirty="0"/>
              <a:t>Implementation Plan - draft by </a:t>
            </a:r>
            <a:r>
              <a:rPr lang="en-US" dirty="0" smtClean="0"/>
              <a:t>Feb. 1; final </a:t>
            </a:r>
            <a:r>
              <a:rPr lang="en-US" dirty="0"/>
              <a:t>version by </a:t>
            </a:r>
            <a:r>
              <a:rPr lang="en-US" dirty="0" smtClean="0"/>
              <a:t>June 30, 2013</a:t>
            </a:r>
          </a:p>
          <a:p>
            <a:pPr>
              <a:spcBef>
                <a:spcPts val="600"/>
              </a:spcBef>
            </a:pPr>
            <a:r>
              <a:rPr lang="en-US" b="1" dirty="0" smtClean="0">
                <a:solidFill>
                  <a:srgbClr val="FF0000"/>
                </a:solidFill>
              </a:rPr>
              <a:t>8) Open </a:t>
            </a:r>
            <a:r>
              <a:rPr lang="en-US" b="1" dirty="0" err="1" smtClean="0">
                <a:solidFill>
                  <a:srgbClr val="FF0000"/>
                </a:solidFill>
              </a:rPr>
              <a:t>MOSAiC</a:t>
            </a:r>
            <a:r>
              <a:rPr lang="en-US" b="1" dirty="0" smtClean="0">
                <a:solidFill>
                  <a:srgbClr val="FF0000"/>
                </a:solidFill>
              </a:rPr>
              <a:t> Science and Implementation Workshop – Spring (April, May) 2013?</a:t>
            </a:r>
          </a:p>
          <a:p>
            <a:pPr>
              <a:spcBef>
                <a:spcPts val="600"/>
              </a:spcBef>
            </a:pPr>
            <a:r>
              <a:rPr lang="en-US" dirty="0" smtClean="0"/>
              <a:t>9) Summer </a:t>
            </a:r>
            <a:r>
              <a:rPr lang="en-US" dirty="0"/>
              <a:t>2013: Submit </a:t>
            </a:r>
            <a:r>
              <a:rPr lang="en-US" dirty="0" err="1"/>
              <a:t>MOSAiC</a:t>
            </a:r>
            <a:r>
              <a:rPr lang="en-US" dirty="0"/>
              <a:t> Science and Implementation Plans to appropriate funding agencies and international organizations with interest</a:t>
            </a:r>
            <a:r>
              <a:rPr lang="en-US" dirty="0" smtClean="0"/>
              <a:t>. Identify and propose/begin necessary preparatory instrument development/modeling .</a:t>
            </a:r>
          </a:p>
          <a:p>
            <a:pPr>
              <a:spcBef>
                <a:spcPts val="600"/>
              </a:spcBef>
            </a:pPr>
            <a:r>
              <a:rPr lang="en-US" dirty="0" smtClean="0"/>
              <a:t>10) Further planning and logistics meetings 2014-2015; proposal submissions late 2014 or 2015.</a:t>
            </a:r>
          </a:p>
          <a:p>
            <a:pPr>
              <a:spcBef>
                <a:spcPts val="600"/>
              </a:spcBef>
            </a:pPr>
            <a:r>
              <a:rPr lang="en-US" b="1" dirty="0" smtClean="0">
                <a:solidFill>
                  <a:srgbClr val="FF0000"/>
                </a:solidFill>
              </a:rPr>
              <a:t>11) Begin deployment, October 2016? October 2017?</a:t>
            </a:r>
            <a:endParaRPr lang="en-US" b="1" dirty="0">
              <a:solidFill>
                <a:srgbClr val="FF0000"/>
              </a:solidFill>
            </a:endParaRPr>
          </a:p>
        </p:txBody>
      </p:sp>
      <p:sp>
        <p:nvSpPr>
          <p:cNvPr id="3" name="TextBox 2"/>
          <p:cNvSpPr txBox="1"/>
          <p:nvPr/>
        </p:nvSpPr>
        <p:spPr>
          <a:xfrm>
            <a:off x="495300" y="40332"/>
            <a:ext cx="3915046" cy="461665"/>
          </a:xfrm>
          <a:prstGeom prst="rect">
            <a:avLst/>
          </a:prstGeom>
          <a:noFill/>
        </p:spPr>
        <p:txBody>
          <a:bodyPr wrap="none" rtlCol="0">
            <a:spAutoFit/>
          </a:bodyPr>
          <a:lstStyle/>
          <a:p>
            <a:r>
              <a:rPr lang="en-US" sz="2400" b="1" dirty="0" err="1" smtClean="0"/>
              <a:t>MOSAiC</a:t>
            </a:r>
            <a:r>
              <a:rPr lang="en-US" sz="2400" b="1" dirty="0" smtClean="0"/>
              <a:t> Development Plans</a:t>
            </a:r>
            <a:endParaRPr lang="en-US" sz="2400" b="1" dirty="0"/>
          </a:p>
        </p:txBody>
      </p:sp>
    </p:spTree>
    <p:extLst>
      <p:ext uri="{BB962C8B-B14F-4D97-AF65-F5344CB8AC3E}">
        <p14:creationId xmlns:p14="http://schemas.microsoft.com/office/powerpoint/2010/main" val="113301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RonsAMISA_1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bwMode="auto">
          <a:xfrm>
            <a:off x="320675" y="1090613"/>
            <a:ext cx="8229600" cy="1638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US" sz="3200" smtClean="0">
                <a:solidFill>
                  <a:srgbClr val="FF3300"/>
                </a:solidFill>
              </a:rPr>
              <a:t>End</a:t>
            </a:r>
            <a:br>
              <a:rPr lang="en-US" sz="3200" smtClean="0">
                <a:solidFill>
                  <a:srgbClr val="FF3300"/>
                </a:solidFill>
              </a:rPr>
            </a:br>
            <a:r>
              <a:rPr lang="en-US" sz="3200" smtClean="0">
                <a:solidFill>
                  <a:srgbClr val="FF3300"/>
                </a:solidFill>
              </a:rPr>
              <a:t>Fin</a:t>
            </a:r>
            <a:br>
              <a:rPr lang="en-US" sz="3200" smtClean="0">
                <a:solidFill>
                  <a:srgbClr val="FF3300"/>
                </a:solidFill>
              </a:rPr>
            </a:br>
            <a:r>
              <a:rPr lang="en-US" sz="3200" smtClean="0">
                <a:solidFill>
                  <a:srgbClr val="FF3300"/>
                </a:solidFill>
              </a:rPr>
              <a:t>Ende</a:t>
            </a:r>
            <a:br>
              <a:rPr lang="en-US" sz="3200" smtClean="0">
                <a:solidFill>
                  <a:srgbClr val="FF3300"/>
                </a:solidFill>
              </a:rPr>
            </a:br>
            <a:r>
              <a:rPr lang="en-US" sz="3200" smtClean="0">
                <a:solidFill>
                  <a:srgbClr val="FF3300"/>
                </a:solidFill>
              </a:rPr>
              <a:t>Slut</a:t>
            </a:r>
          </a:p>
        </p:txBody>
      </p:sp>
    </p:spTree>
    <p:extLst>
      <p:ext uri="{BB962C8B-B14F-4D97-AF65-F5344CB8AC3E}">
        <p14:creationId xmlns:p14="http://schemas.microsoft.com/office/powerpoint/2010/main" val="58520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9378"/>
            <a:ext cx="9144000" cy="795337"/>
          </a:xfrm>
          <a:prstGeom prst="rect">
            <a:avLst/>
          </a:prstGeom>
        </p:spPr>
        <p:txBody>
          <a:bodyPr/>
          <a:lstStyle/>
          <a:p>
            <a:pPr algn="ctr">
              <a:lnSpc>
                <a:spcPts val="3200"/>
              </a:lnSpc>
              <a:defRPr/>
            </a:pPr>
            <a:r>
              <a:rPr lang="sv-SE" sz="4000" b="1" i="1" kern="0" dirty="0" smtClean="0">
                <a:solidFill>
                  <a:srgbClr val="002F5F"/>
                </a:solidFill>
                <a:latin typeface="+mj-lt"/>
                <a:ea typeface="+mj-ea"/>
                <a:cs typeface="+mj-cs"/>
              </a:rPr>
              <a:t>Key Science Questions</a:t>
            </a:r>
            <a:endParaRPr lang="sv-FI" sz="3200" b="1" i="1" kern="0" dirty="0">
              <a:solidFill>
                <a:srgbClr val="002F5F"/>
              </a:solidFill>
              <a:latin typeface="+mj-lt"/>
              <a:ea typeface="+mj-ea"/>
              <a:cs typeface="+mj-cs"/>
            </a:endParaRPr>
          </a:p>
        </p:txBody>
      </p:sp>
      <p:sp>
        <p:nvSpPr>
          <p:cNvPr id="3" name="Content Placeholder 2"/>
          <p:cNvSpPr txBox="1">
            <a:spLocks/>
          </p:cNvSpPr>
          <p:nvPr/>
        </p:nvSpPr>
        <p:spPr>
          <a:xfrm>
            <a:off x="0" y="855663"/>
            <a:ext cx="9144000" cy="5360987"/>
          </a:xfrm>
          <a:prstGeom prst="rect">
            <a:avLst/>
          </a:prstGeom>
        </p:spPr>
        <p:txBody>
          <a:bodyPr/>
          <a:lstStyle/>
          <a:p>
            <a:pPr>
              <a:spcAft>
                <a:spcPts val="1200"/>
              </a:spcAft>
              <a:defRPr/>
            </a:pPr>
            <a:endParaRPr lang="sv-SE" sz="2400" kern="0" dirty="0">
              <a:solidFill>
                <a:srgbClr val="002F5F"/>
              </a:solidFill>
              <a:latin typeface="+mn-lt"/>
            </a:endParaRPr>
          </a:p>
        </p:txBody>
      </p:sp>
      <p:sp>
        <p:nvSpPr>
          <p:cNvPr id="4" name="Rectangle 3"/>
          <p:cNvSpPr/>
          <p:nvPr/>
        </p:nvSpPr>
        <p:spPr>
          <a:xfrm>
            <a:off x="0" y="603429"/>
            <a:ext cx="9144000" cy="6186309"/>
          </a:xfrm>
          <a:prstGeom prst="rect">
            <a:avLst/>
          </a:prstGeom>
        </p:spPr>
        <p:txBody>
          <a:bodyPr wrap="square">
            <a:spAutoFit/>
          </a:bodyPr>
          <a:lstStyle/>
          <a:p>
            <a:pPr lvl="0"/>
            <a:r>
              <a:rPr lang="en-US" sz="2400" b="1" dirty="0">
                <a:solidFill>
                  <a:srgbClr val="FF0000"/>
                </a:solidFill>
              </a:rPr>
              <a:t>● What are the processes and feedbacks </a:t>
            </a:r>
            <a:r>
              <a:rPr lang="en-US" sz="2400" b="1" dirty="0" smtClean="0">
                <a:solidFill>
                  <a:srgbClr val="FF0000"/>
                </a:solidFill>
              </a:rPr>
              <a:t>producing the recent loss of sea-ice cover?</a:t>
            </a:r>
            <a:endParaRPr lang="en-US" sz="2400" b="1" dirty="0">
              <a:solidFill>
                <a:srgbClr val="FF0000"/>
              </a:solidFill>
            </a:endParaRPr>
          </a:p>
          <a:p>
            <a:pPr eaLnBrk="0" fontAlgn="ctr" hangingPunct="0">
              <a:spcBef>
                <a:spcPts val="1200"/>
              </a:spcBef>
            </a:pPr>
            <a:r>
              <a:rPr lang="en-US" sz="2000" b="1" dirty="0" smtClean="0">
                <a:solidFill>
                  <a:srgbClr val="0070C0"/>
                </a:solidFill>
              </a:rPr>
              <a:t>a) </a:t>
            </a:r>
            <a:r>
              <a:rPr lang="en-US" sz="2000" b="1" dirty="0">
                <a:solidFill>
                  <a:srgbClr val="0070C0"/>
                </a:solidFill>
              </a:rPr>
              <a:t>enhanced energy fluxes </a:t>
            </a:r>
            <a:r>
              <a:rPr lang="en-US" sz="2000" b="1" dirty="0" smtClean="0">
                <a:solidFill>
                  <a:srgbClr val="0070C0"/>
                </a:solidFill>
              </a:rPr>
              <a:t>from ocean or atmosphere?  </a:t>
            </a:r>
            <a:r>
              <a:rPr lang="en-US" sz="2000" dirty="0" smtClean="0"/>
              <a:t>If so, what is the relative contribution from atmosphere and ocean? Which processes are changing?  Why?  Where are these process changes occurring?  What are the primary energy fluxes, and what is their spatial and temporal variability?</a:t>
            </a:r>
          </a:p>
          <a:p>
            <a:pPr eaLnBrk="0" fontAlgn="ctr" hangingPunct="0">
              <a:spcBef>
                <a:spcPts val="1200"/>
              </a:spcBef>
            </a:pPr>
            <a:r>
              <a:rPr lang="en-US" sz="2000" b="1" dirty="0" smtClean="0">
                <a:solidFill>
                  <a:srgbClr val="0070C0"/>
                </a:solidFill>
              </a:rPr>
              <a:t>b) </a:t>
            </a:r>
            <a:r>
              <a:rPr lang="en-US" sz="2000" b="1" dirty="0" err="1" smtClean="0">
                <a:solidFill>
                  <a:srgbClr val="0070C0"/>
                </a:solidFill>
              </a:rPr>
              <a:t>advective</a:t>
            </a:r>
            <a:r>
              <a:rPr lang="en-US" sz="2000" b="1" dirty="0" smtClean="0">
                <a:solidFill>
                  <a:srgbClr val="0070C0"/>
                </a:solidFill>
              </a:rPr>
              <a:t> ice losses from changes in </a:t>
            </a:r>
            <a:r>
              <a:rPr lang="en-US" sz="2000" b="1" dirty="0">
                <a:solidFill>
                  <a:srgbClr val="0070C0"/>
                </a:solidFill>
              </a:rPr>
              <a:t>atmospheric </a:t>
            </a:r>
            <a:r>
              <a:rPr lang="en-US" sz="2000" b="1" dirty="0" smtClean="0">
                <a:solidFill>
                  <a:srgbClr val="0070C0"/>
                </a:solidFill>
              </a:rPr>
              <a:t>circulation/ocean currents? </a:t>
            </a:r>
            <a:r>
              <a:rPr lang="en-US" sz="2000" dirty="0" smtClean="0"/>
              <a:t>If so, what changes? Where? When? </a:t>
            </a:r>
            <a:r>
              <a:rPr lang="en-US" sz="2000" dirty="0"/>
              <a:t>A</a:t>
            </a:r>
            <a:r>
              <a:rPr lang="en-US" sz="2000" dirty="0" smtClean="0"/>
              <a:t>re these circulation changes linked to changes at lower latitudes?</a:t>
            </a:r>
          </a:p>
          <a:p>
            <a:pPr eaLnBrk="0" fontAlgn="ctr" hangingPunct="0">
              <a:spcBef>
                <a:spcPts val="1200"/>
              </a:spcBef>
            </a:pPr>
            <a:r>
              <a:rPr lang="en-US" sz="2000" b="1" dirty="0" smtClean="0">
                <a:solidFill>
                  <a:srgbClr val="0070C0"/>
                </a:solidFill>
              </a:rPr>
              <a:t>c) combination of above: imbalance between formation, melt, </a:t>
            </a:r>
            <a:r>
              <a:rPr lang="en-US" sz="2000" b="1" dirty="0" err="1" smtClean="0">
                <a:solidFill>
                  <a:srgbClr val="0070C0"/>
                </a:solidFill>
              </a:rPr>
              <a:t>advective</a:t>
            </a:r>
            <a:r>
              <a:rPr lang="en-US" sz="2000" b="1" dirty="0" smtClean="0">
                <a:solidFill>
                  <a:srgbClr val="0070C0"/>
                </a:solidFill>
              </a:rPr>
              <a:t> export?  </a:t>
            </a:r>
            <a:r>
              <a:rPr lang="en-US" sz="2000" dirty="0" smtClean="0"/>
              <a:t>If so, all processes need to be quantified and above questions addressed.</a:t>
            </a:r>
            <a:endParaRPr lang="en-US" sz="2000" dirty="0"/>
          </a:p>
          <a:p>
            <a:pPr eaLnBrk="0" fontAlgn="ctr" hangingPunct="0"/>
            <a:endParaRPr lang="en-US" dirty="0" smtClean="0"/>
          </a:p>
          <a:p>
            <a:pPr eaLnBrk="0" fontAlgn="ctr" hangingPunct="0"/>
            <a:r>
              <a:rPr lang="en-US" sz="2400" b="1" dirty="0">
                <a:solidFill>
                  <a:srgbClr val="FF0000"/>
                </a:solidFill>
              </a:rPr>
              <a:t>● What are </a:t>
            </a:r>
            <a:r>
              <a:rPr lang="en-US" sz="2400" b="1" dirty="0" smtClean="0">
                <a:solidFill>
                  <a:srgbClr val="FF0000"/>
                </a:solidFill>
              </a:rPr>
              <a:t>key consequences of </a:t>
            </a:r>
            <a:r>
              <a:rPr lang="en-US" sz="2400" b="1" dirty="0">
                <a:solidFill>
                  <a:srgbClr val="FF0000"/>
                </a:solidFill>
              </a:rPr>
              <a:t>recent sea-ice loss? </a:t>
            </a:r>
            <a:endParaRPr lang="en-US" sz="2400" b="1" dirty="0" smtClean="0">
              <a:solidFill>
                <a:srgbClr val="FF0000"/>
              </a:solidFill>
            </a:endParaRPr>
          </a:p>
          <a:p>
            <a:pPr eaLnBrk="0" fontAlgn="ctr" hangingPunct="0"/>
            <a:r>
              <a:rPr lang="en-US" dirty="0" smtClean="0"/>
              <a:t>a) how does sea-ice loss produce local, regional, and/or global atmospheric circulation changes</a:t>
            </a:r>
          </a:p>
          <a:p>
            <a:pPr eaLnBrk="0" fontAlgn="ctr" hangingPunct="0"/>
            <a:r>
              <a:rPr lang="en-US" dirty="0" smtClean="0"/>
              <a:t>b) what processes produce </a:t>
            </a:r>
            <a:r>
              <a:rPr lang="en-US" dirty="0"/>
              <a:t>changes </a:t>
            </a:r>
            <a:r>
              <a:rPr lang="en-US" dirty="0" smtClean="0"/>
              <a:t>in the oceanographic structure and circulation</a:t>
            </a:r>
          </a:p>
          <a:p>
            <a:pPr eaLnBrk="0" fontAlgn="ctr" hangingPunct="0"/>
            <a:r>
              <a:rPr lang="en-US" dirty="0" smtClean="0"/>
              <a:t>c) what processes produce </a:t>
            </a:r>
            <a:r>
              <a:rPr lang="en-US" dirty="0"/>
              <a:t>changes </a:t>
            </a:r>
            <a:r>
              <a:rPr lang="en-US" dirty="0" smtClean="0"/>
              <a:t>in the biosphere</a:t>
            </a:r>
          </a:p>
          <a:p>
            <a:pPr eaLnBrk="0" fontAlgn="ctr" hangingPunct="0"/>
            <a:endParaRPr lang="en-US" dirty="0"/>
          </a:p>
          <a:p>
            <a:pPr eaLnBrk="0" fontAlgn="ctr" hangingPunct="0"/>
            <a:r>
              <a:rPr lang="en-US" sz="2400" b="1" dirty="0" smtClean="0"/>
              <a:t>Numerous related (and some unrelated) disciplinary science questions</a:t>
            </a:r>
            <a:endParaRPr lang="en-US" sz="2400" b="1" dirty="0"/>
          </a:p>
        </p:txBody>
      </p:sp>
    </p:spTree>
    <p:extLst>
      <p:ext uri="{BB962C8B-B14F-4D97-AF65-F5344CB8AC3E}">
        <p14:creationId xmlns:p14="http://schemas.microsoft.com/office/powerpoint/2010/main" val="113037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388" y="274638"/>
            <a:ext cx="6973887" cy="795337"/>
          </a:xfrm>
          <a:prstGeom prst="rect">
            <a:avLst/>
          </a:prstGeom>
        </p:spPr>
        <p:txBody>
          <a:bodyPr/>
          <a:lstStyle/>
          <a:p>
            <a:pPr>
              <a:lnSpc>
                <a:spcPts val="3200"/>
              </a:lnSpc>
              <a:defRPr/>
            </a:pPr>
            <a:r>
              <a:rPr lang="sv-SE" sz="4000" b="1" i="1" kern="0" dirty="0" err="1">
                <a:solidFill>
                  <a:srgbClr val="002F5F"/>
                </a:solidFill>
                <a:latin typeface="+mj-lt"/>
                <a:ea typeface="+mj-ea"/>
                <a:cs typeface="+mj-cs"/>
              </a:rPr>
              <a:t>Why</a:t>
            </a:r>
            <a:r>
              <a:rPr lang="sv-SE" sz="4000" b="1" i="1" kern="0" dirty="0">
                <a:solidFill>
                  <a:srgbClr val="002F5F"/>
                </a:solidFill>
                <a:latin typeface="+mj-lt"/>
                <a:ea typeface="+mj-ea"/>
                <a:cs typeface="+mj-cs"/>
              </a:rPr>
              <a:t> ?</a:t>
            </a:r>
            <a:endParaRPr lang="sv-FI" sz="4000" b="1" i="1" kern="0" dirty="0">
              <a:solidFill>
                <a:srgbClr val="002F5F"/>
              </a:solidFill>
              <a:latin typeface="+mj-lt"/>
              <a:ea typeface="+mj-ea"/>
              <a:cs typeface="+mj-cs"/>
            </a:endParaRPr>
          </a:p>
        </p:txBody>
      </p:sp>
      <p:sp>
        <p:nvSpPr>
          <p:cNvPr id="3" name="Content Placeholder 2"/>
          <p:cNvSpPr txBox="1">
            <a:spLocks/>
          </p:cNvSpPr>
          <p:nvPr/>
        </p:nvSpPr>
        <p:spPr>
          <a:xfrm>
            <a:off x="0" y="855663"/>
            <a:ext cx="9144000" cy="5360987"/>
          </a:xfrm>
          <a:prstGeom prst="rect">
            <a:avLst/>
          </a:prstGeom>
        </p:spPr>
        <p:txBody>
          <a:bodyPr/>
          <a:lstStyle/>
          <a:p>
            <a:pPr marL="457200" indent="-457200">
              <a:spcAft>
                <a:spcPts val="1200"/>
              </a:spcAft>
              <a:buAutoNum type="arabicParenR"/>
              <a:defRPr/>
            </a:pPr>
            <a:r>
              <a:rPr lang="sv-SE" sz="2400" kern="0" dirty="0" smtClean="0">
                <a:solidFill>
                  <a:srgbClr val="002F5F"/>
                </a:solidFill>
                <a:latin typeface="+mn-lt"/>
              </a:rPr>
              <a:t>”New Arctic” </a:t>
            </a:r>
          </a:p>
          <a:p>
            <a:pPr>
              <a:spcAft>
                <a:spcPts val="1200"/>
              </a:spcAft>
              <a:defRPr/>
            </a:pPr>
            <a:r>
              <a:rPr lang="sv-SE" sz="2400" kern="0" dirty="0" smtClean="0">
                <a:solidFill>
                  <a:srgbClr val="002F5F"/>
                </a:solidFill>
              </a:rPr>
              <a:t>	- large regions of first-year ice and seasonally open water instead of primarily multi-year ice – regional and global impacts</a:t>
            </a:r>
          </a:p>
          <a:p>
            <a:pPr>
              <a:spcAft>
                <a:spcPts val="1200"/>
              </a:spcAft>
              <a:defRPr/>
            </a:pPr>
            <a:r>
              <a:rPr lang="sv-SE" sz="2400" kern="0" dirty="0">
                <a:solidFill>
                  <a:srgbClr val="002F5F"/>
                </a:solidFill>
                <a:latin typeface="+mn-lt"/>
              </a:rPr>
              <a:t>	</a:t>
            </a:r>
            <a:r>
              <a:rPr lang="sv-SE" sz="2400" kern="0" dirty="0" smtClean="0">
                <a:solidFill>
                  <a:srgbClr val="002F5F"/>
                </a:solidFill>
                <a:latin typeface="+mn-lt"/>
              </a:rPr>
              <a:t>- commercial interests increasing</a:t>
            </a:r>
          </a:p>
          <a:p>
            <a:pPr marL="457200" indent="-457200">
              <a:spcAft>
                <a:spcPts val="1200"/>
              </a:spcAft>
              <a:buAutoNum type="arabicParenR" startAt="2"/>
              <a:defRPr/>
            </a:pPr>
            <a:r>
              <a:rPr lang="sv-SE" sz="2400" kern="0" dirty="0" smtClean="0">
                <a:solidFill>
                  <a:srgbClr val="002F5F"/>
                </a:solidFill>
              </a:rPr>
              <a:t>Lack of </a:t>
            </a:r>
            <a:r>
              <a:rPr lang="sv-SE" sz="2400" u="sng" kern="0" dirty="0" smtClean="0">
                <a:solidFill>
                  <a:srgbClr val="002F5F"/>
                </a:solidFill>
              </a:rPr>
              <a:t>understanding</a:t>
            </a:r>
            <a:r>
              <a:rPr lang="sv-SE" sz="2400" kern="0" dirty="0" smtClean="0">
                <a:solidFill>
                  <a:srgbClr val="002F5F"/>
                </a:solidFill>
              </a:rPr>
              <a:t> of many </a:t>
            </a:r>
            <a:br>
              <a:rPr lang="sv-SE" sz="2400" kern="0" dirty="0" smtClean="0">
                <a:solidFill>
                  <a:srgbClr val="002F5F"/>
                </a:solidFill>
              </a:rPr>
            </a:br>
            <a:r>
              <a:rPr lang="sv-SE" sz="2400" kern="0" dirty="0" smtClean="0">
                <a:solidFill>
                  <a:srgbClr val="002F5F"/>
                </a:solidFill>
              </a:rPr>
              <a:t>disciplinary </a:t>
            </a:r>
            <a:r>
              <a:rPr lang="sv-SE" sz="2400" u="sng" kern="0" dirty="0" smtClean="0">
                <a:solidFill>
                  <a:srgbClr val="002F5F"/>
                </a:solidFill>
              </a:rPr>
              <a:t>processes</a:t>
            </a:r>
          </a:p>
          <a:p>
            <a:pPr marL="800100" lvl="1" indent="-342900">
              <a:spcAft>
                <a:spcPts val="1200"/>
              </a:spcAft>
              <a:buFontTx/>
              <a:buChar char="-"/>
              <a:defRPr/>
            </a:pPr>
            <a:r>
              <a:rPr lang="sv-SE" sz="2400" kern="0" dirty="0" smtClean="0">
                <a:solidFill>
                  <a:srgbClr val="002F5F"/>
                </a:solidFill>
              </a:rPr>
              <a:t>Atmosphere</a:t>
            </a:r>
          </a:p>
          <a:p>
            <a:pPr marL="800100" lvl="1" indent="-342900">
              <a:spcAft>
                <a:spcPts val="1200"/>
              </a:spcAft>
              <a:buFontTx/>
              <a:buChar char="-"/>
              <a:defRPr/>
            </a:pPr>
            <a:r>
              <a:rPr lang="sv-SE" sz="2400" kern="0" dirty="0" smtClean="0">
                <a:solidFill>
                  <a:srgbClr val="002F5F"/>
                </a:solidFill>
              </a:rPr>
              <a:t>Cryosphere</a:t>
            </a:r>
          </a:p>
          <a:p>
            <a:pPr marL="800100" lvl="1" indent="-342900">
              <a:spcAft>
                <a:spcPts val="1200"/>
              </a:spcAft>
              <a:buFontTx/>
              <a:buChar char="-"/>
              <a:defRPr/>
            </a:pPr>
            <a:r>
              <a:rPr lang="sv-SE" sz="2400" kern="0" dirty="0" smtClean="0">
                <a:solidFill>
                  <a:srgbClr val="002F5F"/>
                </a:solidFill>
                <a:latin typeface="+mn-lt"/>
              </a:rPr>
              <a:t>Oceans</a:t>
            </a:r>
          </a:p>
          <a:p>
            <a:pPr marL="800100" lvl="1" indent="-342900">
              <a:spcAft>
                <a:spcPts val="1200"/>
              </a:spcAft>
              <a:buFontTx/>
              <a:buChar char="-"/>
              <a:defRPr/>
            </a:pPr>
            <a:r>
              <a:rPr lang="sv-SE" sz="2400" kern="0" dirty="0" smtClean="0">
                <a:solidFill>
                  <a:srgbClr val="002F5F"/>
                </a:solidFill>
              </a:rPr>
              <a:t>Biosphere</a:t>
            </a:r>
            <a:endParaRPr lang="sv-SE" sz="2400" kern="0" dirty="0">
              <a:solidFill>
                <a:srgbClr val="002F5F"/>
              </a:solidFill>
            </a:endParaRPr>
          </a:p>
          <a:p>
            <a:pPr marL="0" lvl="1">
              <a:spcAft>
                <a:spcPts val="1200"/>
              </a:spcAft>
              <a:defRPr/>
            </a:pPr>
            <a:r>
              <a:rPr lang="sv-SE" sz="2400" kern="0" dirty="0" smtClean="0">
                <a:solidFill>
                  <a:srgbClr val="002F5F"/>
                </a:solidFill>
              </a:rPr>
              <a:t>3)  Lack of understanding of interdisciplinary interactions/processes</a:t>
            </a:r>
          </a:p>
        </p:txBody>
      </p:sp>
      <p:pic>
        <p:nvPicPr>
          <p:cNvPr id="4" name="Picture 3" descr="iceage11_tra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841" y="2177256"/>
            <a:ext cx="338181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855663"/>
            <a:ext cx="9144000" cy="795337"/>
          </a:xfrm>
          <a:prstGeom prst="rect">
            <a:avLst/>
          </a:prstGeom>
        </p:spPr>
        <p:txBody>
          <a:bodyPr/>
          <a:lstStyle/>
          <a:p>
            <a:pPr algn="ctr">
              <a:lnSpc>
                <a:spcPts val="3200"/>
              </a:lnSpc>
              <a:defRPr/>
            </a:pPr>
            <a:r>
              <a:rPr lang="sv-SE" sz="3600" b="1" i="1" kern="0" dirty="0" smtClean="0">
                <a:solidFill>
                  <a:srgbClr val="002F5F"/>
                </a:solidFill>
                <a:latin typeface="+mj-lt"/>
                <a:ea typeface="+mj-ea"/>
                <a:cs typeface="+mj-cs"/>
              </a:rPr>
              <a:t>Overarching Science Question</a:t>
            </a:r>
          </a:p>
        </p:txBody>
      </p:sp>
      <p:sp>
        <p:nvSpPr>
          <p:cNvPr id="3" name="Content Placeholder 2"/>
          <p:cNvSpPr txBox="1">
            <a:spLocks/>
          </p:cNvSpPr>
          <p:nvPr/>
        </p:nvSpPr>
        <p:spPr>
          <a:xfrm>
            <a:off x="0" y="855663"/>
            <a:ext cx="9144000" cy="5360987"/>
          </a:xfrm>
          <a:prstGeom prst="rect">
            <a:avLst/>
          </a:prstGeom>
        </p:spPr>
        <p:txBody>
          <a:bodyPr/>
          <a:lstStyle/>
          <a:p>
            <a:pPr>
              <a:spcAft>
                <a:spcPts val="1200"/>
              </a:spcAft>
              <a:defRPr/>
            </a:pPr>
            <a:endParaRPr lang="sv-SE" sz="2400" kern="0" dirty="0">
              <a:solidFill>
                <a:srgbClr val="002F5F"/>
              </a:solidFill>
              <a:latin typeface="+mn-lt"/>
            </a:endParaRPr>
          </a:p>
        </p:txBody>
      </p:sp>
      <p:sp>
        <p:nvSpPr>
          <p:cNvPr id="4" name="Rectangle 3"/>
          <p:cNvSpPr/>
          <p:nvPr/>
        </p:nvSpPr>
        <p:spPr>
          <a:xfrm>
            <a:off x="0" y="2651828"/>
            <a:ext cx="9144000" cy="3564822"/>
          </a:xfrm>
          <a:prstGeom prst="rect">
            <a:avLst/>
          </a:prstGeom>
        </p:spPr>
        <p:txBody>
          <a:bodyPr wrap="square">
            <a:spAutoFit/>
          </a:bodyPr>
          <a:lstStyle/>
          <a:p>
            <a:pPr lvl="0">
              <a:lnSpc>
                <a:spcPts val="1800"/>
              </a:lnSpc>
            </a:pPr>
            <a:r>
              <a:rPr lang="en-US" sz="2000" dirty="0"/>
              <a:t>● How do ongoing changes in the Arctic ice-ocean-atmosphere system drive heat and mass transfers of importance to climate and ecosystems?</a:t>
            </a:r>
          </a:p>
          <a:p>
            <a:pPr lvl="0">
              <a:lnSpc>
                <a:spcPts val="1800"/>
              </a:lnSpc>
            </a:pPr>
            <a:endParaRPr lang="en-US" sz="2000" dirty="0" smtClean="0"/>
          </a:p>
          <a:p>
            <a:pPr lvl="0">
              <a:lnSpc>
                <a:spcPts val="1800"/>
              </a:lnSpc>
            </a:pPr>
            <a:r>
              <a:rPr lang="en-US" sz="2000" dirty="0" smtClean="0"/>
              <a:t>● </a:t>
            </a:r>
            <a:r>
              <a:rPr lang="en-US" sz="2000" dirty="0"/>
              <a:t>What are the processes and feedbacks affecting </a:t>
            </a:r>
            <a:r>
              <a:rPr lang="en-US" sz="2000" dirty="0" smtClean="0"/>
              <a:t>sea-ice </a:t>
            </a:r>
            <a:r>
              <a:rPr lang="en-US" sz="2000" dirty="0"/>
              <a:t>cover, atmosphere-ocean stratification and energy budgets in the Arctic?</a:t>
            </a:r>
          </a:p>
          <a:p>
            <a:pPr lvl="0">
              <a:lnSpc>
                <a:spcPts val="1800"/>
              </a:lnSpc>
            </a:pPr>
            <a:endParaRPr lang="en-US" sz="2000" dirty="0" smtClean="0"/>
          </a:p>
          <a:p>
            <a:pPr lvl="0">
              <a:lnSpc>
                <a:spcPts val="1800"/>
              </a:lnSpc>
            </a:pPr>
            <a:r>
              <a:rPr lang="en-US" sz="2000" dirty="0" smtClean="0"/>
              <a:t>● </a:t>
            </a:r>
            <a:r>
              <a:rPr lang="en-US" sz="2000" dirty="0"/>
              <a:t>Will an ice-reduced Arctic become more biologically productive and what are the consequences of this to other components of the system?</a:t>
            </a:r>
          </a:p>
          <a:p>
            <a:pPr lvl="0">
              <a:lnSpc>
                <a:spcPts val="1800"/>
              </a:lnSpc>
            </a:pPr>
            <a:endParaRPr lang="en-US" sz="2000" dirty="0" smtClean="0"/>
          </a:p>
          <a:p>
            <a:pPr lvl="0">
              <a:lnSpc>
                <a:spcPts val="1800"/>
              </a:lnSpc>
            </a:pPr>
            <a:r>
              <a:rPr lang="en-US" sz="2000" dirty="0" smtClean="0"/>
              <a:t>● </a:t>
            </a:r>
            <a:r>
              <a:rPr lang="en-US" sz="2000" dirty="0"/>
              <a:t>How do the different scales of spatial and temporal heterogeneity within the atmosphere, ice and ocean interact to impact the linkages or feedbacks within the system?</a:t>
            </a:r>
          </a:p>
          <a:p>
            <a:pPr lvl="0">
              <a:lnSpc>
                <a:spcPts val="1800"/>
              </a:lnSpc>
            </a:pPr>
            <a:endParaRPr lang="en-US" sz="2000" dirty="0" smtClean="0"/>
          </a:p>
          <a:p>
            <a:pPr lvl="0">
              <a:lnSpc>
                <a:spcPts val="1800"/>
              </a:lnSpc>
            </a:pPr>
            <a:r>
              <a:rPr lang="en-US" sz="2000" dirty="0" smtClean="0"/>
              <a:t>● </a:t>
            </a:r>
            <a:r>
              <a:rPr lang="en-US" sz="2000" dirty="0"/>
              <a:t>How do interfacial exchange rates, biology and chemistry couple to regulate the major elemental cycles?</a:t>
            </a:r>
          </a:p>
        </p:txBody>
      </p:sp>
      <p:sp>
        <p:nvSpPr>
          <p:cNvPr id="5" name="TextBox 4"/>
          <p:cNvSpPr txBox="1"/>
          <p:nvPr/>
        </p:nvSpPr>
        <p:spPr>
          <a:xfrm>
            <a:off x="0" y="1271696"/>
            <a:ext cx="9143999" cy="830997"/>
          </a:xfrm>
          <a:prstGeom prst="rect">
            <a:avLst/>
          </a:prstGeom>
          <a:noFill/>
        </p:spPr>
        <p:txBody>
          <a:bodyPr wrap="square" rtlCol="0">
            <a:spAutoFit/>
          </a:bodyPr>
          <a:lstStyle/>
          <a:p>
            <a:r>
              <a:rPr lang="en-US" sz="2400" b="1" dirty="0">
                <a:solidFill>
                  <a:srgbClr val="FF0000"/>
                </a:solidFill>
              </a:rPr>
              <a:t>“What are the causes and consequences of an evolving and diminished sea ice cover?”</a:t>
            </a:r>
          </a:p>
        </p:txBody>
      </p:sp>
      <p:sp>
        <p:nvSpPr>
          <p:cNvPr id="6" name="Title 1"/>
          <p:cNvSpPr txBox="1">
            <a:spLocks/>
          </p:cNvSpPr>
          <p:nvPr/>
        </p:nvSpPr>
        <p:spPr>
          <a:xfrm>
            <a:off x="0" y="2102693"/>
            <a:ext cx="9144000" cy="521892"/>
          </a:xfrm>
          <a:prstGeom prst="rect">
            <a:avLst/>
          </a:prstGeom>
        </p:spPr>
        <p:txBody>
          <a:bodyPr/>
          <a:lstStyle/>
          <a:p>
            <a:pPr algn="ctr">
              <a:lnSpc>
                <a:spcPts val="3200"/>
              </a:lnSpc>
              <a:defRPr/>
            </a:pPr>
            <a:r>
              <a:rPr lang="sv-SE" sz="3600" b="1" i="1" kern="0" dirty="0" smtClean="0">
                <a:solidFill>
                  <a:srgbClr val="002F5F"/>
                </a:solidFill>
                <a:latin typeface="+mj-lt"/>
                <a:ea typeface="+mj-ea"/>
                <a:cs typeface="+mj-cs"/>
              </a:rPr>
              <a:t>Broad Sub-questions</a:t>
            </a:r>
          </a:p>
        </p:txBody>
      </p:sp>
      <p:sp>
        <p:nvSpPr>
          <p:cNvPr id="7" name="TextBox 6"/>
          <p:cNvSpPr txBox="1"/>
          <p:nvPr/>
        </p:nvSpPr>
        <p:spPr>
          <a:xfrm>
            <a:off x="914399" y="100006"/>
            <a:ext cx="7465890" cy="369332"/>
          </a:xfrm>
          <a:prstGeom prst="rect">
            <a:avLst/>
          </a:prstGeom>
          <a:noFill/>
        </p:spPr>
        <p:txBody>
          <a:bodyPr wrap="none" rtlCol="0">
            <a:spAutoFit/>
          </a:bodyPr>
          <a:lstStyle/>
          <a:p>
            <a:r>
              <a:rPr lang="en-US" dirty="0" err="1" smtClean="0"/>
              <a:t>MOSAiC</a:t>
            </a:r>
            <a:r>
              <a:rPr lang="en-US" dirty="0" smtClean="0"/>
              <a:t> Science Planning Workshop, June 27-29, 2012, Boulder, Colorado USA</a:t>
            </a:r>
            <a:endParaRPr lang="en-US" dirty="0"/>
          </a:p>
        </p:txBody>
      </p:sp>
    </p:spTree>
    <p:extLst>
      <p:ext uri="{BB962C8B-B14F-4D97-AF65-F5344CB8AC3E}">
        <p14:creationId xmlns:p14="http://schemas.microsoft.com/office/powerpoint/2010/main" val="393287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880"/>
            <a:ext cx="9144000" cy="6765955"/>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How are </a:t>
            </a:r>
            <a:r>
              <a:rPr lang="en-US" sz="2400" b="1" dirty="0" err="1" smtClean="0">
                <a:solidFill>
                  <a:srgbClr val="FF0000"/>
                </a:solidFill>
                <a:latin typeface="Arial" pitchFamily="34" charset="0"/>
                <a:cs typeface="Arial" pitchFamily="34" charset="0"/>
              </a:rPr>
              <a:t>MOSAiC</a:t>
            </a:r>
            <a:r>
              <a:rPr lang="en-US" sz="2400" b="1" dirty="0" smtClean="0">
                <a:solidFill>
                  <a:srgbClr val="FF0000"/>
                </a:solidFill>
                <a:latin typeface="Arial" pitchFamily="34" charset="0"/>
                <a:cs typeface="Arial" pitchFamily="34" charset="0"/>
              </a:rPr>
              <a:t> science questions to be addressed?</a:t>
            </a:r>
          </a:p>
          <a:p>
            <a:endParaRPr lang="en-US" dirty="0" smtClean="0">
              <a:latin typeface="Arial" pitchFamily="34" charset="0"/>
              <a:cs typeface="Arial" pitchFamily="34" charset="0"/>
            </a:endParaRPr>
          </a:p>
          <a:p>
            <a:pPr marL="342900" indent="-342900">
              <a:buAutoNum type="alphaLcParenR"/>
            </a:pPr>
            <a:r>
              <a:rPr lang="en-US" b="1" dirty="0" smtClean="0">
                <a:latin typeface="Arial" pitchFamily="34" charset="0"/>
                <a:cs typeface="Arial" pitchFamily="34" charset="0"/>
              </a:rPr>
              <a:t>Deploy manned, international drifting observatory in the central Arctic for at least one full annual cycle, preferably longer</a:t>
            </a:r>
          </a:p>
          <a:p>
            <a:pPr lvl="1">
              <a:spcBef>
                <a:spcPts val="600"/>
              </a:spcBef>
            </a:pPr>
            <a:r>
              <a:rPr lang="en-US" dirty="0" smtClean="0">
                <a:latin typeface="Arial" pitchFamily="34" charset="0"/>
                <a:cs typeface="Arial" pitchFamily="34" charset="0"/>
              </a:rPr>
              <a:t>- base for sophisticated local measurements </a:t>
            </a:r>
            <a:br>
              <a:rPr lang="en-US" dirty="0" smtClean="0">
                <a:latin typeface="Arial" pitchFamily="34" charset="0"/>
                <a:cs typeface="Arial" pitchFamily="34" charset="0"/>
              </a:rPr>
            </a:br>
            <a:r>
              <a:rPr lang="en-US" dirty="0" smtClean="0">
                <a:latin typeface="Arial" pitchFamily="34" charset="0"/>
                <a:cs typeface="Arial" pitchFamily="34" charset="0"/>
              </a:rPr>
              <a:t>  of atmosphere, </a:t>
            </a:r>
            <a:r>
              <a:rPr lang="en-US" dirty="0" err="1" smtClean="0">
                <a:latin typeface="Arial" pitchFamily="34" charset="0"/>
                <a:cs typeface="Arial" pitchFamily="34" charset="0"/>
              </a:rPr>
              <a:t>cryosphere</a:t>
            </a:r>
            <a:r>
              <a:rPr lang="en-US" dirty="0" smtClean="0">
                <a:latin typeface="Arial" pitchFamily="34" charset="0"/>
                <a:cs typeface="Arial" pitchFamily="34" charset="0"/>
              </a:rPr>
              <a:t>, ocean, and </a:t>
            </a:r>
            <a:br>
              <a:rPr lang="en-US" dirty="0" smtClean="0">
                <a:latin typeface="Arial" pitchFamily="34" charset="0"/>
                <a:cs typeface="Arial" pitchFamily="34" charset="0"/>
              </a:rPr>
            </a:br>
            <a:r>
              <a:rPr lang="en-US" dirty="0" smtClean="0">
                <a:latin typeface="Arial" pitchFamily="34" charset="0"/>
                <a:cs typeface="Arial" pitchFamily="34" charset="0"/>
              </a:rPr>
              <a:t>  biosphere (e.g., radars, </a:t>
            </a:r>
            <a:r>
              <a:rPr lang="en-US" dirty="0" err="1" smtClean="0">
                <a:latin typeface="Arial" pitchFamily="34" charset="0"/>
                <a:cs typeface="Arial" pitchFamily="34" charset="0"/>
              </a:rPr>
              <a:t>lidars</a:t>
            </a:r>
            <a:r>
              <a:rPr lang="en-US" dirty="0" smtClean="0">
                <a:latin typeface="Arial" pitchFamily="34" charset="0"/>
                <a:cs typeface="Arial" pitchFamily="34" charset="0"/>
              </a:rPr>
              <a:t>, towers, </a:t>
            </a:r>
            <a:br>
              <a:rPr lang="en-US" dirty="0" smtClean="0">
                <a:latin typeface="Arial" pitchFamily="34" charset="0"/>
                <a:cs typeface="Arial" pitchFamily="34" charset="0"/>
              </a:rPr>
            </a:br>
            <a:r>
              <a:rPr lang="en-US" dirty="0" smtClean="0">
                <a:latin typeface="Arial" pitchFamily="34" charset="0"/>
                <a:cs typeface="Arial" pitchFamily="34" charset="0"/>
              </a:rPr>
              <a:t>  radiometers, soundings, ice/snow surveys, </a:t>
            </a:r>
            <a:br>
              <a:rPr lang="en-US" dirty="0" smtClean="0">
                <a:latin typeface="Arial" pitchFamily="34" charset="0"/>
                <a:cs typeface="Arial" pitchFamily="34" charset="0"/>
              </a:rPr>
            </a:br>
            <a:r>
              <a:rPr lang="en-US" dirty="0" smtClean="0">
                <a:latin typeface="Arial" pitchFamily="34" charset="0"/>
                <a:cs typeface="Arial" pitchFamily="34" charset="0"/>
              </a:rPr>
              <a:t>  CTDs, …)</a:t>
            </a:r>
          </a:p>
          <a:p>
            <a:pPr lvl="1">
              <a:spcBef>
                <a:spcPts val="600"/>
              </a:spcBef>
              <a:tabLst>
                <a:tab pos="228600" algn="l"/>
              </a:tabLst>
            </a:pPr>
            <a:r>
              <a:rPr lang="en-US" dirty="0" smtClean="0">
                <a:latin typeface="Arial" pitchFamily="34" charset="0"/>
                <a:cs typeface="Arial" pitchFamily="34" charset="0"/>
              </a:rPr>
              <a:t>- center of distributed array of spatial</a:t>
            </a:r>
            <a:br>
              <a:rPr lang="en-US" dirty="0" smtClean="0">
                <a:latin typeface="Arial" pitchFamily="34" charset="0"/>
                <a:cs typeface="Arial" pitchFamily="34" charset="0"/>
              </a:rPr>
            </a:br>
            <a:r>
              <a:rPr lang="en-US" dirty="0" smtClean="0">
                <a:latin typeface="Arial" pitchFamily="34" charset="0"/>
                <a:cs typeface="Arial" pitchFamily="34" charset="0"/>
              </a:rPr>
              <a:t>  measurements using automated observing stations (automated towers, ice buoys,</a:t>
            </a:r>
            <a:br>
              <a:rPr lang="en-US" dirty="0" smtClean="0">
                <a:latin typeface="Arial" pitchFamily="34" charset="0"/>
                <a:cs typeface="Arial" pitchFamily="34" charset="0"/>
              </a:rPr>
            </a:br>
            <a:r>
              <a:rPr lang="en-US" dirty="0" smtClean="0">
                <a:latin typeface="Arial" pitchFamily="34" charset="0"/>
                <a:cs typeface="Arial" pitchFamily="34" charset="0"/>
              </a:rPr>
              <a:t>  floats), unmanned aerial and underwater vehicles (UAVs, AUVs, gliders), remotely</a:t>
            </a:r>
            <a:br>
              <a:rPr lang="en-US" dirty="0" smtClean="0">
                <a:latin typeface="Arial" pitchFamily="34" charset="0"/>
                <a:cs typeface="Arial" pitchFamily="34" charset="0"/>
              </a:rPr>
            </a:br>
            <a:r>
              <a:rPr lang="en-US" dirty="0" smtClean="0">
                <a:latin typeface="Arial" pitchFamily="34" charset="0"/>
                <a:cs typeface="Arial" pitchFamily="34" charset="0"/>
              </a:rPr>
              <a:t>  operated vehicles (ROVs), and episodic aircraft campaigns (e.g., AWI Polar-5)</a:t>
            </a:r>
          </a:p>
          <a:p>
            <a:pPr lvl="1">
              <a:spcBef>
                <a:spcPts val="600"/>
              </a:spcBef>
            </a:pPr>
            <a:r>
              <a:rPr lang="en-US" dirty="0" smtClean="0">
                <a:latin typeface="Arial" pitchFamily="34" charset="0"/>
                <a:cs typeface="Arial" pitchFamily="34" charset="0"/>
              </a:rPr>
              <a:t>- during episodic intensive observing periods, coordinate measurements with larger</a:t>
            </a:r>
            <a:br>
              <a:rPr lang="en-US" dirty="0" smtClean="0">
                <a:latin typeface="Arial" pitchFamily="34" charset="0"/>
                <a:cs typeface="Arial" pitchFamily="34" charset="0"/>
              </a:rPr>
            </a:br>
            <a:r>
              <a:rPr lang="en-US" dirty="0" smtClean="0">
                <a:latin typeface="Arial" pitchFamily="34" charset="0"/>
                <a:cs typeface="Arial" pitchFamily="34" charset="0"/>
              </a:rPr>
              <a:t>   array of ships (e.g., Russian drifting station; Japanese R/V </a:t>
            </a:r>
            <a:r>
              <a:rPr lang="en-US" dirty="0" err="1" smtClean="0">
                <a:latin typeface="Arial" pitchFamily="34" charset="0"/>
                <a:cs typeface="Arial" pitchFamily="34" charset="0"/>
              </a:rPr>
              <a:t>Mirai</a:t>
            </a:r>
            <a:r>
              <a:rPr lang="en-US" dirty="0" smtClean="0">
                <a:latin typeface="Arial" pitchFamily="34" charset="0"/>
                <a:cs typeface="Arial" pitchFamily="34" charset="0"/>
              </a:rPr>
              <a:t>; German R/V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err="1" smtClean="0">
                <a:latin typeface="Arial" pitchFamily="34" charset="0"/>
                <a:cs typeface="Arial" pitchFamily="34" charset="0"/>
              </a:rPr>
              <a:t>Polarstern</a:t>
            </a:r>
            <a:r>
              <a:rPr lang="en-US" dirty="0">
                <a:latin typeface="Arial" pitchFamily="34" charset="0"/>
                <a:cs typeface="Arial" pitchFamily="34" charset="0"/>
              </a:rPr>
              <a:t>; Swedish R/V Oden; </a:t>
            </a:r>
            <a:r>
              <a:rPr lang="en-US" dirty="0" smtClean="0">
                <a:latin typeface="Arial" pitchFamily="34" charset="0"/>
                <a:cs typeface="Arial" pitchFamily="34" charset="0"/>
              </a:rPr>
              <a:t>Chinese; others?) </a:t>
            </a:r>
            <a:r>
              <a:rPr lang="en-US" dirty="0">
                <a:latin typeface="Arial" pitchFamily="34" charset="0"/>
                <a:cs typeface="Arial" pitchFamily="34" charset="0"/>
              </a:rPr>
              <a:t>and research aircraft (</a:t>
            </a:r>
            <a:r>
              <a:rPr lang="en-US" dirty="0" smtClean="0">
                <a:latin typeface="Arial" pitchFamily="34" charset="0"/>
                <a:cs typeface="Arial" pitchFamily="34" charset="0"/>
              </a:rPr>
              <a:t>German </a:t>
            </a:r>
            <a:br>
              <a:rPr lang="en-US" dirty="0" smtClean="0">
                <a:latin typeface="Arial" pitchFamily="34" charset="0"/>
                <a:cs typeface="Arial" pitchFamily="34" charset="0"/>
              </a:rPr>
            </a:br>
            <a:r>
              <a:rPr lang="en-US" dirty="0" smtClean="0">
                <a:latin typeface="Arial" pitchFamily="34" charset="0"/>
                <a:cs typeface="Arial" pitchFamily="34" charset="0"/>
              </a:rPr>
              <a:t>   Polar-5,</a:t>
            </a:r>
            <a:r>
              <a:rPr lang="en-US" dirty="0">
                <a:latin typeface="Arial" pitchFamily="34" charset="0"/>
                <a:cs typeface="Arial" pitchFamily="34" charset="0"/>
              </a:rPr>
              <a:t> </a:t>
            </a:r>
            <a:r>
              <a:rPr lang="en-US" dirty="0" smtClean="0">
                <a:latin typeface="Arial" pitchFamily="34" charset="0"/>
                <a:cs typeface="Arial" pitchFamily="34" charset="0"/>
              </a:rPr>
              <a:t>U.S</a:t>
            </a:r>
            <a:r>
              <a:rPr lang="en-US" dirty="0">
                <a:latin typeface="Arial" pitchFamily="34" charset="0"/>
                <a:cs typeface="Arial" pitchFamily="34" charset="0"/>
              </a:rPr>
              <a:t>. aircraft?, British aircraft?)</a:t>
            </a:r>
          </a:p>
          <a:p>
            <a:pPr>
              <a:spcBef>
                <a:spcPts val="1000"/>
              </a:spcBef>
            </a:pPr>
            <a:r>
              <a:rPr lang="en-US" dirty="0">
                <a:latin typeface="Arial" pitchFamily="34" charset="0"/>
                <a:cs typeface="Arial" pitchFamily="34" charset="0"/>
              </a:rPr>
              <a:t>b) </a:t>
            </a:r>
            <a:r>
              <a:rPr lang="en-US" b="1" dirty="0">
                <a:latin typeface="Arial" pitchFamily="34" charset="0"/>
                <a:cs typeface="Arial" pitchFamily="34" charset="0"/>
              </a:rPr>
              <a:t>Time deployment and design innovative logistical techniques to allow </a:t>
            </a:r>
            <a:r>
              <a:rPr lang="en-US" b="1" dirty="0" smtClean="0">
                <a:latin typeface="Arial" pitchFamily="34" charset="0"/>
                <a:cs typeface="Arial" pitchFamily="34" charset="0"/>
              </a:rPr>
              <a:t>	measurements of </a:t>
            </a:r>
            <a:r>
              <a:rPr lang="en-US" b="1" dirty="0">
                <a:latin typeface="Arial" pitchFamily="34" charset="0"/>
                <a:cs typeface="Arial" pitchFamily="34" charset="0"/>
              </a:rPr>
              <a:t>autumn freeze-up, heat loss from upper ocean to </a:t>
            </a:r>
            <a:r>
              <a:rPr lang="en-US" b="1" dirty="0" smtClean="0">
                <a:latin typeface="Arial" pitchFamily="34" charset="0"/>
                <a:cs typeface="Arial" pitchFamily="34" charset="0"/>
              </a:rPr>
              <a:t>	atmosphere</a:t>
            </a:r>
            <a:r>
              <a:rPr lang="en-US" b="1" dirty="0">
                <a:latin typeface="Arial" pitchFamily="34" charset="0"/>
                <a:cs typeface="Arial" pitchFamily="34" charset="0"/>
              </a:rPr>
              <a:t>, and formation </a:t>
            </a:r>
            <a:r>
              <a:rPr lang="en-US" b="1" dirty="0" smtClean="0">
                <a:latin typeface="Arial" pitchFamily="34" charset="0"/>
                <a:cs typeface="Arial" pitchFamily="34" charset="0"/>
              </a:rPr>
              <a:t>of first-year </a:t>
            </a:r>
            <a:r>
              <a:rPr lang="en-US" b="1" dirty="0">
                <a:latin typeface="Arial" pitchFamily="34" charset="0"/>
                <a:cs typeface="Arial" pitchFamily="34" charset="0"/>
              </a:rPr>
              <a:t>ice</a:t>
            </a:r>
          </a:p>
          <a:p>
            <a:pPr>
              <a:spcBef>
                <a:spcPts val="1000"/>
              </a:spcBef>
            </a:pPr>
            <a:r>
              <a:rPr lang="en-US" dirty="0">
                <a:latin typeface="Arial" pitchFamily="34" charset="0"/>
                <a:cs typeface="Arial" pitchFamily="34" charset="0"/>
              </a:rPr>
              <a:t>c) </a:t>
            </a:r>
            <a:r>
              <a:rPr lang="en-US" b="1" dirty="0">
                <a:latin typeface="Arial" pitchFamily="34" charset="0"/>
                <a:cs typeface="Arial" pitchFamily="34" charset="0"/>
              </a:rPr>
              <a:t>Engage modeling community to </a:t>
            </a:r>
            <a:r>
              <a:rPr lang="en-US" b="1" dirty="0" smtClean="0">
                <a:latin typeface="Arial" pitchFamily="34" charset="0"/>
                <a:cs typeface="Arial" pitchFamily="34" charset="0"/>
              </a:rPr>
              <a:t>define/refine </a:t>
            </a:r>
            <a:r>
              <a:rPr lang="en-US" b="1" dirty="0">
                <a:latin typeface="Arial" pitchFamily="34" charset="0"/>
                <a:cs typeface="Arial" pitchFamily="34" charset="0"/>
              </a:rPr>
              <a:t>needed observations </a:t>
            </a:r>
            <a:r>
              <a:rPr lang="en-US" b="1" dirty="0" smtClean="0">
                <a:latin typeface="Arial" pitchFamily="34" charset="0"/>
                <a:cs typeface="Arial" pitchFamily="34" charset="0"/>
              </a:rPr>
              <a:t>and</a:t>
            </a:r>
            <a:br>
              <a:rPr lang="en-US" b="1" dirty="0" smtClean="0">
                <a:latin typeface="Arial" pitchFamily="34" charset="0"/>
                <a:cs typeface="Arial" pitchFamily="34" charset="0"/>
              </a:rPr>
            </a:br>
            <a:r>
              <a:rPr lang="en-US" b="1" dirty="0" smtClean="0">
                <a:latin typeface="Arial" pitchFamily="34" charset="0"/>
                <a:cs typeface="Arial" pitchFamily="34" charset="0"/>
              </a:rPr>
              <a:t>       coordinate planning </a:t>
            </a:r>
            <a:r>
              <a:rPr lang="en-US" b="1" dirty="0">
                <a:latin typeface="Arial" pitchFamily="34" charset="0"/>
                <a:cs typeface="Arial" pitchFamily="34" charset="0"/>
              </a:rPr>
              <a:t>[ e.g., Year of Polar Prediction (YOPP) – 2017]</a:t>
            </a:r>
            <a:endParaRPr lang="en-US" b="1" dirty="0" smtClean="0">
              <a:latin typeface="Arial" pitchFamily="34" charset="0"/>
              <a:cs typeface="Arial" pitchFamily="34" charset="0"/>
            </a:endParaRPr>
          </a:p>
        </p:txBody>
      </p:sp>
      <p:grpSp>
        <p:nvGrpSpPr>
          <p:cNvPr id="4" name="Group 3"/>
          <p:cNvGrpSpPr/>
          <p:nvPr/>
        </p:nvGrpSpPr>
        <p:grpSpPr>
          <a:xfrm>
            <a:off x="5455041" y="1115893"/>
            <a:ext cx="3491197" cy="1987433"/>
            <a:chOff x="5186976" y="1248643"/>
            <a:chExt cx="3663726" cy="2063900"/>
          </a:xfrm>
        </p:grpSpPr>
        <p:pic>
          <p:nvPicPr>
            <p:cNvPr id="1026" name="Picture 2" descr="CCGS Amund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976" y="1248643"/>
              <a:ext cx="3663726" cy="206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6976" y="1257269"/>
              <a:ext cx="1743939" cy="369332"/>
            </a:xfrm>
            <a:prstGeom prst="rect">
              <a:avLst/>
            </a:prstGeom>
            <a:noFill/>
          </p:spPr>
          <p:txBody>
            <a:bodyPr wrap="none" rtlCol="0">
              <a:spAutoFit/>
            </a:bodyPr>
            <a:lstStyle/>
            <a:p>
              <a:r>
                <a:rPr lang="en-US" dirty="0" smtClean="0"/>
                <a:t>CCGS Amundsen</a:t>
              </a:r>
              <a:endParaRPr lang="en-US" dirty="0"/>
            </a:p>
          </p:txBody>
        </p:sp>
      </p:grpSp>
    </p:spTree>
    <p:extLst>
      <p:ext uri="{BB962C8B-B14F-4D97-AF65-F5344CB8AC3E}">
        <p14:creationId xmlns:p14="http://schemas.microsoft.com/office/powerpoint/2010/main" val="85422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3"/>
          <p:cNvGrpSpPr>
            <a:grpSpLocks/>
          </p:cNvGrpSpPr>
          <p:nvPr/>
        </p:nvGrpSpPr>
        <p:grpSpPr bwMode="auto">
          <a:xfrm>
            <a:off x="104775" y="88900"/>
            <a:ext cx="8937625" cy="6629400"/>
            <a:chOff x="104775" y="57150"/>
            <a:chExt cx="8937625" cy="6629400"/>
          </a:xfrm>
        </p:grpSpPr>
        <p:sp>
          <p:nvSpPr>
            <p:cNvPr id="22565" name="Rectangle 3"/>
            <p:cNvSpPr>
              <a:spLocks noChangeArrowheads="1"/>
            </p:cNvSpPr>
            <p:nvPr/>
          </p:nvSpPr>
          <p:spPr bwMode="auto">
            <a:xfrm>
              <a:off x="1162050" y="4940300"/>
              <a:ext cx="3238500" cy="61913"/>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2566" name="Rectangle 4"/>
            <p:cNvSpPr>
              <a:spLocks noChangeArrowheads="1"/>
            </p:cNvSpPr>
            <p:nvPr/>
          </p:nvSpPr>
          <p:spPr bwMode="auto">
            <a:xfrm>
              <a:off x="7531100" y="4940300"/>
              <a:ext cx="1511300" cy="61913"/>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2567" name="Rectangle 26"/>
            <p:cNvSpPr>
              <a:spLocks noChangeArrowheads="1"/>
            </p:cNvSpPr>
            <p:nvPr/>
          </p:nvSpPr>
          <p:spPr bwMode="auto">
            <a:xfrm>
              <a:off x="104775" y="4933950"/>
              <a:ext cx="935038" cy="61913"/>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2568" name="Line 27"/>
            <p:cNvSpPr>
              <a:spLocks noChangeShapeType="1"/>
            </p:cNvSpPr>
            <p:nvPr/>
          </p:nvSpPr>
          <p:spPr bwMode="auto">
            <a:xfrm>
              <a:off x="4495800" y="3867150"/>
              <a:ext cx="0" cy="2819400"/>
            </a:xfrm>
            <a:prstGeom prst="line">
              <a:avLst/>
            </a:prstGeom>
            <a:noFill/>
            <a:ln w="76200">
              <a:solidFill>
                <a:srgbClr val="FF414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9" name="Text Box 28"/>
            <p:cNvSpPr txBox="1">
              <a:spLocks noChangeArrowheads="1"/>
            </p:cNvSpPr>
            <p:nvPr/>
          </p:nvSpPr>
          <p:spPr bwMode="auto">
            <a:xfrm rot="-5400000">
              <a:off x="3636371" y="5589789"/>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i="1">
                  <a:solidFill>
                    <a:srgbClr val="FF4141"/>
                  </a:solidFill>
                </a:rPr>
                <a:t>c:a  400 m</a:t>
              </a:r>
            </a:p>
          </p:txBody>
        </p:sp>
        <p:sp>
          <p:nvSpPr>
            <p:cNvPr id="22570" name="Text Box 29"/>
            <p:cNvSpPr txBox="1">
              <a:spLocks noChangeArrowheads="1"/>
            </p:cNvSpPr>
            <p:nvPr/>
          </p:nvSpPr>
          <p:spPr bwMode="auto">
            <a:xfrm rot="-5400000">
              <a:off x="3719919" y="3008756"/>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i="1">
                  <a:solidFill>
                    <a:srgbClr val="FF4141"/>
                  </a:solidFill>
                </a:rPr>
                <a:t>500 m - 1 km</a:t>
              </a:r>
            </a:p>
          </p:txBody>
        </p:sp>
        <p:sp>
          <p:nvSpPr>
            <p:cNvPr id="22571" name="Line 30"/>
            <p:cNvSpPr>
              <a:spLocks noChangeShapeType="1"/>
            </p:cNvSpPr>
            <p:nvPr/>
          </p:nvSpPr>
          <p:spPr bwMode="auto">
            <a:xfrm>
              <a:off x="4495800" y="57150"/>
              <a:ext cx="0" cy="2386013"/>
            </a:xfrm>
            <a:prstGeom prst="line">
              <a:avLst/>
            </a:prstGeom>
            <a:noFill/>
            <a:ln w="76200">
              <a:solidFill>
                <a:srgbClr val="FF414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32"/>
            <p:cNvSpPr txBox="1">
              <a:spLocks noChangeArrowheads="1"/>
            </p:cNvSpPr>
            <p:nvPr/>
          </p:nvSpPr>
          <p:spPr bwMode="auto">
            <a:xfrm rot="5400000">
              <a:off x="4319410" y="405589"/>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i="1">
                  <a:solidFill>
                    <a:srgbClr val="FF4141"/>
                  </a:solidFill>
                </a:rPr>
                <a:t>8 km</a:t>
              </a:r>
            </a:p>
          </p:txBody>
        </p:sp>
        <p:sp>
          <p:nvSpPr>
            <p:cNvPr id="22573" name="Text Box 32"/>
            <p:cNvSpPr txBox="1">
              <a:spLocks noChangeArrowheads="1"/>
            </p:cNvSpPr>
            <p:nvPr/>
          </p:nvSpPr>
          <p:spPr bwMode="auto">
            <a:xfrm>
              <a:off x="3058309" y="4599810"/>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i="1">
                  <a:solidFill>
                    <a:srgbClr val="FF4141"/>
                  </a:solidFill>
                </a:rPr>
                <a:t>Ice</a:t>
              </a:r>
            </a:p>
          </p:txBody>
        </p:sp>
        <p:sp>
          <p:nvSpPr>
            <p:cNvPr id="22574" name="Text Box 32"/>
            <p:cNvSpPr txBox="1">
              <a:spLocks noChangeArrowheads="1"/>
            </p:cNvSpPr>
            <p:nvPr/>
          </p:nvSpPr>
          <p:spPr bwMode="auto">
            <a:xfrm>
              <a:off x="6000760" y="4752210"/>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i="1">
                  <a:solidFill>
                    <a:srgbClr val="FF4141"/>
                  </a:solidFill>
                </a:rPr>
                <a:t>Lead</a:t>
              </a:r>
            </a:p>
          </p:txBody>
        </p:sp>
      </p:grpSp>
      <p:grpSp>
        <p:nvGrpSpPr>
          <p:cNvPr id="3" name="Group 64"/>
          <p:cNvGrpSpPr>
            <a:grpSpLocks/>
          </p:cNvGrpSpPr>
          <p:nvPr/>
        </p:nvGrpSpPr>
        <p:grpSpPr bwMode="auto">
          <a:xfrm>
            <a:off x="4705350" y="3629025"/>
            <a:ext cx="1876425" cy="3087688"/>
            <a:chOff x="4705350" y="3643314"/>
            <a:chExt cx="1876331" cy="3087686"/>
          </a:xfrm>
        </p:grpSpPr>
        <p:pic>
          <p:nvPicPr>
            <p:cNvPr id="22562" name="Picture 65" descr="P8222047.jpg"/>
            <p:cNvPicPr>
              <a:picLocks noChangeAspect="1"/>
            </p:cNvPicPr>
            <p:nvPr/>
          </p:nvPicPr>
          <p:blipFill>
            <a:blip r:embed="rId2">
              <a:extLst>
                <a:ext uri="{28A0092B-C50C-407E-A947-70E740481C1C}">
                  <a14:useLocalDpi xmlns:a14="http://schemas.microsoft.com/office/drawing/2010/main" val="0"/>
                </a:ext>
              </a:extLst>
            </a:blip>
            <a:srcRect t="9467"/>
            <a:stretch>
              <a:fillRect/>
            </a:stretch>
          </p:blipFill>
          <p:spPr bwMode="auto">
            <a:xfrm>
              <a:off x="5583597" y="3643314"/>
              <a:ext cx="998084" cy="1204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63" name="Picture 6" descr="CLASP-hanging-1000wide"/>
            <p:cNvPicPr>
              <a:picLocks noChangeAspect="1" noChangeArrowheads="1"/>
            </p:cNvPicPr>
            <p:nvPr/>
          </p:nvPicPr>
          <p:blipFill>
            <a:blip r:embed="rId3">
              <a:extLst>
                <a:ext uri="{28A0092B-C50C-407E-A947-70E740481C1C}">
                  <a14:useLocalDpi xmlns:a14="http://schemas.microsoft.com/office/drawing/2010/main" val="0"/>
                </a:ext>
              </a:extLst>
            </a:blip>
            <a:srcRect l="28346" r="36850"/>
            <a:stretch>
              <a:fillRect/>
            </a:stretch>
          </p:blipFill>
          <p:spPr bwMode="auto">
            <a:xfrm>
              <a:off x="4705350" y="3816350"/>
              <a:ext cx="839788" cy="291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64" name="Text Box 11"/>
            <p:cNvSpPr txBox="1">
              <a:spLocks noChangeArrowheads="1"/>
            </p:cNvSpPr>
            <p:nvPr/>
          </p:nvSpPr>
          <p:spPr bwMode="auto">
            <a:xfrm>
              <a:off x="5472701" y="6163851"/>
              <a:ext cx="1098330" cy="56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Bubble </a:t>
              </a:r>
            </a:p>
            <a:p>
              <a:r>
                <a:rPr lang="en-US" sz="1600"/>
                <a:t>formation </a:t>
              </a:r>
            </a:p>
          </p:txBody>
        </p:sp>
      </p:grpSp>
      <p:grpSp>
        <p:nvGrpSpPr>
          <p:cNvPr id="4" name="Group 68"/>
          <p:cNvGrpSpPr>
            <a:grpSpLocks/>
          </p:cNvGrpSpPr>
          <p:nvPr/>
        </p:nvGrpSpPr>
        <p:grpSpPr bwMode="auto">
          <a:xfrm>
            <a:off x="5786438" y="4643438"/>
            <a:ext cx="3284537" cy="2171700"/>
            <a:chOff x="5786055" y="4643446"/>
            <a:chExt cx="3285663" cy="2171716"/>
          </a:xfrm>
        </p:grpSpPr>
        <p:pic>
          <p:nvPicPr>
            <p:cNvPr id="22559" name="Picture 5" descr="E:\Pictures\AOE2001\6_Ice_camp\414_IC_Small_boat.JPG"/>
            <p:cNvPicPr>
              <a:picLocks noChangeAspect="1" noChangeArrowheads="1"/>
            </p:cNvPicPr>
            <p:nvPr/>
          </p:nvPicPr>
          <p:blipFill>
            <a:blip r:embed="rId4">
              <a:extLst>
                <a:ext uri="{28A0092B-C50C-407E-A947-70E740481C1C}">
                  <a14:useLocalDpi xmlns:a14="http://schemas.microsoft.com/office/drawing/2010/main" val="0"/>
                </a:ext>
              </a:extLst>
            </a:blip>
            <a:srcRect l="14764" t="32333" r="20998" b="27904"/>
            <a:stretch>
              <a:fillRect/>
            </a:stretch>
          </p:blipFill>
          <p:spPr bwMode="auto">
            <a:xfrm>
              <a:off x="5786055" y="4643446"/>
              <a:ext cx="1714903" cy="12858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60" name="Picture 70" descr="P822207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81" y="5529278"/>
              <a:ext cx="1713637"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Text Box 8"/>
            <p:cNvSpPr txBox="1">
              <a:spLocks noChangeArrowheads="1"/>
            </p:cNvSpPr>
            <p:nvPr/>
          </p:nvSpPr>
          <p:spPr bwMode="auto">
            <a:xfrm>
              <a:off x="7524750" y="5000625"/>
              <a:ext cx="1543050" cy="46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Marine biology and chemistry</a:t>
              </a:r>
            </a:p>
          </p:txBody>
        </p:sp>
      </p:grpSp>
      <p:grpSp>
        <p:nvGrpSpPr>
          <p:cNvPr id="5" name="Group 93"/>
          <p:cNvGrpSpPr>
            <a:grpSpLocks/>
          </p:cNvGrpSpPr>
          <p:nvPr/>
        </p:nvGrpSpPr>
        <p:grpSpPr bwMode="auto">
          <a:xfrm>
            <a:off x="6715125" y="2214563"/>
            <a:ext cx="2325688" cy="2720975"/>
            <a:chOff x="6715140" y="2214554"/>
            <a:chExt cx="2325694" cy="2720911"/>
          </a:xfrm>
        </p:grpSpPr>
        <p:sp>
          <p:nvSpPr>
            <p:cNvPr id="22556" name="Text Box 20"/>
            <p:cNvSpPr txBox="1">
              <a:spLocks noChangeArrowheads="1"/>
            </p:cNvSpPr>
            <p:nvPr/>
          </p:nvSpPr>
          <p:spPr bwMode="auto">
            <a:xfrm>
              <a:off x="7896312" y="2214554"/>
              <a:ext cx="1139738" cy="46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r"/>
              <a:r>
                <a:rPr lang="en-US" sz="1600"/>
                <a:t>Atmospheric</a:t>
              </a:r>
            </a:p>
            <a:p>
              <a:pPr algn="r"/>
              <a:r>
                <a:rPr lang="en-US" sz="1600"/>
                <a:t>profiling</a:t>
              </a:r>
            </a:p>
          </p:txBody>
        </p:sp>
        <p:pic>
          <p:nvPicPr>
            <p:cNvPr id="22557" name="Picture 82" descr="IMG_092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5140" y="2500306"/>
              <a:ext cx="1466083" cy="19558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58" name="Picture 83" descr="P828221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4034" y="3310907"/>
              <a:ext cx="1216800" cy="16245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 name="Group 98"/>
          <p:cNvGrpSpPr>
            <a:grpSpLocks/>
          </p:cNvGrpSpPr>
          <p:nvPr/>
        </p:nvGrpSpPr>
        <p:grpSpPr bwMode="auto">
          <a:xfrm>
            <a:off x="1381125" y="-61913"/>
            <a:ext cx="2952750" cy="2114551"/>
            <a:chOff x="1381297" y="-61937"/>
            <a:chExt cx="2952576" cy="2114090"/>
          </a:xfrm>
        </p:grpSpPr>
        <p:sp>
          <p:nvSpPr>
            <p:cNvPr id="22553" name="Text Box 25"/>
            <p:cNvSpPr txBox="1">
              <a:spLocks noChangeArrowheads="1"/>
            </p:cNvSpPr>
            <p:nvPr/>
          </p:nvSpPr>
          <p:spPr bwMode="auto">
            <a:xfrm>
              <a:off x="1381297" y="-61937"/>
              <a:ext cx="1619070" cy="5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r"/>
              <a:r>
                <a:rPr lang="en-US" sz="1600"/>
                <a:t>Airborne</a:t>
              </a:r>
            </a:p>
            <a:p>
              <a:pPr algn="r"/>
              <a:r>
                <a:rPr lang="en-US" sz="1600"/>
                <a:t>observations</a:t>
              </a:r>
            </a:p>
          </p:txBody>
        </p:sp>
        <p:pic>
          <p:nvPicPr>
            <p:cNvPr id="22554" name="Picture 86" descr="P8151811.jpg"/>
            <p:cNvPicPr>
              <a:picLocks noChangeAspect="1"/>
            </p:cNvPicPr>
            <p:nvPr/>
          </p:nvPicPr>
          <p:blipFill>
            <a:blip r:embed="rId8">
              <a:extLst>
                <a:ext uri="{28A0092B-C50C-407E-A947-70E740481C1C}">
                  <a14:useLocalDpi xmlns:a14="http://schemas.microsoft.com/office/drawing/2010/main" val="0"/>
                </a:ext>
              </a:extLst>
            </a:blip>
            <a:srcRect r="7158"/>
            <a:stretch>
              <a:fillRect/>
            </a:stretch>
          </p:blipFill>
          <p:spPr bwMode="auto">
            <a:xfrm>
              <a:off x="2932403" y="42182"/>
              <a:ext cx="1401470" cy="20099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55" name="Picture 87" descr="P8282208b.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98921" y="514330"/>
              <a:ext cx="1368951" cy="10267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90"/>
          <p:cNvGrpSpPr>
            <a:grpSpLocks/>
          </p:cNvGrpSpPr>
          <p:nvPr/>
        </p:nvGrpSpPr>
        <p:grpSpPr bwMode="auto">
          <a:xfrm>
            <a:off x="428625" y="4600575"/>
            <a:ext cx="3692525" cy="2236788"/>
            <a:chOff x="428625" y="4581533"/>
            <a:chExt cx="3692376" cy="2237642"/>
          </a:xfrm>
        </p:grpSpPr>
        <p:pic>
          <p:nvPicPr>
            <p:cNvPr id="22549" name="Picture 2" descr="warps_turb_mast"/>
            <p:cNvPicPr>
              <a:picLocks noChangeAspect="1" noChangeArrowheads="1"/>
            </p:cNvPicPr>
            <p:nvPr/>
          </p:nvPicPr>
          <p:blipFill>
            <a:blip r:embed="rId10">
              <a:extLst>
                <a:ext uri="{28A0092B-C50C-407E-A947-70E740481C1C}">
                  <a14:useLocalDpi xmlns:a14="http://schemas.microsoft.com/office/drawing/2010/main" val="0"/>
                </a:ext>
              </a:extLst>
            </a:blip>
            <a:srcRect b="3369"/>
            <a:stretch>
              <a:fillRect/>
            </a:stretch>
          </p:blipFill>
          <p:spPr bwMode="auto">
            <a:xfrm>
              <a:off x="428625" y="4581533"/>
              <a:ext cx="1362075" cy="223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 Box 7"/>
            <p:cNvSpPr txBox="1">
              <a:spLocks noChangeArrowheads="1"/>
            </p:cNvSpPr>
            <p:nvPr/>
          </p:nvSpPr>
          <p:spPr bwMode="auto">
            <a:xfrm>
              <a:off x="1660525" y="4943475"/>
              <a:ext cx="2054219" cy="5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Under-ice &amp; upper ocean physics</a:t>
              </a:r>
            </a:p>
          </p:txBody>
        </p:sp>
        <p:pic>
          <p:nvPicPr>
            <p:cNvPr id="22551" name="Picture 75" descr="P8282268.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47817" y="5510226"/>
              <a:ext cx="1609169" cy="12049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52" name="Picture 89" descr="P828222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30130" y="5242173"/>
              <a:ext cx="890871" cy="11872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 name="Group 92"/>
          <p:cNvGrpSpPr>
            <a:grpSpLocks/>
          </p:cNvGrpSpPr>
          <p:nvPr/>
        </p:nvGrpSpPr>
        <p:grpSpPr bwMode="auto">
          <a:xfrm>
            <a:off x="1143000" y="2552700"/>
            <a:ext cx="3143250" cy="2406650"/>
            <a:chOff x="1142977" y="2561816"/>
            <a:chExt cx="3163367" cy="2416737"/>
          </a:xfrm>
        </p:grpSpPr>
        <p:pic>
          <p:nvPicPr>
            <p:cNvPr id="22546" name="Picture 78" descr="P828224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52765" y="2561816"/>
              <a:ext cx="1653579" cy="24167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7" name="Picture 79" descr="P828226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42977" y="3160618"/>
              <a:ext cx="1653577" cy="12414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 Box 10"/>
            <p:cNvSpPr txBox="1">
              <a:spLocks noChangeArrowheads="1"/>
            </p:cNvSpPr>
            <p:nvPr/>
          </p:nvSpPr>
          <p:spPr bwMode="auto">
            <a:xfrm>
              <a:off x="1164848" y="4368044"/>
              <a:ext cx="1321584" cy="56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Micro-</a:t>
              </a:r>
            </a:p>
            <a:p>
              <a:r>
                <a:rPr lang="en-US" sz="1600"/>
                <a:t>meteorology</a:t>
              </a:r>
            </a:p>
          </p:txBody>
        </p:sp>
      </p:grpSp>
      <p:grpSp>
        <p:nvGrpSpPr>
          <p:cNvPr id="9" name="Group 97"/>
          <p:cNvGrpSpPr>
            <a:grpSpLocks/>
          </p:cNvGrpSpPr>
          <p:nvPr/>
        </p:nvGrpSpPr>
        <p:grpSpPr bwMode="auto">
          <a:xfrm>
            <a:off x="-52388" y="-57150"/>
            <a:ext cx="2071688" cy="3119438"/>
            <a:chOff x="-52420" y="-57174"/>
            <a:chExt cx="2071702" cy="3119459"/>
          </a:xfrm>
        </p:grpSpPr>
        <p:pic>
          <p:nvPicPr>
            <p:cNvPr id="22543" name="Picture 94" descr="P8292293.jpg"/>
            <p:cNvPicPr>
              <a:picLocks noChangeAspect="1"/>
            </p:cNvPicPr>
            <p:nvPr/>
          </p:nvPicPr>
          <p:blipFill>
            <a:blip r:embed="rId15">
              <a:extLst>
                <a:ext uri="{28A0092B-C50C-407E-A947-70E740481C1C}">
                  <a14:useLocalDpi xmlns:a14="http://schemas.microsoft.com/office/drawing/2010/main" val="0"/>
                </a:ext>
              </a:extLst>
            </a:blip>
            <a:srcRect r="11359"/>
            <a:stretch>
              <a:fillRect/>
            </a:stretch>
          </p:blipFill>
          <p:spPr bwMode="auto">
            <a:xfrm>
              <a:off x="333689" y="1635355"/>
              <a:ext cx="1685593" cy="14269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4" name="Picture 95" descr="P8282273.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880" y="516351"/>
              <a:ext cx="1643074" cy="12323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5" name="Text Box 23"/>
            <p:cNvSpPr txBox="1">
              <a:spLocks noChangeArrowheads="1"/>
            </p:cNvSpPr>
            <p:nvPr/>
          </p:nvSpPr>
          <p:spPr bwMode="auto">
            <a:xfrm>
              <a:off x="-52420" y="-57174"/>
              <a:ext cx="1857388" cy="56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Remote sensing</a:t>
              </a:r>
            </a:p>
            <a:p>
              <a:r>
                <a:rPr lang="en-US" sz="1600"/>
                <a:t>observations</a:t>
              </a:r>
            </a:p>
          </p:txBody>
        </p:sp>
      </p:grpSp>
      <p:grpSp>
        <p:nvGrpSpPr>
          <p:cNvPr id="10" name="Group 102"/>
          <p:cNvGrpSpPr>
            <a:grpSpLocks/>
          </p:cNvGrpSpPr>
          <p:nvPr/>
        </p:nvGrpSpPr>
        <p:grpSpPr bwMode="auto">
          <a:xfrm>
            <a:off x="4659313" y="3175"/>
            <a:ext cx="2954337" cy="3382963"/>
            <a:chOff x="4659121" y="-6664"/>
            <a:chExt cx="2954917" cy="3383276"/>
          </a:xfrm>
        </p:grpSpPr>
        <p:pic>
          <p:nvPicPr>
            <p:cNvPr id="22539" name="Picture 100" descr="P8262184.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714876" y="1949682"/>
              <a:ext cx="1901603" cy="142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16"/>
            <p:cNvSpPr txBox="1">
              <a:spLocks noChangeArrowheads="1"/>
            </p:cNvSpPr>
            <p:nvPr/>
          </p:nvSpPr>
          <p:spPr bwMode="auto">
            <a:xfrm>
              <a:off x="4659121" y="-6664"/>
              <a:ext cx="2714644" cy="56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600"/>
                <a:t>Atmospheric gas phase and aerosol lab</a:t>
              </a:r>
            </a:p>
          </p:txBody>
        </p:sp>
        <p:pic>
          <p:nvPicPr>
            <p:cNvPr id="22541" name="Picture 99" descr="P8262195.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367475" y="347641"/>
              <a:ext cx="1246563" cy="1660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2" name="Picture 101" descr="P8292336.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143504" y="571480"/>
              <a:ext cx="1212616" cy="14255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832" t="1204" r="832" b="1204"/>
          <a:stretch>
            <a:fillRect/>
          </a:stretch>
        </p:blipFill>
        <p:spPr bwMode="auto">
          <a:xfrm>
            <a:off x="4672013" y="-1686"/>
            <a:ext cx="4463852" cy="331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3298" y="-47992"/>
            <a:ext cx="2662238" cy="830997"/>
          </a:xfrm>
          <a:prstGeom prst="rect">
            <a:avLst/>
          </a:prstGeom>
          <a:noFill/>
        </p:spPr>
        <p:txBody>
          <a:bodyPr wrap="square" rtlCol="0">
            <a:spAutoFit/>
          </a:bodyPr>
          <a:lstStyle/>
          <a:p>
            <a:r>
              <a:rPr lang="en-US" sz="1600" b="1" i="1" dirty="0" smtClean="0">
                <a:solidFill>
                  <a:srgbClr val="FF0000"/>
                </a:solidFill>
              </a:rPr>
              <a:t>Russian Drifting Station – ice islands </a:t>
            </a:r>
          </a:p>
          <a:p>
            <a:r>
              <a:rPr lang="en-US" sz="1400" i="1" dirty="0" smtClean="0"/>
              <a:t>Deployed by icebreaker</a:t>
            </a:r>
            <a:endParaRPr lang="en-US" sz="1400"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958" t="1884" r="1306" b="1884"/>
          <a:stretch>
            <a:fillRect/>
          </a:stretch>
        </p:blipFill>
        <p:spPr bwMode="auto">
          <a:xfrm>
            <a:off x="6251" y="3663448"/>
            <a:ext cx="4470858" cy="319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798" y="3611224"/>
            <a:ext cx="4623991" cy="830997"/>
          </a:xfrm>
          <a:prstGeom prst="rect">
            <a:avLst/>
          </a:prstGeom>
          <a:noFill/>
        </p:spPr>
        <p:txBody>
          <a:bodyPr wrap="square" rtlCol="0">
            <a:spAutoFit/>
          </a:bodyPr>
          <a:lstStyle/>
          <a:p>
            <a:r>
              <a:rPr lang="en-US" sz="1600" b="1" i="1" dirty="0" smtClean="0">
                <a:solidFill>
                  <a:srgbClr val="FF0000"/>
                </a:solidFill>
              </a:rPr>
              <a:t>Surface Heat Budget of the Arctic Ocean (SHEBA; 10/1997-10/1998)</a:t>
            </a:r>
          </a:p>
          <a:p>
            <a:r>
              <a:rPr lang="en-US" sz="1400" i="1" dirty="0" smtClean="0"/>
              <a:t>Continuous icebreaker facility and on-ice deployment</a:t>
            </a:r>
            <a:endParaRPr lang="en-US" sz="1400" i="1" dirty="0"/>
          </a:p>
        </p:txBody>
      </p:sp>
      <p:sp>
        <p:nvSpPr>
          <p:cNvPr id="8" name="Rectangle 7"/>
          <p:cNvSpPr/>
          <p:nvPr/>
        </p:nvSpPr>
        <p:spPr>
          <a:xfrm>
            <a:off x="-1" y="298260"/>
            <a:ext cx="4672014" cy="3516347"/>
          </a:xfrm>
          <a:prstGeom prst="rect">
            <a:avLst/>
          </a:prstGeom>
        </p:spPr>
        <p:txBody>
          <a:bodyPr wrap="square">
            <a:spAutoFit/>
          </a:bodyPr>
          <a:lstStyle/>
          <a:p>
            <a:pPr marL="274638" indent="-274638">
              <a:spcAft>
                <a:spcPts val="0"/>
              </a:spcAft>
              <a:defRPr/>
            </a:pPr>
            <a:r>
              <a:rPr lang="en-US" sz="2000" dirty="0">
                <a:solidFill>
                  <a:srgbClr val="002F5F"/>
                </a:solidFill>
                <a:latin typeface="+mn-lt"/>
              </a:rPr>
              <a:t>•	</a:t>
            </a:r>
            <a:r>
              <a:rPr lang="en-US" sz="2000" b="1" dirty="0">
                <a:solidFill>
                  <a:srgbClr val="002F5F"/>
                </a:solidFill>
                <a:latin typeface="+mn-lt"/>
              </a:rPr>
              <a:t>Soviet/Russian drifting stations: </a:t>
            </a:r>
          </a:p>
          <a:p>
            <a:pPr>
              <a:defRPr/>
            </a:pPr>
            <a:r>
              <a:rPr lang="en-US" dirty="0">
                <a:solidFill>
                  <a:srgbClr val="002F5F"/>
                </a:solidFill>
              </a:rPr>
              <a:t>Annual deployments provide </a:t>
            </a:r>
            <a:r>
              <a:rPr lang="en-US" dirty="0" smtClean="0">
                <a:solidFill>
                  <a:srgbClr val="002F5F"/>
                </a:solidFill>
              </a:rPr>
              <a:t>unique </a:t>
            </a:r>
            <a:r>
              <a:rPr lang="en-US" dirty="0">
                <a:solidFill>
                  <a:srgbClr val="002F5F"/>
                </a:solidFill>
              </a:rPr>
              <a:t>long-term time </a:t>
            </a:r>
            <a:r>
              <a:rPr lang="en-US" dirty="0" smtClean="0">
                <a:solidFill>
                  <a:srgbClr val="002F5F"/>
                </a:solidFill>
              </a:rPr>
              <a:t>series of basic meteorological and some </a:t>
            </a:r>
            <a:r>
              <a:rPr lang="en-US" dirty="0" err="1" smtClean="0">
                <a:solidFill>
                  <a:srgbClr val="002F5F"/>
                </a:solidFill>
              </a:rPr>
              <a:t>cryospheric</a:t>
            </a:r>
            <a:r>
              <a:rPr lang="en-US" dirty="0" smtClean="0">
                <a:solidFill>
                  <a:srgbClr val="002F5F"/>
                </a:solidFill>
              </a:rPr>
              <a:t> parameters.  </a:t>
            </a:r>
            <a:r>
              <a:rPr lang="en-US" dirty="0" smtClean="0">
                <a:solidFill>
                  <a:srgbClr val="002F5F"/>
                </a:solidFill>
                <a:latin typeface="+mn-lt"/>
              </a:rPr>
              <a:t>Lack important </a:t>
            </a:r>
            <a:r>
              <a:rPr lang="sv-FI" dirty="0" smtClean="0">
                <a:solidFill>
                  <a:srgbClr val="002F5F"/>
                </a:solidFill>
                <a:latin typeface="+mn-lt"/>
              </a:rPr>
              <a:t>instruments/measurements </a:t>
            </a:r>
            <a:r>
              <a:rPr lang="sv-FI" dirty="0">
                <a:solidFill>
                  <a:srgbClr val="002F5F"/>
                </a:solidFill>
                <a:latin typeface="+mn-lt"/>
              </a:rPr>
              <a:t>for understanding processes related to clouds, </a:t>
            </a:r>
            <a:r>
              <a:rPr lang="en-US" dirty="0">
                <a:solidFill>
                  <a:srgbClr val="002F5F"/>
                </a:solidFill>
                <a:latin typeface="+mn-lt"/>
              </a:rPr>
              <a:t>aerosols, boundary layer, </a:t>
            </a:r>
            <a:r>
              <a:rPr lang="en-US" dirty="0" smtClean="0">
                <a:solidFill>
                  <a:srgbClr val="002F5F"/>
                </a:solidFill>
                <a:latin typeface="+mn-lt"/>
              </a:rPr>
              <a:t>snow, sea-ice, ocean, biology interactions. Parameters increased for recent deployments. </a:t>
            </a:r>
          </a:p>
          <a:p>
            <a:pPr>
              <a:spcBef>
                <a:spcPts val="300"/>
              </a:spcBef>
              <a:defRPr/>
            </a:pPr>
            <a:r>
              <a:rPr lang="en-US" sz="2000" dirty="0" smtClean="0">
                <a:solidFill>
                  <a:srgbClr val="002F5F"/>
                </a:solidFill>
              </a:rPr>
              <a:t>• </a:t>
            </a:r>
            <a:r>
              <a:rPr lang="en-US" sz="2000" b="1" dirty="0" smtClean="0">
                <a:solidFill>
                  <a:srgbClr val="002F5F"/>
                </a:solidFill>
              </a:rPr>
              <a:t>SHEBA</a:t>
            </a:r>
            <a:r>
              <a:rPr lang="en-US" sz="2000" b="1" dirty="0">
                <a:solidFill>
                  <a:srgbClr val="002F5F"/>
                </a:solidFill>
              </a:rPr>
              <a:t>: </a:t>
            </a:r>
          </a:p>
          <a:p>
            <a:pPr>
              <a:defRPr/>
            </a:pPr>
            <a:r>
              <a:rPr lang="en-US" dirty="0" smtClean="0">
                <a:solidFill>
                  <a:srgbClr val="002F5F"/>
                </a:solidFill>
              </a:rPr>
              <a:t>Sampled </a:t>
            </a:r>
            <a:r>
              <a:rPr lang="en-US" dirty="0">
                <a:solidFill>
                  <a:srgbClr val="002F5F"/>
                </a:solidFill>
              </a:rPr>
              <a:t>full annual cycle with some sophisticated </a:t>
            </a:r>
            <a:r>
              <a:rPr lang="en-US" dirty="0" smtClean="0">
                <a:solidFill>
                  <a:srgbClr val="002F5F"/>
                </a:solidFill>
              </a:rPr>
              <a:t>instrumentation, including cloud measurements </a:t>
            </a:r>
            <a:r>
              <a:rPr lang="en-US" dirty="0">
                <a:solidFill>
                  <a:srgbClr val="002F5F"/>
                </a:solidFill>
              </a:rPr>
              <a:t>and </a:t>
            </a:r>
            <a:r>
              <a:rPr lang="en-US" dirty="0" smtClean="0">
                <a:solidFill>
                  <a:srgbClr val="002F5F"/>
                </a:solidFill>
              </a:rPr>
              <a:t>solid ice, mass, &amp; energy</a:t>
            </a:r>
            <a:endParaRPr lang="en-US" dirty="0">
              <a:solidFill>
                <a:srgbClr val="002F5F"/>
              </a:solidFill>
            </a:endParaRPr>
          </a:p>
        </p:txBody>
      </p:sp>
      <p:sp>
        <p:nvSpPr>
          <p:cNvPr id="11" name="Title 1"/>
          <p:cNvSpPr txBox="1">
            <a:spLocks/>
          </p:cNvSpPr>
          <p:nvPr/>
        </p:nvSpPr>
        <p:spPr>
          <a:xfrm>
            <a:off x="290909" y="-35594"/>
            <a:ext cx="3952081" cy="795337"/>
          </a:xfrm>
          <a:prstGeom prst="rect">
            <a:avLst/>
          </a:prstGeom>
        </p:spPr>
        <p:txBody>
          <a:bodyPr/>
          <a:lstStyle/>
          <a:p>
            <a:pPr>
              <a:lnSpc>
                <a:spcPts val="3200"/>
              </a:lnSpc>
              <a:defRPr/>
            </a:pPr>
            <a:r>
              <a:rPr lang="sv-SE" sz="2800" b="1" i="1" kern="0" dirty="0" err="1">
                <a:solidFill>
                  <a:srgbClr val="FF0000"/>
                </a:solidFill>
                <a:latin typeface="+mj-lt"/>
                <a:ea typeface="+mj-ea"/>
                <a:cs typeface="+mj-cs"/>
              </a:rPr>
              <a:t>Previous</a:t>
            </a:r>
            <a:r>
              <a:rPr lang="sv-SE" sz="2800" b="1" i="1" kern="0" dirty="0">
                <a:solidFill>
                  <a:srgbClr val="FF0000"/>
                </a:solidFill>
                <a:latin typeface="+mj-lt"/>
                <a:ea typeface="+mj-ea"/>
                <a:cs typeface="+mj-cs"/>
              </a:rPr>
              <a:t> </a:t>
            </a:r>
            <a:r>
              <a:rPr lang="sv-SE" sz="2800" b="1" i="1" kern="0" dirty="0" err="1">
                <a:solidFill>
                  <a:srgbClr val="FF0000"/>
                </a:solidFill>
                <a:latin typeface="+mj-lt"/>
                <a:ea typeface="+mj-ea"/>
                <a:cs typeface="+mj-cs"/>
              </a:rPr>
              <a:t>experience</a:t>
            </a:r>
            <a:endParaRPr lang="sv-FI" sz="2800" b="1" i="1" kern="0" dirty="0">
              <a:solidFill>
                <a:srgbClr val="FF0000"/>
              </a:solidFill>
              <a:latin typeface="+mj-lt"/>
              <a:ea typeface="+mj-ea"/>
              <a:cs typeface="+mj-cs"/>
            </a:endParaRPr>
          </a:p>
        </p:txBody>
      </p:sp>
      <p:sp>
        <p:nvSpPr>
          <p:cNvPr id="4" name="TextBox 3"/>
          <p:cNvSpPr txBox="1"/>
          <p:nvPr/>
        </p:nvSpPr>
        <p:spPr>
          <a:xfrm>
            <a:off x="4477109" y="3314228"/>
            <a:ext cx="4666891" cy="3516347"/>
          </a:xfrm>
          <a:prstGeom prst="rect">
            <a:avLst/>
          </a:prstGeom>
          <a:noFill/>
        </p:spPr>
        <p:txBody>
          <a:bodyPr wrap="square" rtlCol="0">
            <a:spAutoFit/>
          </a:bodyPr>
          <a:lstStyle/>
          <a:p>
            <a:pPr>
              <a:defRPr/>
            </a:pPr>
            <a:r>
              <a:rPr lang="en-US" dirty="0">
                <a:solidFill>
                  <a:srgbClr val="002F5F"/>
                </a:solidFill>
              </a:rPr>
              <a:t>budgets. Some oceanographic measurements also </a:t>
            </a:r>
            <a:r>
              <a:rPr lang="en-US" dirty="0" smtClean="0">
                <a:solidFill>
                  <a:srgbClr val="002F5F"/>
                </a:solidFill>
              </a:rPr>
              <a:t>made.  Failed </a:t>
            </a:r>
            <a:r>
              <a:rPr lang="en-US" dirty="0">
                <a:solidFill>
                  <a:srgbClr val="002F5F"/>
                </a:solidFill>
              </a:rPr>
              <a:t>to </a:t>
            </a:r>
            <a:r>
              <a:rPr lang="en-US" dirty="0" smtClean="0">
                <a:solidFill>
                  <a:srgbClr val="002F5F"/>
                </a:solidFill>
              </a:rPr>
              <a:t>characterize aerosols</a:t>
            </a:r>
            <a:r>
              <a:rPr lang="en-US" dirty="0">
                <a:solidFill>
                  <a:srgbClr val="002F5F"/>
                </a:solidFill>
              </a:rPr>
              <a:t>, trace gases, boundary </a:t>
            </a:r>
            <a:r>
              <a:rPr lang="en-US" dirty="0" smtClean="0">
                <a:solidFill>
                  <a:srgbClr val="002F5F"/>
                </a:solidFill>
              </a:rPr>
              <a:t>layer structure</a:t>
            </a:r>
            <a:r>
              <a:rPr lang="en-US" dirty="0">
                <a:solidFill>
                  <a:srgbClr val="002F5F"/>
                </a:solidFill>
              </a:rPr>
              <a:t>, </a:t>
            </a:r>
            <a:r>
              <a:rPr lang="en-US" dirty="0" smtClean="0">
                <a:solidFill>
                  <a:srgbClr val="002F5F"/>
                </a:solidFill>
              </a:rPr>
              <a:t>cloud </a:t>
            </a:r>
            <a:r>
              <a:rPr lang="en-US" dirty="0">
                <a:solidFill>
                  <a:srgbClr val="002F5F"/>
                </a:solidFill>
              </a:rPr>
              <a:t>dynamics, and </a:t>
            </a:r>
            <a:r>
              <a:rPr lang="en-US" dirty="0" smtClean="0">
                <a:solidFill>
                  <a:srgbClr val="002F5F"/>
                </a:solidFill>
              </a:rPr>
              <a:t>broader </a:t>
            </a:r>
            <a:r>
              <a:rPr lang="en-US" dirty="0">
                <a:solidFill>
                  <a:srgbClr val="002F5F"/>
                </a:solidFill>
              </a:rPr>
              <a:t>dynamical </a:t>
            </a:r>
            <a:r>
              <a:rPr lang="en-US" dirty="0" smtClean="0">
                <a:solidFill>
                  <a:srgbClr val="002F5F"/>
                </a:solidFill>
              </a:rPr>
              <a:t>context </a:t>
            </a:r>
            <a:r>
              <a:rPr lang="en-US" dirty="0">
                <a:solidFill>
                  <a:srgbClr val="002F5F"/>
                </a:solidFill>
              </a:rPr>
              <a:t>for </a:t>
            </a:r>
            <a:r>
              <a:rPr lang="en-US" dirty="0" smtClean="0">
                <a:solidFill>
                  <a:srgbClr val="002F5F"/>
                </a:solidFill>
              </a:rPr>
              <a:t>local </a:t>
            </a:r>
            <a:r>
              <a:rPr lang="en-US" dirty="0">
                <a:solidFill>
                  <a:srgbClr val="002F5F"/>
                </a:solidFill>
              </a:rPr>
              <a:t>measurements. </a:t>
            </a:r>
            <a:endParaRPr lang="en-US" dirty="0" smtClean="0">
              <a:solidFill>
                <a:srgbClr val="002F5F"/>
              </a:solidFill>
            </a:endParaRPr>
          </a:p>
          <a:p>
            <a:pPr>
              <a:spcBef>
                <a:spcPts val="300"/>
              </a:spcBef>
              <a:defRPr/>
            </a:pPr>
            <a:r>
              <a:rPr lang="en-US" sz="2000" dirty="0" smtClean="0">
                <a:solidFill>
                  <a:srgbClr val="002F5F"/>
                </a:solidFill>
              </a:rPr>
              <a:t>• </a:t>
            </a:r>
            <a:r>
              <a:rPr lang="en-US" sz="2000" b="1" dirty="0" smtClean="0">
                <a:solidFill>
                  <a:srgbClr val="002F5F"/>
                </a:solidFill>
              </a:rPr>
              <a:t>Short-term </a:t>
            </a:r>
            <a:r>
              <a:rPr lang="en-US" sz="2000" b="1" dirty="0">
                <a:solidFill>
                  <a:srgbClr val="002F5F"/>
                </a:solidFill>
              </a:rPr>
              <a:t>deployments </a:t>
            </a:r>
            <a:r>
              <a:rPr lang="en-US" sz="2000" b="1" dirty="0" smtClean="0">
                <a:solidFill>
                  <a:srgbClr val="002F5F"/>
                </a:solidFill>
              </a:rPr>
              <a:t>(LEADEX, AOE-2001, ASCOS, …):</a:t>
            </a:r>
            <a:endParaRPr lang="en-US" sz="2000" b="1" dirty="0">
              <a:solidFill>
                <a:srgbClr val="002F5F"/>
              </a:solidFill>
            </a:endParaRPr>
          </a:p>
          <a:p>
            <a:pPr>
              <a:defRPr/>
            </a:pPr>
            <a:r>
              <a:rPr lang="en-US" b="1" dirty="0" smtClean="0">
                <a:solidFill>
                  <a:srgbClr val="002F5F"/>
                </a:solidFill>
              </a:rPr>
              <a:t>e.g., ASCOS: </a:t>
            </a:r>
            <a:r>
              <a:rPr lang="en-US" dirty="0" smtClean="0">
                <a:solidFill>
                  <a:srgbClr val="002F5F"/>
                </a:solidFill>
              </a:rPr>
              <a:t>Sophisticated </a:t>
            </a:r>
            <a:r>
              <a:rPr lang="en-US" dirty="0">
                <a:solidFill>
                  <a:srgbClr val="002F5F"/>
                </a:solidFill>
              </a:rPr>
              <a:t>gas, aerosol, cloud, boundary layer, and energy </a:t>
            </a:r>
            <a:r>
              <a:rPr lang="en-US" dirty="0" smtClean="0">
                <a:solidFill>
                  <a:srgbClr val="002F5F"/>
                </a:solidFill>
              </a:rPr>
              <a:t>budget observations</a:t>
            </a:r>
            <a:r>
              <a:rPr lang="en-US" dirty="0">
                <a:solidFill>
                  <a:srgbClr val="002F5F"/>
                </a:solidFill>
              </a:rPr>
              <a:t>. Lacked sufficient observations of the ice mass budget and ocean </a:t>
            </a:r>
            <a:r>
              <a:rPr lang="en-US" dirty="0" smtClean="0">
                <a:solidFill>
                  <a:srgbClr val="002F5F"/>
                </a:solidFill>
              </a:rPr>
              <a:t>energy flux contributions</a:t>
            </a:r>
            <a:r>
              <a:rPr lang="en-US" dirty="0">
                <a:solidFill>
                  <a:srgbClr val="002F5F"/>
                </a:solidFill>
              </a:rPr>
              <a:t>. L</a:t>
            </a:r>
            <a:r>
              <a:rPr lang="en-US" dirty="0" smtClean="0">
                <a:solidFill>
                  <a:srgbClr val="002F5F"/>
                </a:solidFill>
              </a:rPr>
              <a:t>asted </a:t>
            </a:r>
            <a:r>
              <a:rPr lang="en-US" dirty="0">
                <a:solidFill>
                  <a:srgbClr val="002F5F"/>
                </a:solidFill>
              </a:rPr>
              <a:t>for only 3‐5 weeks</a:t>
            </a:r>
            <a:r>
              <a:rPr lang="en-US" dirty="0" smtClean="0">
                <a:solidFill>
                  <a:srgbClr val="002F5F"/>
                </a:solidFill>
              </a:rPr>
              <a:t>.</a:t>
            </a:r>
            <a:endParaRPr lang="en-US" dirty="0">
              <a:solidFill>
                <a:srgbClr val="002F5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175" y="1212850"/>
            <a:ext cx="7559675" cy="4124206"/>
          </a:xfrm>
          <a:prstGeom prst="rect">
            <a:avLst/>
          </a:prstGeom>
        </p:spPr>
        <p:txBody>
          <a:bodyPr>
            <a:spAutoFit/>
          </a:bodyPr>
          <a:lstStyle/>
          <a:p>
            <a:pPr marL="274638" indent="-274638">
              <a:spcAft>
                <a:spcPts val="1200"/>
              </a:spcAft>
              <a:buFont typeface="Arial" pitchFamily="34" charset="0"/>
              <a:buChar char="•"/>
              <a:defRPr/>
            </a:pPr>
            <a:r>
              <a:rPr lang="en-US" sz="2200" b="1" dirty="0">
                <a:solidFill>
                  <a:srgbClr val="002F5F"/>
                </a:solidFill>
                <a:latin typeface="+mn-lt"/>
              </a:rPr>
              <a:t>Not comprehensive enough: </a:t>
            </a:r>
            <a:r>
              <a:rPr lang="en-US" sz="2200" dirty="0">
                <a:solidFill>
                  <a:srgbClr val="002F5F"/>
                </a:solidFill>
                <a:latin typeface="+mn-lt"/>
              </a:rPr>
              <a:t>Must observe many important systems together, ultimately process interactions and feedbacks are important (and more </a:t>
            </a:r>
            <a:r>
              <a:rPr lang="sv-FI" sz="2200" dirty="0" err="1">
                <a:solidFill>
                  <a:srgbClr val="002F5F"/>
                </a:solidFill>
                <a:latin typeface="+mn-lt"/>
              </a:rPr>
              <a:t>difficult</a:t>
            </a:r>
            <a:r>
              <a:rPr lang="sv-FI" sz="2200" dirty="0">
                <a:solidFill>
                  <a:srgbClr val="002F5F"/>
                </a:solidFill>
                <a:latin typeface="+mn-lt"/>
              </a:rPr>
              <a:t> to </a:t>
            </a:r>
            <a:r>
              <a:rPr lang="sv-FI" sz="2200" dirty="0" err="1">
                <a:solidFill>
                  <a:srgbClr val="002F5F"/>
                </a:solidFill>
                <a:latin typeface="+mn-lt"/>
              </a:rPr>
              <a:t>understand</a:t>
            </a:r>
            <a:r>
              <a:rPr lang="sv-FI" sz="2200" dirty="0">
                <a:solidFill>
                  <a:srgbClr val="002F5F"/>
                </a:solidFill>
                <a:latin typeface="+mn-lt"/>
              </a:rPr>
              <a:t>!)</a:t>
            </a:r>
          </a:p>
          <a:p>
            <a:pPr marL="274638" indent="-274638">
              <a:spcAft>
                <a:spcPts val="1200"/>
              </a:spcAft>
              <a:buFont typeface="Arial" pitchFamily="34" charset="0"/>
              <a:buChar char="•"/>
              <a:defRPr/>
            </a:pPr>
            <a:r>
              <a:rPr lang="en-US" sz="2200" b="1" dirty="0">
                <a:solidFill>
                  <a:srgbClr val="002F5F"/>
                </a:solidFill>
                <a:latin typeface="+mn-lt"/>
              </a:rPr>
              <a:t>Not long enough: </a:t>
            </a:r>
            <a:r>
              <a:rPr lang="en-US" sz="2200" dirty="0">
                <a:solidFill>
                  <a:srgbClr val="002F5F"/>
                </a:solidFill>
                <a:latin typeface="+mn-lt"/>
              </a:rPr>
              <a:t>Important processes often vary with season AND the system has memory that impacts future responses. Short campaigns will miss many of </a:t>
            </a:r>
            <a:r>
              <a:rPr lang="sv-FI" sz="2200" dirty="0">
                <a:solidFill>
                  <a:srgbClr val="002F5F"/>
                </a:solidFill>
                <a:latin typeface="+mn-lt"/>
              </a:rPr>
              <a:t>the </a:t>
            </a:r>
            <a:r>
              <a:rPr lang="sv-FI" sz="2200" dirty="0" err="1">
                <a:solidFill>
                  <a:srgbClr val="002F5F"/>
                </a:solidFill>
                <a:latin typeface="+mn-lt"/>
              </a:rPr>
              <a:t>important</a:t>
            </a:r>
            <a:r>
              <a:rPr lang="sv-FI" sz="2200" dirty="0">
                <a:solidFill>
                  <a:srgbClr val="002F5F"/>
                </a:solidFill>
                <a:latin typeface="+mn-lt"/>
              </a:rPr>
              <a:t> </a:t>
            </a:r>
            <a:r>
              <a:rPr lang="sv-FI" sz="2200" dirty="0" err="1">
                <a:solidFill>
                  <a:srgbClr val="002F5F"/>
                </a:solidFill>
                <a:latin typeface="+mn-lt"/>
              </a:rPr>
              <a:t>contextual</a:t>
            </a:r>
            <a:r>
              <a:rPr lang="sv-FI" sz="2200" dirty="0">
                <a:solidFill>
                  <a:srgbClr val="002F5F"/>
                </a:solidFill>
                <a:latin typeface="+mn-lt"/>
              </a:rPr>
              <a:t> </a:t>
            </a:r>
            <a:r>
              <a:rPr lang="sv-FI" sz="2200" dirty="0" err="1">
                <a:solidFill>
                  <a:srgbClr val="002F5F"/>
                </a:solidFill>
                <a:latin typeface="+mn-lt"/>
              </a:rPr>
              <a:t>details</a:t>
            </a:r>
            <a:endParaRPr lang="sv-FI" sz="2200" dirty="0">
              <a:solidFill>
                <a:srgbClr val="002F5F"/>
              </a:solidFill>
              <a:latin typeface="+mn-lt"/>
            </a:endParaRPr>
          </a:p>
          <a:p>
            <a:pPr marL="274638" indent="-274638">
              <a:spcAft>
                <a:spcPts val="1200"/>
              </a:spcAft>
              <a:buFont typeface="Arial" pitchFamily="34" charset="0"/>
              <a:buChar char="•"/>
              <a:defRPr/>
            </a:pPr>
            <a:r>
              <a:rPr lang="en-US" sz="2200" b="1" dirty="0">
                <a:solidFill>
                  <a:srgbClr val="002F5F"/>
                </a:solidFill>
                <a:latin typeface="+mn-lt"/>
              </a:rPr>
              <a:t>Not representative: </a:t>
            </a:r>
            <a:r>
              <a:rPr lang="en-US" sz="2200" dirty="0">
                <a:solidFill>
                  <a:srgbClr val="002F5F"/>
                </a:solidFill>
                <a:latin typeface="+mn-lt"/>
              </a:rPr>
              <a:t>Observations at a single location or time of year may not characterize other times or locations. Spatial and temporal variability are likely important</a:t>
            </a:r>
            <a:r>
              <a:rPr lang="en-US" sz="2200" dirty="0" smtClean="0">
                <a:solidFill>
                  <a:srgbClr val="002F5F"/>
                </a:solidFill>
                <a:latin typeface="+mn-lt"/>
              </a:rPr>
              <a:t>. </a:t>
            </a:r>
            <a:r>
              <a:rPr lang="en-US" sz="2200" dirty="0">
                <a:solidFill>
                  <a:srgbClr val="002F5F"/>
                </a:solidFill>
              </a:rPr>
              <a:t> </a:t>
            </a:r>
            <a:r>
              <a:rPr lang="en-US" sz="2200" dirty="0" smtClean="0">
                <a:solidFill>
                  <a:srgbClr val="002F5F"/>
                </a:solidFill>
              </a:rPr>
              <a:t>Some processes likely to have different significance in the </a:t>
            </a:r>
            <a:r>
              <a:rPr lang="en-US" sz="2200" dirty="0" smtClean="0">
                <a:solidFill>
                  <a:srgbClr val="002F5F"/>
                </a:solidFill>
                <a:latin typeface="+mn-lt"/>
              </a:rPr>
              <a:t> “New Arctic”</a:t>
            </a:r>
            <a:endParaRPr lang="sv-FI" sz="2200" dirty="0">
              <a:solidFill>
                <a:srgbClr val="002F5F"/>
              </a:solidFill>
              <a:latin typeface="+mn-lt"/>
            </a:endParaRPr>
          </a:p>
        </p:txBody>
      </p:sp>
      <p:sp>
        <p:nvSpPr>
          <p:cNvPr id="9" name="Title 1"/>
          <p:cNvSpPr txBox="1">
            <a:spLocks/>
          </p:cNvSpPr>
          <p:nvPr/>
        </p:nvSpPr>
        <p:spPr>
          <a:xfrm>
            <a:off x="0" y="560388"/>
            <a:ext cx="8953500" cy="795337"/>
          </a:xfrm>
          <a:prstGeom prst="rect">
            <a:avLst/>
          </a:prstGeom>
        </p:spPr>
        <p:txBody>
          <a:bodyPr/>
          <a:lstStyle/>
          <a:p>
            <a:pPr>
              <a:lnSpc>
                <a:spcPts val="3200"/>
              </a:lnSpc>
              <a:defRPr/>
            </a:pPr>
            <a:r>
              <a:rPr lang="sv-SE" sz="4000" b="1" i="1" kern="0" dirty="0">
                <a:solidFill>
                  <a:srgbClr val="002F5F"/>
                </a:solidFill>
                <a:latin typeface="+mj-lt"/>
                <a:ea typeface="+mj-ea"/>
                <a:cs typeface="+mj-cs"/>
              </a:rPr>
              <a:t>Previous </a:t>
            </a:r>
            <a:r>
              <a:rPr lang="sv-SE" sz="4000" b="1" i="1" kern="0" dirty="0" smtClean="0">
                <a:solidFill>
                  <a:srgbClr val="002F5F"/>
                </a:solidFill>
                <a:latin typeface="+mj-lt"/>
                <a:ea typeface="+mj-ea"/>
                <a:cs typeface="+mj-cs"/>
              </a:rPr>
              <a:t>experience – why insufficient?</a:t>
            </a:r>
            <a:endParaRPr lang="sv-FI" sz="4000" b="1" i="1" kern="0" dirty="0">
              <a:solidFill>
                <a:srgbClr val="002F5F"/>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4294967295"/>
          </p:nvPr>
        </p:nvSpPr>
        <p:spPr bwMode="auto">
          <a:xfrm>
            <a:off x="779463" y="6151563"/>
            <a:ext cx="1122362" cy="27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fld id="{690F9C64-6611-4C2A-A410-D34FFF4EED94}" type="datetime1">
              <a:rPr lang="sv-SE"/>
              <a:pPr/>
              <a:t>2012-10-23</a:t>
            </a:fld>
            <a:endParaRPr lang="sv-SE"/>
          </a:p>
        </p:txBody>
      </p:sp>
      <p:sp>
        <p:nvSpPr>
          <p:cNvPr id="28675" name="Footer Placeholder 2"/>
          <p:cNvSpPr>
            <a:spLocks noGrp="1"/>
          </p:cNvSpPr>
          <p:nvPr>
            <p:ph type="ftr" sz="quarter" idx="4294967295"/>
          </p:nvPr>
        </p:nvSpPr>
        <p:spPr bwMode="auto">
          <a:xfrm>
            <a:off x="1936750" y="6151563"/>
            <a:ext cx="4492625" cy="517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sv-SE"/>
              <a:t>/ Michael Tjernström (MISU)</a:t>
            </a:r>
          </a:p>
        </p:txBody>
      </p:sp>
      <p:pic>
        <p:nvPicPr>
          <p:cNvPr id="28676" name="Picture 2" descr="icextnt11_tr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 y="11878"/>
            <a:ext cx="6858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85277" y="5582064"/>
            <a:ext cx="4699348" cy="1261884"/>
          </a:xfrm>
          <a:prstGeom prst="rect">
            <a:avLst/>
          </a:prstGeom>
          <a:noFill/>
        </p:spPr>
        <p:txBody>
          <a:bodyPr wrap="square" rtlCol="0">
            <a:spAutoFit/>
          </a:bodyPr>
          <a:lstStyle/>
          <a:p>
            <a:r>
              <a:rPr lang="en-US" sz="2800" b="1" dirty="0" smtClean="0"/>
              <a:t>     Locations of recent drifts</a:t>
            </a:r>
          </a:p>
          <a:p>
            <a:r>
              <a:rPr lang="en-US" sz="2400" b="1" dirty="0" smtClean="0"/>
              <a:t>   NP-36, 38 and Tara tracks would meet </a:t>
            </a:r>
            <a:r>
              <a:rPr lang="en-US" sz="2400" b="1" dirty="0" err="1" smtClean="0"/>
              <a:t>MOSAiC</a:t>
            </a:r>
            <a:r>
              <a:rPr lang="en-US" sz="2400" b="1" dirty="0" smtClean="0"/>
              <a:t> needs</a:t>
            </a:r>
            <a:endParaRPr lang="en-US" sz="2400" b="1" dirty="0"/>
          </a:p>
        </p:txBody>
      </p:sp>
      <p:sp>
        <p:nvSpPr>
          <p:cNvPr id="3" name="TextBox 2"/>
          <p:cNvSpPr txBox="1"/>
          <p:nvPr/>
        </p:nvSpPr>
        <p:spPr>
          <a:xfrm>
            <a:off x="4096987" y="23398"/>
            <a:ext cx="4033605" cy="1446550"/>
          </a:xfrm>
          <a:prstGeom prst="rect">
            <a:avLst/>
          </a:prstGeom>
          <a:noFill/>
        </p:spPr>
        <p:txBody>
          <a:bodyPr wrap="none" rtlCol="0">
            <a:spAutoFit/>
          </a:bodyPr>
          <a:lstStyle/>
          <a:p>
            <a:r>
              <a:rPr lang="en-US" sz="2800" b="1" dirty="0" smtClean="0">
                <a:solidFill>
                  <a:srgbClr val="FF0000"/>
                </a:solidFill>
              </a:rPr>
              <a:t>Where? – Transpolar Drift</a:t>
            </a:r>
            <a:endParaRPr lang="en-US" sz="2800" b="1" dirty="0">
              <a:solidFill>
                <a:srgbClr val="FF0000"/>
              </a:solidFill>
            </a:endParaRPr>
          </a:p>
          <a:p>
            <a:r>
              <a:rPr lang="en-US" sz="2000" b="1" dirty="0" smtClean="0">
                <a:solidFill>
                  <a:srgbClr val="FF0000"/>
                </a:solidFill>
              </a:rPr>
              <a:t>- only option that can provide </a:t>
            </a:r>
            <a:br>
              <a:rPr lang="en-US" sz="2000" b="1" dirty="0" smtClean="0">
                <a:solidFill>
                  <a:srgbClr val="FF0000"/>
                </a:solidFill>
              </a:rPr>
            </a:br>
            <a:r>
              <a:rPr lang="en-US" sz="2000" b="1" dirty="0" smtClean="0">
                <a:solidFill>
                  <a:srgbClr val="FF0000"/>
                </a:solidFill>
              </a:rPr>
              <a:t>     a) length of sampling and </a:t>
            </a:r>
            <a:br>
              <a:rPr lang="en-US" sz="2000" b="1" dirty="0" smtClean="0">
                <a:solidFill>
                  <a:srgbClr val="FF0000"/>
                </a:solidFill>
              </a:rPr>
            </a:br>
            <a:r>
              <a:rPr lang="en-US" sz="2000" b="1" dirty="0" smtClean="0">
                <a:solidFill>
                  <a:srgbClr val="FF0000"/>
                </a:solidFill>
              </a:rPr>
              <a:t>            b) sampling of Central Arctic </a:t>
            </a:r>
            <a:endParaRPr lang="en-US" sz="2000" b="1" dirty="0">
              <a:solidFill>
                <a:srgbClr val="FF0000"/>
              </a:solidFill>
            </a:endParaRPr>
          </a:p>
        </p:txBody>
      </p:sp>
      <p:sp>
        <p:nvSpPr>
          <p:cNvPr id="4" name="TextBox 3"/>
          <p:cNvSpPr txBox="1"/>
          <p:nvPr/>
        </p:nvSpPr>
        <p:spPr>
          <a:xfrm>
            <a:off x="4914384" y="2036023"/>
            <a:ext cx="284052" cy="369332"/>
          </a:xfrm>
          <a:prstGeom prst="rect">
            <a:avLst/>
          </a:prstGeom>
          <a:noFill/>
        </p:spPr>
        <p:txBody>
          <a:bodyPr wrap="none" rtlCol="0">
            <a:spAutoFit/>
          </a:bodyPr>
          <a:lstStyle/>
          <a:p>
            <a:r>
              <a:rPr lang="en-US" dirty="0" smtClean="0"/>
              <a:t>x</a:t>
            </a:r>
            <a:endParaRPr lang="en-US" dirty="0"/>
          </a:p>
        </p:txBody>
      </p:sp>
      <p:sp>
        <p:nvSpPr>
          <p:cNvPr id="5" name="TextBox 4"/>
          <p:cNvSpPr txBox="1"/>
          <p:nvPr/>
        </p:nvSpPr>
        <p:spPr>
          <a:xfrm>
            <a:off x="4914384" y="2244443"/>
            <a:ext cx="594522" cy="369332"/>
          </a:xfrm>
          <a:prstGeom prst="rect">
            <a:avLst/>
          </a:prstGeom>
          <a:noFill/>
        </p:spPr>
        <p:txBody>
          <a:bodyPr wrap="none" rtlCol="0">
            <a:spAutoFit/>
          </a:bodyPr>
          <a:lstStyle/>
          <a:p>
            <a:r>
              <a:rPr lang="en-US" dirty="0" err="1" smtClean="0"/>
              <a:t>Tiksi</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118752"/>
            <a:ext cx="8870867" cy="4247317"/>
          </a:xfrm>
          <a:prstGeom prst="rect">
            <a:avLst/>
          </a:prstGeom>
          <a:noFill/>
        </p:spPr>
        <p:txBody>
          <a:bodyPr wrap="square" rtlCol="0">
            <a:spAutoFit/>
          </a:bodyPr>
          <a:lstStyle/>
          <a:p>
            <a:pPr algn="ctr"/>
            <a:r>
              <a:rPr lang="en-US" b="1" dirty="0" smtClean="0">
                <a:solidFill>
                  <a:srgbClr val="FF0000"/>
                </a:solidFill>
              </a:rPr>
              <a:t>Proposed </a:t>
            </a:r>
            <a:r>
              <a:rPr lang="en-US" b="1" dirty="0" err="1" smtClean="0">
                <a:solidFill>
                  <a:srgbClr val="FF0000"/>
                </a:solidFill>
              </a:rPr>
              <a:t>MOSAiC</a:t>
            </a:r>
            <a:r>
              <a:rPr lang="en-US" b="1" dirty="0" smtClean="0">
                <a:solidFill>
                  <a:srgbClr val="FF0000"/>
                </a:solidFill>
              </a:rPr>
              <a:t> Observatory – Russian Drifting Station (NP Station) Collaboration</a:t>
            </a:r>
          </a:p>
          <a:p>
            <a:endParaRPr lang="en-US" dirty="0"/>
          </a:p>
          <a:p>
            <a:r>
              <a:rPr lang="en-US" b="1" dirty="0" smtClean="0"/>
              <a:t>Scientific Collaboration – benefit to both because of similar science objectives</a:t>
            </a:r>
            <a:r>
              <a:rPr lang="en-US" dirty="0" smtClean="0"/>
              <a:t/>
            </a:r>
            <a:br>
              <a:rPr lang="en-US" dirty="0" smtClean="0"/>
            </a:br>
            <a:r>
              <a:rPr lang="en-US" dirty="0" smtClean="0"/>
              <a:t>- Russian participation in </a:t>
            </a:r>
            <a:r>
              <a:rPr lang="en-US" dirty="0" err="1" smtClean="0"/>
              <a:t>MOSAiC</a:t>
            </a:r>
            <a:r>
              <a:rPr lang="en-US" dirty="0" smtClean="0"/>
              <a:t> planning</a:t>
            </a:r>
          </a:p>
          <a:p>
            <a:r>
              <a:rPr lang="en-US" dirty="0" smtClean="0"/>
              <a:t>- coordinate observatory deployment locations – optimize scientific benefit</a:t>
            </a:r>
            <a:br>
              <a:rPr lang="en-US" dirty="0" smtClean="0"/>
            </a:br>
            <a:r>
              <a:rPr lang="en-US" dirty="0" smtClean="0"/>
              <a:t>- coordinate measurement parameters/instrumentation – personnel exchanges(?)</a:t>
            </a:r>
            <a:br>
              <a:rPr lang="en-US" dirty="0" smtClean="0"/>
            </a:br>
            <a:r>
              <a:rPr lang="en-US" dirty="0" smtClean="0"/>
              <a:t>- coordinate measurement times - simultaneous measurements</a:t>
            </a:r>
            <a:br>
              <a:rPr lang="en-US" dirty="0" smtClean="0"/>
            </a:br>
            <a:r>
              <a:rPr lang="en-US" dirty="0" smtClean="0"/>
              <a:t>- communicate/support each other during Intensive Observation Periods</a:t>
            </a:r>
          </a:p>
          <a:p>
            <a:endParaRPr lang="en-US" dirty="0"/>
          </a:p>
          <a:p>
            <a:r>
              <a:rPr lang="en-US" b="1" dirty="0" smtClean="0"/>
              <a:t>Logistical Collaboration – benefit to both because of similar logistical needs </a:t>
            </a:r>
          </a:p>
          <a:p>
            <a:r>
              <a:rPr lang="en-US" dirty="0" smtClean="0"/>
              <a:t>- MIZ deployment logistics – share: experience, satellite information, deployment vessels(?); facilitate permissions</a:t>
            </a:r>
            <a:br>
              <a:rPr lang="en-US" dirty="0" smtClean="0"/>
            </a:br>
            <a:r>
              <a:rPr lang="en-US" dirty="0" smtClean="0"/>
              <a:t>- coordinate/share resupply, ship/science crew rotations, emergency evacuation plans</a:t>
            </a:r>
          </a:p>
          <a:p>
            <a:endParaRPr lang="en-US" dirty="0"/>
          </a:p>
          <a:p>
            <a:endParaRPr lang="en-US" dirty="0"/>
          </a:p>
        </p:txBody>
      </p:sp>
      <p:pic>
        <p:nvPicPr>
          <p:cNvPr id="3" name="Picture 2" descr="A long-term drifting observatory in the Arc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69" y="4008583"/>
            <a:ext cx="2811450" cy="28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504723" y="4366069"/>
            <a:ext cx="3491197" cy="1987433"/>
            <a:chOff x="5186976" y="1248643"/>
            <a:chExt cx="3663726" cy="2063900"/>
          </a:xfrm>
        </p:grpSpPr>
        <p:pic>
          <p:nvPicPr>
            <p:cNvPr id="5" name="Picture 2" descr="CCGS Amund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976" y="1248643"/>
              <a:ext cx="3663726" cy="206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6976" y="1257269"/>
              <a:ext cx="1743939" cy="369332"/>
            </a:xfrm>
            <a:prstGeom prst="rect">
              <a:avLst/>
            </a:prstGeom>
            <a:noFill/>
          </p:spPr>
          <p:txBody>
            <a:bodyPr wrap="none" rtlCol="0">
              <a:spAutoFit/>
            </a:bodyPr>
            <a:lstStyle/>
            <a:p>
              <a:r>
                <a:rPr lang="en-US" dirty="0" smtClean="0"/>
                <a:t>CCGS Amundsen</a:t>
              </a:r>
              <a:endParaRPr lang="en-US" dirty="0"/>
            </a:p>
          </p:txBody>
        </p:sp>
      </p:grpSp>
      <p:sp>
        <p:nvSpPr>
          <p:cNvPr id="7" name="TextBox 6"/>
          <p:cNvSpPr txBox="1"/>
          <p:nvPr/>
        </p:nvSpPr>
        <p:spPr>
          <a:xfrm>
            <a:off x="702317" y="3841193"/>
            <a:ext cx="2695353" cy="307777"/>
          </a:xfrm>
          <a:prstGeom prst="rect">
            <a:avLst/>
          </a:prstGeom>
          <a:noFill/>
        </p:spPr>
        <p:txBody>
          <a:bodyPr wrap="none" rtlCol="0">
            <a:spAutoFit/>
          </a:bodyPr>
          <a:lstStyle/>
          <a:p>
            <a:r>
              <a:rPr lang="en-US" sz="1400" i="1" dirty="0" smtClean="0"/>
              <a:t>New Barge for Russian NP Stations</a:t>
            </a:r>
            <a:endParaRPr lang="en-US" sz="1400" i="1" dirty="0"/>
          </a:p>
        </p:txBody>
      </p:sp>
      <p:sp>
        <p:nvSpPr>
          <p:cNvPr id="8" name="TextBox 7"/>
          <p:cNvSpPr txBox="1"/>
          <p:nvPr/>
        </p:nvSpPr>
        <p:spPr>
          <a:xfrm>
            <a:off x="4397845" y="4058291"/>
            <a:ext cx="3915239" cy="307777"/>
          </a:xfrm>
          <a:prstGeom prst="rect">
            <a:avLst/>
          </a:prstGeom>
          <a:noFill/>
        </p:spPr>
        <p:txBody>
          <a:bodyPr wrap="none" rtlCol="0">
            <a:spAutoFit/>
          </a:bodyPr>
          <a:lstStyle/>
          <a:p>
            <a:r>
              <a:rPr lang="en-US" sz="1400" i="1" dirty="0" smtClean="0"/>
              <a:t>Possible Ship for </a:t>
            </a:r>
            <a:r>
              <a:rPr lang="en-US" sz="1400" i="1" dirty="0" err="1" smtClean="0"/>
              <a:t>MOSAiC</a:t>
            </a:r>
            <a:r>
              <a:rPr lang="en-US" sz="1400" i="1" dirty="0" smtClean="0"/>
              <a:t> International Observatory</a:t>
            </a:r>
            <a:endParaRPr lang="en-US" sz="1400" i="1" dirty="0"/>
          </a:p>
        </p:txBody>
      </p:sp>
    </p:spTree>
    <p:extLst>
      <p:ext uri="{BB962C8B-B14F-4D97-AF65-F5344CB8AC3E}">
        <p14:creationId xmlns:p14="http://schemas.microsoft.com/office/powerpoint/2010/main" val="1182782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6025</TotalTime>
  <Words>1102</Words>
  <Application>Microsoft Office PowerPoint</Application>
  <PresentationFormat>On-screen Show (4:3)</PresentationFormat>
  <Paragraphs>119</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Fin Ende Slut</vt:lpstr>
      <vt:lpstr>PowerPoint Presentation</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IDO</dc:title>
  <dc:creator>Gijs de Boer</dc:creator>
  <cp:lastModifiedBy>Taneil Uttal</cp:lastModifiedBy>
  <cp:revision>135</cp:revision>
  <cp:lastPrinted>2012-01-20T19:55:40Z</cp:lastPrinted>
  <dcterms:created xsi:type="dcterms:W3CDTF">2012-01-19T19:26:50Z</dcterms:created>
  <dcterms:modified xsi:type="dcterms:W3CDTF">2012-10-23T15:19:02Z</dcterms:modified>
</cp:coreProperties>
</file>