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60" r:id="rId3"/>
    <p:sldId id="261" r:id="rId4"/>
    <p:sldId id="269" r:id="rId5"/>
    <p:sldId id="264" r:id="rId6"/>
    <p:sldId id="265" r:id="rId7"/>
    <p:sldId id="262" r:id="rId8"/>
    <p:sldId id="263" r:id="rId9"/>
    <p:sldId id="266" r:id="rId10"/>
    <p:sldId id="272" r:id="rId11"/>
    <p:sldId id="274"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2820E-0F5E-4B1F-9255-456C7E84538C}" type="datetimeFigureOut">
              <a:rPr lang="en-US" smtClean="0"/>
              <a:t>5/8/2014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21D3F-BD06-4D5E-B460-ACACA2DF40EA}" type="slidenum">
              <a:rPr lang="en-US" smtClean="0"/>
              <a:t>‹#›</a:t>
            </a:fld>
            <a:endParaRPr lang="en-US"/>
          </a:p>
        </p:txBody>
      </p:sp>
    </p:spTree>
    <p:extLst>
      <p:ext uri="{BB962C8B-B14F-4D97-AF65-F5344CB8AC3E}">
        <p14:creationId xmlns:p14="http://schemas.microsoft.com/office/powerpoint/2010/main" val="313834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5E3747-B834-4E78-8AA9-EBC02C35F48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182725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47-B834-4E78-8AA9-EBC02C35F48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02057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47-B834-4E78-8AA9-EBC02C35F48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8239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47-B834-4E78-8AA9-EBC02C35F48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364271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E3747-B834-4E78-8AA9-EBC02C35F482}"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4375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E3747-B834-4E78-8AA9-EBC02C35F48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162329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5E3747-B834-4E78-8AA9-EBC02C35F482}"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74653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E3747-B834-4E78-8AA9-EBC02C35F482}"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152339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3747-B834-4E78-8AA9-EBC02C35F482}"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301501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E3747-B834-4E78-8AA9-EBC02C35F48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03945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E3747-B834-4E78-8AA9-EBC02C35F482}"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B4AED-FFC4-4409-B529-D2BEF4B1F77D}" type="slidenum">
              <a:rPr lang="en-US" smtClean="0"/>
              <a:t>‹#›</a:t>
            </a:fld>
            <a:endParaRPr lang="en-US"/>
          </a:p>
        </p:txBody>
      </p:sp>
    </p:spTree>
    <p:extLst>
      <p:ext uri="{BB962C8B-B14F-4D97-AF65-F5344CB8AC3E}">
        <p14:creationId xmlns:p14="http://schemas.microsoft.com/office/powerpoint/2010/main" val="267431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E3747-B834-4E78-8AA9-EBC02C35F482}" type="datetimeFigureOut">
              <a:rPr lang="en-US" smtClean="0"/>
              <a:t>5/8/2014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B4AED-FFC4-4409-B529-D2BEF4B1F77D}" type="slidenum">
              <a:rPr lang="en-US" smtClean="0"/>
              <a:t>‹#›</a:t>
            </a:fld>
            <a:endParaRPr lang="en-US"/>
          </a:p>
        </p:txBody>
      </p:sp>
    </p:spTree>
    <p:extLst>
      <p:ext uri="{BB962C8B-B14F-4D97-AF65-F5344CB8AC3E}">
        <p14:creationId xmlns:p14="http://schemas.microsoft.com/office/powerpoint/2010/main" val="338925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image" Target="../media/image17.jpg"/><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4401"/>
            <a:ext cx="7772400" cy="1470025"/>
          </a:xfrm>
        </p:spPr>
        <p:txBody>
          <a:bodyPr>
            <a:normAutofit fontScale="90000"/>
          </a:bodyPr>
          <a:lstStyle/>
          <a:p>
            <a:r>
              <a:rPr lang="en-US" dirty="0" smtClean="0"/>
              <a:t>CalWater2</a:t>
            </a:r>
            <a:br>
              <a:rPr lang="en-US" dirty="0" smtClean="0"/>
            </a:br>
            <a:r>
              <a:rPr lang="en-US" dirty="0" smtClean="0"/>
              <a:t>Gulfstream-IV </a:t>
            </a:r>
            <a:r>
              <a:rPr lang="en-US" dirty="0" err="1" smtClean="0"/>
              <a:t>Dropsonde</a:t>
            </a:r>
            <a:r>
              <a:rPr lang="en-US" dirty="0" smtClean="0"/>
              <a:t> Measurements</a:t>
            </a:r>
            <a:endParaRPr lang="en-US" dirty="0"/>
          </a:p>
        </p:txBody>
      </p:sp>
      <p:sp>
        <p:nvSpPr>
          <p:cNvPr id="3" name="Subtitle 2"/>
          <p:cNvSpPr>
            <a:spLocks noGrp="1"/>
          </p:cNvSpPr>
          <p:nvPr>
            <p:ph type="subTitle" idx="1"/>
          </p:nvPr>
        </p:nvSpPr>
        <p:spPr>
          <a:xfrm>
            <a:off x="2971800" y="4953000"/>
            <a:ext cx="6400800" cy="990600"/>
          </a:xfrm>
        </p:spPr>
        <p:txBody>
          <a:bodyPr>
            <a:normAutofit fontScale="85000" lnSpcReduction="20000"/>
          </a:bodyPr>
          <a:lstStyle/>
          <a:p>
            <a:r>
              <a:rPr lang="en-US" dirty="0" smtClean="0"/>
              <a:t>Chris Fairall, Byron </a:t>
            </a:r>
            <a:r>
              <a:rPr lang="en-US" dirty="0" err="1" smtClean="0"/>
              <a:t>Blomquist</a:t>
            </a:r>
            <a:r>
              <a:rPr lang="en-US" dirty="0" smtClean="0"/>
              <a:t>, and Janet Intrieri</a:t>
            </a:r>
          </a:p>
          <a:p>
            <a:r>
              <a:rPr lang="en-US" dirty="0" smtClean="0"/>
              <a:t>NOAA/Earth System Research Laboratory</a:t>
            </a:r>
          </a:p>
          <a:p>
            <a:r>
              <a:rPr lang="en-US" dirty="0" smtClean="0"/>
              <a:t>April 23, 2014</a:t>
            </a:r>
          </a:p>
        </p:txBody>
      </p:sp>
      <p:pic>
        <p:nvPicPr>
          <p:cNvPr id="1026" name="Picture 2" descr="Picture of Gulfstream IV-SP (G-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1"/>
            <a:ext cx="3276600" cy="2184401"/>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6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vortex.plymouth.edu/%7Ej_cordeira/Models/ivt/ivt-ca-z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2336"/>
            <a:ext cx="762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9980000">
            <a:off x="1423701" y="967715"/>
            <a:ext cx="2038313" cy="327866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19980000">
            <a:off x="2132315" y="1133476"/>
            <a:ext cx="222885" cy="374904"/>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9980000">
            <a:off x="2553321" y="2955902"/>
            <a:ext cx="222885" cy="374904"/>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21000000">
            <a:off x="2779259" y="3171105"/>
            <a:ext cx="709040" cy="369332"/>
          </a:xfrm>
          <a:prstGeom prst="rect">
            <a:avLst/>
          </a:prstGeom>
          <a:noFill/>
        </p:spPr>
        <p:txBody>
          <a:bodyPr wrap="none" rtlCol="0">
            <a:spAutoFit/>
          </a:bodyPr>
          <a:lstStyle/>
          <a:p>
            <a:r>
              <a:rPr lang="en-US" b="1" dirty="0" smtClean="0">
                <a:solidFill>
                  <a:prstClr val="black"/>
                </a:solidFill>
              </a:rPr>
              <a:t>Box 1</a:t>
            </a:r>
            <a:endParaRPr lang="en-US" b="1" dirty="0">
              <a:solidFill>
                <a:prstClr val="black"/>
              </a:solidFill>
            </a:endParaRPr>
          </a:p>
        </p:txBody>
      </p:sp>
      <p:sp>
        <p:nvSpPr>
          <p:cNvPr id="13" name="TextBox 12"/>
          <p:cNvSpPr txBox="1"/>
          <p:nvPr/>
        </p:nvSpPr>
        <p:spPr>
          <a:xfrm rot="21000000">
            <a:off x="1482034" y="2212458"/>
            <a:ext cx="709040" cy="369332"/>
          </a:xfrm>
          <a:prstGeom prst="rect">
            <a:avLst/>
          </a:prstGeom>
          <a:noFill/>
        </p:spPr>
        <p:txBody>
          <a:bodyPr wrap="none" rtlCol="0">
            <a:spAutoFit/>
          </a:bodyPr>
          <a:lstStyle/>
          <a:p>
            <a:r>
              <a:rPr lang="en-US" b="1" dirty="0" smtClean="0">
                <a:solidFill>
                  <a:prstClr val="black"/>
                </a:solidFill>
              </a:rPr>
              <a:t>Box 2</a:t>
            </a:r>
            <a:endParaRPr lang="en-US" b="1" dirty="0">
              <a:solidFill>
                <a:prstClr val="black"/>
              </a:solidFill>
            </a:endParaRPr>
          </a:p>
        </p:txBody>
      </p:sp>
      <p:sp>
        <p:nvSpPr>
          <p:cNvPr id="14" name="TextBox 13"/>
          <p:cNvSpPr txBox="1"/>
          <p:nvPr/>
        </p:nvSpPr>
        <p:spPr>
          <a:xfrm rot="21000000">
            <a:off x="1482033" y="1327181"/>
            <a:ext cx="709040" cy="369332"/>
          </a:xfrm>
          <a:prstGeom prst="rect">
            <a:avLst/>
          </a:prstGeom>
          <a:noFill/>
        </p:spPr>
        <p:txBody>
          <a:bodyPr wrap="none" rtlCol="0">
            <a:spAutoFit/>
          </a:bodyPr>
          <a:lstStyle/>
          <a:p>
            <a:r>
              <a:rPr lang="en-US" b="1" dirty="0" smtClean="0">
                <a:solidFill>
                  <a:prstClr val="black"/>
                </a:solidFill>
              </a:rPr>
              <a:t>Box 3</a:t>
            </a:r>
            <a:endParaRPr lang="en-US" b="1" dirty="0">
              <a:solidFill>
                <a:prstClr val="black"/>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891515460"/>
              </p:ext>
            </p:extLst>
          </p:nvPr>
        </p:nvGraphicFramePr>
        <p:xfrm>
          <a:off x="5755910" y="793750"/>
          <a:ext cx="3145155" cy="1854200"/>
        </p:xfrm>
        <a:graphic>
          <a:graphicData uri="http://schemas.openxmlformats.org/drawingml/2006/table">
            <a:tbl>
              <a:tblPr firstRow="1" bandRow="1">
                <a:tableStyleId>{5C22544A-7EE6-4342-B048-85BDC9FD1C3A}</a:tableStyleId>
              </a:tblPr>
              <a:tblGrid>
                <a:gridCol w="1048385"/>
                <a:gridCol w="1048385"/>
                <a:gridCol w="1048385"/>
              </a:tblGrid>
              <a:tr h="370840">
                <a:tc>
                  <a:txBody>
                    <a:bodyPr/>
                    <a:lstStyle/>
                    <a:p>
                      <a:r>
                        <a:rPr lang="en-US" sz="1200" dirty="0" smtClean="0"/>
                        <a:t>NOTAM Pt</a:t>
                      </a:r>
                      <a:endParaRPr lang="en-US" sz="1200" dirty="0"/>
                    </a:p>
                  </a:txBody>
                  <a:tcPr/>
                </a:tc>
                <a:tc>
                  <a:txBody>
                    <a:bodyPr/>
                    <a:lstStyle/>
                    <a:p>
                      <a:r>
                        <a:rPr lang="en-US" sz="1200" dirty="0" err="1" smtClean="0"/>
                        <a:t>Lat</a:t>
                      </a:r>
                      <a:endParaRPr lang="en-US" sz="1200" dirty="0"/>
                    </a:p>
                  </a:txBody>
                  <a:tcPr/>
                </a:tc>
                <a:tc>
                  <a:txBody>
                    <a:bodyPr/>
                    <a:lstStyle/>
                    <a:p>
                      <a:r>
                        <a:rPr lang="en-US" sz="1200" dirty="0" smtClean="0"/>
                        <a:t>Lon</a:t>
                      </a:r>
                      <a:endParaRPr lang="en-US" sz="1200" dirty="0"/>
                    </a:p>
                  </a:txBody>
                  <a:tcPr/>
                </a:tc>
              </a:tr>
              <a:tr h="370840">
                <a:tc>
                  <a:txBody>
                    <a:bodyPr/>
                    <a:lstStyle/>
                    <a:p>
                      <a:r>
                        <a:rPr lang="en-US" sz="1200" dirty="0" smtClean="0"/>
                        <a:t>NW</a:t>
                      </a:r>
                      <a:endParaRPr lang="en-US" sz="1200" dirty="0"/>
                    </a:p>
                  </a:txBody>
                  <a:tcPr/>
                </a:tc>
                <a:tc>
                  <a:txBody>
                    <a:bodyPr/>
                    <a:lstStyle/>
                    <a:p>
                      <a:r>
                        <a:rPr lang="en-US" sz="1200" dirty="0" smtClean="0"/>
                        <a:t>45</a:t>
                      </a:r>
                      <a:endParaRPr lang="en-US" sz="1200" dirty="0"/>
                    </a:p>
                  </a:txBody>
                  <a:tcPr/>
                </a:tc>
                <a:tc>
                  <a:txBody>
                    <a:bodyPr/>
                    <a:lstStyle/>
                    <a:p>
                      <a:r>
                        <a:rPr lang="en-US" sz="1200" dirty="0" smtClean="0"/>
                        <a:t>140</a:t>
                      </a:r>
                      <a:endParaRPr lang="en-US" sz="1200" dirty="0"/>
                    </a:p>
                  </a:txBody>
                  <a:tcPr/>
                </a:tc>
              </a:tr>
              <a:tr h="370840">
                <a:tc>
                  <a:txBody>
                    <a:bodyPr/>
                    <a:lstStyle/>
                    <a:p>
                      <a:r>
                        <a:rPr lang="en-US" sz="1200" dirty="0" smtClean="0"/>
                        <a:t>NE</a:t>
                      </a:r>
                      <a:endParaRPr lang="en-US" sz="1200" dirty="0"/>
                    </a:p>
                  </a:txBody>
                  <a:tcPr/>
                </a:tc>
                <a:tc>
                  <a:txBody>
                    <a:bodyPr/>
                    <a:lstStyle/>
                    <a:p>
                      <a:r>
                        <a:rPr lang="en-US" sz="1200" dirty="0" smtClean="0"/>
                        <a:t>49</a:t>
                      </a:r>
                      <a:endParaRPr lang="en-US" sz="1200" dirty="0"/>
                    </a:p>
                  </a:txBody>
                  <a:tcPr/>
                </a:tc>
                <a:tc>
                  <a:txBody>
                    <a:bodyPr/>
                    <a:lstStyle/>
                    <a:p>
                      <a:r>
                        <a:rPr lang="en-US" sz="1200" dirty="0" smtClean="0"/>
                        <a:t>132</a:t>
                      </a:r>
                      <a:endParaRPr lang="en-US" sz="1200" dirty="0"/>
                    </a:p>
                  </a:txBody>
                  <a:tcPr/>
                </a:tc>
              </a:tr>
              <a:tr h="370840">
                <a:tc>
                  <a:txBody>
                    <a:bodyPr/>
                    <a:lstStyle/>
                    <a:p>
                      <a:r>
                        <a:rPr lang="en-US" sz="1200" dirty="0" smtClean="0"/>
                        <a:t>SW</a:t>
                      </a:r>
                      <a:endParaRPr lang="en-US" sz="1200" dirty="0"/>
                    </a:p>
                  </a:txBody>
                  <a:tcPr/>
                </a:tc>
                <a:tc>
                  <a:txBody>
                    <a:bodyPr/>
                    <a:lstStyle/>
                    <a:p>
                      <a:r>
                        <a:rPr lang="en-US" sz="1200" dirty="0" smtClean="0"/>
                        <a:t>32</a:t>
                      </a:r>
                      <a:endParaRPr lang="en-US" sz="1200" dirty="0"/>
                    </a:p>
                  </a:txBody>
                  <a:tcPr/>
                </a:tc>
                <a:tc>
                  <a:txBody>
                    <a:bodyPr/>
                    <a:lstStyle/>
                    <a:p>
                      <a:r>
                        <a:rPr lang="en-US" sz="1200" dirty="0" smtClean="0"/>
                        <a:t>133</a:t>
                      </a:r>
                      <a:endParaRPr lang="en-US" sz="1200" dirty="0"/>
                    </a:p>
                  </a:txBody>
                  <a:tcPr/>
                </a:tc>
              </a:tr>
              <a:tr h="370840">
                <a:tc>
                  <a:txBody>
                    <a:bodyPr/>
                    <a:lstStyle/>
                    <a:p>
                      <a:r>
                        <a:rPr lang="en-US" sz="1200" dirty="0" smtClean="0"/>
                        <a:t>SE</a:t>
                      </a:r>
                      <a:endParaRPr lang="en-US" sz="1200" dirty="0"/>
                    </a:p>
                  </a:txBody>
                  <a:tcPr/>
                </a:tc>
                <a:tc>
                  <a:txBody>
                    <a:bodyPr/>
                    <a:lstStyle/>
                    <a:p>
                      <a:r>
                        <a:rPr lang="en-US" sz="1200" dirty="0" smtClean="0"/>
                        <a:t>36</a:t>
                      </a:r>
                      <a:endParaRPr lang="en-US" sz="1200" dirty="0"/>
                    </a:p>
                  </a:txBody>
                  <a:tcPr/>
                </a:tc>
                <a:tc>
                  <a:txBody>
                    <a:bodyPr/>
                    <a:lstStyle/>
                    <a:p>
                      <a:r>
                        <a:rPr lang="en-US" sz="1200" dirty="0" smtClean="0"/>
                        <a:t>125</a:t>
                      </a:r>
                      <a:endParaRPr lang="en-US" sz="1200" dirty="0"/>
                    </a:p>
                  </a:txBody>
                  <a:tcPr/>
                </a:tc>
              </a:tr>
            </a:tbl>
          </a:graphicData>
        </a:graphic>
      </p:graphicFrame>
      <p:sp>
        <p:nvSpPr>
          <p:cNvPr id="18" name="Rectangle 17"/>
          <p:cNvSpPr/>
          <p:nvPr/>
        </p:nvSpPr>
        <p:spPr>
          <a:xfrm>
            <a:off x="7883797" y="5464379"/>
            <a:ext cx="222885" cy="374904"/>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8189235" y="5464379"/>
            <a:ext cx="2105385" cy="369332"/>
          </a:xfrm>
          <a:prstGeom prst="rect">
            <a:avLst/>
          </a:prstGeom>
          <a:noFill/>
        </p:spPr>
        <p:txBody>
          <a:bodyPr wrap="none" rtlCol="0">
            <a:spAutoFit/>
          </a:bodyPr>
          <a:lstStyle/>
          <a:p>
            <a:r>
              <a:rPr lang="en-US" dirty="0" smtClean="0">
                <a:solidFill>
                  <a:prstClr val="black"/>
                </a:solidFill>
              </a:rPr>
              <a:t>50 nm X 100 nm box</a:t>
            </a:r>
            <a:endParaRPr lang="en-US" dirty="0">
              <a:solidFill>
                <a:prstClr val="black"/>
              </a:solidFill>
            </a:endParaRPr>
          </a:p>
        </p:txBody>
      </p:sp>
      <p:sp>
        <p:nvSpPr>
          <p:cNvPr id="20" name="Rectangle 19"/>
          <p:cNvSpPr/>
          <p:nvPr/>
        </p:nvSpPr>
        <p:spPr>
          <a:xfrm>
            <a:off x="7883796" y="5888053"/>
            <a:ext cx="438912" cy="374904"/>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8322708" y="5890839"/>
            <a:ext cx="2222403" cy="369332"/>
          </a:xfrm>
          <a:prstGeom prst="rect">
            <a:avLst/>
          </a:prstGeom>
          <a:noFill/>
        </p:spPr>
        <p:txBody>
          <a:bodyPr wrap="none" rtlCol="0">
            <a:spAutoFit/>
          </a:bodyPr>
          <a:lstStyle/>
          <a:p>
            <a:r>
              <a:rPr lang="en-US" dirty="0" smtClean="0">
                <a:solidFill>
                  <a:prstClr val="black"/>
                </a:solidFill>
              </a:rPr>
              <a:t>100 nm X 100 nm box</a:t>
            </a:r>
            <a:endParaRPr lang="en-US" dirty="0">
              <a:solidFill>
                <a:prstClr val="black"/>
              </a:solidFill>
            </a:endParaRPr>
          </a:p>
        </p:txBody>
      </p:sp>
      <p:sp>
        <p:nvSpPr>
          <p:cNvPr id="22" name="TextBox 21"/>
          <p:cNvSpPr txBox="1"/>
          <p:nvPr/>
        </p:nvSpPr>
        <p:spPr>
          <a:xfrm>
            <a:off x="0" y="17233"/>
            <a:ext cx="9067932" cy="523220"/>
          </a:xfrm>
          <a:prstGeom prst="rect">
            <a:avLst/>
          </a:prstGeom>
          <a:solidFill>
            <a:schemeClr val="bg1"/>
          </a:solidFill>
          <a:ln>
            <a:solidFill>
              <a:schemeClr val="tx1"/>
            </a:solidFill>
          </a:ln>
        </p:spPr>
        <p:txBody>
          <a:bodyPr wrap="none" rtlCol="0">
            <a:spAutoFit/>
          </a:bodyPr>
          <a:lstStyle/>
          <a:p>
            <a:r>
              <a:rPr lang="en-US" sz="2800" dirty="0" smtClean="0">
                <a:solidFill>
                  <a:prstClr val="black"/>
                </a:solidFill>
              </a:rPr>
              <a:t>IOP-3 Plan: TO 930 AM – 430 PM Tuesday 11 Feb; 27 drops</a:t>
            </a:r>
            <a:endParaRPr lang="en-US" sz="2800" dirty="0">
              <a:solidFill>
                <a:prstClr val="black"/>
              </a:solidFill>
            </a:endParaRPr>
          </a:p>
        </p:txBody>
      </p:sp>
      <p:sp>
        <p:nvSpPr>
          <p:cNvPr id="23" name="TextBox 22"/>
          <p:cNvSpPr txBox="1"/>
          <p:nvPr/>
        </p:nvSpPr>
        <p:spPr>
          <a:xfrm>
            <a:off x="3764315" y="3834897"/>
            <a:ext cx="2595967" cy="1600438"/>
          </a:xfrm>
          <a:prstGeom prst="rect">
            <a:avLst/>
          </a:prstGeom>
          <a:solidFill>
            <a:schemeClr val="bg1"/>
          </a:solidFill>
          <a:ln>
            <a:solidFill>
              <a:schemeClr val="tx1"/>
            </a:solidFill>
          </a:ln>
        </p:spPr>
        <p:txBody>
          <a:bodyPr wrap="none" rtlCol="0">
            <a:spAutoFit/>
          </a:bodyPr>
          <a:lstStyle/>
          <a:p>
            <a:r>
              <a:rPr lang="en-US" sz="1400" dirty="0" smtClean="0">
                <a:solidFill>
                  <a:prstClr val="black"/>
                </a:solidFill>
              </a:rPr>
              <a:t>Onboard:</a:t>
            </a:r>
          </a:p>
          <a:p>
            <a:r>
              <a:rPr lang="en-US" sz="1400" dirty="0" smtClean="0">
                <a:solidFill>
                  <a:prstClr val="black"/>
                </a:solidFill>
              </a:rPr>
              <a:t>- Ryan </a:t>
            </a:r>
            <a:r>
              <a:rPr lang="en-US" sz="1400" dirty="0" err="1" smtClean="0">
                <a:solidFill>
                  <a:prstClr val="black"/>
                </a:solidFill>
              </a:rPr>
              <a:t>Spackman</a:t>
            </a:r>
            <a:r>
              <a:rPr lang="en-US" sz="1400" dirty="0" smtClean="0">
                <a:solidFill>
                  <a:prstClr val="black"/>
                </a:solidFill>
              </a:rPr>
              <a:t> (Chief Scientist)</a:t>
            </a:r>
          </a:p>
          <a:p>
            <a:pPr marL="285750" indent="-285750">
              <a:buFontTx/>
              <a:buChar char="-"/>
            </a:pPr>
            <a:r>
              <a:rPr lang="en-US" sz="1400" dirty="0" smtClean="0">
                <a:solidFill>
                  <a:prstClr val="black"/>
                </a:solidFill>
              </a:rPr>
              <a:t>TBD (Meteorologist)</a:t>
            </a:r>
          </a:p>
          <a:p>
            <a:pPr marL="285750" indent="-285750">
              <a:buFontTx/>
              <a:buChar char="-"/>
            </a:pPr>
            <a:r>
              <a:rPr lang="en-US" sz="1400" dirty="0" smtClean="0">
                <a:solidFill>
                  <a:prstClr val="black"/>
                </a:solidFill>
              </a:rPr>
              <a:t>TBD (Observer)</a:t>
            </a:r>
          </a:p>
          <a:p>
            <a:endParaRPr lang="en-US" sz="1400" dirty="0">
              <a:solidFill>
                <a:prstClr val="black"/>
              </a:solidFill>
            </a:endParaRPr>
          </a:p>
          <a:p>
            <a:r>
              <a:rPr lang="en-US" sz="1400" dirty="0" smtClean="0">
                <a:solidFill>
                  <a:prstClr val="black"/>
                </a:solidFill>
              </a:rPr>
              <a:t>Ops Center:</a:t>
            </a:r>
          </a:p>
          <a:p>
            <a:r>
              <a:rPr lang="en-US" sz="1400" dirty="0" smtClean="0">
                <a:solidFill>
                  <a:prstClr val="black"/>
                </a:solidFill>
              </a:rPr>
              <a:t>- Marty Ralph</a:t>
            </a:r>
            <a:endParaRPr lang="en-US" sz="1400" dirty="0">
              <a:solidFill>
                <a:prstClr val="black"/>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284069663"/>
              </p:ext>
            </p:extLst>
          </p:nvPr>
        </p:nvGraphicFramePr>
        <p:xfrm>
          <a:off x="9046845" y="-366"/>
          <a:ext cx="3145155" cy="5516265"/>
        </p:xfrm>
        <a:graphic>
          <a:graphicData uri="http://schemas.openxmlformats.org/drawingml/2006/table">
            <a:tbl>
              <a:tblPr firstRow="1" bandRow="1">
                <a:tableStyleId>{5C22544A-7EE6-4342-B048-85BDC9FD1C3A}</a:tableStyleId>
              </a:tblPr>
              <a:tblGrid>
                <a:gridCol w="1048385"/>
                <a:gridCol w="1048385"/>
                <a:gridCol w="1048385"/>
              </a:tblGrid>
              <a:tr h="316522">
                <a:tc>
                  <a:txBody>
                    <a:bodyPr/>
                    <a:lstStyle/>
                    <a:p>
                      <a:r>
                        <a:rPr lang="en-US" sz="1200" dirty="0" smtClean="0"/>
                        <a:t>Budget</a:t>
                      </a:r>
                      <a:r>
                        <a:rPr lang="en-US" sz="1200" baseline="0" dirty="0" smtClean="0"/>
                        <a:t> box</a:t>
                      </a:r>
                      <a:endParaRPr lang="en-US" sz="1200" dirty="0"/>
                    </a:p>
                  </a:txBody>
                  <a:tcPr/>
                </a:tc>
                <a:tc>
                  <a:txBody>
                    <a:bodyPr/>
                    <a:lstStyle/>
                    <a:p>
                      <a:r>
                        <a:rPr lang="en-US" sz="1200" dirty="0" err="1" smtClean="0"/>
                        <a:t>Lat</a:t>
                      </a:r>
                      <a:endParaRPr lang="en-US" sz="1200" dirty="0"/>
                    </a:p>
                  </a:txBody>
                  <a:tcPr/>
                </a:tc>
                <a:tc>
                  <a:txBody>
                    <a:bodyPr/>
                    <a:lstStyle/>
                    <a:p>
                      <a:r>
                        <a:rPr lang="en-US" sz="1200" dirty="0" smtClean="0"/>
                        <a:t>Lon</a:t>
                      </a:r>
                      <a:endParaRPr lang="en-US" sz="1200" dirty="0"/>
                    </a:p>
                  </a:txBody>
                  <a:tcPr/>
                </a:tc>
              </a:tr>
              <a:tr h="370840">
                <a:tc>
                  <a:txBody>
                    <a:bodyPr/>
                    <a:lstStyle/>
                    <a:p>
                      <a:r>
                        <a:rPr lang="en-US" sz="1200" dirty="0" smtClean="0"/>
                        <a:t>1 NE</a:t>
                      </a:r>
                      <a:endParaRPr lang="en-US" sz="1200" dirty="0"/>
                    </a:p>
                  </a:txBody>
                  <a:tcPr/>
                </a:tc>
                <a:tc>
                  <a:txBody>
                    <a:bodyPr/>
                    <a:lstStyle/>
                    <a:p>
                      <a:r>
                        <a:rPr lang="en-US" sz="1200" dirty="0" smtClean="0"/>
                        <a:t>39.2</a:t>
                      </a:r>
                      <a:endParaRPr lang="en-US" sz="1200" dirty="0"/>
                    </a:p>
                  </a:txBody>
                  <a:tcPr/>
                </a:tc>
                <a:tc>
                  <a:txBody>
                    <a:bodyPr/>
                    <a:lstStyle/>
                    <a:p>
                      <a:r>
                        <a:rPr lang="en-US" sz="1200" dirty="0" smtClean="0"/>
                        <a:t>131.7</a:t>
                      </a:r>
                      <a:endParaRPr lang="en-US" sz="1200" dirty="0"/>
                    </a:p>
                  </a:txBody>
                  <a:tcPr/>
                </a:tc>
              </a:tr>
              <a:tr h="370840">
                <a:tc>
                  <a:txBody>
                    <a:bodyPr/>
                    <a:lstStyle/>
                    <a:p>
                      <a:r>
                        <a:rPr lang="en-US" sz="1200" dirty="0" smtClean="0"/>
                        <a:t>1 SE</a:t>
                      </a:r>
                      <a:endParaRPr lang="en-US" sz="1200" dirty="0"/>
                    </a:p>
                  </a:txBody>
                  <a:tcPr/>
                </a:tc>
                <a:tc>
                  <a:txBody>
                    <a:bodyPr/>
                    <a:lstStyle/>
                    <a:p>
                      <a:r>
                        <a:rPr lang="en-US" sz="1200" dirty="0" smtClean="0"/>
                        <a:t>37.7</a:t>
                      </a:r>
                      <a:endParaRPr lang="en-US" sz="1200" dirty="0"/>
                    </a:p>
                  </a:txBody>
                  <a:tcPr/>
                </a:tc>
                <a:tc>
                  <a:txBody>
                    <a:bodyPr/>
                    <a:lstStyle/>
                    <a:p>
                      <a:r>
                        <a:rPr lang="en-US" sz="1200" dirty="0" smtClean="0"/>
                        <a:t>130.9</a:t>
                      </a:r>
                      <a:endParaRPr lang="en-US" sz="1200" dirty="0"/>
                    </a:p>
                  </a:txBody>
                  <a:tcPr/>
                </a:tc>
              </a:tr>
              <a:tr h="370840">
                <a:tc>
                  <a:txBody>
                    <a:bodyPr/>
                    <a:lstStyle/>
                    <a:p>
                      <a:r>
                        <a:rPr lang="en-US" sz="1200" dirty="0" smtClean="0"/>
                        <a:t>1SW</a:t>
                      </a:r>
                      <a:endParaRPr lang="en-US" sz="1200" dirty="0"/>
                    </a:p>
                  </a:txBody>
                  <a:tcPr/>
                </a:tc>
                <a:tc>
                  <a:txBody>
                    <a:bodyPr/>
                    <a:lstStyle/>
                    <a:p>
                      <a:r>
                        <a:rPr lang="en-US" sz="1200" dirty="0" smtClean="0"/>
                        <a:t>37.3</a:t>
                      </a:r>
                      <a:endParaRPr lang="en-US" sz="1200" dirty="0"/>
                    </a:p>
                  </a:txBody>
                  <a:tcPr/>
                </a:tc>
                <a:tc>
                  <a:txBody>
                    <a:bodyPr/>
                    <a:lstStyle/>
                    <a:p>
                      <a:r>
                        <a:rPr lang="en-US" sz="1200" dirty="0" smtClean="0"/>
                        <a:t>131.8</a:t>
                      </a:r>
                      <a:endParaRPr lang="en-US" sz="1200" dirty="0"/>
                    </a:p>
                  </a:txBody>
                  <a:tcPr/>
                </a:tc>
              </a:tr>
              <a:tr h="370840">
                <a:tc>
                  <a:txBody>
                    <a:bodyPr/>
                    <a:lstStyle/>
                    <a:p>
                      <a:r>
                        <a:rPr lang="en-US" sz="1200" dirty="0" smtClean="0"/>
                        <a:t>1</a:t>
                      </a:r>
                      <a:r>
                        <a:rPr lang="en-US" sz="1200" baseline="0" dirty="0" smtClean="0"/>
                        <a:t> NW</a:t>
                      </a:r>
                      <a:endParaRPr lang="en-US" sz="1200" dirty="0"/>
                    </a:p>
                  </a:txBody>
                  <a:tcPr/>
                </a:tc>
                <a:tc>
                  <a:txBody>
                    <a:bodyPr/>
                    <a:lstStyle/>
                    <a:p>
                      <a:r>
                        <a:rPr lang="en-US" sz="1200" dirty="0" smtClean="0"/>
                        <a:t>38.8</a:t>
                      </a:r>
                      <a:endParaRPr lang="en-US" sz="1200" dirty="0"/>
                    </a:p>
                  </a:txBody>
                  <a:tcPr/>
                </a:tc>
                <a:tc>
                  <a:txBody>
                    <a:bodyPr/>
                    <a:lstStyle/>
                    <a:p>
                      <a:r>
                        <a:rPr lang="en-US" sz="1200" dirty="0" smtClean="0"/>
                        <a:t>132.5</a:t>
                      </a:r>
                      <a:endParaRPr lang="en-US" sz="1200" dirty="0"/>
                    </a:p>
                  </a:txBody>
                  <a:tcPr/>
                </a:tc>
              </a:tr>
              <a:tr h="370840">
                <a:tc>
                  <a:txBody>
                    <a:bodyPr/>
                    <a:lstStyle/>
                    <a:p>
                      <a:r>
                        <a:rPr lang="en-US" sz="1200" dirty="0" smtClean="0"/>
                        <a:t>2 SW</a:t>
                      </a:r>
                      <a:endParaRPr lang="en-US" sz="1200" dirty="0"/>
                    </a:p>
                  </a:txBody>
                  <a:tcPr/>
                </a:tc>
                <a:tc>
                  <a:txBody>
                    <a:bodyPr/>
                    <a:lstStyle/>
                    <a:p>
                      <a:r>
                        <a:rPr lang="en-US" sz="1200" dirty="0" smtClean="0"/>
                        <a:t>40.6</a:t>
                      </a:r>
                      <a:endParaRPr lang="en-US" sz="1200" dirty="0"/>
                    </a:p>
                  </a:txBody>
                  <a:tcPr/>
                </a:tc>
                <a:tc>
                  <a:txBody>
                    <a:bodyPr/>
                    <a:lstStyle/>
                    <a:p>
                      <a:r>
                        <a:rPr lang="en-US" sz="1200" dirty="0" smtClean="0"/>
                        <a:t>133.5</a:t>
                      </a:r>
                      <a:endParaRPr lang="en-US" sz="1200" dirty="0"/>
                    </a:p>
                  </a:txBody>
                  <a:tcPr/>
                </a:tc>
              </a:tr>
              <a:tr h="370840">
                <a:tc>
                  <a:txBody>
                    <a:bodyPr/>
                    <a:lstStyle/>
                    <a:p>
                      <a:r>
                        <a:rPr lang="en-US" sz="1200" dirty="0" smtClean="0"/>
                        <a:t>2 NW</a:t>
                      </a:r>
                      <a:endParaRPr lang="en-US" sz="1200" dirty="0"/>
                    </a:p>
                  </a:txBody>
                  <a:tcPr/>
                </a:tc>
                <a:tc>
                  <a:txBody>
                    <a:bodyPr/>
                    <a:lstStyle/>
                    <a:p>
                      <a:r>
                        <a:rPr lang="en-US" sz="1200" dirty="0" smtClean="0"/>
                        <a:t>42.9</a:t>
                      </a:r>
                      <a:endParaRPr lang="en-US" sz="1200" dirty="0"/>
                    </a:p>
                  </a:txBody>
                  <a:tcPr/>
                </a:tc>
                <a:tc>
                  <a:txBody>
                    <a:bodyPr/>
                    <a:lstStyle/>
                    <a:p>
                      <a:r>
                        <a:rPr lang="en-US" sz="1200" dirty="0" smtClean="0"/>
                        <a:t>134.7</a:t>
                      </a:r>
                      <a:endParaRPr lang="en-US" sz="1200" dirty="0"/>
                    </a:p>
                  </a:txBody>
                  <a:tcPr/>
                </a:tc>
              </a:tr>
              <a:tr h="475343">
                <a:tc>
                  <a:txBody>
                    <a:bodyPr/>
                    <a:lstStyle/>
                    <a:p>
                      <a:r>
                        <a:rPr lang="en-US" sz="1200" dirty="0" smtClean="0"/>
                        <a:t>2 N</a:t>
                      </a:r>
                      <a:r>
                        <a:rPr lang="en-US" sz="1200" baseline="0" dirty="0" smtClean="0"/>
                        <a:t> center</a:t>
                      </a:r>
                      <a:endParaRPr lang="en-US" sz="1200" dirty="0"/>
                    </a:p>
                  </a:txBody>
                  <a:tcPr/>
                </a:tc>
                <a:tc>
                  <a:txBody>
                    <a:bodyPr/>
                    <a:lstStyle/>
                    <a:p>
                      <a:r>
                        <a:rPr lang="en-US" sz="1200" dirty="0" smtClean="0"/>
                        <a:t>43.3</a:t>
                      </a:r>
                      <a:endParaRPr lang="en-US" sz="1200" dirty="0"/>
                    </a:p>
                  </a:txBody>
                  <a:tcPr/>
                </a:tc>
                <a:tc>
                  <a:txBody>
                    <a:bodyPr/>
                    <a:lstStyle/>
                    <a:p>
                      <a:r>
                        <a:rPr lang="en-US" sz="1200" dirty="0" smtClean="0"/>
                        <a:t>133.8</a:t>
                      </a:r>
                      <a:endParaRPr lang="en-US" sz="1200" dirty="0"/>
                    </a:p>
                  </a:txBody>
                  <a:tcPr/>
                </a:tc>
              </a:tr>
              <a:tr h="370840">
                <a:tc>
                  <a:txBody>
                    <a:bodyPr/>
                    <a:lstStyle/>
                    <a:p>
                      <a:r>
                        <a:rPr lang="en-US" sz="1200" dirty="0" smtClean="0"/>
                        <a:t>2 S</a:t>
                      </a:r>
                      <a:r>
                        <a:rPr lang="en-US" sz="1200" baseline="0" dirty="0" smtClean="0"/>
                        <a:t> center</a:t>
                      </a:r>
                      <a:endParaRPr lang="en-US" sz="1200" dirty="0"/>
                    </a:p>
                  </a:txBody>
                  <a:tcPr/>
                </a:tc>
                <a:tc>
                  <a:txBody>
                    <a:bodyPr/>
                    <a:lstStyle/>
                    <a:p>
                      <a:r>
                        <a:rPr lang="en-US" sz="1200" dirty="0" smtClean="0"/>
                        <a:t>41.0</a:t>
                      </a:r>
                      <a:endParaRPr lang="en-US" sz="1200" dirty="0"/>
                    </a:p>
                  </a:txBody>
                  <a:tcPr/>
                </a:tc>
                <a:tc>
                  <a:txBody>
                    <a:bodyPr/>
                    <a:lstStyle/>
                    <a:p>
                      <a:r>
                        <a:rPr lang="en-US" sz="1200" dirty="0" smtClean="0"/>
                        <a:t>132.6</a:t>
                      </a:r>
                      <a:endParaRPr lang="en-US" sz="1200" dirty="0"/>
                    </a:p>
                  </a:txBody>
                  <a:tcPr/>
                </a:tc>
              </a:tr>
              <a:tr h="370840">
                <a:tc>
                  <a:txBody>
                    <a:bodyPr/>
                    <a:lstStyle/>
                    <a:p>
                      <a:r>
                        <a:rPr lang="en-US" sz="1200" dirty="0" smtClean="0"/>
                        <a:t>2 SE</a:t>
                      </a:r>
                      <a:endParaRPr lang="en-US" sz="1200" dirty="0"/>
                    </a:p>
                  </a:txBody>
                  <a:tcPr/>
                </a:tc>
                <a:tc>
                  <a:txBody>
                    <a:bodyPr/>
                    <a:lstStyle/>
                    <a:p>
                      <a:r>
                        <a:rPr lang="en-US" sz="1200" dirty="0" smtClean="0"/>
                        <a:t>41.4</a:t>
                      </a:r>
                      <a:endParaRPr lang="en-US" sz="1200" dirty="0"/>
                    </a:p>
                  </a:txBody>
                  <a:tcPr/>
                </a:tc>
                <a:tc>
                  <a:txBody>
                    <a:bodyPr/>
                    <a:lstStyle/>
                    <a:p>
                      <a:r>
                        <a:rPr lang="en-US" sz="1200" dirty="0" smtClean="0"/>
                        <a:t>131.7</a:t>
                      </a:r>
                      <a:endParaRPr lang="en-US" sz="1200" dirty="0"/>
                    </a:p>
                  </a:txBody>
                  <a:tcPr/>
                </a:tc>
              </a:tr>
              <a:tr h="370840">
                <a:tc>
                  <a:txBody>
                    <a:bodyPr/>
                    <a:lstStyle/>
                    <a:p>
                      <a:r>
                        <a:rPr lang="en-US" sz="1200" dirty="0" smtClean="0"/>
                        <a:t>2 NE</a:t>
                      </a:r>
                      <a:endParaRPr lang="en-US" sz="1200" dirty="0"/>
                    </a:p>
                  </a:txBody>
                  <a:tcPr/>
                </a:tc>
                <a:tc>
                  <a:txBody>
                    <a:bodyPr/>
                    <a:lstStyle/>
                    <a:p>
                      <a:r>
                        <a:rPr lang="en-US" sz="1200" dirty="0" smtClean="0"/>
                        <a:t>43.7</a:t>
                      </a:r>
                      <a:endParaRPr lang="en-US" sz="1200" dirty="0"/>
                    </a:p>
                  </a:txBody>
                  <a:tcPr/>
                </a:tc>
                <a:tc>
                  <a:txBody>
                    <a:bodyPr/>
                    <a:lstStyle/>
                    <a:p>
                      <a:r>
                        <a:rPr lang="en-US" sz="1200" dirty="0" smtClean="0"/>
                        <a:t>132.9</a:t>
                      </a:r>
                      <a:endParaRPr lang="en-US" sz="1200" dirty="0"/>
                    </a:p>
                  </a:txBody>
                  <a:tcPr/>
                </a:tc>
              </a:tr>
              <a:tr h="370840">
                <a:tc>
                  <a:txBody>
                    <a:bodyPr/>
                    <a:lstStyle/>
                    <a:p>
                      <a:r>
                        <a:rPr lang="en-US" sz="1200" dirty="0" smtClean="0"/>
                        <a:t>3</a:t>
                      </a:r>
                      <a:r>
                        <a:rPr lang="en-US" sz="1200" baseline="0" dirty="0" smtClean="0"/>
                        <a:t> SW</a:t>
                      </a:r>
                      <a:endParaRPr lang="en-US" sz="1200" dirty="0"/>
                    </a:p>
                  </a:txBody>
                  <a:tcPr/>
                </a:tc>
                <a:tc>
                  <a:txBody>
                    <a:bodyPr/>
                    <a:lstStyle/>
                    <a:p>
                      <a:r>
                        <a:rPr lang="en-US" sz="1200" dirty="0" smtClean="0"/>
                        <a:t>45.4</a:t>
                      </a:r>
                      <a:endParaRPr lang="en-US" sz="1200" dirty="0"/>
                    </a:p>
                  </a:txBody>
                  <a:tcPr/>
                </a:tc>
                <a:tc>
                  <a:txBody>
                    <a:bodyPr/>
                    <a:lstStyle/>
                    <a:p>
                      <a:r>
                        <a:rPr lang="en-US" sz="1200" dirty="0" smtClean="0"/>
                        <a:t>133.7</a:t>
                      </a:r>
                      <a:endParaRPr lang="en-US" sz="1200" dirty="0"/>
                    </a:p>
                  </a:txBody>
                  <a:tcPr/>
                </a:tc>
              </a:tr>
              <a:tr h="370840">
                <a:tc>
                  <a:txBody>
                    <a:bodyPr/>
                    <a:lstStyle/>
                    <a:p>
                      <a:r>
                        <a:rPr lang="en-US" sz="1200" dirty="0" smtClean="0"/>
                        <a:t>3 NW</a:t>
                      </a:r>
                      <a:endParaRPr lang="en-US" sz="1200" dirty="0"/>
                    </a:p>
                  </a:txBody>
                  <a:tcPr/>
                </a:tc>
                <a:tc>
                  <a:txBody>
                    <a:bodyPr/>
                    <a:lstStyle/>
                    <a:p>
                      <a:r>
                        <a:rPr lang="en-US" sz="1200" dirty="0" smtClean="0"/>
                        <a:t>46.9</a:t>
                      </a:r>
                      <a:endParaRPr lang="en-US" sz="1200" dirty="0"/>
                    </a:p>
                  </a:txBody>
                  <a:tcPr/>
                </a:tc>
                <a:tc>
                  <a:txBody>
                    <a:bodyPr/>
                    <a:lstStyle/>
                    <a:p>
                      <a:r>
                        <a:rPr lang="en-US" sz="1200" dirty="0" smtClean="0"/>
                        <a:t>134.3</a:t>
                      </a:r>
                      <a:endParaRPr lang="en-US" sz="1200" dirty="0"/>
                    </a:p>
                  </a:txBody>
                  <a:tcPr/>
                </a:tc>
              </a:tr>
              <a:tr h="370840">
                <a:tc>
                  <a:txBody>
                    <a:bodyPr/>
                    <a:lstStyle/>
                    <a:p>
                      <a:r>
                        <a:rPr lang="en-US" sz="1200" dirty="0" smtClean="0"/>
                        <a:t>3 NE</a:t>
                      </a:r>
                      <a:endParaRPr lang="en-US" sz="1200" dirty="0"/>
                    </a:p>
                  </a:txBody>
                  <a:tcPr/>
                </a:tc>
                <a:tc>
                  <a:txBody>
                    <a:bodyPr/>
                    <a:lstStyle/>
                    <a:p>
                      <a:r>
                        <a:rPr lang="en-US" sz="1200" dirty="0" smtClean="0"/>
                        <a:t>47.4</a:t>
                      </a:r>
                      <a:endParaRPr lang="en-US" sz="1200" dirty="0"/>
                    </a:p>
                  </a:txBody>
                  <a:tcPr/>
                </a:tc>
                <a:tc>
                  <a:txBody>
                    <a:bodyPr/>
                    <a:lstStyle/>
                    <a:p>
                      <a:r>
                        <a:rPr lang="en-US" sz="1200" dirty="0" smtClean="0"/>
                        <a:t>133.5</a:t>
                      </a:r>
                      <a:endParaRPr lang="en-US" sz="1200" dirty="0"/>
                    </a:p>
                  </a:txBody>
                  <a:tcPr/>
                </a:tc>
              </a:tr>
              <a:tr h="126880">
                <a:tc>
                  <a:txBody>
                    <a:bodyPr/>
                    <a:lstStyle/>
                    <a:p>
                      <a:r>
                        <a:rPr lang="en-US" sz="1200" dirty="0" smtClean="0"/>
                        <a:t>3 SE</a:t>
                      </a:r>
                      <a:endParaRPr lang="en-US" sz="1200" dirty="0"/>
                    </a:p>
                  </a:txBody>
                  <a:tcPr/>
                </a:tc>
                <a:tc>
                  <a:txBody>
                    <a:bodyPr/>
                    <a:lstStyle/>
                    <a:p>
                      <a:r>
                        <a:rPr lang="en-US" sz="1200" dirty="0" smtClean="0"/>
                        <a:t>45.9</a:t>
                      </a:r>
                      <a:endParaRPr lang="en-US" sz="1200" dirty="0"/>
                    </a:p>
                  </a:txBody>
                  <a:tcPr/>
                </a:tc>
                <a:tc>
                  <a:txBody>
                    <a:bodyPr/>
                    <a:lstStyle/>
                    <a:p>
                      <a:r>
                        <a:rPr lang="en-US" sz="1200" dirty="0" smtClean="0"/>
                        <a:t>132.8</a:t>
                      </a:r>
                      <a:endParaRPr lang="en-US" sz="1200" dirty="0"/>
                    </a:p>
                  </a:txBody>
                  <a:tcPr/>
                </a:tc>
              </a:tr>
            </a:tbl>
          </a:graphicData>
        </a:graphic>
      </p:graphicFrame>
      <p:sp>
        <p:nvSpPr>
          <p:cNvPr id="25" name="Rectangle 24"/>
          <p:cNvSpPr/>
          <p:nvPr/>
        </p:nvSpPr>
        <p:spPr>
          <a:xfrm rot="-1620000">
            <a:off x="2107622" y="2005481"/>
            <a:ext cx="438912" cy="548640"/>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7883796" y="6318580"/>
            <a:ext cx="438912" cy="548640"/>
          </a:xfrm>
          <a:prstGeom prst="rect">
            <a:avLst/>
          </a:prstGeom>
          <a:solidFill>
            <a:srgbClr val="0070C0">
              <a:alpha val="2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8322708" y="6408234"/>
            <a:ext cx="2222403" cy="369332"/>
          </a:xfrm>
          <a:prstGeom prst="rect">
            <a:avLst/>
          </a:prstGeom>
          <a:noFill/>
        </p:spPr>
        <p:txBody>
          <a:bodyPr wrap="none" rtlCol="0">
            <a:spAutoFit/>
          </a:bodyPr>
          <a:lstStyle/>
          <a:p>
            <a:r>
              <a:rPr lang="en-US" dirty="0" smtClean="0">
                <a:solidFill>
                  <a:prstClr val="black"/>
                </a:solidFill>
              </a:rPr>
              <a:t>100 nm X 150 nm box</a:t>
            </a:r>
            <a:endParaRPr lang="en-US" dirty="0">
              <a:solidFill>
                <a:prstClr val="black"/>
              </a:solidFill>
            </a:endParaRPr>
          </a:p>
        </p:txBody>
      </p:sp>
      <p:cxnSp>
        <p:nvCxnSpPr>
          <p:cNvPr id="35" name="Straight Arrow Connector 34"/>
          <p:cNvCxnSpPr/>
          <p:nvPr/>
        </p:nvCxnSpPr>
        <p:spPr>
          <a:xfrm flipH="1" flipV="1">
            <a:off x="2849161" y="2925738"/>
            <a:ext cx="1997160" cy="34324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80366" y="1454697"/>
            <a:ext cx="2365954" cy="169426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642207" y="2833085"/>
            <a:ext cx="185307" cy="1853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12854" y="1303404"/>
            <a:ext cx="185307" cy="1853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H="1" flipV="1">
            <a:off x="2286003" y="2584916"/>
            <a:ext cx="197698" cy="41944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2255523" y="1560026"/>
            <a:ext cx="197698" cy="41944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66731" y="5490730"/>
            <a:ext cx="4693551" cy="584775"/>
          </a:xfrm>
          <a:prstGeom prst="rect">
            <a:avLst/>
          </a:prstGeom>
          <a:solidFill>
            <a:schemeClr val="bg1"/>
          </a:solidFill>
          <a:ln>
            <a:solidFill>
              <a:schemeClr val="tx1"/>
            </a:solidFill>
          </a:ln>
        </p:spPr>
        <p:txBody>
          <a:bodyPr wrap="square" rtlCol="0">
            <a:spAutoFit/>
          </a:bodyPr>
          <a:lstStyle/>
          <a:p>
            <a:r>
              <a:rPr lang="en-US" sz="1600" dirty="0" err="1" smtClean="0"/>
              <a:t>Dropsonde</a:t>
            </a:r>
            <a:r>
              <a:rPr lang="en-US" sz="1600" dirty="0" smtClean="0"/>
              <a:t> spacing:  50 nm, plus one between box 1 and 2, and one between box 2 and 3.</a:t>
            </a:r>
            <a:endParaRPr lang="en-US" sz="1600" dirty="0"/>
          </a:p>
        </p:txBody>
      </p:sp>
    </p:spTree>
    <p:extLst>
      <p:ext uri="{BB962C8B-B14F-4D97-AF65-F5344CB8AC3E}">
        <p14:creationId xmlns:p14="http://schemas.microsoft.com/office/powerpoint/2010/main" val="49802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7" y="-10536"/>
            <a:ext cx="6262812" cy="67333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133" y="51515"/>
            <a:ext cx="5818725" cy="6671255"/>
          </a:xfrm>
          <a:prstGeom prst="rect">
            <a:avLst/>
          </a:prstGeom>
        </p:spPr>
      </p:pic>
    </p:spTree>
    <p:extLst>
      <p:ext uri="{BB962C8B-B14F-4D97-AF65-F5344CB8AC3E}">
        <p14:creationId xmlns:p14="http://schemas.microsoft.com/office/powerpoint/2010/main" val="329890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93" y="180569"/>
            <a:ext cx="6505662" cy="633474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797" y="180306"/>
            <a:ext cx="5809048" cy="6425158"/>
          </a:xfrm>
          <a:prstGeom prst="rect">
            <a:avLst/>
          </a:prstGeom>
        </p:spPr>
      </p:pic>
    </p:spTree>
    <p:extLst>
      <p:ext uri="{BB962C8B-B14F-4D97-AF65-F5344CB8AC3E}">
        <p14:creationId xmlns:p14="http://schemas.microsoft.com/office/powerpoint/2010/main" val="82688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600200"/>
            <a:ext cx="8001000" cy="1143000"/>
          </a:xfrm>
        </p:spPr>
        <p:txBody>
          <a:bodyPr>
            <a:normAutofit fontScale="90000"/>
          </a:bodyPr>
          <a:lstStyle/>
          <a:p>
            <a:r>
              <a:rPr lang="en-US" dirty="0" smtClean="0"/>
              <a:t>G-IV</a:t>
            </a:r>
            <a:br>
              <a:rPr lang="en-US" dirty="0" smtClean="0"/>
            </a:br>
            <a:r>
              <a:rPr lang="en-US" sz="2200" dirty="0"/>
              <a:t>The Gulfstream IV-SP (G-IV) is a high altitude, high speed, twin turbofan jet aircraft acquired by NOAA AOC in 1996. The G-IV is currently configured for operational support of the National Hurricane Center synoptic surveillance mission. This mission is designed to collect, process and transmit vertical atmospheric soundings in the environment of the hurricane. </a:t>
            </a:r>
            <a:br>
              <a:rPr lang="en-US" sz="2200" dirty="0"/>
            </a:br>
            <a:r>
              <a:rPr lang="en-US" sz="2200" dirty="0"/>
              <a:t/>
            </a:r>
            <a:br>
              <a:rPr lang="en-US" sz="2200" dirty="0"/>
            </a:br>
            <a:endParaRPr lang="en-US" sz="2200" dirty="0"/>
          </a:p>
        </p:txBody>
      </p:sp>
      <p:pic>
        <p:nvPicPr>
          <p:cNvPr id="2050" name="Picture 2" descr="Gulfstream IV-S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088" y="323850"/>
            <a:ext cx="1933113" cy="489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62" y="152401"/>
            <a:ext cx="871838" cy="856129"/>
          </a:xfrm>
          <a:prstGeom prst="rect">
            <a:avLst/>
          </a:prstGeom>
        </p:spPr>
      </p:pic>
      <p:sp>
        <p:nvSpPr>
          <p:cNvPr id="7" name="Slide Number Placeholder 6"/>
          <p:cNvSpPr>
            <a:spLocks noGrp="1"/>
          </p:cNvSpPr>
          <p:nvPr>
            <p:ph type="sldNum" sz="quarter" idx="12"/>
          </p:nvPr>
        </p:nvSpPr>
        <p:spPr/>
        <p:txBody>
          <a:bodyPr/>
          <a:lstStyle/>
          <a:p>
            <a:fld id="{018AD4AD-0A0B-4767-A854-448381C7C71B}" type="slidenum">
              <a:rPr lang="en-US" smtClean="0"/>
              <a:t>2</a:t>
            </a:fld>
            <a:endParaRPr lang="en-US"/>
          </a:p>
        </p:txBody>
      </p:sp>
      <p:sp>
        <p:nvSpPr>
          <p:cNvPr id="8" name="Footer Placeholder 7"/>
          <p:cNvSpPr>
            <a:spLocks noGrp="1"/>
          </p:cNvSpPr>
          <p:nvPr>
            <p:ph type="ftr" sz="quarter" idx="11"/>
          </p:nvPr>
        </p:nvSpPr>
        <p:spPr/>
        <p:txBody>
          <a:bodyPr/>
          <a:lstStyle/>
          <a:p>
            <a:r>
              <a:rPr lang="en-US" smtClean="0"/>
              <a:t>CalWater 2015 Planning Workshop</a:t>
            </a:r>
            <a:endParaRPr lang="en-US"/>
          </a:p>
        </p:txBody>
      </p:sp>
      <p:sp>
        <p:nvSpPr>
          <p:cNvPr id="9" name="Date Placeholder 8"/>
          <p:cNvSpPr>
            <a:spLocks noGrp="1"/>
          </p:cNvSpPr>
          <p:nvPr>
            <p:ph type="dt" sz="half" idx="10"/>
          </p:nvPr>
        </p:nvSpPr>
        <p:spPr/>
        <p:txBody>
          <a:bodyPr/>
          <a:lstStyle/>
          <a:p>
            <a:r>
              <a:rPr lang="en-US" smtClean="0"/>
              <a:t>22-24 APR 2014</a:t>
            </a:r>
            <a:endParaRPr lang="en-US"/>
          </a:p>
        </p:txBody>
      </p:sp>
      <p:graphicFrame>
        <p:nvGraphicFramePr>
          <p:cNvPr id="10" name="Table 9"/>
          <p:cNvGraphicFramePr>
            <a:graphicFrameLocks noGrp="1"/>
          </p:cNvGraphicFramePr>
          <p:nvPr>
            <p:extLst/>
          </p:nvPr>
        </p:nvGraphicFramePr>
        <p:xfrm>
          <a:off x="2286000" y="3429000"/>
          <a:ext cx="7696200" cy="2133600"/>
        </p:xfrm>
        <a:graphic>
          <a:graphicData uri="http://schemas.openxmlformats.org/drawingml/2006/table">
            <a:tbl>
              <a:tblPr firstRow="1" bandRow="1">
                <a:tableStyleId>{5C22544A-7EE6-4342-B048-85BDC9FD1C3A}</a:tableStyleId>
              </a:tblPr>
              <a:tblGrid>
                <a:gridCol w="1539240"/>
                <a:gridCol w="1356360"/>
                <a:gridCol w="1600200"/>
                <a:gridCol w="1524000"/>
                <a:gridCol w="1676400"/>
              </a:tblGrid>
              <a:tr h="820616">
                <a:tc>
                  <a:txBody>
                    <a:bodyPr/>
                    <a:lstStyle/>
                    <a:p>
                      <a:pPr algn="ctr"/>
                      <a:r>
                        <a:rPr lang="en-US" dirty="0" smtClean="0"/>
                        <a:t>Platform</a:t>
                      </a:r>
                      <a:endParaRPr lang="en-US" dirty="0"/>
                    </a:p>
                  </a:txBody>
                  <a:tcPr anchor="ctr">
                    <a:solidFill>
                      <a:srgbClr val="0066FF"/>
                    </a:solidFill>
                  </a:tcPr>
                </a:tc>
                <a:tc>
                  <a:txBody>
                    <a:bodyPr/>
                    <a:lstStyle/>
                    <a:p>
                      <a:pPr algn="ctr"/>
                      <a:r>
                        <a:rPr lang="en-US" dirty="0" smtClean="0"/>
                        <a:t>Altitude</a:t>
                      </a:r>
                      <a:r>
                        <a:rPr lang="en-US" baseline="0" dirty="0" smtClean="0"/>
                        <a:t>  Range </a:t>
                      </a:r>
                      <a:endParaRPr lang="en-US" dirty="0"/>
                    </a:p>
                  </a:txBody>
                  <a:tcPr anchor="ctr">
                    <a:solidFill>
                      <a:srgbClr val="0066FF"/>
                    </a:solidFill>
                  </a:tcPr>
                </a:tc>
                <a:tc>
                  <a:txBody>
                    <a:bodyPr/>
                    <a:lstStyle/>
                    <a:p>
                      <a:pPr algn="ctr"/>
                      <a:r>
                        <a:rPr lang="en-US" dirty="0" smtClean="0"/>
                        <a:t>Proposed Base</a:t>
                      </a:r>
                      <a:endParaRPr lang="en-US" dirty="0"/>
                    </a:p>
                  </a:txBody>
                  <a:tcPr anchor="ctr">
                    <a:solidFill>
                      <a:srgbClr val="0066FF"/>
                    </a:solidFill>
                  </a:tcPr>
                </a:tc>
                <a:tc>
                  <a:txBody>
                    <a:bodyPr/>
                    <a:lstStyle/>
                    <a:p>
                      <a:pPr algn="ctr"/>
                      <a:r>
                        <a:rPr lang="en-US" dirty="0" smtClean="0"/>
                        <a:t>Ops Areas</a:t>
                      </a:r>
                      <a:endParaRPr lang="en-US" dirty="0"/>
                    </a:p>
                  </a:txBody>
                  <a:tcPr anchor="ctr">
                    <a:solidFill>
                      <a:srgbClr val="0066FF"/>
                    </a:solidFill>
                  </a:tcPr>
                </a:tc>
                <a:tc>
                  <a:txBody>
                    <a:bodyPr/>
                    <a:lstStyle/>
                    <a:p>
                      <a:pPr algn="ctr"/>
                      <a:r>
                        <a:rPr lang="en-US" dirty="0" smtClean="0"/>
                        <a:t>Standard Payload</a:t>
                      </a:r>
                      <a:endParaRPr lang="en-US" dirty="0"/>
                    </a:p>
                  </a:txBody>
                  <a:tcPr anchor="ctr">
                    <a:solidFill>
                      <a:srgbClr val="0066FF"/>
                    </a:solidFill>
                  </a:tcPr>
                </a:tc>
              </a:tr>
              <a:tr h="1312984">
                <a:tc>
                  <a:txBody>
                    <a:bodyPr/>
                    <a:lstStyle/>
                    <a:p>
                      <a:r>
                        <a:rPr lang="en-US" dirty="0" smtClean="0"/>
                        <a:t>NOAA G-IV</a:t>
                      </a:r>
                      <a:endParaRPr lang="en-US" dirty="0"/>
                    </a:p>
                  </a:txBody>
                  <a:tcPr/>
                </a:tc>
                <a:tc>
                  <a:txBody>
                    <a:bodyPr/>
                    <a:lstStyle/>
                    <a:p>
                      <a:r>
                        <a:rPr lang="en-US" dirty="0" smtClean="0"/>
                        <a:t>1,000 </a:t>
                      </a:r>
                    </a:p>
                    <a:p>
                      <a:r>
                        <a:rPr lang="en-US" dirty="0" smtClean="0"/>
                        <a:t>to</a:t>
                      </a:r>
                    </a:p>
                    <a:p>
                      <a:r>
                        <a:rPr lang="en-US" dirty="0" smtClean="0"/>
                        <a:t>45,000</a:t>
                      </a:r>
                      <a:endParaRPr lang="en-US" dirty="0"/>
                    </a:p>
                  </a:txBody>
                  <a:tcPr/>
                </a:tc>
                <a:tc>
                  <a:txBody>
                    <a:bodyPr/>
                    <a:lstStyle/>
                    <a:p>
                      <a:r>
                        <a:rPr lang="en-US" dirty="0" smtClean="0"/>
                        <a:t>Travis AFB</a:t>
                      </a:r>
                    </a:p>
                    <a:p>
                      <a:r>
                        <a:rPr lang="en-US" dirty="0" smtClean="0"/>
                        <a:t>or</a:t>
                      </a:r>
                    </a:p>
                    <a:p>
                      <a:r>
                        <a:rPr lang="en-US" dirty="0" smtClean="0"/>
                        <a:t>Honolulu, HI</a:t>
                      </a:r>
                      <a:endParaRPr lang="en-US" dirty="0"/>
                    </a:p>
                  </a:txBody>
                  <a:tcPr/>
                </a:tc>
                <a:tc>
                  <a:txBody>
                    <a:bodyPr/>
                    <a:lstStyle/>
                    <a:p>
                      <a:r>
                        <a:rPr lang="en-US" dirty="0" smtClean="0"/>
                        <a:t>Offshore</a:t>
                      </a:r>
                      <a:r>
                        <a:rPr lang="en-US" baseline="0" dirty="0" smtClean="0"/>
                        <a:t> </a:t>
                      </a:r>
                      <a:r>
                        <a:rPr lang="en-US" dirty="0" smtClean="0"/>
                        <a:t>Coastal</a:t>
                      </a:r>
                      <a:r>
                        <a:rPr lang="en-US" baseline="0" dirty="0" smtClean="0"/>
                        <a:t> CA-HI</a:t>
                      </a:r>
                    </a:p>
                    <a:p>
                      <a:endParaRPr lang="en-US" baseline="0" dirty="0" smtClean="0"/>
                    </a:p>
                    <a:p>
                      <a:r>
                        <a:rPr lang="en-US" baseline="0" dirty="0" smtClean="0"/>
                        <a:t>Coast Range</a:t>
                      </a:r>
                      <a:endParaRPr lang="en-US" dirty="0"/>
                    </a:p>
                  </a:txBody>
                  <a:tcPr/>
                </a:tc>
                <a:tc>
                  <a:txBody>
                    <a:bodyPr/>
                    <a:lstStyle/>
                    <a:p>
                      <a:r>
                        <a:rPr lang="en-US" dirty="0" err="1" smtClean="0"/>
                        <a:t>Dropwindsonde</a:t>
                      </a:r>
                      <a:endParaRPr lang="en-US" dirty="0" smtClean="0"/>
                    </a:p>
                    <a:p>
                      <a:endParaRPr lang="en-US" dirty="0" smtClean="0"/>
                    </a:p>
                    <a:p>
                      <a:r>
                        <a:rPr lang="en-US" dirty="0" smtClean="0"/>
                        <a:t>Tail Doppler Radar</a:t>
                      </a:r>
                      <a:r>
                        <a:rPr lang="en-US" baseline="0" dirty="0" smtClean="0"/>
                        <a:t> (TDR)</a:t>
                      </a:r>
                      <a:endParaRPr lang="en-US" dirty="0"/>
                    </a:p>
                  </a:txBody>
                  <a:tcPr/>
                </a:tc>
              </a:tr>
            </a:tbl>
          </a:graphicData>
        </a:graphic>
      </p:graphicFrame>
    </p:spTree>
    <p:extLst>
      <p:ext uri="{BB962C8B-B14F-4D97-AF65-F5344CB8AC3E}">
        <p14:creationId xmlns:p14="http://schemas.microsoft.com/office/powerpoint/2010/main" val="25388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3581400" cy="914400"/>
          </a:xfrm>
          <a:solidFill>
            <a:srgbClr val="0066FF"/>
          </a:solidFill>
        </p:spPr>
        <p:txBody>
          <a:bodyPr>
            <a:normAutofit/>
          </a:bodyPr>
          <a:lstStyle/>
          <a:p>
            <a:pPr algn="l"/>
            <a:r>
              <a:rPr lang="en-US" sz="3200" b="1" dirty="0" err="1">
                <a:solidFill>
                  <a:schemeClr val="bg1"/>
                </a:solidFill>
              </a:rPr>
              <a:t>Dropwindsondes</a:t>
            </a:r>
            <a:endParaRPr lang="en-US" sz="3200" b="1" dirty="0">
              <a:solidFill>
                <a:schemeClr val="bg1"/>
              </a:solidFill>
            </a:endParaRPr>
          </a:p>
        </p:txBody>
      </p:sp>
      <p:sp>
        <p:nvSpPr>
          <p:cNvPr id="4" name="Rectangle 3"/>
          <p:cNvSpPr/>
          <p:nvPr/>
        </p:nvSpPr>
        <p:spPr>
          <a:xfrm>
            <a:off x="1828800" y="1294686"/>
            <a:ext cx="4953000" cy="4801314"/>
          </a:xfrm>
          <a:prstGeom prst="rect">
            <a:avLst/>
          </a:prstGeom>
        </p:spPr>
        <p:txBody>
          <a:bodyPr wrap="square">
            <a:spAutoFit/>
          </a:bodyPr>
          <a:lstStyle/>
          <a:p>
            <a:r>
              <a:rPr lang="en-US" dirty="0"/>
              <a:t>The dropsonde is released from the G-IV measuring and transmitting back the pressure, temperature, humidity, and GPS Doppler frequency shifts to the aircraft as it descends to earth. The Doppler shifts are used to compute the horizontal and vertical wind components. </a:t>
            </a:r>
          </a:p>
          <a:p>
            <a:endParaRPr lang="en-US" dirty="0"/>
          </a:p>
          <a:p>
            <a:r>
              <a:rPr lang="en-US" dirty="0"/>
              <a:t>After analysis and processing of the dropsonde data the information is formatted into a TEMP-DROP message using the standard WMO format. The TEMP-DROP message is then transmitted to the NCEP and the NHC for inclusion into the global and hurricane model runs. The TEMP-DROP message is also provided to the hurricane forecaster providing real-time observations depicting the synoptic patterns surrounding the hurricane.</a:t>
            </a:r>
          </a:p>
        </p:txBody>
      </p:sp>
      <p:pic>
        <p:nvPicPr>
          <p:cNvPr id="3074" name="Picture 2" descr="http://2.bp.blogspot.com/_YGLQQZTHoU0/SD226tWI-nI/AAAAAAAACvI/-GXFxSoey8I/s400/dropwindso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8600"/>
            <a:ext cx="3333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18AD4AD-0A0B-4767-A854-448381C7C71B}" type="slidenum">
              <a:rPr lang="en-US" smtClean="0"/>
              <a:t>3</a:t>
            </a:fld>
            <a:endParaRPr lang="en-US"/>
          </a:p>
        </p:txBody>
      </p:sp>
      <p:sp>
        <p:nvSpPr>
          <p:cNvPr id="9" name="Footer Placeholder 8"/>
          <p:cNvSpPr>
            <a:spLocks noGrp="1"/>
          </p:cNvSpPr>
          <p:nvPr>
            <p:ph type="ftr" sz="quarter" idx="11"/>
          </p:nvPr>
        </p:nvSpPr>
        <p:spPr/>
        <p:txBody>
          <a:bodyPr/>
          <a:lstStyle/>
          <a:p>
            <a:r>
              <a:rPr lang="en-US" smtClean="0"/>
              <a:t>CalWater 2015 Planning Workshop</a:t>
            </a:r>
            <a:endParaRPr lang="en-US"/>
          </a:p>
        </p:txBody>
      </p:sp>
      <p:sp>
        <p:nvSpPr>
          <p:cNvPr id="10" name="Date Placeholder 9"/>
          <p:cNvSpPr>
            <a:spLocks noGrp="1"/>
          </p:cNvSpPr>
          <p:nvPr>
            <p:ph type="dt" sz="half" idx="10"/>
          </p:nvPr>
        </p:nvSpPr>
        <p:spPr/>
        <p:txBody>
          <a:bodyPr/>
          <a:lstStyle/>
          <a:p>
            <a:r>
              <a:rPr lang="en-US" smtClean="0"/>
              <a:t>22-24 APR 2014</a:t>
            </a: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214" y="4191001"/>
            <a:ext cx="3496387" cy="2163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851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vortex.plymouth.edu/%7Ej_cordeira/Models/ivt/ivt-ca-z_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2336"/>
            <a:ext cx="7620000" cy="76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nvPr>
        </p:nvGraphicFramePr>
        <p:xfrm>
          <a:off x="8712517" y="210820"/>
          <a:ext cx="3145155" cy="2595880"/>
        </p:xfrm>
        <a:graphic>
          <a:graphicData uri="http://schemas.openxmlformats.org/drawingml/2006/table">
            <a:tbl>
              <a:tblPr firstRow="1" bandRow="1">
                <a:tableStyleId>{5C22544A-7EE6-4342-B048-85BDC9FD1C3A}</a:tableStyleId>
              </a:tblPr>
              <a:tblGrid>
                <a:gridCol w="1048385"/>
                <a:gridCol w="1048385"/>
                <a:gridCol w="1048385"/>
              </a:tblGrid>
              <a:tr h="370840">
                <a:tc>
                  <a:txBody>
                    <a:bodyPr/>
                    <a:lstStyle/>
                    <a:p>
                      <a:r>
                        <a:rPr lang="en-US" sz="1200" dirty="0" smtClean="0"/>
                        <a:t>NOTAM Pt</a:t>
                      </a:r>
                      <a:endParaRPr lang="en-US" sz="1200" dirty="0"/>
                    </a:p>
                  </a:txBody>
                  <a:tcPr/>
                </a:tc>
                <a:tc>
                  <a:txBody>
                    <a:bodyPr/>
                    <a:lstStyle/>
                    <a:p>
                      <a:r>
                        <a:rPr lang="en-US" sz="1200" dirty="0" err="1" smtClean="0"/>
                        <a:t>Lat</a:t>
                      </a:r>
                      <a:endParaRPr lang="en-US" sz="1200" dirty="0"/>
                    </a:p>
                  </a:txBody>
                  <a:tcPr/>
                </a:tc>
                <a:tc>
                  <a:txBody>
                    <a:bodyPr/>
                    <a:lstStyle/>
                    <a:p>
                      <a:r>
                        <a:rPr lang="en-US" sz="1200" dirty="0" smtClean="0"/>
                        <a:t>Lon</a:t>
                      </a:r>
                      <a:endParaRPr lang="en-US" sz="1200" dirty="0"/>
                    </a:p>
                  </a:txBody>
                  <a:tcPr/>
                </a:tc>
              </a:tr>
              <a:tr h="370840">
                <a:tc>
                  <a:txBody>
                    <a:bodyPr/>
                    <a:lstStyle/>
                    <a:p>
                      <a:r>
                        <a:rPr lang="en-US" sz="1200" dirty="0" smtClean="0"/>
                        <a:t>NW</a:t>
                      </a:r>
                      <a:endParaRPr lang="en-US" sz="1200" dirty="0"/>
                    </a:p>
                  </a:txBody>
                  <a:tcPr/>
                </a:tc>
                <a:tc>
                  <a:txBody>
                    <a:bodyPr/>
                    <a:lstStyle/>
                    <a:p>
                      <a:r>
                        <a:rPr lang="en-US" sz="1200" dirty="0" smtClean="0"/>
                        <a:t>46</a:t>
                      </a:r>
                      <a:endParaRPr lang="en-US" sz="1200" dirty="0"/>
                    </a:p>
                  </a:txBody>
                  <a:tcPr/>
                </a:tc>
                <a:tc>
                  <a:txBody>
                    <a:bodyPr/>
                    <a:lstStyle/>
                    <a:p>
                      <a:r>
                        <a:rPr lang="en-US" sz="1200" dirty="0" smtClean="0"/>
                        <a:t>127</a:t>
                      </a:r>
                      <a:endParaRPr lang="en-US" sz="1200" dirty="0"/>
                    </a:p>
                  </a:txBody>
                  <a:tcPr/>
                </a:tc>
              </a:tr>
              <a:tr h="370840">
                <a:tc>
                  <a:txBody>
                    <a:bodyPr/>
                    <a:lstStyle/>
                    <a:p>
                      <a:r>
                        <a:rPr lang="en-US" sz="1200" dirty="0" smtClean="0"/>
                        <a:t>NE</a:t>
                      </a:r>
                      <a:endParaRPr lang="en-US" sz="1200" dirty="0"/>
                    </a:p>
                  </a:txBody>
                  <a:tcPr/>
                </a:tc>
                <a:tc>
                  <a:txBody>
                    <a:bodyPr/>
                    <a:lstStyle/>
                    <a:p>
                      <a:r>
                        <a:rPr lang="en-US" sz="1200" dirty="0" smtClean="0"/>
                        <a:t>46</a:t>
                      </a:r>
                      <a:endParaRPr lang="en-US" sz="1200" dirty="0"/>
                    </a:p>
                  </a:txBody>
                  <a:tcPr/>
                </a:tc>
                <a:tc>
                  <a:txBody>
                    <a:bodyPr/>
                    <a:lstStyle/>
                    <a:p>
                      <a:r>
                        <a:rPr lang="en-US" sz="1200" dirty="0" smtClean="0"/>
                        <a:t>125</a:t>
                      </a:r>
                      <a:endParaRPr lang="en-US" sz="1200" dirty="0"/>
                    </a:p>
                  </a:txBody>
                  <a:tcPr/>
                </a:tc>
              </a:tr>
              <a:tr h="370840">
                <a:tc>
                  <a:txBody>
                    <a:bodyPr/>
                    <a:lstStyle/>
                    <a:p>
                      <a:r>
                        <a:rPr lang="en-US" sz="1200" dirty="0" smtClean="0"/>
                        <a:t>E Center</a:t>
                      </a:r>
                      <a:endParaRPr lang="en-US" sz="1200" dirty="0"/>
                    </a:p>
                  </a:txBody>
                  <a:tcPr/>
                </a:tc>
                <a:tc>
                  <a:txBody>
                    <a:bodyPr/>
                    <a:lstStyle/>
                    <a:p>
                      <a:r>
                        <a:rPr lang="en-US" sz="1200" dirty="0" smtClean="0"/>
                        <a:t>42</a:t>
                      </a:r>
                      <a:endParaRPr lang="en-US" sz="1200" dirty="0"/>
                    </a:p>
                  </a:txBody>
                  <a:tcPr/>
                </a:tc>
                <a:tc>
                  <a:txBody>
                    <a:bodyPr/>
                    <a:lstStyle/>
                    <a:p>
                      <a:r>
                        <a:rPr lang="en-US" sz="1200" dirty="0" smtClean="0"/>
                        <a:t>125</a:t>
                      </a:r>
                      <a:endParaRPr lang="en-US" sz="1200" dirty="0"/>
                    </a:p>
                  </a:txBody>
                  <a:tcPr/>
                </a:tc>
              </a:tr>
              <a:tr h="370840">
                <a:tc>
                  <a:txBody>
                    <a:bodyPr/>
                    <a:lstStyle/>
                    <a:p>
                      <a:r>
                        <a:rPr lang="en-US" sz="1200" dirty="0" smtClean="0"/>
                        <a:t>SE</a:t>
                      </a:r>
                      <a:endParaRPr lang="en-US" sz="1200" dirty="0"/>
                    </a:p>
                  </a:txBody>
                  <a:tcPr/>
                </a:tc>
                <a:tc>
                  <a:txBody>
                    <a:bodyPr/>
                    <a:lstStyle/>
                    <a:p>
                      <a:r>
                        <a:rPr lang="en-US" sz="1200" dirty="0" smtClean="0"/>
                        <a:t>38</a:t>
                      </a:r>
                      <a:endParaRPr lang="en-US" sz="1200" dirty="0"/>
                    </a:p>
                  </a:txBody>
                  <a:tcPr/>
                </a:tc>
                <a:tc>
                  <a:txBody>
                    <a:bodyPr/>
                    <a:lstStyle/>
                    <a:p>
                      <a:r>
                        <a:rPr lang="en-US" sz="1200" dirty="0" smtClean="0"/>
                        <a:t>126</a:t>
                      </a:r>
                      <a:endParaRPr lang="en-US" sz="1200" dirty="0"/>
                    </a:p>
                  </a:txBody>
                  <a:tcPr/>
                </a:tc>
              </a:tr>
              <a:tr h="370840">
                <a:tc>
                  <a:txBody>
                    <a:bodyPr/>
                    <a:lstStyle/>
                    <a:p>
                      <a:r>
                        <a:rPr lang="en-US" sz="1200" dirty="0" smtClean="0"/>
                        <a:t>W</a:t>
                      </a:r>
                      <a:r>
                        <a:rPr lang="en-US" sz="1200" baseline="0" dirty="0" smtClean="0"/>
                        <a:t> Center</a:t>
                      </a:r>
                      <a:endParaRPr lang="en-US" sz="1200" dirty="0"/>
                    </a:p>
                  </a:txBody>
                  <a:tcPr/>
                </a:tc>
                <a:tc>
                  <a:txBody>
                    <a:bodyPr/>
                    <a:lstStyle/>
                    <a:p>
                      <a:r>
                        <a:rPr lang="en-US" sz="1200" dirty="0" smtClean="0"/>
                        <a:t>42</a:t>
                      </a:r>
                      <a:endParaRPr lang="en-US" sz="1200" dirty="0"/>
                    </a:p>
                  </a:txBody>
                  <a:tcPr/>
                </a:tc>
                <a:tc>
                  <a:txBody>
                    <a:bodyPr/>
                    <a:lstStyle/>
                    <a:p>
                      <a:r>
                        <a:rPr lang="en-US" sz="1200" dirty="0" smtClean="0"/>
                        <a:t>127</a:t>
                      </a:r>
                      <a:endParaRPr lang="en-US" sz="1200" dirty="0"/>
                    </a:p>
                  </a:txBody>
                  <a:tcPr/>
                </a:tc>
              </a:tr>
              <a:tr h="370840">
                <a:tc>
                  <a:txBody>
                    <a:bodyPr/>
                    <a:lstStyle/>
                    <a:p>
                      <a:r>
                        <a:rPr lang="en-US" sz="1200" dirty="0" smtClean="0"/>
                        <a:t>SW</a:t>
                      </a:r>
                      <a:endParaRPr lang="en-US" sz="1200" dirty="0"/>
                    </a:p>
                  </a:txBody>
                  <a:tcPr/>
                </a:tc>
                <a:tc>
                  <a:txBody>
                    <a:bodyPr/>
                    <a:lstStyle/>
                    <a:p>
                      <a:r>
                        <a:rPr lang="en-US" sz="1200" dirty="0" smtClean="0"/>
                        <a:t>36</a:t>
                      </a:r>
                      <a:endParaRPr lang="en-US" sz="1200" dirty="0"/>
                    </a:p>
                  </a:txBody>
                  <a:tcPr/>
                </a:tc>
                <a:tc>
                  <a:txBody>
                    <a:bodyPr/>
                    <a:lstStyle/>
                    <a:p>
                      <a:r>
                        <a:rPr lang="en-US" sz="1200" dirty="0" smtClean="0"/>
                        <a:t>125</a:t>
                      </a:r>
                      <a:endParaRPr lang="en-US" sz="1200" dirty="0"/>
                    </a:p>
                  </a:txBody>
                  <a:tcPr/>
                </a:tc>
              </a:tr>
            </a:tbl>
          </a:graphicData>
        </a:graphic>
      </p:graphicFrame>
      <p:graphicFrame>
        <p:nvGraphicFramePr>
          <p:cNvPr id="21" name="Table 20"/>
          <p:cNvGraphicFramePr>
            <a:graphicFrameLocks noGrp="1"/>
          </p:cNvGraphicFramePr>
          <p:nvPr>
            <p:extLst/>
          </p:nvPr>
        </p:nvGraphicFramePr>
        <p:xfrm>
          <a:off x="8161021" y="2994294"/>
          <a:ext cx="3688080" cy="3354362"/>
        </p:xfrm>
        <a:graphic>
          <a:graphicData uri="http://schemas.openxmlformats.org/drawingml/2006/table">
            <a:tbl>
              <a:tblPr firstRow="1" bandRow="1">
                <a:tableStyleId>{5C22544A-7EE6-4342-B048-85BDC9FD1C3A}</a:tableStyleId>
              </a:tblPr>
              <a:tblGrid>
                <a:gridCol w="922020"/>
                <a:gridCol w="922020"/>
                <a:gridCol w="922020"/>
                <a:gridCol w="922020"/>
              </a:tblGrid>
              <a:tr h="316522">
                <a:tc>
                  <a:txBody>
                    <a:bodyPr/>
                    <a:lstStyle/>
                    <a:p>
                      <a:r>
                        <a:rPr lang="en-US" sz="1200" baseline="0" dirty="0" smtClean="0"/>
                        <a:t>IVT track</a:t>
                      </a:r>
                      <a:endParaRPr lang="en-US" sz="1200" dirty="0"/>
                    </a:p>
                  </a:txBody>
                  <a:tcPr/>
                </a:tc>
                <a:tc>
                  <a:txBody>
                    <a:bodyPr/>
                    <a:lstStyle/>
                    <a:p>
                      <a:r>
                        <a:rPr lang="en-US" sz="1200" dirty="0" smtClean="0"/>
                        <a:t>Flight level</a:t>
                      </a:r>
                      <a:endParaRPr lang="en-US" sz="1200" dirty="0"/>
                    </a:p>
                  </a:txBody>
                  <a:tcPr/>
                </a:tc>
                <a:tc>
                  <a:txBody>
                    <a:bodyPr/>
                    <a:lstStyle/>
                    <a:p>
                      <a:r>
                        <a:rPr lang="en-US" sz="1200" dirty="0" err="1" smtClean="0"/>
                        <a:t>Lat</a:t>
                      </a:r>
                      <a:endParaRPr lang="en-US" sz="1200" dirty="0"/>
                    </a:p>
                  </a:txBody>
                  <a:tcPr/>
                </a:tc>
                <a:tc>
                  <a:txBody>
                    <a:bodyPr/>
                    <a:lstStyle/>
                    <a:p>
                      <a:r>
                        <a:rPr lang="en-US" sz="1200" dirty="0" smtClean="0"/>
                        <a:t>Lon</a:t>
                      </a:r>
                      <a:endParaRPr lang="en-US" sz="1200" dirty="0"/>
                    </a:p>
                  </a:txBody>
                  <a:tcPr/>
                </a:tc>
              </a:tr>
              <a:tr h="370840">
                <a:tc>
                  <a:txBody>
                    <a:bodyPr/>
                    <a:lstStyle/>
                    <a:p>
                      <a:r>
                        <a:rPr lang="en-US" sz="1200" dirty="0" smtClean="0"/>
                        <a:t>Pt</a:t>
                      </a:r>
                      <a:r>
                        <a:rPr lang="en-US" sz="1200" baseline="0" dirty="0" smtClean="0"/>
                        <a:t> 1</a:t>
                      </a:r>
                      <a:endParaRPr lang="en-US" sz="1200" dirty="0"/>
                    </a:p>
                  </a:txBody>
                  <a:tcPr/>
                </a:tc>
                <a:tc>
                  <a:txBody>
                    <a:bodyPr/>
                    <a:lstStyle/>
                    <a:p>
                      <a:r>
                        <a:rPr lang="en-US" sz="1200" dirty="0" smtClean="0"/>
                        <a:t>410-450</a:t>
                      </a:r>
                      <a:endParaRPr lang="en-US" sz="1200" dirty="0"/>
                    </a:p>
                  </a:txBody>
                  <a:tcPr/>
                </a:tc>
                <a:tc>
                  <a:txBody>
                    <a:bodyPr/>
                    <a:lstStyle/>
                    <a:p>
                      <a:r>
                        <a:rPr lang="en-US" sz="1200" dirty="0" smtClean="0"/>
                        <a:t>37.0</a:t>
                      </a:r>
                      <a:endParaRPr lang="en-US" sz="1200" dirty="0"/>
                    </a:p>
                  </a:txBody>
                  <a:tcPr/>
                </a:tc>
                <a:tc>
                  <a:txBody>
                    <a:bodyPr/>
                    <a:lstStyle/>
                    <a:p>
                      <a:r>
                        <a:rPr lang="en-US" sz="1200" dirty="0" smtClean="0"/>
                        <a:t>124.0</a:t>
                      </a:r>
                      <a:endParaRPr lang="en-US" sz="1200" dirty="0"/>
                    </a:p>
                  </a:txBody>
                  <a:tcPr/>
                </a:tc>
              </a:tr>
              <a:tr h="370840">
                <a:tc>
                  <a:txBody>
                    <a:bodyPr/>
                    <a:lstStyle/>
                    <a:p>
                      <a:r>
                        <a:rPr lang="en-US" sz="1200" dirty="0" smtClean="0"/>
                        <a:t>Pt 2</a:t>
                      </a:r>
                      <a:endParaRPr lang="en-US" sz="1200" dirty="0"/>
                    </a:p>
                  </a:txBody>
                  <a:tcPr/>
                </a:tc>
                <a:tc>
                  <a:txBody>
                    <a:bodyPr/>
                    <a:lstStyle/>
                    <a:p>
                      <a:r>
                        <a:rPr lang="en-US" sz="1200" dirty="0" smtClean="0"/>
                        <a:t>410-450</a:t>
                      </a:r>
                      <a:endParaRPr lang="en-US" sz="1200" dirty="0"/>
                    </a:p>
                  </a:txBody>
                  <a:tcPr/>
                </a:tc>
                <a:tc>
                  <a:txBody>
                    <a:bodyPr/>
                    <a:lstStyle/>
                    <a:p>
                      <a:r>
                        <a:rPr lang="en-US" sz="1200" dirty="0" smtClean="0"/>
                        <a:t>42.0</a:t>
                      </a:r>
                      <a:endParaRPr lang="en-US" sz="1200" dirty="0"/>
                    </a:p>
                  </a:txBody>
                  <a:tcPr/>
                </a:tc>
                <a:tc>
                  <a:txBody>
                    <a:bodyPr/>
                    <a:lstStyle/>
                    <a:p>
                      <a:r>
                        <a:rPr lang="en-US" sz="1200" dirty="0" smtClean="0"/>
                        <a:t>126.0</a:t>
                      </a:r>
                      <a:endParaRPr lang="en-US" sz="1200" dirty="0"/>
                    </a:p>
                  </a:txBody>
                  <a:tcPr/>
                </a:tc>
              </a:tr>
              <a:tr h="370840">
                <a:tc>
                  <a:txBody>
                    <a:bodyPr/>
                    <a:lstStyle/>
                    <a:p>
                      <a:r>
                        <a:rPr lang="en-US" sz="1200" dirty="0" smtClean="0"/>
                        <a:t>Pt</a:t>
                      </a:r>
                      <a:r>
                        <a:rPr lang="en-US" sz="1200" baseline="0" dirty="0" smtClean="0"/>
                        <a:t> 3</a:t>
                      </a:r>
                      <a:endParaRPr lang="en-US" sz="1200" dirty="0"/>
                    </a:p>
                  </a:txBody>
                  <a:tcPr/>
                </a:tc>
                <a:tc>
                  <a:txBody>
                    <a:bodyPr/>
                    <a:lstStyle/>
                    <a:p>
                      <a:r>
                        <a:rPr lang="en-US" sz="1200" dirty="0" smtClean="0"/>
                        <a:t>Descend</a:t>
                      </a:r>
                      <a:r>
                        <a:rPr lang="en-US" sz="1200" baseline="0" dirty="0" smtClean="0"/>
                        <a:t> 410 to YYY*</a:t>
                      </a:r>
                      <a:endParaRPr lang="en-US" sz="1200" dirty="0"/>
                    </a:p>
                  </a:txBody>
                  <a:tcPr/>
                </a:tc>
                <a:tc>
                  <a:txBody>
                    <a:bodyPr/>
                    <a:lstStyle/>
                    <a:p>
                      <a:r>
                        <a:rPr lang="en-US" sz="1200" dirty="0" smtClean="0"/>
                        <a:t>45.0</a:t>
                      </a:r>
                      <a:endParaRPr lang="en-US" sz="1200" dirty="0"/>
                    </a:p>
                  </a:txBody>
                  <a:tcPr/>
                </a:tc>
                <a:tc>
                  <a:txBody>
                    <a:bodyPr/>
                    <a:lstStyle/>
                    <a:p>
                      <a:r>
                        <a:rPr lang="en-US" sz="1200" dirty="0" smtClean="0"/>
                        <a:t>126.0</a:t>
                      </a:r>
                      <a:endParaRPr lang="en-US" sz="1200" dirty="0"/>
                    </a:p>
                  </a:txBody>
                  <a:tcPr/>
                </a:tc>
              </a:tr>
              <a:tr h="370840">
                <a:tc>
                  <a:txBody>
                    <a:bodyPr/>
                    <a:lstStyle/>
                    <a:p>
                      <a:r>
                        <a:rPr lang="en-US" sz="1200" dirty="0" smtClean="0"/>
                        <a:t>Pt</a:t>
                      </a:r>
                      <a:r>
                        <a:rPr lang="en-US" sz="1200" baseline="0" dirty="0" smtClean="0"/>
                        <a:t> 4 = Pt 2</a:t>
                      </a:r>
                      <a:endParaRPr lang="en-US" sz="1200" dirty="0"/>
                    </a:p>
                  </a:txBody>
                  <a:tcPr/>
                </a:tc>
                <a:tc>
                  <a:txBody>
                    <a:bodyPr/>
                    <a:lstStyle/>
                    <a:p>
                      <a:r>
                        <a:rPr lang="en-US" sz="1200" dirty="0" smtClean="0"/>
                        <a:t>YYY</a:t>
                      </a:r>
                      <a:endParaRPr lang="en-US" sz="1200" dirty="0"/>
                    </a:p>
                  </a:txBody>
                  <a:tcPr/>
                </a:tc>
                <a:tc>
                  <a:txBody>
                    <a:bodyPr/>
                    <a:lstStyle/>
                    <a:p>
                      <a:r>
                        <a:rPr lang="en-US" sz="1200" dirty="0" smtClean="0"/>
                        <a:t>42.0</a:t>
                      </a:r>
                      <a:endParaRPr lang="en-US" sz="1200" dirty="0"/>
                    </a:p>
                  </a:txBody>
                  <a:tcPr/>
                </a:tc>
                <a:tc>
                  <a:txBody>
                    <a:bodyPr/>
                    <a:lstStyle/>
                    <a:p>
                      <a:r>
                        <a:rPr lang="en-US" sz="1200" dirty="0" smtClean="0"/>
                        <a:t>126.0</a:t>
                      </a:r>
                      <a:endParaRPr lang="en-US" sz="1200" dirty="0"/>
                    </a:p>
                  </a:txBody>
                  <a:tcPr/>
                </a:tc>
              </a:tr>
              <a:tr h="370840">
                <a:tc>
                  <a:txBody>
                    <a:bodyPr/>
                    <a:lstStyle/>
                    <a:p>
                      <a:r>
                        <a:rPr lang="en-US" sz="1200" dirty="0" smtClean="0"/>
                        <a:t>Pt</a:t>
                      </a:r>
                      <a:r>
                        <a:rPr lang="en-US" sz="1200" baseline="0" dirty="0" smtClean="0"/>
                        <a:t> 5</a:t>
                      </a:r>
                      <a:endParaRPr lang="en-US" sz="1200" dirty="0"/>
                    </a:p>
                  </a:txBody>
                  <a:tcPr/>
                </a:tc>
                <a:tc>
                  <a:txBody>
                    <a:bodyPr/>
                    <a:lstStyle/>
                    <a:p>
                      <a:r>
                        <a:rPr lang="en-US" sz="1200" dirty="0" smtClean="0"/>
                        <a:t>Ascend</a:t>
                      </a:r>
                      <a:r>
                        <a:rPr lang="en-US" sz="1200" baseline="0" dirty="0" smtClean="0"/>
                        <a:t> YYY to 450</a:t>
                      </a:r>
                      <a:endParaRPr lang="en-US" sz="1200" dirty="0"/>
                    </a:p>
                  </a:txBody>
                  <a:tcPr/>
                </a:tc>
                <a:tc>
                  <a:txBody>
                    <a:bodyPr/>
                    <a:lstStyle/>
                    <a:p>
                      <a:r>
                        <a:rPr lang="en-US" sz="1200" dirty="0" smtClean="0"/>
                        <a:t>38.0</a:t>
                      </a:r>
                      <a:endParaRPr lang="en-US" sz="1200" dirty="0"/>
                    </a:p>
                  </a:txBody>
                  <a:tcPr/>
                </a:tc>
                <a:tc>
                  <a:txBody>
                    <a:bodyPr/>
                    <a:lstStyle/>
                    <a:p>
                      <a:r>
                        <a:rPr lang="en-US" sz="1200" dirty="0" smtClean="0"/>
                        <a:t>124.5</a:t>
                      </a:r>
                      <a:endParaRPr lang="en-US" sz="1200" dirty="0"/>
                    </a:p>
                  </a:txBody>
                  <a:tcPr/>
                </a:tc>
              </a:tr>
              <a:tr h="370840">
                <a:tc>
                  <a:txBody>
                    <a:bodyPr/>
                    <a:lstStyle/>
                    <a:p>
                      <a:r>
                        <a:rPr lang="en-US" sz="1200" dirty="0" smtClean="0"/>
                        <a:t>Pt 6 = Pt 1</a:t>
                      </a:r>
                      <a:endParaRPr lang="en-US" sz="1200" dirty="0"/>
                    </a:p>
                  </a:txBody>
                  <a:tcPr/>
                </a:tc>
                <a:tc>
                  <a:txBody>
                    <a:bodyPr/>
                    <a:lstStyle/>
                    <a:p>
                      <a:r>
                        <a:rPr lang="en-US" sz="1200" dirty="0" smtClean="0"/>
                        <a:t>450</a:t>
                      </a:r>
                      <a:endParaRPr lang="en-US" sz="1200" dirty="0"/>
                    </a:p>
                  </a:txBody>
                  <a:tcPr/>
                </a:tc>
                <a:tc>
                  <a:txBody>
                    <a:bodyPr/>
                    <a:lstStyle/>
                    <a:p>
                      <a:r>
                        <a:rPr lang="en-US" sz="1200" dirty="0" smtClean="0"/>
                        <a:t>37.0</a:t>
                      </a:r>
                      <a:endParaRPr lang="en-US" sz="1200" dirty="0"/>
                    </a:p>
                  </a:txBody>
                  <a:tcPr/>
                </a:tc>
                <a:tc>
                  <a:txBody>
                    <a:bodyPr/>
                    <a:lstStyle/>
                    <a:p>
                      <a:r>
                        <a:rPr lang="en-US" sz="1200" dirty="0" smtClean="0"/>
                        <a:t>124.0</a:t>
                      </a:r>
                      <a:endParaRPr lang="en-US" sz="1200" dirty="0"/>
                    </a:p>
                  </a:txBody>
                  <a:tcPr/>
                </a:tc>
              </a:tr>
              <a:tr h="475343">
                <a:tc gridSpan="4">
                  <a:txBody>
                    <a:bodyPr/>
                    <a:lstStyle/>
                    <a:p>
                      <a:r>
                        <a:rPr lang="en-US" sz="1200" dirty="0" smtClean="0"/>
                        <a:t>*Flight level YYY is determined from  </a:t>
                      </a:r>
                      <a:r>
                        <a:rPr lang="en-US" sz="1200" dirty="0" err="1" smtClean="0"/>
                        <a:t>dropsondes</a:t>
                      </a:r>
                      <a:r>
                        <a:rPr lang="en-US" sz="1200" dirty="0" smtClean="0"/>
                        <a:t> between </a:t>
                      </a:r>
                      <a:r>
                        <a:rPr lang="en-US" sz="1200" dirty="0" err="1" smtClean="0"/>
                        <a:t>pts</a:t>
                      </a:r>
                      <a:r>
                        <a:rPr lang="en-US" sz="1200" dirty="0" smtClean="0"/>
                        <a:t> 1-2.  FL</a:t>
                      </a:r>
                      <a:r>
                        <a:rPr lang="en-US" sz="1200" baseline="0" dirty="0" smtClean="0"/>
                        <a:t> YYY is set to be such that T &lt; -12 C. along entire legs 3-4 and 4-5.</a:t>
                      </a:r>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grpSp>
        <p:nvGrpSpPr>
          <p:cNvPr id="4103" name="Group 4102"/>
          <p:cNvGrpSpPr/>
          <p:nvPr/>
        </p:nvGrpSpPr>
        <p:grpSpPr>
          <a:xfrm>
            <a:off x="2788596" y="1404874"/>
            <a:ext cx="2119009" cy="2758212"/>
            <a:chOff x="2788596" y="1404874"/>
            <a:chExt cx="2119009" cy="2758212"/>
          </a:xfrm>
        </p:grpSpPr>
        <p:cxnSp>
          <p:nvCxnSpPr>
            <p:cNvPr id="4" name="Straight Connector 3"/>
            <p:cNvCxnSpPr/>
            <p:nvPr/>
          </p:nvCxnSpPr>
          <p:spPr>
            <a:xfrm>
              <a:off x="3943350" y="1634490"/>
              <a:ext cx="15241" cy="66134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669030" y="1404874"/>
              <a:ext cx="948690" cy="2229866"/>
            </a:xfrm>
            <a:custGeom>
              <a:avLst/>
              <a:gdLst>
                <a:gd name="connsiteX0" fmla="*/ 262890 w 662940"/>
                <a:gd name="connsiteY0" fmla="*/ 0 h 1623060"/>
                <a:gd name="connsiteX1" fmla="*/ 262890 w 662940"/>
                <a:gd name="connsiteY1" fmla="*/ 0 h 1623060"/>
                <a:gd name="connsiteX2" fmla="*/ 297180 w 662940"/>
                <a:gd name="connsiteY2" fmla="*/ 1108710 h 1623060"/>
                <a:gd name="connsiteX3" fmla="*/ 308610 w 662940"/>
                <a:gd name="connsiteY3" fmla="*/ 1074420 h 1623060"/>
                <a:gd name="connsiteX4" fmla="*/ 308610 w 662940"/>
                <a:gd name="connsiteY4" fmla="*/ 1028700 h 1623060"/>
                <a:gd name="connsiteX5" fmla="*/ 662940 w 662940"/>
                <a:gd name="connsiteY5" fmla="*/ 1383030 h 1623060"/>
                <a:gd name="connsiteX6" fmla="*/ 422910 w 662940"/>
                <a:gd name="connsiteY6" fmla="*/ 1623060 h 1623060"/>
                <a:gd name="connsiteX7" fmla="*/ 11430 w 662940"/>
                <a:gd name="connsiteY7" fmla="*/ 834390 h 1623060"/>
                <a:gd name="connsiteX8" fmla="*/ 0 w 662940"/>
                <a:gd name="connsiteY8" fmla="*/ 34290 h 1623060"/>
                <a:gd name="connsiteX9" fmla="*/ 262890 w 662940"/>
                <a:gd name="connsiteY9" fmla="*/ 0 h 1623060"/>
                <a:gd name="connsiteX0" fmla="*/ 262890 w 662940"/>
                <a:gd name="connsiteY0" fmla="*/ 0 h 1623060"/>
                <a:gd name="connsiteX1" fmla="*/ 262890 w 662940"/>
                <a:gd name="connsiteY1" fmla="*/ 0 h 1623060"/>
                <a:gd name="connsiteX2" fmla="*/ 297180 w 662940"/>
                <a:gd name="connsiteY2" fmla="*/ 1108710 h 1623060"/>
                <a:gd name="connsiteX3" fmla="*/ 308610 w 662940"/>
                <a:gd name="connsiteY3" fmla="*/ 1074420 h 1623060"/>
                <a:gd name="connsiteX4" fmla="*/ 262890 w 662940"/>
                <a:gd name="connsiteY4" fmla="*/ 845820 h 1623060"/>
                <a:gd name="connsiteX5" fmla="*/ 662940 w 662940"/>
                <a:gd name="connsiteY5" fmla="*/ 1383030 h 1623060"/>
                <a:gd name="connsiteX6" fmla="*/ 422910 w 662940"/>
                <a:gd name="connsiteY6" fmla="*/ 1623060 h 1623060"/>
                <a:gd name="connsiteX7" fmla="*/ 11430 w 662940"/>
                <a:gd name="connsiteY7" fmla="*/ 834390 h 1623060"/>
                <a:gd name="connsiteX8" fmla="*/ 0 w 662940"/>
                <a:gd name="connsiteY8" fmla="*/ 34290 h 1623060"/>
                <a:gd name="connsiteX9" fmla="*/ 262890 w 662940"/>
                <a:gd name="connsiteY9" fmla="*/ 0 h 1623060"/>
                <a:gd name="connsiteX0" fmla="*/ 262890 w 662940"/>
                <a:gd name="connsiteY0" fmla="*/ 0 h 1623060"/>
                <a:gd name="connsiteX1" fmla="*/ 262890 w 662940"/>
                <a:gd name="connsiteY1" fmla="*/ 0 h 1623060"/>
                <a:gd name="connsiteX2" fmla="*/ 297180 w 662940"/>
                <a:gd name="connsiteY2" fmla="*/ 1108710 h 1623060"/>
                <a:gd name="connsiteX3" fmla="*/ 262890 w 662940"/>
                <a:gd name="connsiteY3" fmla="*/ 845820 h 1623060"/>
                <a:gd name="connsiteX4" fmla="*/ 662940 w 662940"/>
                <a:gd name="connsiteY4" fmla="*/ 1383030 h 1623060"/>
                <a:gd name="connsiteX5" fmla="*/ 422910 w 662940"/>
                <a:gd name="connsiteY5" fmla="*/ 1623060 h 1623060"/>
                <a:gd name="connsiteX6" fmla="*/ 11430 w 662940"/>
                <a:gd name="connsiteY6" fmla="*/ 834390 h 1623060"/>
                <a:gd name="connsiteX7" fmla="*/ 0 w 662940"/>
                <a:gd name="connsiteY7" fmla="*/ 34290 h 1623060"/>
                <a:gd name="connsiteX8" fmla="*/ 262890 w 662940"/>
                <a:gd name="connsiteY8" fmla="*/ 0 h 1623060"/>
                <a:gd name="connsiteX0" fmla="*/ 262890 w 662940"/>
                <a:gd name="connsiteY0" fmla="*/ 0 h 1623060"/>
                <a:gd name="connsiteX1" fmla="*/ 262890 w 662940"/>
                <a:gd name="connsiteY1" fmla="*/ 0 h 1623060"/>
                <a:gd name="connsiteX2" fmla="*/ 262890 w 662940"/>
                <a:gd name="connsiteY2" fmla="*/ 845820 h 1623060"/>
                <a:gd name="connsiteX3" fmla="*/ 662940 w 662940"/>
                <a:gd name="connsiteY3" fmla="*/ 1383030 h 1623060"/>
                <a:gd name="connsiteX4" fmla="*/ 422910 w 662940"/>
                <a:gd name="connsiteY4" fmla="*/ 1623060 h 1623060"/>
                <a:gd name="connsiteX5" fmla="*/ 11430 w 662940"/>
                <a:gd name="connsiteY5" fmla="*/ 834390 h 1623060"/>
                <a:gd name="connsiteX6" fmla="*/ 0 w 662940"/>
                <a:gd name="connsiteY6" fmla="*/ 34290 h 1623060"/>
                <a:gd name="connsiteX7" fmla="*/ 262890 w 662940"/>
                <a:gd name="connsiteY7" fmla="*/ 0 h 1623060"/>
                <a:gd name="connsiteX0" fmla="*/ 285750 w 685800"/>
                <a:gd name="connsiteY0" fmla="*/ 22860 h 1645920"/>
                <a:gd name="connsiteX1" fmla="*/ 285750 w 685800"/>
                <a:gd name="connsiteY1" fmla="*/ 22860 h 1645920"/>
                <a:gd name="connsiteX2" fmla="*/ 285750 w 685800"/>
                <a:gd name="connsiteY2" fmla="*/ 868680 h 1645920"/>
                <a:gd name="connsiteX3" fmla="*/ 685800 w 685800"/>
                <a:gd name="connsiteY3" fmla="*/ 1405890 h 1645920"/>
                <a:gd name="connsiteX4" fmla="*/ 445770 w 685800"/>
                <a:gd name="connsiteY4" fmla="*/ 1645920 h 1645920"/>
                <a:gd name="connsiteX5" fmla="*/ 34290 w 685800"/>
                <a:gd name="connsiteY5" fmla="*/ 857250 h 1645920"/>
                <a:gd name="connsiteX6" fmla="*/ 0 w 685800"/>
                <a:gd name="connsiteY6" fmla="*/ 0 h 1645920"/>
                <a:gd name="connsiteX7" fmla="*/ 285750 w 685800"/>
                <a:gd name="connsiteY7" fmla="*/ 22860 h 1645920"/>
                <a:gd name="connsiteX0" fmla="*/ 434340 w 685800"/>
                <a:gd name="connsiteY0" fmla="*/ 97638 h 1674978"/>
                <a:gd name="connsiteX1" fmla="*/ 285750 w 685800"/>
                <a:gd name="connsiteY1" fmla="*/ 51918 h 1674978"/>
                <a:gd name="connsiteX2" fmla="*/ 285750 w 685800"/>
                <a:gd name="connsiteY2" fmla="*/ 897738 h 1674978"/>
                <a:gd name="connsiteX3" fmla="*/ 685800 w 685800"/>
                <a:gd name="connsiteY3" fmla="*/ 1434948 h 1674978"/>
                <a:gd name="connsiteX4" fmla="*/ 445770 w 685800"/>
                <a:gd name="connsiteY4" fmla="*/ 1674978 h 1674978"/>
                <a:gd name="connsiteX5" fmla="*/ 34290 w 685800"/>
                <a:gd name="connsiteY5" fmla="*/ 886308 h 1674978"/>
                <a:gd name="connsiteX6" fmla="*/ 0 w 685800"/>
                <a:gd name="connsiteY6" fmla="*/ 29058 h 1674978"/>
                <a:gd name="connsiteX7" fmla="*/ 434340 w 685800"/>
                <a:gd name="connsiteY7" fmla="*/ 97638 h 1674978"/>
                <a:gd name="connsiteX0" fmla="*/ 0 w 685800"/>
                <a:gd name="connsiteY0" fmla="*/ 0 h 1645920"/>
                <a:gd name="connsiteX1" fmla="*/ 285750 w 685800"/>
                <a:gd name="connsiteY1" fmla="*/ 22860 h 1645920"/>
                <a:gd name="connsiteX2" fmla="*/ 285750 w 685800"/>
                <a:gd name="connsiteY2" fmla="*/ 868680 h 1645920"/>
                <a:gd name="connsiteX3" fmla="*/ 685800 w 685800"/>
                <a:gd name="connsiteY3" fmla="*/ 1405890 h 1645920"/>
                <a:gd name="connsiteX4" fmla="*/ 445770 w 685800"/>
                <a:gd name="connsiteY4" fmla="*/ 1645920 h 1645920"/>
                <a:gd name="connsiteX5" fmla="*/ 34290 w 685800"/>
                <a:gd name="connsiteY5" fmla="*/ 857250 h 1645920"/>
                <a:gd name="connsiteX6" fmla="*/ 0 w 685800"/>
                <a:gd name="connsiteY6" fmla="*/ 0 h 1645920"/>
                <a:gd name="connsiteX0" fmla="*/ 0 w 685800"/>
                <a:gd name="connsiteY0" fmla="*/ 0 h 1645920"/>
                <a:gd name="connsiteX1" fmla="*/ 422910 w 685800"/>
                <a:gd name="connsiteY1" fmla="*/ 45720 h 1645920"/>
                <a:gd name="connsiteX2" fmla="*/ 285750 w 685800"/>
                <a:gd name="connsiteY2" fmla="*/ 868680 h 1645920"/>
                <a:gd name="connsiteX3" fmla="*/ 685800 w 685800"/>
                <a:gd name="connsiteY3" fmla="*/ 1405890 h 1645920"/>
                <a:gd name="connsiteX4" fmla="*/ 445770 w 685800"/>
                <a:gd name="connsiteY4" fmla="*/ 1645920 h 1645920"/>
                <a:gd name="connsiteX5" fmla="*/ 34290 w 685800"/>
                <a:gd name="connsiteY5" fmla="*/ 857250 h 1645920"/>
                <a:gd name="connsiteX6" fmla="*/ 0 w 685800"/>
                <a:gd name="connsiteY6" fmla="*/ 0 h 1645920"/>
                <a:gd name="connsiteX0" fmla="*/ 0 w 685800"/>
                <a:gd name="connsiteY0" fmla="*/ 26883 h 1672803"/>
                <a:gd name="connsiteX1" fmla="*/ 422910 w 685800"/>
                <a:gd name="connsiteY1" fmla="*/ 72603 h 1672803"/>
                <a:gd name="connsiteX2" fmla="*/ 331470 w 685800"/>
                <a:gd name="connsiteY2" fmla="*/ 872703 h 1672803"/>
                <a:gd name="connsiteX3" fmla="*/ 685800 w 685800"/>
                <a:gd name="connsiteY3" fmla="*/ 1432773 h 1672803"/>
                <a:gd name="connsiteX4" fmla="*/ 445770 w 685800"/>
                <a:gd name="connsiteY4" fmla="*/ 1672803 h 1672803"/>
                <a:gd name="connsiteX5" fmla="*/ 34290 w 685800"/>
                <a:gd name="connsiteY5" fmla="*/ 884133 h 1672803"/>
                <a:gd name="connsiteX6" fmla="*/ 0 w 685800"/>
                <a:gd name="connsiteY6" fmla="*/ 26883 h 1672803"/>
                <a:gd name="connsiteX0" fmla="*/ 0 w 685800"/>
                <a:gd name="connsiteY0" fmla="*/ 16278 h 1662198"/>
                <a:gd name="connsiteX1" fmla="*/ 422910 w 685800"/>
                <a:gd name="connsiteY1" fmla="*/ 61998 h 1662198"/>
                <a:gd name="connsiteX2" fmla="*/ 285750 w 685800"/>
                <a:gd name="connsiteY2" fmla="*/ 713508 h 1662198"/>
                <a:gd name="connsiteX3" fmla="*/ 685800 w 685800"/>
                <a:gd name="connsiteY3" fmla="*/ 1422168 h 1662198"/>
                <a:gd name="connsiteX4" fmla="*/ 445770 w 685800"/>
                <a:gd name="connsiteY4" fmla="*/ 1662198 h 1662198"/>
                <a:gd name="connsiteX5" fmla="*/ 34290 w 685800"/>
                <a:gd name="connsiteY5" fmla="*/ 873528 h 1662198"/>
                <a:gd name="connsiteX6" fmla="*/ 0 w 685800"/>
                <a:gd name="connsiteY6" fmla="*/ 16278 h 1662198"/>
                <a:gd name="connsiteX0" fmla="*/ 68580 w 754380"/>
                <a:gd name="connsiteY0" fmla="*/ 16278 h 1662198"/>
                <a:gd name="connsiteX1" fmla="*/ 491490 w 754380"/>
                <a:gd name="connsiteY1" fmla="*/ 61998 h 1662198"/>
                <a:gd name="connsiteX2" fmla="*/ 354330 w 754380"/>
                <a:gd name="connsiteY2" fmla="*/ 713508 h 1662198"/>
                <a:gd name="connsiteX3" fmla="*/ 754380 w 754380"/>
                <a:gd name="connsiteY3" fmla="*/ 1422168 h 1662198"/>
                <a:gd name="connsiteX4" fmla="*/ 514350 w 754380"/>
                <a:gd name="connsiteY4" fmla="*/ 1662198 h 1662198"/>
                <a:gd name="connsiteX5" fmla="*/ 0 w 754380"/>
                <a:gd name="connsiteY5" fmla="*/ 713508 h 1662198"/>
                <a:gd name="connsiteX6" fmla="*/ 68580 w 754380"/>
                <a:gd name="connsiteY6" fmla="*/ 16278 h 1662198"/>
                <a:gd name="connsiteX0" fmla="*/ 68580 w 754380"/>
                <a:gd name="connsiteY0" fmla="*/ 16278 h 1787928"/>
                <a:gd name="connsiteX1" fmla="*/ 491490 w 754380"/>
                <a:gd name="connsiteY1" fmla="*/ 61998 h 1787928"/>
                <a:gd name="connsiteX2" fmla="*/ 354330 w 754380"/>
                <a:gd name="connsiteY2" fmla="*/ 713508 h 1787928"/>
                <a:gd name="connsiteX3" fmla="*/ 754380 w 754380"/>
                <a:gd name="connsiteY3" fmla="*/ 1422168 h 1787928"/>
                <a:gd name="connsiteX4" fmla="*/ 320040 w 754380"/>
                <a:gd name="connsiteY4" fmla="*/ 1787928 h 1787928"/>
                <a:gd name="connsiteX5" fmla="*/ 0 w 754380"/>
                <a:gd name="connsiteY5" fmla="*/ 713508 h 1787928"/>
                <a:gd name="connsiteX6" fmla="*/ 68580 w 754380"/>
                <a:gd name="connsiteY6" fmla="*/ 16278 h 1787928"/>
                <a:gd name="connsiteX0" fmla="*/ 68580 w 651510"/>
                <a:gd name="connsiteY0" fmla="*/ 16278 h 1787928"/>
                <a:gd name="connsiteX1" fmla="*/ 491490 w 651510"/>
                <a:gd name="connsiteY1" fmla="*/ 61998 h 1787928"/>
                <a:gd name="connsiteX2" fmla="*/ 354330 w 651510"/>
                <a:gd name="connsiteY2" fmla="*/ 713508 h 1787928"/>
                <a:gd name="connsiteX3" fmla="*/ 651510 w 651510"/>
                <a:gd name="connsiteY3" fmla="*/ 1593618 h 1787928"/>
                <a:gd name="connsiteX4" fmla="*/ 320040 w 651510"/>
                <a:gd name="connsiteY4" fmla="*/ 1787928 h 1787928"/>
                <a:gd name="connsiteX5" fmla="*/ 0 w 651510"/>
                <a:gd name="connsiteY5" fmla="*/ 713508 h 1787928"/>
                <a:gd name="connsiteX6" fmla="*/ 68580 w 651510"/>
                <a:gd name="connsiteY6" fmla="*/ 16278 h 1787928"/>
                <a:gd name="connsiteX0" fmla="*/ 205740 w 788670"/>
                <a:gd name="connsiteY0" fmla="*/ 16278 h 1787928"/>
                <a:gd name="connsiteX1" fmla="*/ 628650 w 788670"/>
                <a:gd name="connsiteY1" fmla="*/ 61998 h 1787928"/>
                <a:gd name="connsiteX2" fmla="*/ 491490 w 788670"/>
                <a:gd name="connsiteY2" fmla="*/ 713508 h 1787928"/>
                <a:gd name="connsiteX3" fmla="*/ 788670 w 788670"/>
                <a:gd name="connsiteY3" fmla="*/ 1593618 h 1787928"/>
                <a:gd name="connsiteX4" fmla="*/ 457200 w 788670"/>
                <a:gd name="connsiteY4" fmla="*/ 1787928 h 1787928"/>
                <a:gd name="connsiteX5" fmla="*/ 0 w 788670"/>
                <a:gd name="connsiteY5" fmla="*/ 770658 h 1787928"/>
                <a:gd name="connsiteX6" fmla="*/ 205740 w 788670"/>
                <a:gd name="connsiteY6" fmla="*/ 16278 h 1787928"/>
                <a:gd name="connsiteX0" fmla="*/ 205740 w 788670"/>
                <a:gd name="connsiteY0" fmla="*/ 16278 h 1833648"/>
                <a:gd name="connsiteX1" fmla="*/ 628650 w 788670"/>
                <a:gd name="connsiteY1" fmla="*/ 61998 h 1833648"/>
                <a:gd name="connsiteX2" fmla="*/ 491490 w 788670"/>
                <a:gd name="connsiteY2" fmla="*/ 713508 h 1833648"/>
                <a:gd name="connsiteX3" fmla="*/ 788670 w 788670"/>
                <a:gd name="connsiteY3" fmla="*/ 1593618 h 1833648"/>
                <a:gd name="connsiteX4" fmla="*/ 251460 w 788670"/>
                <a:gd name="connsiteY4" fmla="*/ 1833648 h 1833648"/>
                <a:gd name="connsiteX5" fmla="*/ 0 w 788670"/>
                <a:gd name="connsiteY5" fmla="*/ 770658 h 1833648"/>
                <a:gd name="connsiteX6" fmla="*/ 205740 w 788670"/>
                <a:gd name="connsiteY6" fmla="*/ 16278 h 1833648"/>
                <a:gd name="connsiteX0" fmla="*/ 205740 w 742950"/>
                <a:gd name="connsiteY0" fmla="*/ 16278 h 1833648"/>
                <a:gd name="connsiteX1" fmla="*/ 628650 w 742950"/>
                <a:gd name="connsiteY1" fmla="*/ 61998 h 1833648"/>
                <a:gd name="connsiteX2" fmla="*/ 491490 w 742950"/>
                <a:gd name="connsiteY2" fmla="*/ 713508 h 1833648"/>
                <a:gd name="connsiteX3" fmla="*/ 742950 w 742950"/>
                <a:gd name="connsiteY3" fmla="*/ 1570758 h 1833648"/>
                <a:gd name="connsiteX4" fmla="*/ 251460 w 742950"/>
                <a:gd name="connsiteY4" fmla="*/ 1833648 h 1833648"/>
                <a:gd name="connsiteX5" fmla="*/ 0 w 742950"/>
                <a:gd name="connsiteY5" fmla="*/ 770658 h 1833648"/>
                <a:gd name="connsiteX6" fmla="*/ 205740 w 742950"/>
                <a:gd name="connsiteY6" fmla="*/ 16278 h 1833648"/>
                <a:gd name="connsiteX0" fmla="*/ 217170 w 754380"/>
                <a:gd name="connsiteY0" fmla="*/ 16278 h 1833648"/>
                <a:gd name="connsiteX1" fmla="*/ 640080 w 754380"/>
                <a:gd name="connsiteY1" fmla="*/ 61998 h 1833648"/>
                <a:gd name="connsiteX2" fmla="*/ 502920 w 754380"/>
                <a:gd name="connsiteY2" fmla="*/ 713508 h 1833648"/>
                <a:gd name="connsiteX3" fmla="*/ 754380 w 754380"/>
                <a:gd name="connsiteY3" fmla="*/ 1570758 h 1833648"/>
                <a:gd name="connsiteX4" fmla="*/ 262890 w 754380"/>
                <a:gd name="connsiteY4" fmla="*/ 1833648 h 1833648"/>
                <a:gd name="connsiteX5" fmla="*/ 0 w 754380"/>
                <a:gd name="connsiteY5" fmla="*/ 724938 h 1833648"/>
                <a:gd name="connsiteX6" fmla="*/ 217170 w 754380"/>
                <a:gd name="connsiteY6" fmla="*/ 16278 h 1833648"/>
                <a:gd name="connsiteX0" fmla="*/ 217170 w 754380"/>
                <a:gd name="connsiteY0" fmla="*/ 10675 h 1828045"/>
                <a:gd name="connsiteX1" fmla="*/ 640080 w 754380"/>
                <a:gd name="connsiteY1" fmla="*/ 56395 h 1828045"/>
                <a:gd name="connsiteX2" fmla="*/ 480060 w 754380"/>
                <a:gd name="connsiteY2" fmla="*/ 627895 h 1828045"/>
                <a:gd name="connsiteX3" fmla="*/ 754380 w 754380"/>
                <a:gd name="connsiteY3" fmla="*/ 1565155 h 1828045"/>
                <a:gd name="connsiteX4" fmla="*/ 262890 w 754380"/>
                <a:gd name="connsiteY4" fmla="*/ 1828045 h 1828045"/>
                <a:gd name="connsiteX5" fmla="*/ 0 w 754380"/>
                <a:gd name="connsiteY5" fmla="*/ 719335 h 1828045"/>
                <a:gd name="connsiteX6" fmla="*/ 217170 w 754380"/>
                <a:gd name="connsiteY6" fmla="*/ 10675 h 1828045"/>
                <a:gd name="connsiteX0" fmla="*/ 217170 w 754380"/>
                <a:gd name="connsiteY0" fmla="*/ 17895 h 1835265"/>
                <a:gd name="connsiteX1" fmla="*/ 640080 w 754380"/>
                <a:gd name="connsiteY1" fmla="*/ 63615 h 1835265"/>
                <a:gd name="connsiteX2" fmla="*/ 525780 w 754380"/>
                <a:gd name="connsiteY2" fmla="*/ 737985 h 1835265"/>
                <a:gd name="connsiteX3" fmla="*/ 754380 w 754380"/>
                <a:gd name="connsiteY3" fmla="*/ 1572375 h 1835265"/>
                <a:gd name="connsiteX4" fmla="*/ 262890 w 754380"/>
                <a:gd name="connsiteY4" fmla="*/ 1835265 h 1835265"/>
                <a:gd name="connsiteX5" fmla="*/ 0 w 754380"/>
                <a:gd name="connsiteY5" fmla="*/ 726555 h 1835265"/>
                <a:gd name="connsiteX6" fmla="*/ 217170 w 754380"/>
                <a:gd name="connsiteY6" fmla="*/ 17895 h 1835265"/>
                <a:gd name="connsiteX0" fmla="*/ 217170 w 754380"/>
                <a:gd name="connsiteY0" fmla="*/ 33196 h 1850566"/>
                <a:gd name="connsiteX1" fmla="*/ 582930 w 754380"/>
                <a:gd name="connsiteY1" fmla="*/ 56056 h 1850566"/>
                <a:gd name="connsiteX2" fmla="*/ 525780 w 754380"/>
                <a:gd name="connsiteY2" fmla="*/ 753286 h 1850566"/>
                <a:gd name="connsiteX3" fmla="*/ 754380 w 754380"/>
                <a:gd name="connsiteY3" fmla="*/ 1587676 h 1850566"/>
                <a:gd name="connsiteX4" fmla="*/ 262890 w 754380"/>
                <a:gd name="connsiteY4" fmla="*/ 1850566 h 1850566"/>
                <a:gd name="connsiteX5" fmla="*/ 0 w 754380"/>
                <a:gd name="connsiteY5" fmla="*/ 741856 h 1850566"/>
                <a:gd name="connsiteX6" fmla="*/ 217170 w 754380"/>
                <a:gd name="connsiteY6" fmla="*/ 33196 h 1850566"/>
                <a:gd name="connsiteX0" fmla="*/ 217170 w 754380"/>
                <a:gd name="connsiteY0" fmla="*/ 0 h 1817370"/>
                <a:gd name="connsiteX1" fmla="*/ 582930 w 754380"/>
                <a:gd name="connsiteY1" fmla="*/ 22860 h 1817370"/>
                <a:gd name="connsiteX2" fmla="*/ 525780 w 754380"/>
                <a:gd name="connsiteY2" fmla="*/ 720090 h 1817370"/>
                <a:gd name="connsiteX3" fmla="*/ 754380 w 754380"/>
                <a:gd name="connsiteY3" fmla="*/ 1554480 h 1817370"/>
                <a:gd name="connsiteX4" fmla="*/ 262890 w 754380"/>
                <a:gd name="connsiteY4" fmla="*/ 1817370 h 1817370"/>
                <a:gd name="connsiteX5" fmla="*/ 0 w 754380"/>
                <a:gd name="connsiteY5" fmla="*/ 708660 h 1817370"/>
                <a:gd name="connsiteX6" fmla="*/ 217170 w 754380"/>
                <a:gd name="connsiteY6" fmla="*/ 0 h 1817370"/>
                <a:gd name="connsiteX0" fmla="*/ 217170 w 754380"/>
                <a:gd name="connsiteY0" fmla="*/ 0 h 1817370"/>
                <a:gd name="connsiteX1" fmla="*/ 582930 w 754380"/>
                <a:gd name="connsiteY1" fmla="*/ 22860 h 1817370"/>
                <a:gd name="connsiteX2" fmla="*/ 525780 w 754380"/>
                <a:gd name="connsiteY2" fmla="*/ 720090 h 1817370"/>
                <a:gd name="connsiteX3" fmla="*/ 754380 w 754380"/>
                <a:gd name="connsiteY3" fmla="*/ 1554480 h 1817370"/>
                <a:gd name="connsiteX4" fmla="*/ 262890 w 754380"/>
                <a:gd name="connsiteY4" fmla="*/ 1817370 h 1817370"/>
                <a:gd name="connsiteX5" fmla="*/ 0 w 754380"/>
                <a:gd name="connsiteY5" fmla="*/ 708660 h 1817370"/>
                <a:gd name="connsiteX6" fmla="*/ 217170 w 754380"/>
                <a:gd name="connsiteY6" fmla="*/ 0 h 1817370"/>
                <a:gd name="connsiteX0" fmla="*/ 0 w 777240"/>
                <a:gd name="connsiteY0" fmla="*/ 40640 h 1846580"/>
                <a:gd name="connsiteX1" fmla="*/ 605790 w 777240"/>
                <a:gd name="connsiteY1" fmla="*/ 52070 h 1846580"/>
                <a:gd name="connsiteX2" fmla="*/ 548640 w 777240"/>
                <a:gd name="connsiteY2" fmla="*/ 749300 h 1846580"/>
                <a:gd name="connsiteX3" fmla="*/ 777240 w 777240"/>
                <a:gd name="connsiteY3" fmla="*/ 1583690 h 1846580"/>
                <a:gd name="connsiteX4" fmla="*/ 285750 w 777240"/>
                <a:gd name="connsiteY4" fmla="*/ 1846580 h 1846580"/>
                <a:gd name="connsiteX5" fmla="*/ 22860 w 777240"/>
                <a:gd name="connsiteY5" fmla="*/ 737870 h 1846580"/>
                <a:gd name="connsiteX6" fmla="*/ 0 w 777240"/>
                <a:gd name="connsiteY6" fmla="*/ 40640 h 1846580"/>
                <a:gd name="connsiteX0" fmla="*/ 0 w 777240"/>
                <a:gd name="connsiteY0" fmla="*/ 40640 h 1846580"/>
                <a:gd name="connsiteX1" fmla="*/ 605790 w 777240"/>
                <a:gd name="connsiteY1" fmla="*/ 52070 h 1846580"/>
                <a:gd name="connsiteX2" fmla="*/ 548640 w 777240"/>
                <a:gd name="connsiteY2" fmla="*/ 749300 h 1846580"/>
                <a:gd name="connsiteX3" fmla="*/ 777240 w 777240"/>
                <a:gd name="connsiteY3" fmla="*/ 1583690 h 1846580"/>
                <a:gd name="connsiteX4" fmla="*/ 285750 w 777240"/>
                <a:gd name="connsiteY4" fmla="*/ 1846580 h 1846580"/>
                <a:gd name="connsiteX5" fmla="*/ 22860 w 777240"/>
                <a:gd name="connsiteY5" fmla="*/ 737870 h 1846580"/>
                <a:gd name="connsiteX6" fmla="*/ 0 w 777240"/>
                <a:gd name="connsiteY6" fmla="*/ 40640 h 1846580"/>
                <a:gd name="connsiteX0" fmla="*/ 0 w 777240"/>
                <a:gd name="connsiteY0" fmla="*/ 40640 h 1846580"/>
                <a:gd name="connsiteX1" fmla="*/ 605790 w 777240"/>
                <a:gd name="connsiteY1" fmla="*/ 52070 h 1846580"/>
                <a:gd name="connsiteX2" fmla="*/ 548640 w 777240"/>
                <a:gd name="connsiteY2" fmla="*/ 749300 h 1846580"/>
                <a:gd name="connsiteX3" fmla="*/ 777240 w 777240"/>
                <a:gd name="connsiteY3" fmla="*/ 1583690 h 1846580"/>
                <a:gd name="connsiteX4" fmla="*/ 285750 w 777240"/>
                <a:gd name="connsiteY4" fmla="*/ 1846580 h 1846580"/>
                <a:gd name="connsiteX5" fmla="*/ 22860 w 777240"/>
                <a:gd name="connsiteY5" fmla="*/ 737870 h 1846580"/>
                <a:gd name="connsiteX6" fmla="*/ 0 w 777240"/>
                <a:gd name="connsiteY6" fmla="*/ 40640 h 1846580"/>
                <a:gd name="connsiteX0" fmla="*/ 0 w 777240"/>
                <a:gd name="connsiteY0" fmla="*/ 0 h 1805940"/>
                <a:gd name="connsiteX1" fmla="*/ 605790 w 777240"/>
                <a:gd name="connsiteY1" fmla="*/ 1143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605790 w 777240"/>
                <a:gd name="connsiteY1" fmla="*/ 1143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0 h 1805940"/>
                <a:gd name="connsiteX1" fmla="*/ 502920 w 777240"/>
                <a:gd name="connsiteY1" fmla="*/ 34290 h 1805940"/>
                <a:gd name="connsiteX2" fmla="*/ 548640 w 777240"/>
                <a:gd name="connsiteY2" fmla="*/ 708660 h 1805940"/>
                <a:gd name="connsiteX3" fmla="*/ 777240 w 777240"/>
                <a:gd name="connsiteY3" fmla="*/ 1543050 h 1805940"/>
                <a:gd name="connsiteX4" fmla="*/ 285750 w 777240"/>
                <a:gd name="connsiteY4" fmla="*/ 1805940 h 1805940"/>
                <a:gd name="connsiteX5" fmla="*/ 22860 w 777240"/>
                <a:gd name="connsiteY5" fmla="*/ 697230 h 1805940"/>
                <a:gd name="connsiteX6" fmla="*/ 0 w 777240"/>
                <a:gd name="connsiteY6" fmla="*/ 0 h 1805940"/>
                <a:gd name="connsiteX0" fmla="*/ 0 w 777240"/>
                <a:gd name="connsiteY0" fmla="*/ 897 h 1806837"/>
                <a:gd name="connsiteX1" fmla="*/ 514696 w 777240"/>
                <a:gd name="connsiteY1" fmla="*/ 4920 h 1806837"/>
                <a:gd name="connsiteX2" fmla="*/ 548640 w 777240"/>
                <a:gd name="connsiteY2" fmla="*/ 709557 h 1806837"/>
                <a:gd name="connsiteX3" fmla="*/ 777240 w 777240"/>
                <a:gd name="connsiteY3" fmla="*/ 1543947 h 1806837"/>
                <a:gd name="connsiteX4" fmla="*/ 285750 w 777240"/>
                <a:gd name="connsiteY4" fmla="*/ 1806837 h 1806837"/>
                <a:gd name="connsiteX5" fmla="*/ 22860 w 777240"/>
                <a:gd name="connsiteY5" fmla="*/ 698127 h 1806837"/>
                <a:gd name="connsiteX6" fmla="*/ 0 w 777240"/>
                <a:gd name="connsiteY6" fmla="*/ 897 h 1806837"/>
                <a:gd name="connsiteX0" fmla="*/ 0 w 777240"/>
                <a:gd name="connsiteY0" fmla="*/ 897 h 1968262"/>
                <a:gd name="connsiteX1" fmla="*/ 514696 w 777240"/>
                <a:gd name="connsiteY1" fmla="*/ 4920 h 1968262"/>
                <a:gd name="connsiteX2" fmla="*/ 548640 w 777240"/>
                <a:gd name="connsiteY2" fmla="*/ 709557 h 1968262"/>
                <a:gd name="connsiteX3" fmla="*/ 777240 w 777240"/>
                <a:gd name="connsiteY3" fmla="*/ 1543947 h 1968262"/>
                <a:gd name="connsiteX4" fmla="*/ 497725 w 777240"/>
                <a:gd name="connsiteY4" fmla="*/ 1968262 h 1968262"/>
                <a:gd name="connsiteX5" fmla="*/ 22860 w 777240"/>
                <a:gd name="connsiteY5" fmla="*/ 698127 h 1968262"/>
                <a:gd name="connsiteX6" fmla="*/ 0 w 777240"/>
                <a:gd name="connsiteY6" fmla="*/ 897 h 1968262"/>
                <a:gd name="connsiteX0" fmla="*/ 0 w 977438"/>
                <a:gd name="connsiteY0" fmla="*/ 897 h 1968262"/>
                <a:gd name="connsiteX1" fmla="*/ 514696 w 977438"/>
                <a:gd name="connsiteY1" fmla="*/ 4920 h 1968262"/>
                <a:gd name="connsiteX2" fmla="*/ 548640 w 977438"/>
                <a:gd name="connsiteY2" fmla="*/ 709557 h 1968262"/>
                <a:gd name="connsiteX3" fmla="*/ 977438 w 977438"/>
                <a:gd name="connsiteY3" fmla="*/ 1786084 h 1968262"/>
                <a:gd name="connsiteX4" fmla="*/ 497725 w 977438"/>
                <a:gd name="connsiteY4" fmla="*/ 1968262 h 1968262"/>
                <a:gd name="connsiteX5" fmla="*/ 22860 w 977438"/>
                <a:gd name="connsiteY5" fmla="*/ 698127 h 1968262"/>
                <a:gd name="connsiteX6" fmla="*/ 0 w 977438"/>
                <a:gd name="connsiteY6" fmla="*/ 897 h 196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38" h="1968262">
                  <a:moveTo>
                    <a:pt x="0" y="897"/>
                  </a:moveTo>
                  <a:cubicBezTo>
                    <a:pt x="38100" y="16137"/>
                    <a:pt x="514696" y="-10320"/>
                    <a:pt x="514696" y="4920"/>
                  </a:cubicBezTo>
                  <a:cubicBezTo>
                    <a:pt x="514696" y="17129"/>
                    <a:pt x="550545" y="741942"/>
                    <a:pt x="548640" y="709557"/>
                  </a:cubicBezTo>
                  <a:cubicBezTo>
                    <a:pt x="544830" y="747657"/>
                    <a:pt x="901238" y="1507954"/>
                    <a:pt x="977438" y="1786084"/>
                  </a:cubicBezTo>
                  <a:lnTo>
                    <a:pt x="497725" y="1968262"/>
                  </a:lnTo>
                  <a:cubicBezTo>
                    <a:pt x="410095" y="1598692"/>
                    <a:pt x="19050" y="679077"/>
                    <a:pt x="22860" y="698127"/>
                  </a:cubicBezTo>
                  <a:cubicBezTo>
                    <a:pt x="15240" y="694317"/>
                    <a:pt x="19050" y="16137"/>
                    <a:pt x="0" y="89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954780" y="2295832"/>
              <a:ext cx="422910" cy="11217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309110" y="3343275"/>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04335" y="3103245"/>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90011" y="2232967"/>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90011" y="1567461"/>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27171" y="3793754"/>
              <a:ext cx="880434" cy="369332"/>
            </a:xfrm>
            <a:prstGeom prst="rect">
              <a:avLst/>
            </a:prstGeom>
            <a:solidFill>
              <a:schemeClr val="bg1"/>
            </a:solidFill>
          </p:spPr>
          <p:txBody>
            <a:bodyPr wrap="none" rtlCol="0">
              <a:spAutoFit/>
            </a:bodyPr>
            <a:lstStyle/>
            <a:p>
              <a:r>
                <a:rPr lang="en-US" b="1" dirty="0" err="1" smtClean="0"/>
                <a:t>Pts</a:t>
              </a:r>
              <a:r>
                <a:rPr lang="en-US" b="1" dirty="0" smtClean="0"/>
                <a:t> 1, 6</a:t>
              </a:r>
              <a:endParaRPr lang="en-US" b="1" dirty="0"/>
            </a:p>
          </p:txBody>
        </p:sp>
        <p:sp>
          <p:nvSpPr>
            <p:cNvPr id="29" name="TextBox 28"/>
            <p:cNvSpPr txBox="1"/>
            <p:nvPr/>
          </p:nvSpPr>
          <p:spPr>
            <a:xfrm>
              <a:off x="3398758" y="3055739"/>
              <a:ext cx="559833" cy="369332"/>
            </a:xfrm>
            <a:prstGeom prst="rect">
              <a:avLst/>
            </a:prstGeom>
            <a:solidFill>
              <a:schemeClr val="bg1"/>
            </a:solidFill>
          </p:spPr>
          <p:txBody>
            <a:bodyPr wrap="none" rtlCol="0">
              <a:spAutoFit/>
            </a:bodyPr>
            <a:lstStyle/>
            <a:p>
              <a:r>
                <a:rPr lang="en-US" b="1" dirty="0" smtClean="0"/>
                <a:t>Pt 5</a:t>
              </a:r>
              <a:endParaRPr lang="en-US" b="1" dirty="0"/>
            </a:p>
          </p:txBody>
        </p:sp>
        <p:sp>
          <p:nvSpPr>
            <p:cNvPr id="30" name="TextBox 29"/>
            <p:cNvSpPr txBox="1"/>
            <p:nvPr/>
          </p:nvSpPr>
          <p:spPr>
            <a:xfrm>
              <a:off x="2788596" y="2111166"/>
              <a:ext cx="880434" cy="369332"/>
            </a:xfrm>
            <a:prstGeom prst="rect">
              <a:avLst/>
            </a:prstGeom>
            <a:solidFill>
              <a:schemeClr val="bg1"/>
            </a:solidFill>
          </p:spPr>
          <p:txBody>
            <a:bodyPr wrap="none" rtlCol="0">
              <a:spAutoFit/>
            </a:bodyPr>
            <a:lstStyle/>
            <a:p>
              <a:r>
                <a:rPr lang="en-US" b="1" dirty="0" err="1" smtClean="0"/>
                <a:t>Pts</a:t>
              </a:r>
              <a:r>
                <a:rPr lang="en-US" b="1" dirty="0" smtClean="0"/>
                <a:t> 2, 4</a:t>
              </a:r>
              <a:endParaRPr lang="en-US" b="1" dirty="0"/>
            </a:p>
          </p:txBody>
        </p:sp>
        <p:sp>
          <p:nvSpPr>
            <p:cNvPr id="31" name="TextBox 30"/>
            <p:cNvSpPr txBox="1"/>
            <p:nvPr/>
          </p:nvSpPr>
          <p:spPr>
            <a:xfrm>
              <a:off x="2958823" y="1417815"/>
              <a:ext cx="559833" cy="369332"/>
            </a:xfrm>
            <a:prstGeom prst="rect">
              <a:avLst/>
            </a:prstGeom>
            <a:solidFill>
              <a:schemeClr val="bg1"/>
            </a:solidFill>
          </p:spPr>
          <p:txBody>
            <a:bodyPr wrap="none" rtlCol="0">
              <a:spAutoFit/>
            </a:bodyPr>
            <a:lstStyle/>
            <a:p>
              <a:r>
                <a:rPr lang="en-US" b="1" dirty="0" smtClean="0"/>
                <a:t>Pt 3</a:t>
              </a:r>
              <a:endParaRPr lang="en-US" b="1" dirty="0"/>
            </a:p>
          </p:txBody>
        </p:sp>
        <p:cxnSp>
          <p:nvCxnSpPr>
            <p:cNvPr id="28" name="Straight Arrow Connector 27"/>
            <p:cNvCxnSpPr>
              <a:stCxn id="19" idx="0"/>
            </p:cNvCxnSpPr>
            <p:nvPr/>
          </p:nvCxnSpPr>
          <p:spPr>
            <a:xfrm flipH="1" flipV="1">
              <a:off x="4389120" y="3423286"/>
              <a:ext cx="78268" cy="3704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99" name="Straight Arrow Connector 4098"/>
            <p:cNvCxnSpPr/>
            <p:nvPr/>
          </p:nvCxnSpPr>
          <p:spPr>
            <a:xfrm flipV="1">
              <a:off x="4467388" y="3171825"/>
              <a:ext cx="440217" cy="240030"/>
            </a:xfrm>
            <a:prstGeom prst="straightConnector1">
              <a:avLst/>
            </a:prstGeom>
            <a:ln w="76200">
              <a:solidFill>
                <a:srgbClr val="00B0F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0" y="17233"/>
            <a:ext cx="8556060" cy="523220"/>
          </a:xfrm>
          <a:prstGeom prst="rect">
            <a:avLst/>
          </a:prstGeom>
          <a:solidFill>
            <a:schemeClr val="bg1"/>
          </a:solidFill>
          <a:ln>
            <a:solidFill>
              <a:schemeClr val="tx1"/>
            </a:solidFill>
          </a:ln>
        </p:spPr>
        <p:txBody>
          <a:bodyPr wrap="none" rtlCol="0">
            <a:spAutoFit/>
          </a:bodyPr>
          <a:lstStyle/>
          <a:p>
            <a:r>
              <a:rPr lang="en-US" sz="2800" dirty="0" smtClean="0">
                <a:solidFill>
                  <a:prstClr val="black"/>
                </a:solidFill>
              </a:rPr>
              <a:t>IOP-4 Concept: TO 1000 AM Wednesday 12 Feb; 17 drops</a:t>
            </a:r>
            <a:endParaRPr lang="en-US" sz="2800" dirty="0">
              <a:solidFill>
                <a:prstClr val="black"/>
              </a:solidFill>
            </a:endParaRPr>
          </a:p>
        </p:txBody>
      </p:sp>
      <p:sp>
        <p:nvSpPr>
          <p:cNvPr id="40" name="TextBox 39"/>
          <p:cNvSpPr txBox="1"/>
          <p:nvPr/>
        </p:nvSpPr>
        <p:spPr>
          <a:xfrm>
            <a:off x="2054806" y="4399478"/>
            <a:ext cx="2927699" cy="1569660"/>
          </a:xfrm>
          <a:prstGeom prst="rect">
            <a:avLst/>
          </a:prstGeom>
          <a:solidFill>
            <a:schemeClr val="bg1"/>
          </a:solidFill>
          <a:ln>
            <a:solidFill>
              <a:schemeClr val="tx1"/>
            </a:solidFill>
          </a:ln>
        </p:spPr>
        <p:txBody>
          <a:bodyPr wrap="square" rtlCol="0">
            <a:spAutoFit/>
          </a:bodyPr>
          <a:lstStyle/>
          <a:p>
            <a:r>
              <a:rPr lang="en-US" sz="1600" dirty="0" smtClean="0">
                <a:solidFill>
                  <a:prstClr val="black"/>
                </a:solidFill>
              </a:rPr>
              <a:t>Chief Scientist:  Ryan </a:t>
            </a:r>
            <a:r>
              <a:rPr lang="en-US" sz="1600" dirty="0" err="1" smtClean="0">
                <a:solidFill>
                  <a:prstClr val="black"/>
                </a:solidFill>
              </a:rPr>
              <a:t>Spackman</a:t>
            </a:r>
            <a:endParaRPr lang="en-US" sz="1600" dirty="0" smtClean="0">
              <a:solidFill>
                <a:prstClr val="black"/>
              </a:solidFill>
            </a:endParaRPr>
          </a:p>
          <a:p>
            <a:r>
              <a:rPr lang="en-US" sz="1600" dirty="0" smtClean="0">
                <a:solidFill>
                  <a:prstClr val="black"/>
                </a:solidFill>
              </a:rPr>
              <a:t>Observer: NPS person</a:t>
            </a:r>
          </a:p>
          <a:p>
            <a:endParaRPr lang="en-US" sz="1600" dirty="0" smtClean="0">
              <a:solidFill>
                <a:prstClr val="black"/>
              </a:solidFill>
            </a:endParaRPr>
          </a:p>
          <a:p>
            <a:r>
              <a:rPr lang="en-US" sz="1600" dirty="0" err="1" smtClean="0">
                <a:solidFill>
                  <a:prstClr val="black"/>
                </a:solidFill>
              </a:rPr>
              <a:t>Dropsonde</a:t>
            </a:r>
            <a:r>
              <a:rPr lang="en-US" sz="1600" dirty="0" smtClean="0">
                <a:solidFill>
                  <a:prstClr val="black"/>
                </a:solidFill>
              </a:rPr>
              <a:t> spacing:  </a:t>
            </a:r>
            <a:r>
              <a:rPr lang="en-US" sz="1600" dirty="0">
                <a:solidFill>
                  <a:prstClr val="black"/>
                </a:solidFill>
              </a:rPr>
              <a:t>3</a:t>
            </a:r>
            <a:r>
              <a:rPr lang="en-US" sz="1600" dirty="0" smtClean="0">
                <a:solidFill>
                  <a:prstClr val="black"/>
                </a:solidFill>
              </a:rPr>
              <a:t>0 nm</a:t>
            </a:r>
          </a:p>
          <a:p>
            <a:r>
              <a:rPr lang="en-US" sz="1600" dirty="0" smtClean="0">
                <a:solidFill>
                  <a:prstClr val="black"/>
                </a:solidFill>
              </a:rPr>
              <a:t>Avoid 4000-14000 </a:t>
            </a:r>
            <a:r>
              <a:rPr lang="en-US" sz="1600" dirty="0" err="1" smtClean="0">
                <a:solidFill>
                  <a:prstClr val="black"/>
                </a:solidFill>
              </a:rPr>
              <a:t>ft</a:t>
            </a:r>
            <a:r>
              <a:rPr lang="en-US" sz="1600" dirty="0" smtClean="0">
                <a:solidFill>
                  <a:prstClr val="black"/>
                </a:solidFill>
              </a:rPr>
              <a:t> on return where T= +2 C to -12 C</a:t>
            </a:r>
            <a:endParaRPr lang="en-US" sz="1600" dirty="0">
              <a:solidFill>
                <a:prstClr val="black"/>
              </a:solidFill>
            </a:endParaRPr>
          </a:p>
        </p:txBody>
      </p:sp>
    </p:spTree>
    <p:extLst>
      <p:ext uri="{BB962C8B-B14F-4D97-AF65-F5344CB8AC3E}">
        <p14:creationId xmlns:p14="http://schemas.microsoft.com/office/powerpoint/2010/main" val="2136441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300" y="240965"/>
            <a:ext cx="3846089" cy="356770"/>
          </a:xfrm>
        </p:spPr>
        <p:txBody>
          <a:bodyPr>
            <a:normAutofit fontScale="90000"/>
          </a:bodyPr>
          <a:lstStyle/>
          <a:p>
            <a:r>
              <a:rPr lang="en-US" sz="2400" b="1" dirty="0" smtClean="0">
                <a:solidFill>
                  <a:srgbClr val="FF0000"/>
                </a:solidFill>
              </a:rPr>
              <a:t>February 12 Line of 15 </a:t>
            </a:r>
            <a:r>
              <a:rPr lang="en-US" sz="2400" b="1" dirty="0" err="1" smtClean="0">
                <a:solidFill>
                  <a:srgbClr val="FF0000"/>
                </a:solidFill>
              </a:rPr>
              <a:t>sondes</a:t>
            </a:r>
            <a:endParaRPr lang="en-US" sz="2400" b="1" dirty="0">
              <a:solidFill>
                <a:srgbClr val="FF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48" t="2031" r="7982" b="3726"/>
          <a:stretch/>
        </p:blipFill>
        <p:spPr>
          <a:xfrm>
            <a:off x="1290839" y="633664"/>
            <a:ext cx="4444214" cy="6232356"/>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89" t="2137" r="4534" b="5310"/>
          <a:stretch/>
        </p:blipFill>
        <p:spPr>
          <a:xfrm>
            <a:off x="6397594" y="609599"/>
            <a:ext cx="4815837" cy="6264441"/>
          </a:xfrm>
          <a:prstGeom prst="rect">
            <a:avLst/>
          </a:prstGeom>
        </p:spPr>
      </p:pic>
    </p:spTree>
    <p:extLst>
      <p:ext uri="{BB962C8B-B14F-4D97-AF65-F5344CB8AC3E}">
        <p14:creationId xmlns:p14="http://schemas.microsoft.com/office/powerpoint/2010/main" val="38844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11"/>
            <a:ext cx="10455442" cy="401543"/>
          </a:xfrm>
        </p:spPr>
        <p:txBody>
          <a:bodyPr>
            <a:normAutofit fontScale="90000"/>
          </a:bodyPr>
          <a:lstStyle/>
          <a:p>
            <a:r>
              <a:rPr lang="en-US" dirty="0" smtClean="0"/>
              <a:t>Log(z) fits to Near-Surface Profiles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37" y="766669"/>
            <a:ext cx="3826921" cy="6022697"/>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488" y="766669"/>
            <a:ext cx="3826923" cy="60226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0633" y="769565"/>
            <a:ext cx="3817394" cy="6007702"/>
          </a:xfrm>
          <a:prstGeom prst="rect">
            <a:avLst/>
          </a:prstGeom>
        </p:spPr>
      </p:pic>
    </p:spTree>
    <p:extLst>
      <p:ext uri="{BB962C8B-B14F-4D97-AF65-F5344CB8AC3E}">
        <p14:creationId xmlns:p14="http://schemas.microsoft.com/office/powerpoint/2010/main" val="347788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832" y="365125"/>
            <a:ext cx="9893968" cy="549275"/>
          </a:xfrm>
        </p:spPr>
        <p:txBody>
          <a:bodyPr>
            <a:normAutofit fontScale="90000"/>
          </a:bodyPr>
          <a:lstStyle/>
          <a:p>
            <a:r>
              <a:rPr lang="en-US" dirty="0" smtClean="0"/>
              <a:t>Synthesize log-linear fits</a:t>
            </a:r>
            <a:endParaRPr lang="en-US" dirty="0"/>
          </a:p>
        </p:txBody>
      </p:sp>
      <p:sp>
        <p:nvSpPr>
          <p:cNvPr id="3" name="Content Placeholder 2"/>
          <p:cNvSpPr>
            <a:spLocks noGrp="1"/>
          </p:cNvSpPr>
          <p:nvPr>
            <p:ph idx="1"/>
          </p:nvPr>
        </p:nvSpPr>
        <p:spPr>
          <a:xfrm>
            <a:off x="838200" y="1825624"/>
            <a:ext cx="10515600" cy="3829217"/>
          </a:xfrm>
        </p:spPr>
        <p:txBody>
          <a:bodyPr>
            <a:normAutofit fontScale="47500" lnSpcReduction="20000"/>
          </a:bodyPr>
          <a:lstStyle/>
          <a:p>
            <a:r>
              <a:rPr lang="en-US" dirty="0" err="1"/>
              <a:t>thg</a:t>
            </a:r>
            <a:r>
              <a:rPr lang="en-US" dirty="0"/>
              <a:t>=[.39 .29 .2 .4 .38 .35 .35 .65 .7 .94 .97 1.1 .35 .15 .08];%</a:t>
            </a:r>
            <a:r>
              <a:rPr lang="en-US" dirty="0" err="1"/>
              <a:t>th</a:t>
            </a:r>
            <a:r>
              <a:rPr lang="en-US" dirty="0"/>
              <a:t> gradient</a:t>
            </a:r>
          </a:p>
          <a:p>
            <a:r>
              <a:rPr lang="en-US" dirty="0" err="1"/>
              <a:t>ath</a:t>
            </a:r>
            <a:r>
              <a:rPr lang="en-US" dirty="0"/>
              <a:t>=[11.2 11 11.7 11.3 11.1 10.9 11.2 11 11.3 10.3 9.5 8.7 9.6 9.7 9.9];%theta constant</a:t>
            </a:r>
          </a:p>
          <a:p>
            <a:r>
              <a:rPr lang="fr-FR" dirty="0" err="1"/>
              <a:t>qg</a:t>
            </a:r>
            <a:r>
              <a:rPr lang="fr-FR" dirty="0"/>
              <a:t>=[-.19 -.14 -.15 -.09 -.1 -.08 -.08 .09 .09 .21 .23 .31 -.1 -.14 -.21];%q gradient</a:t>
            </a:r>
          </a:p>
          <a:p>
            <a:r>
              <a:rPr lang="fr-FR" dirty="0" err="1"/>
              <a:t>aq</a:t>
            </a:r>
            <a:r>
              <a:rPr lang="fr-FR" dirty="0"/>
              <a:t>=[8.2 8.2 8.5 8.5 8.3 8.3 8.4 8.3 8.6 8.1 7.4 7.1 7.7 6.3 6.4];%q constant</a:t>
            </a:r>
          </a:p>
          <a:p>
            <a:r>
              <a:rPr lang="es-ES" dirty="0" err="1"/>
              <a:t>ug</a:t>
            </a:r>
            <a:r>
              <a:rPr lang="es-ES" dirty="0"/>
              <a:t>=[3.7 2.2 .14 .29 4.8 10.4 .25 3.9 5.8 2.2 6.4 3.6 .37 1.3 1.7];%u </a:t>
            </a:r>
            <a:r>
              <a:rPr lang="es-ES" dirty="0" err="1"/>
              <a:t>gradient</a:t>
            </a:r>
            <a:endParaRPr lang="es-ES" dirty="0"/>
          </a:p>
          <a:p>
            <a:r>
              <a:rPr lang="fr-FR" dirty="0"/>
              <a:t>au=[-3.1 1.1 8.3 9.1 3.9 -2.2 15.4 5.1 2.6 6.7 -2.4 0 1.1 -1.5 1.6];%u </a:t>
            </a:r>
            <a:r>
              <a:rPr lang="fr-FR" dirty="0" smtClean="0"/>
              <a:t>constant</a:t>
            </a:r>
          </a:p>
          <a:p>
            <a:endParaRPr lang="fr-FR" dirty="0"/>
          </a:p>
          <a:p>
            <a:r>
              <a:rPr lang="en-US" dirty="0"/>
              <a:t>th100=[12 11.7 12.2 12.3 12.1 11.8 12.1 12.7 13.1 12.6 11.9 11.3 10.4 10.1 10];%</a:t>
            </a:r>
            <a:r>
              <a:rPr lang="en-US" dirty="0" err="1"/>
              <a:t>th</a:t>
            </a:r>
            <a:r>
              <a:rPr lang="en-US" dirty="0"/>
              <a:t> at 100 m</a:t>
            </a:r>
          </a:p>
          <a:p>
            <a:r>
              <a:rPr lang="fr-FR" dirty="0"/>
              <a:t>q100=[7.8 7.9 8.1 8.3 8.1  8.05 8.1 8.6 8.7 8.5 8.0 7.8 7.3 6 5.9 ];</a:t>
            </a:r>
          </a:p>
          <a:p>
            <a:r>
              <a:rPr lang="en-US" dirty="0" smtClean="0"/>
              <a:t>th0</a:t>
            </a:r>
            <a:r>
              <a:rPr lang="en-US" dirty="0"/>
              <a:t>=[9.67 9.84 10.88 9.7 9.63 9.5 9.8 8.4 8.55 6.63 5.62 4.3 8.3 9.2 9.6];</a:t>
            </a:r>
          </a:p>
          <a:p>
            <a:r>
              <a:rPr lang="fr-FR" dirty="0"/>
              <a:t>q0=[9 8.7 9.1 8.9 8.7 8.6 8.7 8 8.2 7.2 6.5 5.7 8 6.9 7.3];</a:t>
            </a:r>
          </a:p>
          <a:p>
            <a:r>
              <a:rPr lang="en-US" dirty="0" err="1"/>
              <a:t>lat</a:t>
            </a:r>
            <a:r>
              <a:rPr lang="en-US" dirty="0"/>
              <a:t>=[36.985 38.068 39.032 39.514 39.998 40.487 40.972 41.447 42.078 42.624 43.278 43.587 44.095 44.685 45.07];%latitude sounding</a:t>
            </a:r>
          </a:p>
          <a:p>
            <a:r>
              <a:rPr lang="en-US" dirty="0"/>
              <a:t> </a:t>
            </a:r>
            <a:endParaRPr lang="en-US" b="0" i="0" u="none" strike="noStrike" baseline="0"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26914888"/>
              </p:ext>
            </p:extLst>
          </p:nvPr>
        </p:nvGraphicFramePr>
        <p:xfrm>
          <a:off x="1492250" y="1027113"/>
          <a:ext cx="3067050" cy="449262"/>
        </p:xfrm>
        <a:graphic>
          <a:graphicData uri="http://schemas.openxmlformats.org/presentationml/2006/ole">
            <mc:AlternateContent xmlns:mc="http://schemas.openxmlformats.org/markup-compatibility/2006">
              <mc:Choice xmlns:v="urn:schemas-microsoft-com:vml" Requires="v">
                <p:oleObj spid="_x0000_s1047" name="Equation" r:id="rId3" imgW="1562040" imgH="228600" progId="Equation.DSMT4">
                  <p:embed/>
                </p:oleObj>
              </mc:Choice>
              <mc:Fallback>
                <p:oleObj name="Equation" r:id="rId3" imgW="1562040" imgH="228600" progId="Equation.DSMT4">
                  <p:embed/>
                  <p:pic>
                    <p:nvPicPr>
                      <p:cNvPr id="0" name=""/>
                      <p:cNvPicPr/>
                      <p:nvPr/>
                    </p:nvPicPr>
                    <p:blipFill>
                      <a:blip r:embed="rId4"/>
                      <a:stretch>
                        <a:fillRect/>
                      </a:stretch>
                    </p:blipFill>
                    <p:spPr>
                      <a:xfrm>
                        <a:off x="1492250" y="1027113"/>
                        <a:ext cx="3067050" cy="449262"/>
                      </a:xfrm>
                      <a:prstGeom prst="rect">
                        <a:avLst/>
                      </a:prstGeom>
                    </p:spPr>
                  </p:pic>
                </p:oleObj>
              </mc:Fallback>
            </mc:AlternateContent>
          </a:graphicData>
        </a:graphic>
      </p:graphicFrame>
    </p:spTree>
    <p:extLst>
      <p:ext uri="{BB962C8B-B14F-4D97-AF65-F5344CB8AC3E}">
        <p14:creationId xmlns:p14="http://schemas.microsoft.com/office/powerpoint/2010/main" val="40701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0" y="156579"/>
            <a:ext cx="5005137" cy="596829"/>
          </a:xfrm>
        </p:spPr>
        <p:txBody>
          <a:bodyPr>
            <a:normAutofit/>
          </a:bodyPr>
          <a:lstStyle/>
          <a:p>
            <a:r>
              <a:rPr lang="en-US" sz="2800" dirty="0" smtClean="0"/>
              <a:t>Estimate Surface Value</a:t>
            </a:r>
            <a:endParaRPr lang="en-US" sz="28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61189616"/>
              </p:ext>
            </p:extLst>
          </p:nvPr>
        </p:nvGraphicFramePr>
        <p:xfrm>
          <a:off x="1144588" y="758825"/>
          <a:ext cx="2957512" cy="1244600"/>
        </p:xfrm>
        <a:graphic>
          <a:graphicData uri="http://schemas.openxmlformats.org/presentationml/2006/ole">
            <mc:AlternateContent xmlns:mc="http://schemas.openxmlformats.org/markup-compatibility/2006">
              <mc:Choice xmlns:v="urn:schemas-microsoft-com:vml" Requires="v">
                <p:oleObj spid="_x0000_s2132" name="Equation" r:id="rId3" imgW="1688760" imgH="711000" progId="Equation.DSMT4">
                  <p:embed/>
                </p:oleObj>
              </mc:Choice>
              <mc:Fallback>
                <p:oleObj name="Equation" r:id="rId3" imgW="1688760" imgH="711000" progId="Equation.DSMT4">
                  <p:embed/>
                  <p:pic>
                    <p:nvPicPr>
                      <p:cNvPr id="0" name=""/>
                      <p:cNvPicPr/>
                      <p:nvPr/>
                    </p:nvPicPr>
                    <p:blipFill>
                      <a:blip r:embed="rId4"/>
                      <a:stretch>
                        <a:fillRect/>
                      </a:stretch>
                    </p:blipFill>
                    <p:spPr>
                      <a:xfrm>
                        <a:off x="1144588" y="758825"/>
                        <a:ext cx="2957512" cy="1244600"/>
                      </a:xfrm>
                      <a:prstGeom prst="rect">
                        <a:avLst/>
                      </a:prstGeom>
                    </p:spPr>
                  </p:pic>
                </p:oleObj>
              </mc:Fallback>
            </mc:AlternateContent>
          </a:graphicData>
        </a:graphic>
      </p:graphicFrame>
      <p:sp>
        <p:nvSpPr>
          <p:cNvPr id="5" name="TextBox 4"/>
          <p:cNvSpPr txBox="1"/>
          <p:nvPr/>
        </p:nvSpPr>
        <p:spPr>
          <a:xfrm>
            <a:off x="914401" y="2188023"/>
            <a:ext cx="5387808" cy="461665"/>
          </a:xfrm>
          <a:prstGeom prst="rect">
            <a:avLst/>
          </a:prstGeom>
          <a:noFill/>
        </p:spPr>
        <p:txBody>
          <a:bodyPr wrap="square" rtlCol="0">
            <a:spAutoFit/>
          </a:bodyPr>
          <a:lstStyle/>
          <a:p>
            <a:r>
              <a:rPr lang="en-US" sz="2400" dirty="0" smtClean="0"/>
              <a:t>Moisture – Temperature compatibility</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757743995"/>
              </p:ext>
            </p:extLst>
          </p:nvPr>
        </p:nvGraphicFramePr>
        <p:xfrm>
          <a:off x="1100590" y="2753510"/>
          <a:ext cx="1576103" cy="480845"/>
        </p:xfrm>
        <a:graphic>
          <a:graphicData uri="http://schemas.openxmlformats.org/presentationml/2006/ole">
            <mc:AlternateContent xmlns:mc="http://schemas.openxmlformats.org/markup-compatibility/2006">
              <mc:Choice xmlns:v="urn:schemas-microsoft-com:vml" Requires="v">
                <p:oleObj spid="_x0000_s2133" name="Equation" r:id="rId5" imgW="749160" imgH="228600" progId="Equation.DSMT4">
                  <p:embed/>
                </p:oleObj>
              </mc:Choice>
              <mc:Fallback>
                <p:oleObj name="Equation" r:id="rId5" imgW="749160" imgH="228600" progId="Equation.DSMT4">
                  <p:embed/>
                  <p:pic>
                    <p:nvPicPr>
                      <p:cNvPr id="0" name=""/>
                      <p:cNvPicPr/>
                      <p:nvPr/>
                    </p:nvPicPr>
                    <p:blipFill>
                      <a:blip r:embed="rId6"/>
                      <a:stretch>
                        <a:fillRect/>
                      </a:stretch>
                    </p:blipFill>
                    <p:spPr>
                      <a:xfrm>
                        <a:off x="1100590" y="2753510"/>
                        <a:ext cx="1576103" cy="480845"/>
                      </a:xfrm>
                      <a:prstGeom prst="rect">
                        <a:avLst/>
                      </a:prstGeom>
                    </p:spPr>
                  </p:pic>
                </p:oleObj>
              </mc:Fallback>
            </mc:AlternateContent>
          </a:graphicData>
        </a:graphic>
      </p:graphicFrame>
      <p:sp>
        <p:nvSpPr>
          <p:cNvPr id="7" name="TextBox 6"/>
          <p:cNvSpPr txBox="1"/>
          <p:nvPr/>
        </p:nvSpPr>
        <p:spPr>
          <a:xfrm>
            <a:off x="962525" y="3338177"/>
            <a:ext cx="5117431" cy="461665"/>
          </a:xfrm>
          <a:prstGeom prst="rect">
            <a:avLst/>
          </a:prstGeom>
          <a:noFill/>
        </p:spPr>
        <p:txBody>
          <a:bodyPr wrap="square" rtlCol="0">
            <a:spAutoFit/>
          </a:bodyPr>
          <a:lstStyle/>
          <a:p>
            <a:r>
              <a:rPr lang="en-US" sz="2400" dirty="0" smtClean="0"/>
              <a:t>Bulk Flux Computation</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912323819"/>
              </p:ext>
            </p:extLst>
          </p:nvPr>
        </p:nvGraphicFramePr>
        <p:xfrm>
          <a:off x="1000125" y="3903663"/>
          <a:ext cx="2384425" cy="801687"/>
        </p:xfrm>
        <a:graphic>
          <a:graphicData uri="http://schemas.openxmlformats.org/presentationml/2006/ole">
            <mc:AlternateContent xmlns:mc="http://schemas.openxmlformats.org/markup-compatibility/2006">
              <mc:Choice xmlns:v="urn:schemas-microsoft-com:vml" Requires="v">
                <p:oleObj spid="_x0000_s2134" name="Equation" r:id="rId7" imgW="1511280" imgH="507960" progId="Equation.DSMT4">
                  <p:embed/>
                </p:oleObj>
              </mc:Choice>
              <mc:Fallback>
                <p:oleObj name="Equation" r:id="rId7" imgW="1511280" imgH="507960" progId="Equation.DSMT4">
                  <p:embed/>
                  <p:pic>
                    <p:nvPicPr>
                      <p:cNvPr id="0" name=""/>
                      <p:cNvPicPr/>
                      <p:nvPr/>
                    </p:nvPicPr>
                    <p:blipFill>
                      <a:blip r:embed="rId8"/>
                      <a:stretch>
                        <a:fillRect/>
                      </a:stretch>
                    </p:blipFill>
                    <p:spPr>
                      <a:xfrm>
                        <a:off x="1000125" y="3903663"/>
                        <a:ext cx="2384425" cy="801687"/>
                      </a:xfrm>
                      <a:prstGeom prst="rect">
                        <a:avLst/>
                      </a:prstGeom>
                    </p:spPr>
                  </p:pic>
                </p:oleObj>
              </mc:Fallback>
            </mc:AlternateContent>
          </a:graphicData>
        </a:graphic>
      </p:graphicFrame>
      <p:sp>
        <p:nvSpPr>
          <p:cNvPr id="9" name="TextBox 8"/>
          <p:cNvSpPr txBox="1"/>
          <p:nvPr/>
        </p:nvSpPr>
        <p:spPr>
          <a:xfrm>
            <a:off x="940170" y="4860758"/>
            <a:ext cx="3744126" cy="461665"/>
          </a:xfrm>
          <a:prstGeom prst="rect">
            <a:avLst/>
          </a:prstGeom>
          <a:noFill/>
        </p:spPr>
        <p:txBody>
          <a:bodyPr wrap="square" rtlCol="0">
            <a:spAutoFit/>
          </a:bodyPr>
          <a:lstStyle/>
          <a:p>
            <a:r>
              <a:rPr lang="en-US" sz="2400" dirty="0" smtClean="0"/>
              <a:t>Gradient Flux Computation</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2488430336"/>
              </p:ext>
            </p:extLst>
          </p:nvPr>
        </p:nvGraphicFramePr>
        <p:xfrm>
          <a:off x="1050925" y="5478463"/>
          <a:ext cx="2709863" cy="681037"/>
        </p:xfrm>
        <a:graphic>
          <a:graphicData uri="http://schemas.openxmlformats.org/presentationml/2006/ole">
            <mc:AlternateContent xmlns:mc="http://schemas.openxmlformats.org/markup-compatibility/2006">
              <mc:Choice xmlns:v="urn:schemas-microsoft-com:vml" Requires="v">
                <p:oleObj spid="_x0000_s2135" name="Equation" r:id="rId9" imgW="1714320" imgH="431640" progId="Equation.DSMT4">
                  <p:embed/>
                </p:oleObj>
              </mc:Choice>
              <mc:Fallback>
                <p:oleObj name="Equation" r:id="rId9" imgW="1714320" imgH="431640" progId="Equation.DSMT4">
                  <p:embed/>
                  <p:pic>
                    <p:nvPicPr>
                      <p:cNvPr id="0" name=""/>
                      <p:cNvPicPr/>
                      <p:nvPr/>
                    </p:nvPicPr>
                    <p:blipFill>
                      <a:blip r:embed="rId10"/>
                      <a:stretch>
                        <a:fillRect/>
                      </a:stretch>
                    </p:blipFill>
                    <p:spPr>
                      <a:xfrm>
                        <a:off x="1050925" y="5478463"/>
                        <a:ext cx="2709863" cy="681037"/>
                      </a:xfrm>
                      <a:prstGeom prst="rect">
                        <a:avLst/>
                      </a:prstGeom>
                    </p:spPr>
                  </p:pic>
                </p:oleObj>
              </mc:Fallback>
            </mc:AlternateContent>
          </a:graphicData>
        </a:graphic>
      </p:graphicFrame>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3704" t="3752" b="4131"/>
          <a:stretch/>
        </p:blipFill>
        <p:spPr>
          <a:xfrm>
            <a:off x="6568225" y="2936384"/>
            <a:ext cx="3663852" cy="3876541"/>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2209" y="0"/>
            <a:ext cx="3975132" cy="2981349"/>
          </a:xfrm>
          <a:prstGeom prst="rect">
            <a:avLst/>
          </a:prstGeom>
        </p:spPr>
      </p:pic>
      <p:sp>
        <p:nvSpPr>
          <p:cNvPr id="13" name="TextBox 12"/>
          <p:cNvSpPr txBox="1"/>
          <p:nvPr/>
        </p:nvSpPr>
        <p:spPr>
          <a:xfrm>
            <a:off x="3129566" y="2726961"/>
            <a:ext cx="2704564" cy="523220"/>
          </a:xfrm>
          <a:prstGeom prst="rect">
            <a:avLst/>
          </a:prstGeom>
          <a:noFill/>
        </p:spPr>
        <p:txBody>
          <a:bodyPr wrap="square" rtlCol="0">
            <a:spAutoFit/>
          </a:bodyPr>
          <a:lstStyle/>
          <a:p>
            <a:r>
              <a:rPr lang="en-US" sz="2800" dirty="0" smtClean="0"/>
              <a:t>Or, RH(z0)=98%</a:t>
            </a:r>
            <a:endParaRPr lang="en-US" sz="2800" dirty="0"/>
          </a:p>
        </p:txBody>
      </p:sp>
    </p:spTree>
    <p:extLst>
      <p:ext uri="{BB962C8B-B14F-4D97-AF65-F5344CB8AC3E}">
        <p14:creationId xmlns:p14="http://schemas.microsoft.com/office/powerpoint/2010/main" val="272255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 of RH after q correction of 1 g/kg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515" y="1861678"/>
            <a:ext cx="6557211" cy="4917908"/>
          </a:xfrm>
        </p:spPr>
      </p:pic>
    </p:spTree>
    <p:extLst>
      <p:ext uri="{BB962C8B-B14F-4D97-AF65-F5344CB8AC3E}">
        <p14:creationId xmlns:p14="http://schemas.microsoft.com/office/powerpoint/2010/main" val="3604412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793</Words>
  <Application>Microsoft Office PowerPoint</Application>
  <PresentationFormat>Custom</PresentationFormat>
  <Paragraphs>190</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CalWater2 Gulfstream-IV Dropsonde Measurements</vt:lpstr>
      <vt:lpstr>G-IV The Gulfstream IV-SP (G-IV) is a high altitude, high speed, twin turbofan jet aircraft acquired by NOAA AOC in 1996. The G-IV is currently configured for operational support of the National Hurricane Center synoptic surveillance mission. This mission is designed to collect, process and transmit vertical atmospheric soundings in the environment of the hurricane.   </vt:lpstr>
      <vt:lpstr>Dropwindsondes</vt:lpstr>
      <vt:lpstr>PowerPoint Presentation</vt:lpstr>
      <vt:lpstr>February 12 Line of 15 sondes</vt:lpstr>
      <vt:lpstr>Log(z) fits to Near-Surface Profiles</vt:lpstr>
      <vt:lpstr>Synthesize log-linear fits</vt:lpstr>
      <vt:lpstr>Estimate Surface Value</vt:lpstr>
      <vt:lpstr>Profiles of RH after q correction of 1 g/kg</vt:lpstr>
      <vt:lpstr>PowerPoint Presentation</vt:lpstr>
      <vt:lpstr>PowerPoint Presentation</vt:lpstr>
      <vt:lpstr>PowerPoint Presentation</vt:lpstr>
    </vt:vector>
  </TitlesOfParts>
  <Company>PSD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CalWater2 Gulfstream-IV Dropsonde Measurements</dc:title>
  <dc:creator>Chris Fairall</dc:creator>
  <cp:lastModifiedBy>Chris</cp:lastModifiedBy>
  <cp:revision>21</cp:revision>
  <dcterms:created xsi:type="dcterms:W3CDTF">2014-05-06T22:08:44Z</dcterms:created>
  <dcterms:modified xsi:type="dcterms:W3CDTF">2014-05-08T14:44:02Z</dcterms:modified>
</cp:coreProperties>
</file>