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57" r:id="rId5"/>
    <p:sldId id="262" r:id="rId6"/>
    <p:sldId id="263"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9F3"/>
    <a:srgbClr val="C19BEB"/>
    <a:srgbClr val="D675E8"/>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4"/>
    <p:restoredTop sz="94643"/>
  </p:normalViewPr>
  <p:slideViewPr>
    <p:cSldViewPr snapToGrid="0" snapToObjects="1">
      <p:cViewPr varScale="1">
        <p:scale>
          <a:sx n="111" d="100"/>
          <a:sy n="111" d="100"/>
        </p:scale>
        <p:origin x="21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2491-D0F5-B943-837D-FAC3DE46BC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B28980-09C9-D640-AC40-4BDB612DA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E9265-7642-0C4C-A891-F0F6E74F722D}"/>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5F558342-F1EF-9B47-876B-F77AC040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A777D-31B4-DB49-B004-A789F17E6DC3}"/>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334020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6120-37B9-1744-BA26-0DC192FB13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0DCDA-99E3-4741-A8AB-392F370EF4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C79CC-C7ED-DD45-A795-06B2A81F2ED0}"/>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AD0467BD-ED64-524D-837B-8BA2DDB86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79215-FC11-D64E-B663-079CC199F681}"/>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100207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6535D-A0C1-E44F-813D-691004A2BA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4BFDF-C948-E346-B469-25A2D13161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8D2EF-BAA0-D649-8C62-674C94C1C6CE}"/>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3AD3E7CF-8D2A-B745-8C4B-0ADB4EFC3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DF671-22FA-EC42-99C1-DF724351A63D}"/>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86620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85FA-CACB-D749-B4FA-8E366D100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38120-95A1-F24F-8359-9BA7907ED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EF080-3EAC-FA49-8E33-C735D776494E}"/>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72468D25-7D8A-2144-A041-148F51E73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0AC0-186D-E445-B1C1-18A7A6D16551}"/>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268172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D3F1-AE55-8844-A63D-2DF48E4D3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75E58-1252-EC45-A88E-CFD867ADB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601A5-7EB8-9341-83D6-29B8FDFB9DD1}"/>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C6A88BE3-3983-F84A-9B5F-802EA18EF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0DDAB-41F0-A24D-A544-BD316791136B}"/>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42702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41F9-6A06-9044-A43F-FEAF6B28F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39368-3E41-1346-B48A-A79A05DA43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A0A29C-1F33-7743-8990-55E5016DFB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5050C-8176-7344-B324-3C319709D516}"/>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6" name="Footer Placeholder 5">
            <a:extLst>
              <a:ext uri="{FF2B5EF4-FFF2-40B4-BE49-F238E27FC236}">
                <a16:creationId xmlns:a16="http://schemas.microsoft.com/office/drawing/2014/main" id="{30B6F85B-526F-2B41-964B-4E318354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1B382-980B-5143-8570-87BBB7116E16}"/>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362873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FCC3-1FB9-FD47-B162-D6AF14D353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E28D7E-9905-9146-ADBB-BAA88570C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7CCFF3-E0C0-834B-988C-384A2D4FA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FB138D-47D7-5E40-A08A-282FCC706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87CF12-7AF0-1E49-81D0-70547591E5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BBAED4-2D02-EE47-9276-9DFB17F0D1EE}"/>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8" name="Footer Placeholder 7">
            <a:extLst>
              <a:ext uri="{FF2B5EF4-FFF2-40B4-BE49-F238E27FC236}">
                <a16:creationId xmlns:a16="http://schemas.microsoft.com/office/drawing/2014/main" id="{63AC2C47-3FAE-004B-9A8F-EEB93943BB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6800C-C411-4447-8F26-4610F67F304D}"/>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332005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9CF7-1ECE-834E-8B03-811C416C3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A0998-3F16-CD46-B436-1BB8C4B807A6}"/>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4" name="Footer Placeholder 3">
            <a:extLst>
              <a:ext uri="{FF2B5EF4-FFF2-40B4-BE49-F238E27FC236}">
                <a16:creationId xmlns:a16="http://schemas.microsoft.com/office/drawing/2014/main" id="{3DB3D61B-F84D-A447-9857-A5DE39E984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9E0CAC-4232-0B4E-AF30-B512BDC601CC}"/>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341800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98D77-F1C8-D34C-BA28-CB56D5FF5231}"/>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3" name="Footer Placeholder 2">
            <a:extLst>
              <a:ext uri="{FF2B5EF4-FFF2-40B4-BE49-F238E27FC236}">
                <a16:creationId xmlns:a16="http://schemas.microsoft.com/office/drawing/2014/main" id="{CB7411EC-50E8-DF4F-971E-8FE5ED6549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C94CB-B5C8-1842-8556-BF6B899F6861}"/>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27863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9800-8084-D34C-97B0-AD6FEBB76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A86D8-C5FC-1C4A-9C75-365467F97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72A09-331A-7546-AFB8-B76F33471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539828-2F5A-3A44-B7E4-502F255980CC}"/>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6" name="Footer Placeholder 5">
            <a:extLst>
              <a:ext uri="{FF2B5EF4-FFF2-40B4-BE49-F238E27FC236}">
                <a16:creationId xmlns:a16="http://schemas.microsoft.com/office/drawing/2014/main" id="{4DB45243-07D6-B14B-AB38-F24E461F6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4F5D9-156F-1F40-8CD9-45C840623902}"/>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2448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A561-F050-764B-B74C-35C0FDAFA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FA0C3-15CE-9D4B-A2C7-30D683E2B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A5C8C-D25A-AE47-8FA6-D488B1C70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B9DD2-1302-5D47-A556-26FB4F30F5E4}"/>
              </a:ext>
            </a:extLst>
          </p:cNvPr>
          <p:cNvSpPr>
            <a:spLocks noGrp="1"/>
          </p:cNvSpPr>
          <p:nvPr>
            <p:ph type="dt" sz="half" idx="10"/>
          </p:nvPr>
        </p:nvSpPr>
        <p:spPr/>
        <p:txBody>
          <a:bodyPr/>
          <a:lstStyle/>
          <a:p>
            <a:fld id="{7727EBCA-9140-C64F-A7F3-5A4AB7F51FB6}" type="datetimeFigureOut">
              <a:rPr lang="en-US" smtClean="0"/>
              <a:t>7/16/20</a:t>
            </a:fld>
            <a:endParaRPr lang="en-US"/>
          </a:p>
        </p:txBody>
      </p:sp>
      <p:sp>
        <p:nvSpPr>
          <p:cNvPr id="6" name="Footer Placeholder 5">
            <a:extLst>
              <a:ext uri="{FF2B5EF4-FFF2-40B4-BE49-F238E27FC236}">
                <a16:creationId xmlns:a16="http://schemas.microsoft.com/office/drawing/2014/main" id="{89D52636-C6DF-0D47-840E-CBEBA58C3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8B8C11-4129-E248-9B14-971E39E58369}"/>
              </a:ext>
            </a:extLst>
          </p:cNvPr>
          <p:cNvSpPr>
            <a:spLocks noGrp="1"/>
          </p:cNvSpPr>
          <p:nvPr>
            <p:ph type="sldNum" sz="quarter" idx="12"/>
          </p:nvPr>
        </p:nvSpPr>
        <p:spPr/>
        <p:txBody>
          <a:bodyPr/>
          <a:lstStyle/>
          <a:p>
            <a:fld id="{5603B929-0A56-F64A-9DE5-74379A8AD2F8}" type="slidenum">
              <a:rPr lang="en-US" smtClean="0"/>
              <a:t>‹#›</a:t>
            </a:fld>
            <a:endParaRPr lang="en-US"/>
          </a:p>
        </p:txBody>
      </p:sp>
    </p:spTree>
    <p:extLst>
      <p:ext uri="{BB962C8B-B14F-4D97-AF65-F5344CB8AC3E}">
        <p14:creationId xmlns:p14="http://schemas.microsoft.com/office/powerpoint/2010/main" val="353104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F5C47-DE30-6147-9F73-C51DF8EA6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4073A-ADB1-4241-92B8-1D6398A98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2469-0F13-DB49-B1C4-801055747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7EBCA-9140-C64F-A7F3-5A4AB7F51FB6}" type="datetimeFigureOut">
              <a:rPr lang="en-US" smtClean="0"/>
              <a:t>7/16/20</a:t>
            </a:fld>
            <a:endParaRPr lang="en-US"/>
          </a:p>
        </p:txBody>
      </p:sp>
      <p:sp>
        <p:nvSpPr>
          <p:cNvPr id="5" name="Footer Placeholder 4">
            <a:extLst>
              <a:ext uri="{FF2B5EF4-FFF2-40B4-BE49-F238E27FC236}">
                <a16:creationId xmlns:a16="http://schemas.microsoft.com/office/drawing/2014/main" id="{AB6FC91F-29E6-5C48-B236-EC1092FE5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6E6C16-D0C0-BD40-9044-FC3740A73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3B929-0A56-F64A-9DE5-74379A8AD2F8}" type="slidenum">
              <a:rPr lang="en-US" smtClean="0"/>
              <a:t>‹#›</a:t>
            </a:fld>
            <a:endParaRPr lang="en-US"/>
          </a:p>
        </p:txBody>
      </p:sp>
    </p:spTree>
    <p:extLst>
      <p:ext uri="{BB962C8B-B14F-4D97-AF65-F5344CB8AC3E}">
        <p14:creationId xmlns:p14="http://schemas.microsoft.com/office/powerpoint/2010/main" val="2526368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1A01-0698-F94E-818A-C0189E87A2DF}"/>
              </a:ext>
            </a:extLst>
          </p:cNvPr>
          <p:cNvSpPr>
            <a:spLocks noGrp="1"/>
          </p:cNvSpPr>
          <p:nvPr>
            <p:ph type="ctrTitle"/>
          </p:nvPr>
        </p:nvSpPr>
        <p:spPr/>
        <p:txBody>
          <a:bodyPr>
            <a:normAutofit fontScale="90000"/>
          </a:bodyPr>
          <a:lstStyle/>
          <a:p>
            <a:r>
              <a:rPr lang="en-US" dirty="0"/>
              <a:t>ODM data processing results: </a:t>
            </a:r>
            <a:r>
              <a:rPr lang="en-US" sz="3600" dirty="0"/>
              <a:t>SPURS-2 2016-2017</a:t>
            </a:r>
            <a:br>
              <a:rPr lang="en-US" sz="3600" dirty="0"/>
            </a:br>
            <a:r>
              <a:rPr lang="en-US" sz="3600" dirty="0"/>
              <a:t>TGT 2017-2018</a:t>
            </a:r>
            <a:br>
              <a:rPr lang="en-US" sz="3600" dirty="0"/>
            </a:br>
            <a:r>
              <a:rPr lang="en-US" sz="3600" dirty="0"/>
              <a:t>PISTON 2018</a:t>
            </a:r>
            <a:endParaRPr lang="en-US" dirty="0"/>
          </a:p>
        </p:txBody>
      </p:sp>
      <p:sp>
        <p:nvSpPr>
          <p:cNvPr id="3" name="Subtitle 2">
            <a:extLst>
              <a:ext uri="{FF2B5EF4-FFF2-40B4-BE49-F238E27FC236}">
                <a16:creationId xmlns:a16="http://schemas.microsoft.com/office/drawing/2014/main" id="{ED728531-99FE-DF4F-90AE-63459A0B17EC}"/>
              </a:ext>
            </a:extLst>
          </p:cNvPr>
          <p:cNvSpPr>
            <a:spLocks noGrp="1"/>
          </p:cNvSpPr>
          <p:nvPr>
            <p:ph type="subTitle" idx="1"/>
          </p:nvPr>
        </p:nvSpPr>
        <p:spPr>
          <a:xfrm>
            <a:off x="1524000" y="4460168"/>
            <a:ext cx="9144000" cy="1655762"/>
          </a:xfrm>
        </p:spPr>
        <p:txBody>
          <a:bodyPr/>
          <a:lstStyle/>
          <a:p>
            <a:r>
              <a:rPr lang="en-US" dirty="0"/>
              <a:t>Elizabeth Thompson</a:t>
            </a:r>
          </a:p>
          <a:p>
            <a:r>
              <a:rPr lang="en-US" dirty="0"/>
              <a:t>July 2020</a:t>
            </a:r>
          </a:p>
        </p:txBody>
      </p:sp>
    </p:spTree>
    <p:extLst>
      <p:ext uri="{BB962C8B-B14F-4D97-AF65-F5344CB8AC3E}">
        <p14:creationId xmlns:p14="http://schemas.microsoft.com/office/powerpoint/2010/main" val="308237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C94872A-4EE7-3447-B926-F03A8025B51B}"/>
              </a:ext>
            </a:extLst>
          </p:cNvPr>
          <p:cNvPicPr>
            <a:picLocks noGrp="1" noChangeAspect="1"/>
          </p:cNvPicPr>
          <p:nvPr>
            <p:ph idx="1"/>
          </p:nvPr>
        </p:nvPicPr>
        <p:blipFill>
          <a:blip r:embed="rId2"/>
          <a:stretch>
            <a:fillRect/>
          </a:stretch>
        </p:blipFill>
        <p:spPr>
          <a:xfrm>
            <a:off x="1744662" y="1825625"/>
            <a:ext cx="8702676" cy="4351338"/>
          </a:xfrm>
        </p:spPr>
      </p:pic>
      <p:sp>
        <p:nvSpPr>
          <p:cNvPr id="10" name="TextBox 9">
            <a:extLst>
              <a:ext uri="{FF2B5EF4-FFF2-40B4-BE49-F238E27FC236}">
                <a16:creationId xmlns:a16="http://schemas.microsoft.com/office/drawing/2014/main" id="{2B8218E6-7389-CB4A-B14E-ACE864A3F886}"/>
              </a:ext>
            </a:extLst>
          </p:cNvPr>
          <p:cNvSpPr txBox="1"/>
          <p:nvPr/>
        </p:nvSpPr>
        <p:spPr>
          <a:xfrm>
            <a:off x="1076446" y="439838"/>
            <a:ext cx="10637134" cy="1200329"/>
          </a:xfrm>
          <a:prstGeom prst="rect">
            <a:avLst/>
          </a:prstGeom>
          <a:noFill/>
        </p:spPr>
        <p:txBody>
          <a:bodyPr wrap="square" rtlCol="0">
            <a:spAutoFit/>
          </a:bodyPr>
          <a:lstStyle/>
          <a:p>
            <a:r>
              <a:rPr lang="en-US" dirty="0"/>
              <a:t>for rain rate P, liquid water content W, and reflectivity z and Z (linear, logarithmic), I calculated a time dependent variable (P, W, z, Z) and also a variable discretized in time X bin. The resulting </a:t>
            </a:r>
            <a:r>
              <a:rPr lang="en-US" dirty="0" err="1"/>
              <a:t>Pd</a:t>
            </a:r>
            <a:r>
              <a:rPr lang="en-US" dirty="0"/>
              <a:t>, </a:t>
            </a:r>
            <a:r>
              <a:rPr lang="en-US" dirty="0" err="1"/>
              <a:t>Wd</a:t>
            </a:r>
            <a:r>
              <a:rPr lang="en-US" dirty="0"/>
              <a:t>, </a:t>
            </a:r>
            <a:r>
              <a:rPr lang="en-US" dirty="0" err="1"/>
              <a:t>zd</a:t>
            </a:r>
            <a:r>
              <a:rPr lang="en-US" dirty="0"/>
              <a:t>, and </a:t>
            </a:r>
            <a:r>
              <a:rPr lang="en-US" dirty="0" err="1"/>
              <a:t>Zd</a:t>
            </a:r>
            <a:r>
              <a:rPr lang="en-US" dirty="0"/>
              <a:t> 2-D variables are the field per time step per bin. With these 2D variables, one can analyze the contributions of drops in each diameter range to the total rain observables.</a:t>
            </a:r>
          </a:p>
        </p:txBody>
      </p:sp>
    </p:spTree>
    <p:extLst>
      <p:ext uri="{BB962C8B-B14F-4D97-AF65-F5344CB8AC3E}">
        <p14:creationId xmlns:p14="http://schemas.microsoft.com/office/powerpoint/2010/main" val="302228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C4EF2D-F95F-B443-B476-403B2708B114}"/>
              </a:ext>
            </a:extLst>
          </p:cNvPr>
          <p:cNvPicPr>
            <a:picLocks noGrp="1" noChangeAspect="1"/>
          </p:cNvPicPr>
          <p:nvPr>
            <p:ph idx="4294967295"/>
          </p:nvPr>
        </p:nvPicPr>
        <p:blipFill rotWithShape="1">
          <a:blip r:embed="rId2"/>
          <a:srcRect b="52133"/>
          <a:stretch/>
        </p:blipFill>
        <p:spPr>
          <a:xfrm>
            <a:off x="0" y="28135"/>
            <a:ext cx="8702675" cy="2082800"/>
          </a:xfrm>
        </p:spPr>
      </p:pic>
      <p:pic>
        <p:nvPicPr>
          <p:cNvPr id="7" name="Picture 6">
            <a:extLst>
              <a:ext uri="{FF2B5EF4-FFF2-40B4-BE49-F238E27FC236}">
                <a16:creationId xmlns:a16="http://schemas.microsoft.com/office/drawing/2014/main" id="{265656B5-8414-EA4D-9661-650D21AE8D62}"/>
              </a:ext>
            </a:extLst>
          </p:cNvPr>
          <p:cNvPicPr>
            <a:picLocks noChangeAspect="1"/>
          </p:cNvPicPr>
          <p:nvPr/>
        </p:nvPicPr>
        <p:blipFill rotWithShape="1">
          <a:blip r:embed="rId3"/>
          <a:srcRect b="50368"/>
          <a:stretch/>
        </p:blipFill>
        <p:spPr>
          <a:xfrm>
            <a:off x="0" y="4346917"/>
            <a:ext cx="8702675" cy="2159660"/>
          </a:xfrm>
          <a:prstGeom prst="rect">
            <a:avLst/>
          </a:prstGeom>
        </p:spPr>
      </p:pic>
      <p:pic>
        <p:nvPicPr>
          <p:cNvPr id="9" name="Picture 8">
            <a:extLst>
              <a:ext uri="{FF2B5EF4-FFF2-40B4-BE49-F238E27FC236}">
                <a16:creationId xmlns:a16="http://schemas.microsoft.com/office/drawing/2014/main" id="{E3A558B7-F449-AA41-B10B-DA4B142F6F14}"/>
              </a:ext>
            </a:extLst>
          </p:cNvPr>
          <p:cNvPicPr>
            <a:picLocks noChangeAspect="1"/>
          </p:cNvPicPr>
          <p:nvPr/>
        </p:nvPicPr>
        <p:blipFill rotWithShape="1">
          <a:blip r:embed="rId4"/>
          <a:srcRect b="50000"/>
          <a:stretch/>
        </p:blipFill>
        <p:spPr>
          <a:xfrm>
            <a:off x="0" y="2068732"/>
            <a:ext cx="8702675" cy="2175669"/>
          </a:xfrm>
          <a:prstGeom prst="rect">
            <a:avLst/>
          </a:prstGeom>
        </p:spPr>
      </p:pic>
      <p:sp>
        <p:nvSpPr>
          <p:cNvPr id="10" name="TextBox 9">
            <a:extLst>
              <a:ext uri="{FF2B5EF4-FFF2-40B4-BE49-F238E27FC236}">
                <a16:creationId xmlns:a16="http://schemas.microsoft.com/office/drawing/2014/main" id="{6CD16388-D03B-3443-90D8-EF954E77895F}"/>
              </a:ext>
            </a:extLst>
          </p:cNvPr>
          <p:cNvSpPr txBox="1"/>
          <p:nvPr/>
        </p:nvSpPr>
        <p:spPr>
          <a:xfrm>
            <a:off x="8430820" y="140089"/>
            <a:ext cx="3491103" cy="6740307"/>
          </a:xfrm>
          <a:prstGeom prst="rect">
            <a:avLst/>
          </a:prstGeom>
          <a:noFill/>
        </p:spPr>
        <p:txBody>
          <a:bodyPr wrap="square" rtlCol="0">
            <a:spAutoFit/>
          </a:bodyPr>
          <a:lstStyle/>
          <a:p>
            <a:r>
              <a:rPr lang="en-US" dirty="0"/>
              <a:t>Voltage is used to identify bad data (orange points, saved in files)</a:t>
            </a:r>
          </a:p>
          <a:p>
            <a:endParaRPr lang="en-US" dirty="0"/>
          </a:p>
          <a:p>
            <a:r>
              <a:rPr lang="en-US" dirty="0"/>
              <a:t>V has a diurnal cycle?</a:t>
            </a:r>
          </a:p>
          <a:p>
            <a:r>
              <a:rPr lang="en-US" dirty="0"/>
              <a:t>RF interference?</a:t>
            </a:r>
          </a:p>
          <a:p>
            <a:endParaRPr lang="en-US" dirty="0"/>
          </a:p>
          <a:p>
            <a:r>
              <a:rPr lang="en-US" dirty="0"/>
              <a:t>When V goes to zero, we were cleaning/wiping the optical sensors -&gt; bad data</a:t>
            </a:r>
          </a:p>
          <a:p>
            <a:endParaRPr lang="en-US" dirty="0"/>
          </a:p>
          <a:p>
            <a:r>
              <a:rPr lang="en-US" dirty="0"/>
              <a:t>TGT data went bad (or just worse than before) on May 15, 2018. The data were not good before then either (outrageous rain rates). In August 2018, we found the unit had an extremely tangled cord, which appeared to have strangled the instrument and caused the worsening data quality.</a:t>
            </a:r>
          </a:p>
          <a:p>
            <a:endParaRPr lang="en-US" dirty="0"/>
          </a:p>
          <a:p>
            <a:r>
              <a:rPr lang="en-US" dirty="0"/>
              <a:t>For PISTON 2018 leg 3 (Sept-Oct), ET uninstalled Christian’s ODM on TGT and replaced it with Kyla’s ODM. This worked well.</a:t>
            </a:r>
          </a:p>
        </p:txBody>
      </p:sp>
    </p:spTree>
    <p:extLst>
      <p:ext uri="{BB962C8B-B14F-4D97-AF65-F5344CB8AC3E}">
        <p14:creationId xmlns:p14="http://schemas.microsoft.com/office/powerpoint/2010/main" val="135275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9B12FF-68B4-DD4E-8EB1-910F7F176736}"/>
              </a:ext>
            </a:extLst>
          </p:cNvPr>
          <p:cNvPicPr>
            <a:picLocks noGrp="1" noChangeAspect="1"/>
          </p:cNvPicPr>
          <p:nvPr>
            <p:ph idx="4294967295"/>
          </p:nvPr>
        </p:nvPicPr>
        <p:blipFill rotWithShape="1">
          <a:blip r:embed="rId2"/>
          <a:srcRect b="50918"/>
          <a:stretch/>
        </p:blipFill>
        <p:spPr>
          <a:xfrm>
            <a:off x="0" y="210205"/>
            <a:ext cx="12109938" cy="2971072"/>
          </a:xfrm>
        </p:spPr>
      </p:pic>
      <p:sp>
        <p:nvSpPr>
          <p:cNvPr id="6" name="TextBox 5">
            <a:extLst>
              <a:ext uri="{FF2B5EF4-FFF2-40B4-BE49-F238E27FC236}">
                <a16:creationId xmlns:a16="http://schemas.microsoft.com/office/drawing/2014/main" id="{280AEB12-D32B-2646-AD28-21439DA271D4}"/>
              </a:ext>
            </a:extLst>
          </p:cNvPr>
          <p:cNvSpPr txBox="1"/>
          <p:nvPr/>
        </p:nvSpPr>
        <p:spPr>
          <a:xfrm>
            <a:off x="2570914" y="1922432"/>
            <a:ext cx="7244417" cy="646331"/>
          </a:xfrm>
          <a:prstGeom prst="rect">
            <a:avLst/>
          </a:prstGeom>
          <a:noFill/>
        </p:spPr>
        <p:txBody>
          <a:bodyPr wrap="square" rtlCol="0">
            <a:spAutoFit/>
          </a:bodyPr>
          <a:lstStyle/>
          <a:p>
            <a:r>
              <a:rPr lang="en-US" dirty="0"/>
              <a:t>Fortran code (in black) produces lower rain rates than </a:t>
            </a:r>
            <a:r>
              <a:rPr lang="en-US" dirty="0" err="1">
                <a:solidFill>
                  <a:srgbClr val="7030A0"/>
                </a:solidFill>
              </a:rPr>
              <a:t>matlab</a:t>
            </a:r>
            <a:r>
              <a:rPr lang="en-US" dirty="0">
                <a:solidFill>
                  <a:srgbClr val="7030A0"/>
                </a:solidFill>
              </a:rPr>
              <a:t> code (purple). </a:t>
            </a:r>
          </a:p>
          <a:p>
            <a:r>
              <a:rPr lang="en-US" dirty="0"/>
              <a:t>The P differences increases with increasing drop size, up to 10%.</a:t>
            </a:r>
          </a:p>
        </p:txBody>
      </p:sp>
      <p:pic>
        <p:nvPicPr>
          <p:cNvPr id="10" name="Picture 9">
            <a:extLst>
              <a:ext uri="{FF2B5EF4-FFF2-40B4-BE49-F238E27FC236}">
                <a16:creationId xmlns:a16="http://schemas.microsoft.com/office/drawing/2014/main" id="{6AD50126-FF75-5447-AABD-31FBFC1B959A}"/>
              </a:ext>
            </a:extLst>
          </p:cNvPr>
          <p:cNvPicPr>
            <a:picLocks noChangeAspect="1"/>
          </p:cNvPicPr>
          <p:nvPr/>
        </p:nvPicPr>
        <p:blipFill>
          <a:blip r:embed="rId3"/>
          <a:stretch>
            <a:fillRect/>
          </a:stretch>
        </p:blipFill>
        <p:spPr>
          <a:xfrm>
            <a:off x="0" y="3399691"/>
            <a:ext cx="6377353" cy="3188677"/>
          </a:xfrm>
          <a:prstGeom prst="rect">
            <a:avLst/>
          </a:prstGeom>
        </p:spPr>
      </p:pic>
      <p:pic>
        <p:nvPicPr>
          <p:cNvPr id="12" name="Picture 11">
            <a:extLst>
              <a:ext uri="{FF2B5EF4-FFF2-40B4-BE49-F238E27FC236}">
                <a16:creationId xmlns:a16="http://schemas.microsoft.com/office/drawing/2014/main" id="{64A267EB-D843-DB4C-8AA5-CC63E2650D96}"/>
              </a:ext>
            </a:extLst>
          </p:cNvPr>
          <p:cNvPicPr>
            <a:picLocks noChangeAspect="1"/>
          </p:cNvPicPr>
          <p:nvPr/>
        </p:nvPicPr>
        <p:blipFill>
          <a:blip r:embed="rId4"/>
          <a:stretch>
            <a:fillRect/>
          </a:stretch>
        </p:blipFill>
        <p:spPr>
          <a:xfrm>
            <a:off x="5814646" y="3399691"/>
            <a:ext cx="6377354" cy="3188677"/>
          </a:xfrm>
          <a:prstGeom prst="rect">
            <a:avLst/>
          </a:prstGeom>
        </p:spPr>
      </p:pic>
      <p:sp>
        <p:nvSpPr>
          <p:cNvPr id="13" name="TextBox 12">
            <a:extLst>
              <a:ext uri="{FF2B5EF4-FFF2-40B4-BE49-F238E27FC236}">
                <a16:creationId xmlns:a16="http://schemas.microsoft.com/office/drawing/2014/main" id="{1D5EFDAB-26E9-2046-AD0F-3666692937CB}"/>
              </a:ext>
            </a:extLst>
          </p:cNvPr>
          <p:cNvSpPr txBox="1"/>
          <p:nvPr/>
        </p:nvSpPr>
        <p:spPr>
          <a:xfrm>
            <a:off x="1312984" y="4571999"/>
            <a:ext cx="4243753" cy="738664"/>
          </a:xfrm>
          <a:prstGeom prst="rect">
            <a:avLst/>
          </a:prstGeom>
          <a:noFill/>
        </p:spPr>
        <p:txBody>
          <a:bodyPr wrap="square" rtlCol="0">
            <a:spAutoFit/>
          </a:bodyPr>
          <a:lstStyle/>
          <a:p>
            <a:r>
              <a:rPr lang="en-US" sz="1400" dirty="0"/>
              <a:t>Using same equations from </a:t>
            </a:r>
            <a:r>
              <a:rPr lang="en-US" sz="1400" i="1" dirty="0" err="1"/>
              <a:t>Klepp</a:t>
            </a:r>
            <a:r>
              <a:rPr lang="en-US" sz="1400" i="1" dirty="0"/>
              <a:t> 2015</a:t>
            </a:r>
            <a:r>
              <a:rPr lang="en-US" sz="1400" dirty="0"/>
              <a:t>….</a:t>
            </a:r>
          </a:p>
          <a:p>
            <a:r>
              <a:rPr lang="en-US" sz="1400" dirty="0" err="1"/>
              <a:t>P</a:t>
            </a:r>
            <a:r>
              <a:rPr lang="en-US" sz="1400" baseline="-25000" dirty="0" err="1"/>
              <a:t>eliz</a:t>
            </a:r>
            <a:r>
              <a:rPr lang="en-US" sz="1400" dirty="0"/>
              <a:t> = calculated by ET using </a:t>
            </a:r>
            <a:r>
              <a:rPr lang="en-US" sz="1400" dirty="0" err="1"/>
              <a:t>matlab</a:t>
            </a:r>
            <a:r>
              <a:rPr lang="en-US" sz="1400" dirty="0"/>
              <a:t> code</a:t>
            </a:r>
          </a:p>
          <a:p>
            <a:r>
              <a:rPr lang="en-US" sz="1400" dirty="0" err="1"/>
              <a:t>P</a:t>
            </a:r>
            <a:r>
              <a:rPr lang="en-US" sz="1400" baseline="-25000" dirty="0" err="1"/>
              <a:t>kyla</a:t>
            </a:r>
            <a:r>
              <a:rPr lang="en-US" sz="1400" dirty="0"/>
              <a:t> = calculated by Kyla using Christian’s </a:t>
            </a:r>
            <a:r>
              <a:rPr lang="en-US" sz="1400" dirty="0" err="1"/>
              <a:t>fortran</a:t>
            </a:r>
            <a:r>
              <a:rPr lang="en-US" sz="1400" dirty="0"/>
              <a:t> code</a:t>
            </a:r>
          </a:p>
        </p:txBody>
      </p:sp>
      <p:sp>
        <p:nvSpPr>
          <p:cNvPr id="14" name="TextBox 13">
            <a:extLst>
              <a:ext uri="{FF2B5EF4-FFF2-40B4-BE49-F238E27FC236}">
                <a16:creationId xmlns:a16="http://schemas.microsoft.com/office/drawing/2014/main" id="{6ED86E09-AA93-B543-9096-6B927FFD52EE}"/>
              </a:ext>
            </a:extLst>
          </p:cNvPr>
          <p:cNvSpPr txBox="1"/>
          <p:nvPr/>
        </p:nvSpPr>
        <p:spPr>
          <a:xfrm>
            <a:off x="7303626" y="103793"/>
            <a:ext cx="3040284" cy="923330"/>
          </a:xfrm>
          <a:prstGeom prst="rect">
            <a:avLst/>
          </a:prstGeom>
          <a:noFill/>
        </p:spPr>
        <p:txBody>
          <a:bodyPr wrap="square" rtlCol="0">
            <a:spAutoFit/>
          </a:bodyPr>
          <a:lstStyle/>
          <a:p>
            <a:r>
              <a:rPr lang="en-US" dirty="0">
                <a:solidFill>
                  <a:schemeClr val="accent2"/>
                </a:solidFill>
              </a:rPr>
              <a:t>bad data = </a:t>
            </a:r>
          </a:p>
          <a:p>
            <a:pPr marL="285750" indent="-285750">
              <a:buFont typeface="Arial" panose="020B0604020202020204" pitchFamily="34" charset="0"/>
              <a:buChar char="•"/>
            </a:pPr>
            <a:r>
              <a:rPr lang="en-US" dirty="0">
                <a:solidFill>
                  <a:schemeClr val="accent2"/>
                </a:solidFill>
              </a:rPr>
              <a:t>when voltage &lt; 0.12 V </a:t>
            </a:r>
          </a:p>
          <a:p>
            <a:pPr marL="285750" indent="-285750">
              <a:buFont typeface="Arial" panose="020B0604020202020204" pitchFamily="34" charset="0"/>
              <a:buChar char="•"/>
            </a:pPr>
            <a:r>
              <a:rPr lang="en-US" dirty="0">
                <a:solidFill>
                  <a:schemeClr val="accent2"/>
                </a:solidFill>
              </a:rPr>
              <a:t>and when </a:t>
            </a:r>
            <a:r>
              <a:rPr lang="en-US" dirty="0" err="1">
                <a:solidFill>
                  <a:schemeClr val="accent2"/>
                </a:solidFill>
              </a:rPr>
              <a:t>Dmax</a:t>
            </a:r>
            <a:r>
              <a:rPr lang="en-US" dirty="0">
                <a:solidFill>
                  <a:schemeClr val="accent2"/>
                </a:solidFill>
              </a:rPr>
              <a:t> &gt; 15 mm</a:t>
            </a:r>
          </a:p>
        </p:txBody>
      </p:sp>
      <p:sp>
        <p:nvSpPr>
          <p:cNvPr id="15" name="TextBox 14">
            <a:extLst>
              <a:ext uri="{FF2B5EF4-FFF2-40B4-BE49-F238E27FC236}">
                <a16:creationId xmlns:a16="http://schemas.microsoft.com/office/drawing/2014/main" id="{BFE16886-CD5A-EB4C-A8F9-DC9154243396}"/>
              </a:ext>
            </a:extLst>
          </p:cNvPr>
          <p:cNvSpPr txBox="1"/>
          <p:nvPr/>
        </p:nvSpPr>
        <p:spPr>
          <a:xfrm>
            <a:off x="6054969" y="657791"/>
            <a:ext cx="1248657" cy="738664"/>
          </a:xfrm>
          <a:prstGeom prst="rect">
            <a:avLst/>
          </a:prstGeom>
          <a:noFill/>
        </p:spPr>
        <p:txBody>
          <a:bodyPr wrap="square" rtlCol="0">
            <a:spAutoFit/>
          </a:bodyPr>
          <a:lstStyle/>
          <a:p>
            <a:r>
              <a:rPr lang="en-US" sz="1400" dirty="0">
                <a:solidFill>
                  <a:srgbClr val="7030A0"/>
                </a:solidFill>
              </a:rPr>
              <a:t>-&gt; </a:t>
            </a:r>
            <a:r>
              <a:rPr lang="en-US" sz="1400" dirty="0" err="1">
                <a:solidFill>
                  <a:srgbClr val="7030A0"/>
                </a:solidFill>
              </a:rPr>
              <a:t>matlab</a:t>
            </a:r>
            <a:r>
              <a:rPr lang="en-US" sz="1400" dirty="0">
                <a:solidFill>
                  <a:srgbClr val="7030A0"/>
                </a:solidFill>
              </a:rPr>
              <a:t> ET</a:t>
            </a:r>
          </a:p>
          <a:p>
            <a:r>
              <a:rPr lang="en-US" sz="1400" dirty="0"/>
              <a:t>-&gt; </a:t>
            </a:r>
            <a:r>
              <a:rPr lang="en-US" sz="1400" dirty="0" err="1"/>
              <a:t>fortran</a:t>
            </a:r>
            <a:r>
              <a:rPr lang="en-US" sz="1400" dirty="0"/>
              <a:t> Kyla</a:t>
            </a:r>
          </a:p>
          <a:p>
            <a:r>
              <a:rPr lang="en-US" sz="1400" dirty="0">
                <a:solidFill>
                  <a:schemeClr val="accent2"/>
                </a:solidFill>
              </a:rPr>
              <a:t>-&gt; </a:t>
            </a:r>
            <a:r>
              <a:rPr lang="en-US" sz="1400" dirty="0" err="1">
                <a:solidFill>
                  <a:schemeClr val="accent2"/>
                </a:solidFill>
              </a:rPr>
              <a:t>matlab</a:t>
            </a:r>
            <a:r>
              <a:rPr lang="en-US" sz="1400" dirty="0">
                <a:solidFill>
                  <a:schemeClr val="accent2"/>
                </a:solidFill>
              </a:rPr>
              <a:t> ET</a:t>
            </a:r>
          </a:p>
        </p:txBody>
      </p:sp>
    </p:spTree>
    <p:extLst>
      <p:ext uri="{BB962C8B-B14F-4D97-AF65-F5344CB8AC3E}">
        <p14:creationId xmlns:p14="http://schemas.microsoft.com/office/powerpoint/2010/main" val="5470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230AC5-4E09-9148-AD39-2D654AC10AF1}"/>
              </a:ext>
            </a:extLst>
          </p:cNvPr>
          <p:cNvPicPr>
            <a:picLocks noChangeAspect="1"/>
          </p:cNvPicPr>
          <p:nvPr/>
        </p:nvPicPr>
        <p:blipFill rotWithShape="1">
          <a:blip r:embed="rId2"/>
          <a:srcRect b="49858"/>
          <a:stretch/>
        </p:blipFill>
        <p:spPr>
          <a:xfrm>
            <a:off x="0" y="86849"/>
            <a:ext cx="12192000" cy="3056681"/>
          </a:xfrm>
          <a:prstGeom prst="rect">
            <a:avLst/>
          </a:prstGeom>
        </p:spPr>
      </p:pic>
      <p:pic>
        <p:nvPicPr>
          <p:cNvPr id="10" name="Picture 9">
            <a:extLst>
              <a:ext uri="{FF2B5EF4-FFF2-40B4-BE49-F238E27FC236}">
                <a16:creationId xmlns:a16="http://schemas.microsoft.com/office/drawing/2014/main" id="{1948A51F-F941-F34B-B3DD-8D70EE49BF83}"/>
              </a:ext>
            </a:extLst>
          </p:cNvPr>
          <p:cNvPicPr>
            <a:picLocks noChangeAspect="1"/>
          </p:cNvPicPr>
          <p:nvPr/>
        </p:nvPicPr>
        <p:blipFill rotWithShape="1">
          <a:blip r:embed="rId3"/>
          <a:srcRect l="6455" t="9201" r="63070" b="3362"/>
          <a:stretch/>
        </p:blipFill>
        <p:spPr>
          <a:xfrm>
            <a:off x="289367" y="3784165"/>
            <a:ext cx="3183038" cy="3044214"/>
          </a:xfrm>
          <a:prstGeom prst="rect">
            <a:avLst/>
          </a:prstGeom>
        </p:spPr>
      </p:pic>
      <p:pic>
        <p:nvPicPr>
          <p:cNvPr id="12" name="Picture 11">
            <a:extLst>
              <a:ext uri="{FF2B5EF4-FFF2-40B4-BE49-F238E27FC236}">
                <a16:creationId xmlns:a16="http://schemas.microsoft.com/office/drawing/2014/main" id="{C9A9D7C0-871E-074C-9CCC-7A2E6DC9E056}"/>
              </a:ext>
            </a:extLst>
          </p:cNvPr>
          <p:cNvPicPr>
            <a:picLocks noChangeAspect="1"/>
          </p:cNvPicPr>
          <p:nvPr/>
        </p:nvPicPr>
        <p:blipFill rotWithShape="1">
          <a:blip r:embed="rId4"/>
          <a:srcRect l="25633" t="3243" r="25285"/>
          <a:stretch/>
        </p:blipFill>
        <p:spPr>
          <a:xfrm>
            <a:off x="9259746" y="4455289"/>
            <a:ext cx="2437681" cy="2402711"/>
          </a:xfrm>
          <a:prstGeom prst="rect">
            <a:avLst/>
          </a:prstGeom>
        </p:spPr>
      </p:pic>
      <p:sp>
        <p:nvSpPr>
          <p:cNvPr id="13" name="TextBox 12">
            <a:extLst>
              <a:ext uri="{FF2B5EF4-FFF2-40B4-BE49-F238E27FC236}">
                <a16:creationId xmlns:a16="http://schemas.microsoft.com/office/drawing/2014/main" id="{DCA11603-12AE-6041-A6C4-D80A13D7E19E}"/>
              </a:ext>
            </a:extLst>
          </p:cNvPr>
          <p:cNvSpPr txBox="1"/>
          <p:nvPr/>
        </p:nvSpPr>
        <p:spPr>
          <a:xfrm>
            <a:off x="9259746" y="3281903"/>
            <a:ext cx="2928394" cy="1200329"/>
          </a:xfrm>
          <a:prstGeom prst="rect">
            <a:avLst/>
          </a:prstGeom>
          <a:noFill/>
        </p:spPr>
        <p:txBody>
          <a:bodyPr wrap="square" rtlCol="0">
            <a:spAutoFit/>
          </a:bodyPr>
          <a:lstStyle/>
          <a:p>
            <a:r>
              <a:rPr lang="en-US" dirty="0"/>
              <a:t>ODM was mounted on the bow foremast in 2017 -- less flow distortion. collocated with optical gauge</a:t>
            </a:r>
          </a:p>
        </p:txBody>
      </p:sp>
      <p:sp>
        <p:nvSpPr>
          <p:cNvPr id="4" name="TextBox 3">
            <a:extLst>
              <a:ext uri="{FF2B5EF4-FFF2-40B4-BE49-F238E27FC236}">
                <a16:creationId xmlns:a16="http://schemas.microsoft.com/office/drawing/2014/main" id="{6939B80B-C3D1-AC43-88B1-C98016E885B8}"/>
              </a:ext>
            </a:extLst>
          </p:cNvPr>
          <p:cNvSpPr txBox="1"/>
          <p:nvPr/>
        </p:nvSpPr>
        <p:spPr>
          <a:xfrm>
            <a:off x="2560898" y="1486693"/>
            <a:ext cx="6698848" cy="1200329"/>
          </a:xfrm>
          <a:prstGeom prst="rect">
            <a:avLst/>
          </a:prstGeom>
          <a:noFill/>
        </p:spPr>
        <p:txBody>
          <a:bodyPr wrap="square" rtlCol="0">
            <a:spAutoFit/>
          </a:bodyPr>
          <a:lstStyle/>
          <a:p>
            <a:r>
              <a:rPr lang="en-US" dirty="0" err="1">
                <a:solidFill>
                  <a:schemeClr val="accent2"/>
                </a:solidFill>
              </a:rPr>
              <a:t>matlab</a:t>
            </a:r>
            <a:r>
              <a:rPr lang="en-US" dirty="0">
                <a:solidFill>
                  <a:schemeClr val="accent2"/>
                </a:solidFill>
              </a:rPr>
              <a:t> </a:t>
            </a:r>
            <a:r>
              <a:rPr lang="en-US" dirty="0" err="1">
                <a:solidFill>
                  <a:schemeClr val="accent2"/>
                </a:solidFill>
              </a:rPr>
              <a:t>Peliz</a:t>
            </a:r>
            <a:r>
              <a:rPr lang="en-US" dirty="0">
                <a:solidFill>
                  <a:schemeClr val="accent2"/>
                </a:solidFill>
              </a:rPr>
              <a:t> </a:t>
            </a:r>
            <a:r>
              <a:rPr lang="en-US" dirty="0"/>
              <a:t>is higher than </a:t>
            </a:r>
            <a:r>
              <a:rPr lang="en-US" dirty="0" err="1"/>
              <a:t>fortran</a:t>
            </a:r>
            <a:r>
              <a:rPr lang="en-US" dirty="0"/>
              <a:t> </a:t>
            </a:r>
            <a:r>
              <a:rPr lang="en-US" dirty="0" err="1"/>
              <a:t>Pkyla</a:t>
            </a:r>
            <a:r>
              <a:rPr lang="en-US" dirty="0"/>
              <a:t>…. by up to 10% at higher D</a:t>
            </a:r>
          </a:p>
          <a:p>
            <a:r>
              <a:rPr lang="en-US" dirty="0"/>
              <a:t>so </a:t>
            </a:r>
            <a:r>
              <a:rPr lang="en-US" dirty="0" err="1"/>
              <a:t>matlab</a:t>
            </a:r>
            <a:r>
              <a:rPr lang="en-US" dirty="0"/>
              <a:t> </a:t>
            </a:r>
            <a:r>
              <a:rPr lang="en-US" dirty="0" err="1"/>
              <a:t>Peliz</a:t>
            </a:r>
            <a:r>
              <a:rPr lang="en-US" dirty="0"/>
              <a:t> is closer to ship gauge rain rates</a:t>
            </a:r>
          </a:p>
          <a:p>
            <a:r>
              <a:rPr lang="en-US" dirty="0"/>
              <a:t>neither P are as high as optical gauge; </a:t>
            </a:r>
          </a:p>
          <a:p>
            <a:r>
              <a:rPr lang="en-US" dirty="0"/>
              <a:t>likely due to missing drops of D &lt; 0.44 mm</a:t>
            </a:r>
          </a:p>
        </p:txBody>
      </p:sp>
      <p:pic>
        <p:nvPicPr>
          <p:cNvPr id="15" name="Picture 14">
            <a:extLst>
              <a:ext uri="{FF2B5EF4-FFF2-40B4-BE49-F238E27FC236}">
                <a16:creationId xmlns:a16="http://schemas.microsoft.com/office/drawing/2014/main" id="{7933B71A-7C8E-534B-85AF-EDACD4F6D75D}"/>
              </a:ext>
            </a:extLst>
          </p:cNvPr>
          <p:cNvPicPr>
            <a:picLocks noChangeAspect="1"/>
          </p:cNvPicPr>
          <p:nvPr/>
        </p:nvPicPr>
        <p:blipFill rotWithShape="1">
          <a:blip r:embed="rId5"/>
          <a:srcRect l="25418" t="1058" r="24644" b="-1058"/>
          <a:stretch/>
        </p:blipFill>
        <p:spPr>
          <a:xfrm>
            <a:off x="5798917" y="4401056"/>
            <a:ext cx="2453832" cy="2456943"/>
          </a:xfrm>
          <a:prstGeom prst="rect">
            <a:avLst/>
          </a:prstGeom>
        </p:spPr>
      </p:pic>
      <p:sp>
        <p:nvSpPr>
          <p:cNvPr id="16" name="TextBox 15">
            <a:extLst>
              <a:ext uri="{FF2B5EF4-FFF2-40B4-BE49-F238E27FC236}">
                <a16:creationId xmlns:a16="http://schemas.microsoft.com/office/drawing/2014/main" id="{69F4F4D1-E37A-D14B-871E-C3D504B568D3}"/>
              </a:ext>
            </a:extLst>
          </p:cNvPr>
          <p:cNvSpPr txBox="1"/>
          <p:nvPr/>
        </p:nvSpPr>
        <p:spPr>
          <a:xfrm>
            <a:off x="5798917" y="3531959"/>
            <a:ext cx="3298785" cy="923330"/>
          </a:xfrm>
          <a:prstGeom prst="rect">
            <a:avLst/>
          </a:prstGeom>
          <a:noFill/>
        </p:spPr>
        <p:txBody>
          <a:bodyPr wrap="square" rtlCol="0">
            <a:spAutoFit/>
          </a:bodyPr>
          <a:lstStyle/>
          <a:p>
            <a:r>
              <a:rPr lang="en-US" dirty="0"/>
              <a:t>ODM was mounted on a forward O2 deck van -- potentially more flow distortion</a:t>
            </a:r>
          </a:p>
        </p:txBody>
      </p:sp>
      <p:sp>
        <p:nvSpPr>
          <p:cNvPr id="17" name="TextBox 16">
            <a:extLst>
              <a:ext uri="{FF2B5EF4-FFF2-40B4-BE49-F238E27FC236}">
                <a16:creationId xmlns:a16="http://schemas.microsoft.com/office/drawing/2014/main" id="{B3CC253E-0ECD-4A43-B1CB-EE57E01096A8}"/>
              </a:ext>
            </a:extLst>
          </p:cNvPr>
          <p:cNvSpPr txBox="1"/>
          <p:nvPr/>
        </p:nvSpPr>
        <p:spPr>
          <a:xfrm>
            <a:off x="2828801" y="834069"/>
            <a:ext cx="4197032" cy="369332"/>
          </a:xfrm>
          <a:prstGeom prst="rect">
            <a:avLst/>
          </a:prstGeom>
          <a:noFill/>
        </p:spPr>
        <p:txBody>
          <a:bodyPr wrap="square" rtlCol="0">
            <a:spAutoFit/>
          </a:bodyPr>
          <a:lstStyle/>
          <a:p>
            <a:r>
              <a:rPr lang="en-US" dirty="0">
                <a:solidFill>
                  <a:srgbClr val="F019F3"/>
                </a:solidFill>
              </a:rPr>
              <a:t>(sorry for the color scheme changes)</a:t>
            </a:r>
          </a:p>
        </p:txBody>
      </p:sp>
      <p:sp>
        <p:nvSpPr>
          <p:cNvPr id="18" name="TextBox 17">
            <a:extLst>
              <a:ext uri="{FF2B5EF4-FFF2-40B4-BE49-F238E27FC236}">
                <a16:creationId xmlns:a16="http://schemas.microsoft.com/office/drawing/2014/main" id="{839C42E8-5580-0D4D-8514-7FB64C7B3B80}"/>
              </a:ext>
            </a:extLst>
          </p:cNvPr>
          <p:cNvSpPr txBox="1"/>
          <p:nvPr/>
        </p:nvSpPr>
        <p:spPr>
          <a:xfrm>
            <a:off x="3291069" y="4662666"/>
            <a:ext cx="2689185" cy="1323439"/>
          </a:xfrm>
          <a:prstGeom prst="rect">
            <a:avLst/>
          </a:prstGeom>
          <a:noFill/>
        </p:spPr>
        <p:txBody>
          <a:bodyPr wrap="square" rtlCol="0">
            <a:spAutoFit/>
          </a:bodyPr>
          <a:lstStyle/>
          <a:p>
            <a:r>
              <a:rPr lang="en-US" sz="1600" dirty="0"/>
              <a:t>Please use caution combining ODM data from SPURS-2 between 2016 and 2017… they were mounted in different locations each year:</a:t>
            </a:r>
          </a:p>
        </p:txBody>
      </p:sp>
    </p:spTree>
    <p:extLst>
      <p:ext uri="{BB962C8B-B14F-4D97-AF65-F5344CB8AC3E}">
        <p14:creationId xmlns:p14="http://schemas.microsoft.com/office/powerpoint/2010/main" val="425148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D1D47B0-A8C7-3C46-8C18-1D48C4472E8D}"/>
                  </a:ext>
                </a:extLst>
              </p:cNvPr>
              <p:cNvSpPr txBox="1"/>
              <p:nvPr/>
            </p:nvSpPr>
            <p:spPr>
              <a:xfrm>
                <a:off x="798653" y="174414"/>
                <a:ext cx="9699585" cy="2585323"/>
              </a:xfrm>
              <a:prstGeom prst="rect">
                <a:avLst/>
              </a:prstGeom>
              <a:noFill/>
            </p:spPr>
            <p:txBody>
              <a:bodyPr wrap="square" rtlCol="0">
                <a:spAutoFit/>
              </a:bodyPr>
              <a:lstStyle/>
              <a:p>
                <a:r>
                  <a:rPr lang="en-US" dirty="0"/>
                  <a:t>The </a:t>
                </a:r>
                <a:r>
                  <a:rPr lang="en-US" dirty="0" err="1"/>
                  <a:t>fortran</a:t>
                </a:r>
                <a:r>
                  <a:rPr lang="en-US" dirty="0"/>
                  <a:t> code and </a:t>
                </a:r>
                <a:r>
                  <a:rPr lang="en-US" dirty="0" err="1"/>
                  <a:t>matlab</a:t>
                </a:r>
                <a:r>
                  <a:rPr lang="en-US" dirty="0"/>
                  <a:t> code are identical except for one small section related to n(D). The </a:t>
                </a:r>
                <a:r>
                  <a:rPr lang="en-US" dirty="0" err="1"/>
                  <a:t>fortran</a:t>
                </a:r>
                <a:r>
                  <a:rPr lang="en-US" dirty="0"/>
                  <a:t> code given to Kyla by Christian </a:t>
                </a:r>
                <a:r>
                  <a:rPr lang="en-US" dirty="0" err="1"/>
                  <a:t>Klepp</a:t>
                </a:r>
                <a:r>
                  <a:rPr lang="en-US" dirty="0"/>
                  <a:t> has a mysterious extra term that reduces drop counts per bin, n(D), by some unexplained function related to drop geometry. This step is not mentioned in the </a:t>
                </a:r>
                <a:r>
                  <a:rPr lang="en-US" dirty="0" err="1"/>
                  <a:t>Klepp</a:t>
                </a:r>
                <a:r>
                  <a:rPr lang="en-US" dirty="0"/>
                  <a:t> 2015 or 2018 papers or equations. I suspect it’s erroneous and causing the disagreement between </a:t>
                </a:r>
                <a:r>
                  <a:rPr lang="en-US" dirty="0" err="1"/>
                  <a:t>matlab</a:t>
                </a:r>
                <a:r>
                  <a:rPr lang="en-US" dirty="0"/>
                  <a:t> (ET) and </a:t>
                </a:r>
                <a:r>
                  <a:rPr lang="en-US" dirty="0" err="1"/>
                  <a:t>fortran</a:t>
                </a:r>
                <a:r>
                  <a:rPr lang="en-US" dirty="0"/>
                  <a:t> (Kyla) rain rates. </a:t>
                </a:r>
              </a:p>
              <a:p>
                <a:r>
                  <a:rPr lang="en-US" dirty="0"/>
                  <a:t>Reducing drop counts would reduce liquid water content and rain rate: P and W ~ </a:t>
                </a:r>
                <a:r>
                  <a:rPr lang="en-US" dirty="0" err="1"/>
                  <a:t>n</a:t>
                </a:r>
                <a:r>
                  <a:rPr lang="en-US" baseline="-25000" dirty="0" err="1"/>
                  <a:t>i</a:t>
                </a:r>
                <a:r>
                  <a:rPr lang="en-US" dirty="0"/>
                  <a:t> D</a:t>
                </a:r>
                <a:r>
                  <a:rPr lang="en-US" baseline="-25000" dirty="0"/>
                  <a:t>i</a:t>
                </a:r>
                <a:r>
                  <a:rPr lang="en-US" baseline="30000" dirty="0"/>
                  <a:t>3</a:t>
                </a:r>
                <a:r>
                  <a:rPr lang="en-US" dirty="0"/>
                  <a:t>. </a:t>
                </a:r>
              </a:p>
              <a:p>
                <a:r>
                  <a:rPr lang="en-US" dirty="0"/>
                  <a:t>This source of disagreement in n(D) would have less impact on reflectivity since that is more heavily weighted by D: z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n-US" b="0" i="1" smtClean="0">
                        <a:latin typeface="Cambria Math" panose="02040503050406030204" pitchFamily="18" charset="0"/>
                        <a:ea typeface="Cambria Math" panose="02040503050406030204" pitchFamily="18" charset="0"/>
                      </a:rPr>
                      <m:t> </m:t>
                    </m:r>
                  </m:oMath>
                </a14:m>
                <a:r>
                  <a:rPr lang="en-US" dirty="0" err="1"/>
                  <a:t>n</a:t>
                </a:r>
                <a:r>
                  <a:rPr lang="en-US" baseline="-25000" dirty="0" err="1"/>
                  <a:t>i</a:t>
                </a:r>
                <a:r>
                  <a:rPr lang="en-US" dirty="0"/>
                  <a:t> D</a:t>
                </a:r>
                <a:r>
                  <a:rPr lang="en-US" baseline="-25000" dirty="0"/>
                  <a:t>i</a:t>
                </a:r>
                <a:r>
                  <a:rPr lang="en-US" baseline="30000" dirty="0"/>
                  <a:t>6</a:t>
                </a:r>
                <a:r>
                  <a:rPr lang="en-US" dirty="0"/>
                  <a:t>. In fact, the </a:t>
                </a:r>
                <a:r>
                  <a:rPr lang="en-US" dirty="0" err="1"/>
                  <a:t>reflectivitiy</a:t>
                </a:r>
                <a:r>
                  <a:rPr lang="en-US" dirty="0"/>
                  <a:t> calculated from </a:t>
                </a:r>
                <a:r>
                  <a:rPr lang="en-US" dirty="0" err="1"/>
                  <a:t>fortran</a:t>
                </a:r>
                <a:r>
                  <a:rPr lang="en-US" dirty="0"/>
                  <a:t> and </a:t>
                </a:r>
                <a:r>
                  <a:rPr lang="en-US" dirty="0" err="1"/>
                  <a:t>matlab</a:t>
                </a:r>
                <a:r>
                  <a:rPr lang="en-US" dirty="0"/>
                  <a:t> codes are nearly identical, which supports this hypothesis regarding the source of error.</a:t>
                </a:r>
                <a:endParaRPr lang="en-US" baseline="30000" dirty="0"/>
              </a:p>
            </p:txBody>
          </p:sp>
        </mc:Choice>
        <mc:Fallback>
          <p:sp>
            <p:nvSpPr>
              <p:cNvPr id="2" name="TextBox 1">
                <a:extLst>
                  <a:ext uri="{FF2B5EF4-FFF2-40B4-BE49-F238E27FC236}">
                    <a16:creationId xmlns:a16="http://schemas.microsoft.com/office/drawing/2014/main" id="{DD1D47B0-A8C7-3C46-8C18-1D48C4472E8D}"/>
                  </a:ext>
                </a:extLst>
              </p:cNvPr>
              <p:cNvSpPr txBox="1">
                <a:spLocks noRot="1" noChangeAspect="1" noMove="1" noResize="1" noEditPoints="1" noAdjustHandles="1" noChangeArrowheads="1" noChangeShapeType="1" noTextEdit="1"/>
              </p:cNvSpPr>
              <p:nvPr/>
            </p:nvSpPr>
            <p:spPr>
              <a:xfrm>
                <a:off x="798653" y="174414"/>
                <a:ext cx="9699585" cy="2585323"/>
              </a:xfrm>
              <a:prstGeom prst="rect">
                <a:avLst/>
              </a:prstGeom>
              <a:blipFill>
                <a:blip r:embed="rId2"/>
                <a:stretch>
                  <a:fillRect l="-392" t="-980" r="-523" b="-29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6F825C-F51C-FC46-B7B1-0828156905A5}"/>
              </a:ext>
            </a:extLst>
          </p:cNvPr>
          <p:cNvPicPr>
            <a:picLocks noChangeAspect="1"/>
          </p:cNvPicPr>
          <p:nvPr/>
        </p:nvPicPr>
        <p:blipFill>
          <a:blip r:embed="rId3"/>
          <a:stretch>
            <a:fillRect/>
          </a:stretch>
        </p:blipFill>
        <p:spPr>
          <a:xfrm>
            <a:off x="554867" y="2847371"/>
            <a:ext cx="5255624" cy="3894881"/>
          </a:xfrm>
          <a:prstGeom prst="rect">
            <a:avLst/>
          </a:prstGeom>
        </p:spPr>
      </p:pic>
      <p:sp>
        <p:nvSpPr>
          <p:cNvPr id="5" name="TextBox 4">
            <a:extLst>
              <a:ext uri="{FF2B5EF4-FFF2-40B4-BE49-F238E27FC236}">
                <a16:creationId xmlns:a16="http://schemas.microsoft.com/office/drawing/2014/main" id="{29E4C424-D65D-C242-BC07-C519093DBB80}"/>
              </a:ext>
            </a:extLst>
          </p:cNvPr>
          <p:cNvSpPr txBox="1"/>
          <p:nvPr/>
        </p:nvSpPr>
        <p:spPr>
          <a:xfrm>
            <a:off x="5405377" y="3135564"/>
            <a:ext cx="6180881" cy="1477328"/>
          </a:xfrm>
          <a:prstGeom prst="rect">
            <a:avLst/>
          </a:prstGeom>
          <a:noFill/>
        </p:spPr>
        <p:txBody>
          <a:bodyPr wrap="square" rtlCol="0">
            <a:spAutoFit/>
          </a:bodyPr>
          <a:lstStyle/>
          <a:p>
            <a:r>
              <a:rPr lang="en-US" b="1" dirty="0" err="1">
                <a:solidFill>
                  <a:srgbClr val="7030A0"/>
                </a:solidFill>
              </a:rPr>
              <a:t>rnanz</a:t>
            </a:r>
            <a:r>
              <a:rPr lang="en-US" dirty="0"/>
              <a:t> is the drop count per bin per time step. It’s modified by n*2*</a:t>
            </a:r>
            <a:r>
              <a:rPr lang="en-US" dirty="0" err="1"/>
              <a:t>ws</a:t>
            </a:r>
            <a:r>
              <a:rPr lang="en-US" dirty="0"/>
              <a:t> in a way that is unexplained and seemingly unjustified. The result is to reduce drop counts and therefore P, W. This does not match rain measurements from gauges or my calculations using </a:t>
            </a:r>
            <a:r>
              <a:rPr lang="en-US" dirty="0" err="1"/>
              <a:t>Klepp</a:t>
            </a:r>
            <a:r>
              <a:rPr lang="en-US" dirty="0"/>
              <a:t> 2015 equations and raw ODM data.</a:t>
            </a:r>
          </a:p>
        </p:txBody>
      </p:sp>
      <p:sp>
        <p:nvSpPr>
          <p:cNvPr id="6" name="TextBox 5">
            <a:extLst>
              <a:ext uri="{FF2B5EF4-FFF2-40B4-BE49-F238E27FC236}">
                <a16:creationId xmlns:a16="http://schemas.microsoft.com/office/drawing/2014/main" id="{528A8625-A252-4F42-983B-6819B064F2CF}"/>
              </a:ext>
            </a:extLst>
          </p:cNvPr>
          <p:cNvSpPr txBox="1"/>
          <p:nvPr/>
        </p:nvSpPr>
        <p:spPr>
          <a:xfrm>
            <a:off x="6157731" y="4988719"/>
            <a:ext cx="5849074" cy="1754326"/>
          </a:xfrm>
          <a:prstGeom prst="rect">
            <a:avLst/>
          </a:prstGeom>
          <a:noFill/>
        </p:spPr>
        <p:txBody>
          <a:bodyPr wrap="square" rtlCol="0">
            <a:spAutoFit/>
          </a:bodyPr>
          <a:lstStyle/>
          <a:p>
            <a:r>
              <a:rPr lang="en-US" dirty="0"/>
              <a:t>There are also very very very small differences in the way drop bin widths are calculated in </a:t>
            </a:r>
            <a:r>
              <a:rPr lang="en-US" dirty="0" err="1"/>
              <a:t>fortran</a:t>
            </a:r>
            <a:r>
              <a:rPr lang="en-US" dirty="0"/>
              <a:t> and </a:t>
            </a:r>
            <a:r>
              <a:rPr lang="en-US" dirty="0" err="1"/>
              <a:t>matlab</a:t>
            </a:r>
            <a:r>
              <a:rPr lang="en-US" dirty="0"/>
              <a:t>. Both are justified. This results in a very very small difference in Z (up to 0.25 </a:t>
            </a:r>
            <a:r>
              <a:rPr lang="en-US" dirty="0" err="1"/>
              <a:t>dBZ</a:t>
            </a:r>
            <a:r>
              <a:rPr lang="en-US" dirty="0"/>
              <a:t> difference). The only other variable affected is N(D), the latter of which is used to calculate mu, </a:t>
            </a:r>
            <a:r>
              <a:rPr lang="en-US" dirty="0" err="1"/>
              <a:t>Nw</a:t>
            </a:r>
            <a:r>
              <a:rPr lang="en-US" dirty="0"/>
              <a:t>, D0, and </a:t>
            </a:r>
            <a:r>
              <a:rPr lang="en-US" dirty="0" err="1"/>
              <a:t>cantman</a:t>
            </a:r>
            <a:r>
              <a:rPr lang="en-US" dirty="0"/>
              <a:t> electromagnetic scattering simulations. </a:t>
            </a:r>
          </a:p>
        </p:txBody>
      </p:sp>
    </p:spTree>
    <p:extLst>
      <p:ext uri="{BB962C8B-B14F-4D97-AF65-F5344CB8AC3E}">
        <p14:creationId xmlns:p14="http://schemas.microsoft.com/office/powerpoint/2010/main" val="124569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E96302-F89C-344D-944F-B179D4EDB80B}"/>
              </a:ext>
            </a:extLst>
          </p:cNvPr>
          <p:cNvPicPr>
            <a:picLocks noChangeAspect="1"/>
          </p:cNvPicPr>
          <p:nvPr/>
        </p:nvPicPr>
        <p:blipFill rotWithShape="1">
          <a:blip r:embed="rId2"/>
          <a:srcRect b="51566"/>
          <a:stretch/>
        </p:blipFill>
        <p:spPr>
          <a:xfrm>
            <a:off x="0" y="90062"/>
            <a:ext cx="12192000" cy="2952509"/>
          </a:xfrm>
          <a:prstGeom prst="rect">
            <a:avLst/>
          </a:prstGeom>
        </p:spPr>
      </p:pic>
      <p:sp>
        <p:nvSpPr>
          <p:cNvPr id="4" name="TextBox 3">
            <a:extLst>
              <a:ext uri="{FF2B5EF4-FFF2-40B4-BE49-F238E27FC236}">
                <a16:creationId xmlns:a16="http://schemas.microsoft.com/office/drawing/2014/main" id="{FEECAA7F-E36B-7348-929D-A592DD110D90}"/>
              </a:ext>
            </a:extLst>
          </p:cNvPr>
          <p:cNvSpPr txBox="1"/>
          <p:nvPr/>
        </p:nvSpPr>
        <p:spPr>
          <a:xfrm>
            <a:off x="2210765" y="949125"/>
            <a:ext cx="6522333" cy="369332"/>
          </a:xfrm>
          <a:prstGeom prst="rect">
            <a:avLst/>
          </a:prstGeom>
          <a:noFill/>
        </p:spPr>
        <p:txBody>
          <a:bodyPr wrap="square" rtlCol="0">
            <a:spAutoFit/>
          </a:bodyPr>
          <a:lstStyle/>
          <a:p>
            <a:r>
              <a:rPr lang="en-US" dirty="0"/>
              <a:t>TGT ODM data prior to PISTON look outrageous and unphysical</a:t>
            </a:r>
          </a:p>
        </p:txBody>
      </p:sp>
      <p:pic>
        <p:nvPicPr>
          <p:cNvPr id="6" name="Picture 5">
            <a:extLst>
              <a:ext uri="{FF2B5EF4-FFF2-40B4-BE49-F238E27FC236}">
                <a16:creationId xmlns:a16="http://schemas.microsoft.com/office/drawing/2014/main" id="{7A3363FD-9579-F94D-85F1-CAE76CF984F7}"/>
              </a:ext>
            </a:extLst>
          </p:cNvPr>
          <p:cNvPicPr>
            <a:picLocks noChangeAspect="1"/>
          </p:cNvPicPr>
          <p:nvPr/>
        </p:nvPicPr>
        <p:blipFill>
          <a:blip r:embed="rId3"/>
          <a:stretch>
            <a:fillRect/>
          </a:stretch>
        </p:blipFill>
        <p:spPr>
          <a:xfrm>
            <a:off x="0" y="3692322"/>
            <a:ext cx="6055488" cy="3027744"/>
          </a:xfrm>
          <a:prstGeom prst="rect">
            <a:avLst/>
          </a:prstGeom>
        </p:spPr>
      </p:pic>
      <p:pic>
        <p:nvPicPr>
          <p:cNvPr id="8" name="Picture 7">
            <a:extLst>
              <a:ext uri="{FF2B5EF4-FFF2-40B4-BE49-F238E27FC236}">
                <a16:creationId xmlns:a16="http://schemas.microsoft.com/office/drawing/2014/main" id="{76080C22-E999-A34A-9D13-751508475926}"/>
              </a:ext>
            </a:extLst>
          </p:cNvPr>
          <p:cNvPicPr>
            <a:picLocks noChangeAspect="1"/>
          </p:cNvPicPr>
          <p:nvPr/>
        </p:nvPicPr>
        <p:blipFill>
          <a:blip r:embed="rId4"/>
          <a:stretch>
            <a:fillRect/>
          </a:stretch>
        </p:blipFill>
        <p:spPr>
          <a:xfrm>
            <a:off x="5789270" y="3605511"/>
            <a:ext cx="6402730" cy="3201365"/>
          </a:xfrm>
          <a:prstGeom prst="rect">
            <a:avLst/>
          </a:prstGeom>
        </p:spPr>
      </p:pic>
      <p:sp>
        <p:nvSpPr>
          <p:cNvPr id="9" name="Rectangle 8">
            <a:extLst>
              <a:ext uri="{FF2B5EF4-FFF2-40B4-BE49-F238E27FC236}">
                <a16:creationId xmlns:a16="http://schemas.microsoft.com/office/drawing/2014/main" id="{7D79C6F7-8E1D-F944-B94C-C74C1BABA7A6}"/>
              </a:ext>
            </a:extLst>
          </p:cNvPr>
          <p:cNvSpPr/>
          <p:nvPr/>
        </p:nvSpPr>
        <p:spPr>
          <a:xfrm>
            <a:off x="1693761" y="3129382"/>
            <a:ext cx="9244315" cy="646331"/>
          </a:xfrm>
          <a:prstGeom prst="rect">
            <a:avLst/>
          </a:prstGeom>
        </p:spPr>
        <p:txBody>
          <a:bodyPr wrap="square">
            <a:spAutoFit/>
          </a:bodyPr>
          <a:lstStyle/>
          <a:p>
            <a:r>
              <a:rPr lang="en-US" dirty="0"/>
              <a:t>Voltage (and therefore diameters) look noisy but not outrageous. </a:t>
            </a:r>
          </a:p>
          <a:p>
            <a:r>
              <a:rPr lang="en-US" dirty="0" err="1"/>
              <a:t>nsumdrops</a:t>
            </a:r>
            <a:r>
              <a:rPr lang="en-US" dirty="0"/>
              <a:t>(t) and </a:t>
            </a:r>
            <a:r>
              <a:rPr lang="en-US" dirty="0" err="1"/>
              <a:t>ndrops</a:t>
            </a:r>
            <a:r>
              <a:rPr lang="en-US" dirty="0"/>
              <a:t>(</a:t>
            </a:r>
            <a:r>
              <a:rPr lang="en-US" dirty="0" err="1"/>
              <a:t>D,t</a:t>
            </a:r>
            <a:r>
              <a:rPr lang="en-US" dirty="0"/>
              <a:t>) look way to high -&gt; main issue most likely causing P &gt; 300 mm/</a:t>
            </a:r>
            <a:r>
              <a:rPr lang="en-US" dirty="0" err="1"/>
              <a:t>hr</a:t>
            </a:r>
            <a:endParaRPr lang="en-US" dirty="0"/>
          </a:p>
        </p:txBody>
      </p:sp>
    </p:spTree>
    <p:extLst>
      <p:ext uri="{BB962C8B-B14F-4D97-AF65-F5344CB8AC3E}">
        <p14:creationId xmlns:p14="http://schemas.microsoft.com/office/powerpoint/2010/main" val="236914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758</Words>
  <Application>Microsoft Macintosh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Office Theme</vt:lpstr>
      <vt:lpstr>ODM data processing results: SPURS-2 2016-2017 TGT 2017-2018 PISTON 2018</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ODM data processing results: SPURS-2 2016-2017 TGT 2017-2018 PISTON 2018</dc:title>
  <dc:creator>Elizabeth Thompson</dc:creator>
  <cp:lastModifiedBy>Elizabeth Thompson</cp:lastModifiedBy>
  <cp:revision>15</cp:revision>
  <dcterms:created xsi:type="dcterms:W3CDTF">2020-07-16T14:45:37Z</dcterms:created>
  <dcterms:modified xsi:type="dcterms:W3CDTF">2020-07-17T03:05:42Z</dcterms:modified>
</cp:coreProperties>
</file>