
<file path=[Content_Types].xml><?xml version="1.0" encoding="utf-8"?>
<Types xmlns="http://schemas.openxmlformats.org/package/2006/content-types">
  <Default Extension="xml" ContentType="application/xml"/>
  <Default Extension="tiff" ContentType="image/tif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8"/>
  </p:notesMasterIdLst>
  <p:sldIdLst>
    <p:sldId id="256" r:id="rId2"/>
    <p:sldId id="259" r:id="rId3"/>
    <p:sldId id="258" r:id="rId4"/>
    <p:sldId id="264" r:id="rId5"/>
    <p:sldId id="265" r:id="rId6"/>
    <p:sldId id="266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0"/>
    <p:restoredTop sz="94666"/>
  </p:normalViewPr>
  <p:slideViewPr>
    <p:cSldViewPr snapToGrid="0" snapToObjects="1">
      <p:cViewPr varScale="1">
        <p:scale>
          <a:sx n="95" d="100"/>
          <a:sy n="95" d="100"/>
        </p:scale>
        <p:origin x="200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notesMaster" Target="notesMasters/notesMaster1.xml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15AD4A-4F6F-BE4F-9144-2828D11E2E7A}" type="datetimeFigureOut">
              <a:rPr lang="en-US" smtClean="0"/>
              <a:t>12/4/19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9BA93C-88CB-0541-B138-6D2F8660B6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7850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BA93C-88CB-0541-B138-6D2F8660B63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0490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BA93C-88CB-0541-B138-6D2F8660B63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8582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BA93C-88CB-0541-B138-6D2F8660B63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803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BA93C-88CB-0541-B138-6D2F8660B63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6407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BA93C-88CB-0541-B138-6D2F8660B63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500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BA93C-88CB-0541-B138-6D2F8660B63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787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F6B8A-AD5D-A54B-A4B4-25ADA73EEDB3}" type="datetimeFigureOut">
              <a:rPr lang="en-US" smtClean="0"/>
              <a:t>12/4/19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0529E-98E9-C84E-989E-4F61852602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F6B8A-AD5D-A54B-A4B4-25ADA73EEDB3}" type="datetimeFigureOut">
              <a:rPr lang="en-US" smtClean="0"/>
              <a:t>12/4/19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0529E-98E9-C84E-989E-4F61852602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F6B8A-AD5D-A54B-A4B4-25ADA73EEDB3}" type="datetimeFigureOut">
              <a:rPr lang="en-US" smtClean="0"/>
              <a:t>12/4/19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0529E-98E9-C84E-989E-4F61852602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F6B8A-AD5D-A54B-A4B4-25ADA73EEDB3}" type="datetimeFigureOut">
              <a:rPr lang="en-US" smtClean="0"/>
              <a:t>12/4/19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0529E-98E9-C84E-989E-4F61852602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F6B8A-AD5D-A54B-A4B4-25ADA73EEDB3}" type="datetimeFigureOut">
              <a:rPr lang="en-US" smtClean="0"/>
              <a:t>12/4/19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0529E-98E9-C84E-989E-4F61852602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F6B8A-AD5D-A54B-A4B4-25ADA73EEDB3}" type="datetimeFigureOut">
              <a:rPr lang="en-US" smtClean="0"/>
              <a:t>12/4/19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0529E-98E9-C84E-989E-4F61852602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F6B8A-AD5D-A54B-A4B4-25ADA73EEDB3}" type="datetimeFigureOut">
              <a:rPr lang="en-US" smtClean="0"/>
              <a:t>12/4/19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0529E-98E9-C84E-989E-4F61852602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F6B8A-AD5D-A54B-A4B4-25ADA73EEDB3}" type="datetimeFigureOut">
              <a:rPr lang="en-US" smtClean="0"/>
              <a:t>12/4/19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0529E-98E9-C84E-989E-4F61852602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F6B8A-AD5D-A54B-A4B4-25ADA73EEDB3}" type="datetimeFigureOut">
              <a:rPr lang="en-US" smtClean="0"/>
              <a:t>12/4/19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0529E-98E9-C84E-989E-4F61852602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F6B8A-AD5D-A54B-A4B4-25ADA73EEDB3}" type="datetimeFigureOut">
              <a:rPr lang="en-US" smtClean="0"/>
              <a:t>12/4/19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0529E-98E9-C84E-989E-4F61852602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F6B8A-AD5D-A54B-A4B4-25ADA73EEDB3}" type="datetimeFigureOut">
              <a:rPr lang="en-US" smtClean="0"/>
              <a:t>12/4/19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0529E-98E9-C84E-989E-4F61852602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CF6B8A-AD5D-A54B-A4B4-25ADA73EEDB3}" type="datetimeFigureOut">
              <a:rPr lang="en-US" smtClean="0"/>
              <a:t>12/4/19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C0529E-98E9-C84E-989E-4F6185260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637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4" Type="http://schemas.openxmlformats.org/officeDocument/2006/relationships/image" Target="../media/image3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5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4" Type="http://schemas.openxmlformats.org/officeDocument/2006/relationships/image" Target="../media/image8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4" Type="http://schemas.openxmlformats.org/officeDocument/2006/relationships/image" Target="../media/image10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66480" y="6374296"/>
            <a:ext cx="1211746" cy="360432"/>
          </a:xfrm>
        </p:spPr>
        <p:txBody>
          <a:bodyPr/>
          <a:lstStyle/>
          <a:p>
            <a:pPr algn="l"/>
            <a:r>
              <a:rPr lang="en-US" dirty="0" smtClean="0"/>
              <a:t>SDA_2019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313" y="1002082"/>
            <a:ext cx="4280260" cy="31619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8098" y="162838"/>
            <a:ext cx="5937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23 Nov 2019: flux measurements </a:t>
            </a:r>
            <a:r>
              <a:rPr lang="mr-IN" dirty="0" smtClean="0"/>
              <a:t>–</a:t>
            </a:r>
            <a:r>
              <a:rPr lang="en-US" dirty="0"/>
              <a:t> </a:t>
            </a:r>
            <a:r>
              <a:rPr lang="en-US" dirty="0" smtClean="0"/>
              <a:t>‘dark side’ : two locations, 1 over 140 cm deep ice, 2 over 15 cm new ice.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36088" y="1002082"/>
            <a:ext cx="36200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There’s a slight difference in flow rate when the instrument is in chamber mode. Why?</a:t>
            </a:r>
          </a:p>
          <a:p>
            <a:endParaRPr lang="en-US" sz="1400" dirty="0"/>
          </a:p>
          <a:p>
            <a:r>
              <a:rPr lang="en-US" sz="1400" dirty="0" smtClean="0"/>
              <a:t>Equals about 0.01 SLPM difference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5461348" y="2680570"/>
            <a:ext cx="273067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Ambient concentrations</a:t>
            </a:r>
          </a:p>
          <a:p>
            <a:r>
              <a:rPr lang="en-US" sz="1400" dirty="0" smtClean="0"/>
              <a:t>Methane </a:t>
            </a:r>
            <a:r>
              <a:rPr lang="en-US" sz="1400" dirty="0" err="1" smtClean="0"/>
              <a:t>analyser</a:t>
            </a:r>
            <a:r>
              <a:rPr lang="en-US" sz="1400" dirty="0" smtClean="0"/>
              <a:t>:</a:t>
            </a:r>
          </a:p>
          <a:p>
            <a:endParaRPr lang="en-US" sz="1400" dirty="0" smtClean="0"/>
          </a:p>
          <a:p>
            <a:pPr marL="285750" indent="-285750">
              <a:buFont typeface="Wingdings" charset="2"/>
              <a:buChar char="Ø"/>
            </a:pPr>
            <a:r>
              <a:rPr lang="mr-IN" sz="1400" dirty="0" smtClean="0"/>
              <a:t>CH4air</a:t>
            </a:r>
            <a:r>
              <a:rPr lang="en-US" sz="1400" dirty="0" smtClean="0"/>
              <a:t>:</a:t>
            </a:r>
            <a:r>
              <a:rPr lang="mr-IN" sz="1400" dirty="0" smtClean="0"/>
              <a:t> 1964.346</a:t>
            </a:r>
            <a:r>
              <a:rPr lang="en-US" sz="1400" dirty="0" smtClean="0"/>
              <a:t> ppb</a:t>
            </a:r>
          </a:p>
          <a:p>
            <a:pPr marL="285750" indent="-285750">
              <a:buFont typeface="Wingdings" charset="2"/>
              <a:buChar char="Ø"/>
            </a:pPr>
            <a:r>
              <a:rPr lang="mr-IN" sz="1400" dirty="0" smtClean="0"/>
              <a:t>CH4sd</a:t>
            </a:r>
            <a:r>
              <a:rPr lang="en-US" sz="1400" dirty="0" smtClean="0"/>
              <a:t>: </a:t>
            </a:r>
            <a:r>
              <a:rPr lang="mr-IN" sz="1400" dirty="0" smtClean="0"/>
              <a:t>0.1113127</a:t>
            </a:r>
            <a:endParaRPr lang="en-US" sz="1400" dirty="0" smtClean="0"/>
          </a:p>
          <a:p>
            <a:pPr marL="285750" indent="-285750">
              <a:buFont typeface="Wingdings" charset="2"/>
              <a:buChar char="Ø"/>
            </a:pPr>
            <a:endParaRPr lang="en-US" sz="1400" dirty="0" smtClean="0"/>
          </a:p>
          <a:p>
            <a:pPr marL="285750" indent="-285750">
              <a:buFont typeface="Wingdings" charset="2"/>
              <a:buChar char="Ø"/>
            </a:pPr>
            <a:r>
              <a:rPr lang="en-US" sz="1400" dirty="0" smtClean="0"/>
              <a:t>CO2</a:t>
            </a:r>
            <a:r>
              <a:rPr lang="en-US" sz="1400" dirty="0"/>
              <a:t> </a:t>
            </a:r>
            <a:r>
              <a:rPr lang="mr-IN" sz="1400" dirty="0" smtClean="0"/>
              <a:t>418.3644 </a:t>
            </a:r>
            <a:endParaRPr lang="en-US" sz="1400" dirty="0" smtClean="0"/>
          </a:p>
          <a:p>
            <a:pPr marL="285750" indent="-285750">
              <a:buFont typeface="Wingdings" charset="2"/>
              <a:buChar char="Ø"/>
            </a:pPr>
            <a:r>
              <a:rPr lang="mr-IN" sz="1400" dirty="0" smtClean="0"/>
              <a:t>CO2sd 0.5725538</a:t>
            </a:r>
            <a:endParaRPr lang="en-US" sz="1400" dirty="0" smtClean="0"/>
          </a:p>
          <a:p>
            <a:pPr marL="285750" indent="-285750">
              <a:buFont typeface="Wingdings" charset="2"/>
              <a:buChar char="Ø"/>
            </a:pPr>
            <a:endParaRPr lang="en-US" sz="1400" dirty="0" smtClean="0"/>
          </a:p>
          <a:p>
            <a:pPr marL="285750" indent="-285750">
              <a:buFont typeface="Wingdings" charset="2"/>
              <a:buChar char="Ø"/>
            </a:pPr>
            <a:r>
              <a:rPr lang="en-US" sz="1400" dirty="0" smtClean="0"/>
              <a:t>H2O </a:t>
            </a:r>
            <a:r>
              <a:rPr lang="mr-IN" sz="1400" dirty="0" smtClean="0"/>
              <a:t>970.0163</a:t>
            </a:r>
            <a:endParaRPr lang="en-US" sz="1400" dirty="0" smtClean="0"/>
          </a:p>
          <a:p>
            <a:pPr marL="285750" indent="-285750">
              <a:buFont typeface="Wingdings" charset="2"/>
              <a:buChar char="Ø"/>
            </a:pPr>
            <a:r>
              <a:rPr lang="mr-IN" sz="1400" dirty="0" smtClean="0"/>
              <a:t>H2Osd </a:t>
            </a:r>
            <a:r>
              <a:rPr lang="mr-IN" sz="1400" dirty="0"/>
              <a:t>15.58204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603581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66480" y="6374296"/>
            <a:ext cx="1211746" cy="360432"/>
          </a:xfrm>
        </p:spPr>
        <p:txBody>
          <a:bodyPr/>
          <a:lstStyle/>
          <a:p>
            <a:pPr algn="l"/>
            <a:r>
              <a:rPr lang="en-US" dirty="0" smtClean="0"/>
              <a:t>SDA_2019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6532" y="3492579"/>
            <a:ext cx="4550804" cy="336177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6480" y="182365"/>
            <a:ext cx="41800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23/11/19: Site 1  (deep ice -10 cm snow): CO</a:t>
            </a:r>
            <a:r>
              <a:rPr lang="en-US" sz="1600" b="1" baseline="-25000" dirty="0" smtClean="0"/>
              <a:t>2</a:t>
            </a:r>
            <a:endParaRPr lang="en-US" sz="1600" b="1" baseline="-25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1167" y="182365"/>
            <a:ext cx="4481002" cy="331021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851770"/>
            <a:ext cx="434653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	Two Sample </a:t>
            </a:r>
            <a:r>
              <a:rPr lang="en-US" sz="1400" dirty="0" smtClean="0"/>
              <a:t>t-test  </a:t>
            </a:r>
          </a:p>
          <a:p>
            <a:r>
              <a:rPr lang="en-US" sz="1400" b="1" dirty="0" smtClean="0"/>
              <a:t>p-value </a:t>
            </a:r>
            <a:r>
              <a:rPr lang="en-US" sz="1400" b="1" dirty="0"/>
              <a:t>= </a:t>
            </a:r>
            <a:r>
              <a:rPr lang="en-US" sz="1400" b="1" dirty="0" smtClean="0"/>
              <a:t>2.246e-07</a:t>
            </a:r>
          </a:p>
          <a:p>
            <a:r>
              <a:rPr lang="en-US" sz="1400" dirty="0" smtClean="0"/>
              <a:t>alternative </a:t>
            </a:r>
            <a:r>
              <a:rPr lang="en-US" sz="1400" dirty="0"/>
              <a:t>hypothesis: true difference in means is not equal to </a:t>
            </a:r>
            <a:r>
              <a:rPr lang="en-US" sz="1400" dirty="0" smtClean="0"/>
              <a:t>0</a:t>
            </a:r>
          </a:p>
          <a:p>
            <a:r>
              <a:rPr lang="en-US" sz="1400" dirty="0" smtClean="0"/>
              <a:t>95 </a:t>
            </a:r>
            <a:r>
              <a:rPr lang="en-US" sz="1400" dirty="0"/>
              <a:t>percent confidence interval</a:t>
            </a:r>
            <a:r>
              <a:rPr lang="en-US" sz="1400" dirty="0" smtClean="0"/>
              <a:t>:</a:t>
            </a:r>
          </a:p>
          <a:p>
            <a:r>
              <a:rPr lang="en-US" sz="1400" dirty="0" smtClean="0"/>
              <a:t> </a:t>
            </a:r>
            <a:r>
              <a:rPr lang="en-US" sz="1400" dirty="0"/>
              <a:t>-0.015604240 </a:t>
            </a:r>
            <a:r>
              <a:rPr lang="en-US" sz="1400" dirty="0" smtClean="0"/>
              <a:t>	-0.007060385</a:t>
            </a:r>
          </a:p>
          <a:p>
            <a:r>
              <a:rPr lang="en-US" sz="1400" dirty="0" smtClean="0"/>
              <a:t>mean </a:t>
            </a:r>
            <a:r>
              <a:rPr lang="en-US" sz="1400" dirty="0"/>
              <a:t>of x     </a:t>
            </a:r>
            <a:r>
              <a:rPr lang="en-US" sz="1400" dirty="0" smtClean="0"/>
              <a:t>		mean </a:t>
            </a:r>
            <a:r>
              <a:rPr lang="en-US" sz="1400" dirty="0"/>
              <a:t>of y </a:t>
            </a:r>
          </a:p>
          <a:p>
            <a:r>
              <a:rPr lang="en-US" sz="1400" dirty="0" smtClean="0"/>
              <a:t>-0.01033  		0.000995</a:t>
            </a:r>
            <a:endParaRPr lang="en-US" sz="1400" dirty="0"/>
          </a:p>
        </p:txBody>
      </p:sp>
      <p:sp>
        <p:nvSpPr>
          <p:cNvPr id="12" name="Rectangle 11"/>
          <p:cNvSpPr/>
          <p:nvPr/>
        </p:nvSpPr>
        <p:spPr>
          <a:xfrm>
            <a:off x="457200" y="4784941"/>
            <a:ext cx="296240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mr-IN" dirty="0" err="1" smtClean="0"/>
              <a:t>Flux</a:t>
            </a:r>
            <a:r>
              <a:rPr lang="en-US" dirty="0" smtClean="0"/>
              <a:t>/</a:t>
            </a:r>
            <a:r>
              <a:rPr lang="mr-IN" dirty="0" err="1" smtClean="0"/>
              <a:t>day</a:t>
            </a:r>
            <a:r>
              <a:rPr lang="mr-IN" dirty="0" smtClean="0"/>
              <a:t> </a:t>
            </a:r>
            <a:r>
              <a:rPr lang="en-US" dirty="0" smtClean="0"/>
              <a:t>(deposition ?)</a:t>
            </a:r>
            <a:r>
              <a:rPr lang="mr-IN" dirty="0" smtClean="0"/>
              <a:t>                 </a:t>
            </a:r>
            <a:r>
              <a:rPr lang="en-US" dirty="0" err="1"/>
              <a:t>u</a:t>
            </a:r>
            <a:r>
              <a:rPr lang="mr-IN" dirty="0" err="1" smtClean="0"/>
              <a:t>g</a:t>
            </a:r>
            <a:r>
              <a:rPr lang="mr-IN" dirty="0" smtClean="0"/>
              <a:t>/m2/</a:t>
            </a:r>
            <a:r>
              <a:rPr lang="mr-IN" dirty="0" err="1" smtClean="0"/>
              <a:t>d</a:t>
            </a:r>
            <a:r>
              <a:rPr lang="en-US" dirty="0" smtClean="0"/>
              <a:t>: </a:t>
            </a:r>
            <a:r>
              <a:rPr lang="mr-IN" dirty="0"/>
              <a:t> </a:t>
            </a:r>
            <a:r>
              <a:rPr lang="en-US" dirty="0" smtClean="0"/>
              <a:t>	</a:t>
            </a:r>
            <a:r>
              <a:rPr lang="mr-IN" dirty="0" smtClean="0"/>
              <a:t>-705.8</a:t>
            </a:r>
            <a:endParaRPr lang="en-US" dirty="0" smtClean="0"/>
          </a:p>
          <a:p>
            <a:r>
              <a:rPr lang="en-US" dirty="0" err="1"/>
              <a:t>u</a:t>
            </a:r>
            <a:r>
              <a:rPr lang="mr-IN" dirty="0" err="1" smtClean="0"/>
              <a:t>mol</a:t>
            </a:r>
            <a:r>
              <a:rPr lang="mr-IN" dirty="0" smtClean="0"/>
              <a:t>/m2/</a:t>
            </a:r>
            <a:r>
              <a:rPr lang="mr-IN" dirty="0" err="1" smtClean="0"/>
              <a:t>d</a:t>
            </a:r>
            <a:r>
              <a:rPr lang="en-US" dirty="0"/>
              <a:t>: </a:t>
            </a:r>
            <a:r>
              <a:rPr lang="mr-IN" dirty="0"/>
              <a:t> </a:t>
            </a:r>
            <a:r>
              <a:rPr lang="en-US" dirty="0" smtClean="0"/>
              <a:t>	</a:t>
            </a:r>
            <a:r>
              <a:rPr lang="mr-IN" dirty="0" smtClean="0"/>
              <a:t>-</a:t>
            </a:r>
            <a:r>
              <a:rPr lang="tr-TR" dirty="0" smtClean="0"/>
              <a:t>16.04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67044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66480" y="6374296"/>
            <a:ext cx="1211746" cy="360432"/>
          </a:xfrm>
        </p:spPr>
        <p:txBody>
          <a:bodyPr/>
          <a:lstStyle/>
          <a:p>
            <a:pPr algn="l"/>
            <a:r>
              <a:rPr lang="en-US" dirty="0" smtClean="0"/>
              <a:t>SDA_2019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3381" y="3460633"/>
            <a:ext cx="4432109" cy="32740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8018" y="286769"/>
            <a:ext cx="4296426" cy="31738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6480" y="182365"/>
            <a:ext cx="35788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23/11/19: Site 1  (deep ice -10 cm snow): </a:t>
            </a:r>
            <a:endParaRPr lang="en-US" sz="1400" b="1" dirty="0" smtClean="0"/>
          </a:p>
          <a:p>
            <a:r>
              <a:rPr lang="en-US" sz="1400" b="1" dirty="0" smtClean="0"/>
              <a:t>CH</a:t>
            </a:r>
            <a:r>
              <a:rPr lang="en-US" sz="1400" b="1" baseline="-25000" dirty="0" smtClean="0"/>
              <a:t>4</a:t>
            </a:r>
            <a:endParaRPr lang="en-US" sz="1400" b="1" baseline="-25000" dirty="0"/>
          </a:p>
        </p:txBody>
      </p:sp>
      <p:sp>
        <p:nvSpPr>
          <p:cNvPr id="6" name="TextBox 5"/>
          <p:cNvSpPr txBox="1"/>
          <p:nvPr/>
        </p:nvSpPr>
        <p:spPr>
          <a:xfrm>
            <a:off x="357356" y="4421296"/>
            <a:ext cx="35006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 dirty="0" err="1" smtClean="0"/>
              <a:t>Flux</a:t>
            </a:r>
            <a:r>
              <a:rPr lang="en-US" dirty="0" smtClean="0"/>
              <a:t>/</a:t>
            </a:r>
            <a:r>
              <a:rPr lang="mr-IN" dirty="0" err="1" smtClean="0"/>
              <a:t>day</a:t>
            </a:r>
            <a:r>
              <a:rPr lang="mr-IN" dirty="0" smtClean="0"/>
              <a:t> </a:t>
            </a:r>
            <a:r>
              <a:rPr lang="en-US" dirty="0" smtClean="0"/>
              <a:t>(deposition)</a:t>
            </a:r>
            <a:r>
              <a:rPr lang="mr-IN" dirty="0" smtClean="0"/>
              <a:t>                 </a:t>
            </a:r>
            <a:r>
              <a:rPr lang="mr-IN" dirty="0" err="1" smtClean="0"/>
              <a:t>ng</a:t>
            </a:r>
            <a:r>
              <a:rPr lang="mr-IN" dirty="0" smtClean="0"/>
              <a:t>/m2/</a:t>
            </a:r>
            <a:r>
              <a:rPr lang="mr-IN" dirty="0" err="1" smtClean="0"/>
              <a:t>d</a:t>
            </a:r>
            <a:r>
              <a:rPr lang="en-US" dirty="0" smtClean="0"/>
              <a:t>: </a:t>
            </a:r>
            <a:r>
              <a:rPr lang="mr-IN" dirty="0" smtClean="0"/>
              <a:t> </a:t>
            </a:r>
            <a:r>
              <a:rPr lang="mr-IN" dirty="0"/>
              <a:t>-</a:t>
            </a:r>
            <a:r>
              <a:rPr lang="mr-IN" dirty="0" smtClean="0"/>
              <a:t>1511.153</a:t>
            </a:r>
            <a:endParaRPr lang="en-US" dirty="0" smtClean="0"/>
          </a:p>
          <a:p>
            <a:r>
              <a:rPr lang="mr-IN" dirty="0" err="1" smtClean="0"/>
              <a:t>nmol</a:t>
            </a:r>
            <a:r>
              <a:rPr lang="mr-IN" dirty="0" smtClean="0"/>
              <a:t>/m2/</a:t>
            </a:r>
            <a:r>
              <a:rPr lang="mr-IN" dirty="0" err="1" smtClean="0"/>
              <a:t>d</a:t>
            </a:r>
            <a:r>
              <a:rPr lang="en-US" dirty="0" smtClean="0"/>
              <a:t>: </a:t>
            </a:r>
            <a:r>
              <a:rPr lang="mr-IN" dirty="0" smtClean="0"/>
              <a:t> </a:t>
            </a:r>
            <a:r>
              <a:rPr lang="mr-IN" dirty="0"/>
              <a:t>-94.44703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66480" y="1052186"/>
            <a:ext cx="347859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Two </a:t>
            </a:r>
            <a:r>
              <a:rPr lang="en-US" sz="1400" dirty="0"/>
              <a:t>Sample </a:t>
            </a:r>
            <a:r>
              <a:rPr lang="en-US" sz="1400" dirty="0" err="1" smtClean="0"/>
              <a:t>t-test:data</a:t>
            </a:r>
            <a:r>
              <a:rPr lang="en-US" sz="1400" dirty="0"/>
              <a:t>: </a:t>
            </a:r>
            <a:endParaRPr lang="en-US" sz="1400" dirty="0" smtClean="0"/>
          </a:p>
          <a:p>
            <a:r>
              <a:rPr lang="en-US" sz="1400" dirty="0" smtClean="0"/>
              <a:t>mean </a:t>
            </a:r>
            <a:r>
              <a:rPr lang="en-US" sz="1400" dirty="0"/>
              <a:t>of x     </a:t>
            </a:r>
            <a:r>
              <a:rPr lang="en-US" sz="1400" dirty="0" smtClean="0"/>
              <a:t>		mean </a:t>
            </a:r>
            <a:r>
              <a:rPr lang="en-US" sz="1400" dirty="0"/>
              <a:t>of </a:t>
            </a:r>
            <a:r>
              <a:rPr lang="en-US" sz="1400" dirty="0" smtClean="0"/>
              <a:t>y</a:t>
            </a:r>
          </a:p>
          <a:p>
            <a:r>
              <a:rPr lang="en-US" sz="1400" dirty="0" smtClean="0"/>
              <a:t> </a:t>
            </a:r>
            <a:r>
              <a:rPr lang="en-US" sz="1400" dirty="0"/>
              <a:t>-0.0515725091  </a:t>
            </a:r>
            <a:r>
              <a:rPr lang="en-US" sz="1400" dirty="0" smtClean="0"/>
              <a:t>	0.0007844477</a:t>
            </a:r>
          </a:p>
          <a:p>
            <a:endParaRPr lang="en-US" sz="1400" dirty="0"/>
          </a:p>
          <a:p>
            <a:r>
              <a:rPr lang="en-US" sz="1400" dirty="0"/>
              <a:t>p-value = 1</a:t>
            </a:r>
          </a:p>
          <a:p>
            <a:r>
              <a:rPr lang="en-US" sz="1400" dirty="0"/>
              <a:t>alternative hypothesis: true difference in means is greater than 0</a:t>
            </a:r>
          </a:p>
          <a:p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166480" y="2605414"/>
            <a:ext cx="33804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p-value </a:t>
            </a:r>
            <a:r>
              <a:rPr lang="en-US" sz="1400" dirty="0"/>
              <a:t>&lt; </a:t>
            </a:r>
            <a:r>
              <a:rPr lang="en-US" sz="1400" dirty="0" smtClean="0"/>
              <a:t>2.2e-16</a:t>
            </a:r>
          </a:p>
          <a:p>
            <a:r>
              <a:rPr lang="en-US" sz="1400" dirty="0" smtClean="0"/>
              <a:t>alternative </a:t>
            </a:r>
            <a:r>
              <a:rPr lang="en-US" sz="1400" dirty="0"/>
              <a:t>hypothesis: true difference in means is not equal to 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6480" y="3344078"/>
            <a:ext cx="30098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 sz="1400" dirty="0" err="1"/>
              <a:t>p-value</a:t>
            </a:r>
            <a:r>
              <a:rPr lang="mr-IN" sz="1400" dirty="0"/>
              <a:t> &lt; </a:t>
            </a:r>
            <a:r>
              <a:rPr lang="mr-IN" sz="1400" dirty="0" smtClean="0"/>
              <a:t>2.2e-16</a:t>
            </a:r>
            <a:endParaRPr lang="en-US" sz="1400" dirty="0" smtClean="0"/>
          </a:p>
          <a:p>
            <a:r>
              <a:rPr lang="en-US" sz="1400" dirty="0" smtClean="0"/>
              <a:t>alternative </a:t>
            </a:r>
            <a:r>
              <a:rPr lang="en-US" sz="1400" dirty="0"/>
              <a:t>hypothesis: true difference in means is less </a:t>
            </a:r>
            <a:r>
              <a:rPr lang="en-US" sz="1400" dirty="0" smtClean="0"/>
              <a:t>than 0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981637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66480" y="6374296"/>
            <a:ext cx="1211746" cy="360432"/>
          </a:xfrm>
        </p:spPr>
        <p:txBody>
          <a:bodyPr/>
          <a:lstStyle/>
          <a:p>
            <a:pPr algn="l"/>
            <a:r>
              <a:rPr lang="en-US" dirty="0" smtClean="0"/>
              <a:t>SDA_2019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5175" y="1215024"/>
            <a:ext cx="3817554" cy="35636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6480" y="182365"/>
            <a:ext cx="41800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23/11/19: Site 1  (deep ice -10 cm snow): </a:t>
            </a:r>
            <a:r>
              <a:rPr lang="en-US" sz="1600" b="1" dirty="0" smtClean="0"/>
              <a:t>CH</a:t>
            </a:r>
            <a:r>
              <a:rPr lang="en-US" sz="1600" b="1" baseline="-25000" dirty="0" smtClean="0"/>
              <a:t>4</a:t>
            </a:r>
            <a:endParaRPr lang="en-US" sz="1600" b="1" baseline="-25000" dirty="0"/>
          </a:p>
        </p:txBody>
      </p:sp>
      <p:sp>
        <p:nvSpPr>
          <p:cNvPr id="3" name="TextBox 2"/>
          <p:cNvSpPr txBox="1"/>
          <p:nvPr/>
        </p:nvSpPr>
        <p:spPr>
          <a:xfrm>
            <a:off x="1985175" y="4853126"/>
            <a:ext cx="51603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Reduced Start (inlet) sequence </a:t>
            </a:r>
            <a:r>
              <a:rPr lang="mr-IN" dirty="0" smtClean="0"/>
              <a:t>–</a:t>
            </a:r>
            <a:r>
              <a:rPr lang="en-US" dirty="0" smtClean="0"/>
              <a:t> may be more reliable to use in this case.</a:t>
            </a:r>
          </a:p>
          <a:p>
            <a:r>
              <a:rPr lang="en-US" dirty="0" smtClean="0"/>
              <a:t>Should also consider using only samples after 4tau </a:t>
            </a:r>
            <a:r>
              <a:rPr lang="mr-IN" dirty="0" smtClean="0"/>
              <a:t>–</a:t>
            </a:r>
            <a:r>
              <a:rPr lang="en-US" dirty="0" smtClean="0"/>
              <a:t> i.e. 1200 s </a:t>
            </a:r>
            <a:r>
              <a:rPr lang="mr-IN" dirty="0" smtClean="0"/>
              <a:t>–</a:t>
            </a:r>
            <a:r>
              <a:rPr lang="en-US" dirty="0" smtClean="0"/>
              <a:t> will still show a </a:t>
            </a:r>
            <a:r>
              <a:rPr lang="en-US" dirty="0" err="1" smtClean="0"/>
              <a:t>depoisition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4029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66480" y="6374296"/>
            <a:ext cx="1211746" cy="360432"/>
          </a:xfrm>
        </p:spPr>
        <p:txBody>
          <a:bodyPr/>
          <a:lstStyle/>
          <a:p>
            <a:pPr algn="l"/>
            <a:r>
              <a:rPr lang="en-US" dirty="0" smtClean="0"/>
              <a:t>SDA_2019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66480" y="182365"/>
            <a:ext cx="41800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23/11/19: Site </a:t>
            </a:r>
            <a:r>
              <a:rPr lang="en-US" sz="1600" b="1" dirty="0" smtClean="0"/>
              <a:t>2  (</a:t>
            </a:r>
            <a:r>
              <a:rPr lang="en-US" sz="1600" b="1" dirty="0" smtClean="0"/>
              <a:t>new ice</a:t>
            </a:r>
            <a:r>
              <a:rPr lang="en-US" sz="1600" b="1" dirty="0" smtClean="0"/>
              <a:t> -10 cm): CO</a:t>
            </a:r>
            <a:r>
              <a:rPr lang="en-US" sz="1600" b="1" baseline="-25000" dirty="0"/>
              <a:t>2</a:t>
            </a:r>
            <a:endParaRPr lang="en-US" sz="1600" b="1" baseline="-25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30340"/>
            <a:ext cx="4346532" cy="35439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9175" y="182365"/>
            <a:ext cx="3923154" cy="319875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7175" y="767688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/>
              <a:t>	Two Sample </a:t>
            </a:r>
            <a:r>
              <a:rPr lang="en-US" sz="1400" dirty="0" smtClean="0"/>
              <a:t>t-test: t </a:t>
            </a:r>
            <a:r>
              <a:rPr lang="en-US" sz="1400" dirty="0"/>
              <a:t>= -8.5539, </a:t>
            </a:r>
            <a:r>
              <a:rPr lang="en-US" sz="1400" dirty="0" err="1"/>
              <a:t>df</a:t>
            </a:r>
            <a:r>
              <a:rPr lang="en-US" sz="1400" dirty="0"/>
              <a:t> = 1004, p-value &lt; </a:t>
            </a:r>
            <a:r>
              <a:rPr lang="en-US" sz="1400" dirty="0" smtClean="0"/>
              <a:t>2.2e-16</a:t>
            </a:r>
          </a:p>
          <a:p>
            <a:r>
              <a:rPr lang="en-US" sz="1400" dirty="0" smtClean="0"/>
              <a:t>alternative </a:t>
            </a:r>
            <a:r>
              <a:rPr lang="en-US" sz="1400" dirty="0"/>
              <a:t>hypothesis: true difference in means is not equal to </a:t>
            </a:r>
            <a:r>
              <a:rPr lang="en-US" sz="1400" dirty="0" smtClean="0"/>
              <a:t>0</a:t>
            </a:r>
          </a:p>
          <a:p>
            <a:r>
              <a:rPr lang="en-US" sz="1400" dirty="0" smtClean="0"/>
              <a:t>95 </a:t>
            </a:r>
            <a:r>
              <a:rPr lang="en-US" sz="1400" dirty="0"/>
              <a:t>percent confidence interval: </a:t>
            </a:r>
            <a:endParaRPr lang="en-US" sz="1400" dirty="0" smtClean="0"/>
          </a:p>
          <a:p>
            <a:r>
              <a:rPr lang="en-US" sz="1400" dirty="0" smtClean="0"/>
              <a:t>-</a:t>
            </a:r>
            <a:r>
              <a:rPr lang="en-US" sz="1400" dirty="0"/>
              <a:t>0.02484735 </a:t>
            </a:r>
            <a:r>
              <a:rPr lang="en-US" sz="1400" dirty="0" smtClean="0"/>
              <a:t>	-0.01557434</a:t>
            </a:r>
          </a:p>
          <a:p>
            <a:r>
              <a:rPr lang="en-US" sz="1400" dirty="0" smtClean="0"/>
              <a:t>sample </a:t>
            </a:r>
            <a:r>
              <a:rPr lang="en-US" sz="1400" dirty="0"/>
              <a:t>estimates:    </a:t>
            </a:r>
            <a:r>
              <a:rPr lang="en-US" sz="1400" dirty="0" smtClean="0"/>
              <a:t>	mean </a:t>
            </a:r>
            <a:r>
              <a:rPr lang="en-US" sz="1400" dirty="0"/>
              <a:t>of x     mean of </a:t>
            </a:r>
            <a:r>
              <a:rPr lang="en-US" sz="1400" dirty="0" smtClean="0"/>
              <a:t>y</a:t>
            </a:r>
          </a:p>
          <a:p>
            <a:r>
              <a:rPr lang="en-US" sz="1400" dirty="0"/>
              <a:t>	</a:t>
            </a:r>
            <a:r>
              <a:rPr lang="en-US" sz="1400" dirty="0" smtClean="0"/>
              <a:t>	 </a:t>
            </a:r>
            <a:r>
              <a:rPr lang="en-US" sz="1400" dirty="0"/>
              <a:t>-0.0200740232  0.0001368198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96435" y="3872753"/>
            <a:ext cx="369794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 dirty="0"/>
              <a:t> </a:t>
            </a:r>
            <a:r>
              <a:rPr lang="mr-IN" dirty="0" err="1"/>
              <a:t>variables</a:t>
            </a:r>
            <a:r>
              <a:rPr lang="mr-IN" dirty="0"/>
              <a:t>                </a:t>
            </a:r>
            <a:r>
              <a:rPr lang="mr-IN" dirty="0" err="1" smtClean="0"/>
              <a:t>Obs</a:t>
            </a:r>
            <a:endParaRPr lang="en-US" dirty="0" smtClean="0"/>
          </a:p>
          <a:p>
            <a:r>
              <a:rPr lang="mr-IN" dirty="0" smtClean="0"/>
              <a:t>1  </a:t>
            </a:r>
            <a:r>
              <a:rPr lang="mr-IN" dirty="0" err="1" smtClean="0"/>
              <a:t>Date</a:t>
            </a:r>
            <a:r>
              <a:rPr lang="mr-IN" dirty="0" smtClean="0"/>
              <a:t> </a:t>
            </a:r>
            <a:r>
              <a:rPr lang="mr-IN" dirty="0"/>
              <a:t>23Nov19 &gt; 3875 </a:t>
            </a:r>
            <a:r>
              <a:rPr lang="mr-IN" dirty="0" err="1" smtClean="0"/>
              <a:t>sec</a:t>
            </a:r>
            <a:endParaRPr lang="en-US" dirty="0" smtClean="0"/>
          </a:p>
          <a:p>
            <a:pPr marL="342900" indent="-342900">
              <a:buAutoNum type="arabicPlain" startAt="2"/>
            </a:pPr>
            <a:r>
              <a:rPr lang="mr-IN" dirty="0" err="1" smtClean="0"/>
              <a:t>Location</a:t>
            </a:r>
            <a:r>
              <a:rPr lang="mr-IN" dirty="0" smtClean="0"/>
              <a:t>             </a:t>
            </a:r>
            <a:r>
              <a:rPr lang="mr-IN" dirty="0" err="1"/>
              <a:t>Site</a:t>
            </a:r>
            <a:r>
              <a:rPr lang="mr-IN" dirty="0"/>
              <a:t> </a:t>
            </a:r>
            <a:r>
              <a:rPr lang="mr-IN" dirty="0" smtClean="0"/>
              <a:t>2                </a:t>
            </a:r>
            <a:r>
              <a:rPr lang="mr-IN" dirty="0" err="1"/>
              <a:t>Gas</a:t>
            </a:r>
            <a:r>
              <a:rPr lang="mr-IN" dirty="0"/>
              <a:t>                </a:t>
            </a:r>
            <a:r>
              <a:rPr lang="mr-IN" dirty="0" smtClean="0"/>
              <a:t>CO2 </a:t>
            </a:r>
            <a:endParaRPr lang="en-US" dirty="0" smtClean="0"/>
          </a:p>
          <a:p>
            <a:pPr marL="342900" indent="-342900">
              <a:buAutoNum type="arabicPlain" startAt="2"/>
            </a:pPr>
            <a:r>
              <a:rPr lang="mr-IN" dirty="0" err="1" smtClean="0"/>
              <a:t>Flux</a:t>
            </a:r>
            <a:r>
              <a:rPr lang="mr-IN" dirty="0" smtClean="0"/>
              <a:t>/</a:t>
            </a:r>
            <a:r>
              <a:rPr lang="mr-IN" dirty="0" err="1" smtClean="0"/>
              <a:t>day</a:t>
            </a:r>
            <a:r>
              <a:rPr lang="mr-IN" dirty="0" smtClean="0"/>
              <a:t> </a:t>
            </a:r>
            <a:r>
              <a:rPr lang="mr-IN" dirty="0"/>
              <a:t>(</a:t>
            </a:r>
            <a:r>
              <a:rPr lang="mr-IN" dirty="0" err="1"/>
              <a:t>ug</a:t>
            </a:r>
            <a:r>
              <a:rPr lang="mr-IN" dirty="0"/>
              <a:t>/m2)  -</a:t>
            </a:r>
            <a:r>
              <a:rPr lang="mr-IN" dirty="0" smtClean="0"/>
              <a:t>1263.0999 </a:t>
            </a:r>
            <a:r>
              <a:rPr lang="mr-IN" dirty="0" err="1"/>
              <a:t>Flux</a:t>
            </a:r>
            <a:r>
              <a:rPr lang="mr-IN" dirty="0"/>
              <a:t>/</a:t>
            </a:r>
            <a:r>
              <a:rPr lang="mr-IN" dirty="0" err="1"/>
              <a:t>day</a:t>
            </a:r>
            <a:r>
              <a:rPr lang="mr-IN" dirty="0"/>
              <a:t> (</a:t>
            </a:r>
            <a:r>
              <a:rPr lang="mr-IN" dirty="0" err="1"/>
              <a:t>umol</a:t>
            </a:r>
            <a:r>
              <a:rPr lang="mr-IN" dirty="0"/>
              <a:t>/m2)  -</a:t>
            </a:r>
            <a:r>
              <a:rPr lang="mr-IN" dirty="0" smtClean="0"/>
              <a:t>28.7068       </a:t>
            </a:r>
            <a:r>
              <a:rPr lang="mr-IN" dirty="0"/>
              <a:t>Q1 (SLPM)              7.596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4077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66480" y="6374296"/>
            <a:ext cx="1211746" cy="360432"/>
          </a:xfrm>
        </p:spPr>
        <p:txBody>
          <a:bodyPr/>
          <a:lstStyle/>
          <a:p>
            <a:pPr algn="l"/>
            <a:r>
              <a:rPr lang="en-US" dirty="0" smtClean="0"/>
              <a:t>SDA_2019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66480" y="182365"/>
            <a:ext cx="41800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23/11/19: Site </a:t>
            </a:r>
            <a:r>
              <a:rPr lang="en-US" sz="1600" b="1" dirty="0" smtClean="0"/>
              <a:t>2  (</a:t>
            </a:r>
            <a:r>
              <a:rPr lang="en-US" sz="1600" b="1" dirty="0" smtClean="0"/>
              <a:t>new ice</a:t>
            </a:r>
            <a:r>
              <a:rPr lang="en-US" sz="1600" b="1" dirty="0" smtClean="0"/>
              <a:t> -10 cm): CH</a:t>
            </a:r>
            <a:r>
              <a:rPr lang="en-US" sz="1600" b="1" baseline="-25000" dirty="0"/>
              <a:t>4</a:t>
            </a:r>
            <a:endParaRPr lang="en-US" sz="1600" b="1" baseline="-25000" dirty="0"/>
          </a:p>
        </p:txBody>
      </p:sp>
      <p:sp>
        <p:nvSpPr>
          <p:cNvPr id="2" name="TextBox 1"/>
          <p:cNvSpPr txBox="1"/>
          <p:nvPr/>
        </p:nvSpPr>
        <p:spPr>
          <a:xfrm>
            <a:off x="3946614" y="0"/>
            <a:ext cx="51973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	Two Sample </a:t>
            </a:r>
            <a:r>
              <a:rPr lang="en-US" sz="1400" dirty="0" smtClean="0"/>
              <a:t>t-test</a:t>
            </a:r>
          </a:p>
          <a:p>
            <a:r>
              <a:rPr lang="en-US" sz="1400" dirty="0" smtClean="0"/>
              <a:t>data</a:t>
            </a:r>
            <a:r>
              <a:rPr lang="en-US" sz="1400" dirty="0"/>
              <a:t>:  </a:t>
            </a:r>
            <a:r>
              <a:rPr lang="en-US" sz="1400" dirty="0" err="1"/>
              <a:t>Cavg</a:t>
            </a:r>
            <a:r>
              <a:rPr lang="en-US" sz="1400" dirty="0"/>
              <a:t> and </a:t>
            </a:r>
            <a:r>
              <a:rPr lang="en-US" sz="1400" dirty="0" err="1"/>
              <a:t>Iavgt</a:t>
            </a:r>
            <a:r>
              <a:rPr lang="en-US" sz="1400" dirty="0"/>
              <a:t> = 11.776, </a:t>
            </a:r>
            <a:r>
              <a:rPr lang="en-US" sz="1400" dirty="0" err="1"/>
              <a:t>df</a:t>
            </a:r>
            <a:r>
              <a:rPr lang="en-US" sz="1400" dirty="0"/>
              <a:t> = 1567, p-value &lt; </a:t>
            </a:r>
            <a:r>
              <a:rPr lang="en-US" sz="1400" dirty="0" smtClean="0"/>
              <a:t>2.2e-16</a:t>
            </a:r>
          </a:p>
          <a:p>
            <a:r>
              <a:rPr lang="en-US" sz="1400" dirty="0" smtClean="0"/>
              <a:t>alternative </a:t>
            </a:r>
            <a:r>
              <a:rPr lang="en-US" sz="1400" dirty="0"/>
              <a:t>hypothesis: true difference in means is not equal to </a:t>
            </a:r>
            <a:r>
              <a:rPr lang="en-US" sz="1400" dirty="0" smtClean="0"/>
              <a:t>0</a:t>
            </a:r>
          </a:p>
          <a:p>
            <a:r>
              <a:rPr lang="en-US" sz="1400" dirty="0" smtClean="0"/>
              <a:t>95 </a:t>
            </a:r>
            <a:r>
              <a:rPr lang="en-US" sz="1400" dirty="0"/>
              <a:t>percent confidence interval: 0.04762250 </a:t>
            </a:r>
            <a:r>
              <a:rPr lang="en-US" sz="1400" dirty="0" smtClean="0"/>
              <a:t>0.06665766</a:t>
            </a:r>
          </a:p>
          <a:p>
            <a:r>
              <a:rPr lang="en-US" sz="1400" dirty="0" smtClean="0"/>
              <a:t>sample </a:t>
            </a:r>
            <a:r>
              <a:rPr lang="en-US" sz="1400" dirty="0"/>
              <a:t>estimates:  </a:t>
            </a:r>
            <a:r>
              <a:rPr lang="en-US" sz="1400" dirty="0" smtClean="0"/>
              <a:t>	 </a:t>
            </a:r>
            <a:r>
              <a:rPr lang="en-US" sz="1400" dirty="0"/>
              <a:t>mean of x    </a:t>
            </a:r>
            <a:r>
              <a:rPr lang="en-US" sz="1400" dirty="0" smtClean="0"/>
              <a:t>		mean </a:t>
            </a:r>
            <a:r>
              <a:rPr lang="en-US" sz="1400" dirty="0"/>
              <a:t>of y </a:t>
            </a:r>
            <a:endParaRPr lang="en-US" sz="1400" dirty="0" smtClean="0"/>
          </a:p>
          <a:p>
            <a:r>
              <a:rPr lang="en-US" sz="1400" dirty="0"/>
              <a:t>	</a:t>
            </a:r>
            <a:r>
              <a:rPr lang="en-US" sz="1400" dirty="0" smtClean="0"/>
              <a:t>	0.0575226251 	0.0003825445 </a:t>
            </a:r>
            <a:endParaRPr lang="en-US" sz="1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01572"/>
            <a:ext cx="4800600" cy="39141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0914" y="2958353"/>
            <a:ext cx="4782773" cy="38996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8224" y="5123329"/>
            <a:ext cx="35365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mr-IN" sz="1600" dirty="0" err="1" smtClean="0"/>
              <a:t>F</a:t>
            </a:r>
            <a:r>
              <a:rPr lang="en-US" sz="1600" dirty="0" smtClean="0"/>
              <a:t>lux / day:</a:t>
            </a:r>
          </a:p>
          <a:p>
            <a:pPr marL="285750" indent="-285750">
              <a:buFont typeface="Arial" charset="0"/>
              <a:buChar char="•"/>
            </a:pPr>
            <a:r>
              <a:rPr lang="mr-IN" sz="1600" dirty="0" err="1" smtClean="0"/>
              <a:t>ug</a:t>
            </a:r>
            <a:r>
              <a:rPr lang="mr-IN" sz="1600" dirty="0" smtClean="0"/>
              <a:t>/m2/</a:t>
            </a:r>
            <a:r>
              <a:rPr lang="mr-IN" sz="1600" dirty="0" err="1" smtClean="0"/>
              <a:t>d</a:t>
            </a:r>
            <a:r>
              <a:rPr lang="en-US" sz="1600" dirty="0" smtClean="0"/>
              <a:t>: 	</a:t>
            </a:r>
            <a:r>
              <a:rPr lang="mr-IN" sz="1600" dirty="0" smtClean="0"/>
              <a:t>1298.558</a:t>
            </a:r>
            <a:endParaRPr lang="en-US" sz="16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1600" dirty="0"/>
              <a:t>n</a:t>
            </a:r>
            <a:r>
              <a:rPr lang="mr-IN" sz="1600" dirty="0" err="1" smtClean="0"/>
              <a:t>mol</a:t>
            </a:r>
            <a:r>
              <a:rPr lang="en-US" sz="1600" dirty="0" smtClean="0"/>
              <a:t>/m2/d: 	</a:t>
            </a:r>
            <a:r>
              <a:rPr lang="mr-IN" sz="1600" dirty="0" smtClean="0"/>
              <a:t>81.1</a:t>
            </a:r>
            <a:r>
              <a:rPr lang="en-US" sz="1600" dirty="0" smtClean="0"/>
              <a:t>60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033920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7" id="{CA269474-BF6B-9645-AEAD-1599613F218C}" vid="{A8E38D8A-0B4C-714D-8AC3-D9AFCCFEDD4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SDA_2019_Template</Template>
  <TotalTime>12406</TotalTime>
  <Words>279</Words>
  <Application>Microsoft Macintosh PowerPoint</Application>
  <PresentationFormat>On-screen Show (4:3)</PresentationFormat>
  <Paragraphs>76</Paragraphs>
  <Slides>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Calibri</vt:lpstr>
      <vt:lpstr>Calibri Light</vt:lpstr>
      <vt:lpstr>Mangal</vt:lpstr>
      <vt:lpstr>Wingdings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24</cp:revision>
  <dcterms:created xsi:type="dcterms:W3CDTF">2019-11-23T15:35:46Z</dcterms:created>
  <dcterms:modified xsi:type="dcterms:W3CDTF">2019-12-05T00:35:35Z</dcterms:modified>
</cp:coreProperties>
</file>